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1" r:id="rId1"/>
  </p:sldMasterIdLst>
  <p:notesMasterIdLst>
    <p:notesMasterId r:id="rId30"/>
  </p:notesMasterIdLst>
  <p:handoutMasterIdLst>
    <p:handoutMasterId r:id="rId31"/>
  </p:handoutMasterIdLst>
  <p:sldIdLst>
    <p:sldId id="256" r:id="rId2"/>
    <p:sldId id="291" r:id="rId3"/>
    <p:sldId id="357" r:id="rId4"/>
    <p:sldId id="305" r:id="rId5"/>
    <p:sldId id="374" r:id="rId6"/>
    <p:sldId id="370" r:id="rId7"/>
    <p:sldId id="345" r:id="rId8"/>
    <p:sldId id="306" r:id="rId9"/>
    <p:sldId id="338" r:id="rId10"/>
    <p:sldId id="326" r:id="rId11"/>
    <p:sldId id="335" r:id="rId12"/>
    <p:sldId id="371" r:id="rId13"/>
    <p:sldId id="328" r:id="rId14"/>
    <p:sldId id="363" r:id="rId15"/>
    <p:sldId id="364" r:id="rId16"/>
    <p:sldId id="365" r:id="rId17"/>
    <p:sldId id="368" r:id="rId18"/>
    <p:sldId id="367" r:id="rId19"/>
    <p:sldId id="375" r:id="rId20"/>
    <p:sldId id="329" r:id="rId21"/>
    <p:sldId id="355" r:id="rId22"/>
    <p:sldId id="358" r:id="rId23"/>
    <p:sldId id="352" r:id="rId24"/>
    <p:sldId id="331" r:id="rId25"/>
    <p:sldId id="340" r:id="rId26"/>
    <p:sldId id="347" r:id="rId27"/>
    <p:sldId id="337" r:id="rId28"/>
    <p:sldId id="376" r:id="rId29"/>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8933"/>
    <a:srgbClr val="FCAED1"/>
    <a:srgbClr val="F973B0"/>
    <a:srgbClr val="083A68"/>
    <a:srgbClr val="FFFFFF"/>
    <a:srgbClr val="062C4E"/>
    <a:srgbClr val="083C6C"/>
    <a:srgbClr val="07345D"/>
    <a:srgbClr val="094275"/>
    <a:srgbClr val="FB7D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43675" autoAdjust="0"/>
  </p:normalViewPr>
  <p:slideViewPr>
    <p:cSldViewPr snapToGrid="0">
      <p:cViewPr varScale="1">
        <p:scale>
          <a:sx n="37" d="100"/>
          <a:sy n="37" d="100"/>
        </p:scale>
        <p:origin x="2664" y="2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5659" cy="49805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4" y="0"/>
            <a:ext cx="2945659" cy="498055"/>
          </a:xfrm>
          <a:prstGeom prst="rect">
            <a:avLst/>
          </a:prstGeom>
        </p:spPr>
        <p:txBody>
          <a:bodyPr vert="horz" lIns="91440" tIns="45720" rIns="91440" bIns="45720" rtlCol="0"/>
          <a:lstStyle>
            <a:lvl1pPr algn="r">
              <a:defRPr sz="1200"/>
            </a:lvl1pPr>
          </a:lstStyle>
          <a:p>
            <a:fld id="{2EE86070-8959-4265-9940-B6C53EF2CE7C}" type="datetimeFigureOut">
              <a:rPr kumimoji="1" lang="ja-JP" altLang="en-US" smtClean="0"/>
              <a:t>2019/7/1</a:t>
            </a:fld>
            <a:endParaRPr kumimoji="1" lang="ja-JP" altLang="en-US"/>
          </a:p>
        </p:txBody>
      </p:sp>
      <p:sp>
        <p:nvSpPr>
          <p:cNvPr id="4" name="フッター プレースホルダー 3"/>
          <p:cNvSpPr>
            <a:spLocks noGrp="1"/>
          </p:cNvSpPr>
          <p:nvPr>
            <p:ph type="ftr" sz="quarter" idx="2"/>
          </p:nvPr>
        </p:nvSpPr>
        <p:spPr>
          <a:xfrm>
            <a:off x="1"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4" y="9428584"/>
            <a:ext cx="2945659" cy="498055"/>
          </a:xfrm>
          <a:prstGeom prst="rect">
            <a:avLst/>
          </a:prstGeom>
        </p:spPr>
        <p:txBody>
          <a:bodyPr vert="horz" lIns="91440" tIns="45720" rIns="91440" bIns="45720" rtlCol="0" anchor="b"/>
          <a:lstStyle>
            <a:lvl1pPr algn="r">
              <a:defRPr sz="1200"/>
            </a:lvl1pPr>
          </a:lstStyle>
          <a:p>
            <a:fld id="{6549F6B8-BCD5-4605-AB4E-7FBDCC8C5E00}" type="slidenum">
              <a:rPr kumimoji="1" lang="ja-JP" altLang="en-US" smtClean="0"/>
              <a:t>‹#›</a:t>
            </a:fld>
            <a:endParaRPr kumimoji="1" lang="ja-JP" altLang="en-US"/>
          </a:p>
        </p:txBody>
      </p:sp>
    </p:spTree>
    <p:extLst>
      <p:ext uri="{BB962C8B-B14F-4D97-AF65-F5344CB8AC3E}">
        <p14:creationId xmlns:p14="http://schemas.microsoft.com/office/powerpoint/2010/main" val="121127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5659" cy="49805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4" y="0"/>
            <a:ext cx="2945659" cy="498055"/>
          </a:xfrm>
          <a:prstGeom prst="rect">
            <a:avLst/>
          </a:prstGeom>
        </p:spPr>
        <p:txBody>
          <a:bodyPr vert="horz" lIns="91440" tIns="45720" rIns="91440" bIns="45720" rtlCol="0"/>
          <a:lstStyle>
            <a:lvl1pPr algn="r">
              <a:defRPr sz="1200"/>
            </a:lvl1pPr>
          </a:lstStyle>
          <a:p>
            <a:fld id="{5F5340BF-EDD1-4999-B398-BB38C48467D7}" type="datetimeFigureOut">
              <a:rPr kumimoji="1" lang="ja-JP" altLang="en-US" smtClean="0"/>
              <a:t>2019/7/1</a:t>
            </a:fld>
            <a:endParaRPr kumimoji="1" lang="ja-JP" altLang="en-US"/>
          </a:p>
        </p:txBody>
      </p:sp>
      <p:sp>
        <p:nvSpPr>
          <p:cNvPr id="4" name="スライド イメージ プレースホルダー 3"/>
          <p:cNvSpPr>
            <a:spLocks noGrp="1" noRot="1" noChangeAspect="1"/>
          </p:cNvSpPr>
          <p:nvPr>
            <p:ph type="sldImg" idx="2"/>
          </p:nvPr>
        </p:nvSpPr>
        <p:spPr>
          <a:xfrm>
            <a:off x="1168400" y="1243013"/>
            <a:ext cx="4460875" cy="33464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4" y="9428584"/>
            <a:ext cx="2945659" cy="498055"/>
          </a:xfrm>
          <a:prstGeom prst="rect">
            <a:avLst/>
          </a:prstGeom>
        </p:spPr>
        <p:txBody>
          <a:bodyPr vert="horz" lIns="91440" tIns="45720" rIns="91440" bIns="45720" rtlCol="0" anchor="b"/>
          <a:lstStyle>
            <a:lvl1pPr algn="r">
              <a:defRPr sz="1200"/>
            </a:lvl1pPr>
          </a:lstStyle>
          <a:p>
            <a:fld id="{9D140B9B-A22B-4D81-A946-A84B59CF3C9D}" type="slidenum">
              <a:rPr kumimoji="1" lang="ja-JP" altLang="en-US" smtClean="0"/>
              <a:t>‹#›</a:t>
            </a:fld>
            <a:endParaRPr kumimoji="1" lang="ja-JP" altLang="en-US"/>
          </a:p>
        </p:txBody>
      </p:sp>
    </p:spTree>
    <p:extLst>
      <p:ext uri="{BB962C8B-B14F-4D97-AF65-F5344CB8AC3E}">
        <p14:creationId xmlns:p14="http://schemas.microsoft.com/office/powerpoint/2010/main" val="38079590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日付の位置がまずすぎる</a:t>
            </a:r>
            <a:endParaRPr kumimoji="1" lang="en-US" altLang="ja-JP" dirty="0"/>
          </a:p>
          <a:p>
            <a:endParaRPr kumimoji="1" lang="en-US" altLang="ja-JP" dirty="0"/>
          </a:p>
          <a:p>
            <a:endParaRPr kumimoji="1" lang="en-US" altLang="ja-JP" dirty="0"/>
          </a:p>
          <a:p>
            <a:r>
              <a:rPr lang="ja-JP" altLang="en-US" sz="1200" dirty="0"/>
              <a:t>医療情報を基にした突発性重症化発症モデルの</a:t>
            </a:r>
            <a:r>
              <a:rPr lang="en-US" altLang="ja-JP" sz="1200" dirty="0"/>
              <a:t/>
            </a:r>
            <a:br>
              <a:rPr lang="en-US" altLang="ja-JP" sz="1200" dirty="0"/>
            </a:br>
            <a:r>
              <a:rPr lang="ja-JP" altLang="en-US" sz="1200" dirty="0"/>
              <a:t>構築に関する研究</a:t>
            </a:r>
            <a:endParaRPr kumimoji="1" lang="ja-JP" altLang="en-US"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a:t>
            </a:fld>
            <a:endParaRPr kumimoji="1" lang="ja-JP" altLang="en-US"/>
          </a:p>
        </p:txBody>
      </p:sp>
    </p:spTree>
    <p:extLst>
      <p:ext uri="{BB962C8B-B14F-4D97-AF65-F5344CB8AC3E}">
        <p14:creationId xmlns:p14="http://schemas.microsoft.com/office/powerpoint/2010/main" val="1567308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以上のように前処理を行った結果，データサイズは表のようになりました．</a:t>
            </a:r>
            <a:endParaRPr kumimoji="1" lang="en-US" altLang="ja-JP" dirty="0"/>
          </a:p>
          <a:p>
            <a:endParaRPr kumimoji="1" lang="en-US" altLang="ja-JP" dirty="0"/>
          </a:p>
          <a:p>
            <a:r>
              <a:rPr kumimoji="1" lang="ja-JP" altLang="en-US" dirty="0"/>
              <a:t>このような不均衡データに対処するための機械学習技術として，</a:t>
            </a:r>
            <a:endParaRPr kumimoji="1" lang="en-US" altLang="ja-JP" dirty="0"/>
          </a:p>
          <a:p>
            <a:r>
              <a:rPr kumimoji="1" lang="ja-JP" altLang="en-US" dirty="0"/>
              <a:t>機械学習技術として，バギングの復元抽出の際にアンダーサンプリングを行い，いくつものデータセットを作るという手法を用いました．</a:t>
            </a:r>
            <a:endParaRPr kumimoji="1" lang="en-US" altLang="ja-JP" dirty="0"/>
          </a:p>
          <a:p>
            <a:endParaRPr kumimoji="1" lang="en-US" altLang="ja-JP" dirty="0"/>
          </a:p>
          <a:p>
            <a:r>
              <a:rPr kumimoji="1" lang="ja-JP" altLang="en-US" dirty="0"/>
              <a:t>その他データと識別器の概要はこのようになっています</a:t>
            </a:r>
            <a:endParaRPr kumimoji="1" lang="en-US" altLang="ja-JP" dirty="0"/>
          </a:p>
          <a:p>
            <a:endParaRPr kumimoji="1" lang="en-US" altLang="ja-JP" dirty="0"/>
          </a:p>
          <a:p>
            <a:endParaRPr kumimoji="1" lang="en-US" altLang="ja-JP" dirty="0"/>
          </a:p>
          <a:p>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Train:test</a:t>
            </a:r>
            <a:r>
              <a:rPr kumimoji="1" lang="en-US" altLang="ja-JP" dirty="0"/>
              <a:t>=7:3</a:t>
            </a:r>
            <a:r>
              <a:rPr kumimoji="1" lang="ja-JP" altLang="en-US" dirty="0"/>
              <a:t>　正例，負例の割合は等しくなるように分けている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10</a:t>
            </a:fld>
            <a:endParaRPr kumimoji="1" lang="ja-JP" altLang="en-US"/>
          </a:p>
        </p:txBody>
      </p:sp>
    </p:spTree>
    <p:extLst>
      <p:ext uri="{BB962C8B-B14F-4D97-AF65-F5344CB8AC3E}">
        <p14:creationId xmlns:p14="http://schemas.microsoft.com/office/powerpoint/2010/main" val="3355556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バギングの復元抽出の際にアンダーサンプリングを行い，いくつものデータセットを作るという手法を用いました．</a:t>
            </a:r>
            <a:endParaRPr kumimoji="1" lang="en-US" altLang="ja-JP" dirty="0"/>
          </a:p>
          <a:p>
            <a:endParaRPr kumimoji="1" lang="en-US" altLang="ja-JP" dirty="0"/>
          </a:p>
          <a:p>
            <a:r>
              <a:rPr kumimoji="1" lang="ja-JP" altLang="en-US" dirty="0"/>
              <a:t>アンダーサンプリングとは、</a:t>
            </a:r>
            <a:r>
              <a:rPr kumimoji="1" lang="ja-JP" altLang="en-US" sz="1200" b="0" i="0" kern="1200" dirty="0">
                <a:solidFill>
                  <a:schemeClr val="tx1"/>
                </a:solidFill>
                <a:effectLst/>
                <a:latin typeface="+mn-lt"/>
                <a:ea typeface="+mn-ea"/>
                <a:cs typeface="+mn-cs"/>
              </a:rPr>
              <a:t>少数派のデータ数に合うように多数派</a:t>
            </a:r>
            <a:r>
              <a:rPr kumimoji="1" lang="ja-JP" altLang="en-US" sz="1200" b="0" i="0" kern="1200" dirty="0" smtClean="0">
                <a:solidFill>
                  <a:schemeClr val="tx1"/>
                </a:solidFill>
                <a:effectLst/>
                <a:latin typeface="+mn-lt"/>
                <a:ea typeface="+mn-ea"/>
                <a:cs typeface="+mn-cs"/>
              </a:rPr>
              <a:t>データをランダム</a:t>
            </a:r>
            <a:r>
              <a:rPr kumimoji="1" lang="ja-JP" altLang="en-US" sz="1200" b="0" i="0" kern="1200" dirty="0">
                <a:solidFill>
                  <a:schemeClr val="tx1"/>
                </a:solidFill>
                <a:effectLst/>
                <a:latin typeface="+mn-lt"/>
                <a:ea typeface="+mn-ea"/>
                <a:cs typeface="+mn-cs"/>
              </a:rPr>
              <a:t>に抽出する方法です。</a:t>
            </a:r>
            <a:endParaRPr kumimoji="1" lang="en-US" altLang="ja-JP" sz="1200" b="0" i="0" kern="1200" dirty="0">
              <a:solidFill>
                <a:schemeClr val="tx1"/>
              </a:solidFill>
              <a:effectLst/>
              <a:latin typeface="+mn-lt"/>
              <a:ea typeface="+mn-ea"/>
              <a:cs typeface="+mn-cs"/>
            </a:endParaRPr>
          </a:p>
          <a:p>
            <a:endParaRPr kumimoji="1" lang="en-US" altLang="ja-JP" dirty="0"/>
          </a:p>
          <a:p>
            <a:r>
              <a:rPr kumimoji="1" lang="ja-JP" altLang="en-US" dirty="0"/>
              <a:t>バギングとは，異なるデータセットを用意することで異なる弱識別器を作成し，それぞれの弱識別器の結果を多数決することで最終的な識別結果とするという考え方です．</a:t>
            </a:r>
            <a:endParaRPr kumimoji="1" lang="en-US" altLang="ja-JP" dirty="0"/>
          </a:p>
          <a:p>
            <a:r>
              <a:rPr kumimoji="1" lang="ja-JP" altLang="en-US" dirty="0"/>
              <a:t>弱識別器には決定木を用いました</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11</a:t>
            </a:fld>
            <a:endParaRPr kumimoji="1" lang="ja-JP" altLang="en-US"/>
          </a:p>
        </p:txBody>
      </p:sp>
    </p:spTree>
    <p:extLst>
      <p:ext uri="{BB962C8B-B14F-4D97-AF65-F5344CB8AC3E}">
        <p14:creationId xmlns:p14="http://schemas.microsoft.com/office/powerpoint/2010/main" val="2225114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以下データと識別機の概要です．</a:t>
            </a:r>
            <a:endParaRPr kumimoji="1" lang="en-US" altLang="ja-JP" dirty="0"/>
          </a:p>
          <a:p>
            <a:endParaRPr kumimoji="1" lang="en-US" altLang="ja-JP" dirty="0"/>
          </a:p>
          <a:p>
            <a:r>
              <a:rPr kumimoji="1" lang="ja-JP" altLang="en-US" dirty="0"/>
              <a:t>また，評価の際にも，不均衡データであることに注意して｛｝を行っています．</a:t>
            </a:r>
            <a:endParaRPr kumimoji="1" lang="en-US" altLang="ja-JP" dirty="0"/>
          </a:p>
          <a:p>
            <a:r>
              <a:rPr kumimoji="1" lang="ja-JP" altLang="en-US" sz="1200" b="0" i="0" u="none" strike="noStrike" kern="1200" dirty="0">
                <a:solidFill>
                  <a:schemeClr val="tx1"/>
                </a:solidFill>
                <a:effectLst/>
                <a:latin typeface="+mn-lt"/>
                <a:ea typeface="+mn-ea"/>
                <a:cs typeface="+mn-cs"/>
              </a:rPr>
              <a:t>この層化とは，もとデータをトレインデータとテストデータに分割する際に、各クラスの分布が、元データの分布と同じようになるように分割を行うということです。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Train:test</a:t>
            </a:r>
            <a:r>
              <a:rPr kumimoji="1" lang="en-US" altLang="ja-JP" dirty="0"/>
              <a:t>=7:3</a:t>
            </a:r>
            <a:r>
              <a:rPr kumimoji="1" lang="ja-JP" altLang="en-US" dirty="0"/>
              <a:t>　正例，負例の割合は等しくなるように分けている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12</a:t>
            </a:fld>
            <a:endParaRPr kumimoji="1" lang="ja-JP" altLang="en-US"/>
          </a:p>
        </p:txBody>
      </p:sp>
    </p:spTree>
    <p:extLst>
      <p:ext uri="{BB962C8B-B14F-4D97-AF65-F5344CB8AC3E}">
        <p14:creationId xmlns:p14="http://schemas.microsoft.com/office/powerpoint/2010/main" val="427651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識別を行った結果，混同行列はこのようになっており，</a:t>
            </a:r>
            <a:endParaRPr kumimoji="1" lang="en-US" altLang="ja-JP" dirty="0"/>
          </a:p>
          <a:p>
            <a:r>
              <a:rPr kumimoji="1" lang="ja-JP" altLang="en-US" dirty="0"/>
              <a:t>この</a:t>
            </a:r>
            <a:r>
              <a:rPr kumimoji="1" lang="en-US" altLang="ja-JP" dirty="0"/>
              <a:t>1118</a:t>
            </a:r>
            <a:r>
              <a:rPr kumimoji="1" lang="ja-JP" altLang="en-US" dirty="0"/>
              <a:t>が病気の人を正しく病気だと発症した数です。</a:t>
            </a:r>
            <a:endParaRPr kumimoji="1" lang="en-US" altLang="ja-JP" dirty="0"/>
          </a:p>
          <a:p>
            <a:endParaRPr kumimoji="1" lang="en-US" altLang="ja-JP" dirty="0"/>
          </a:p>
          <a:p>
            <a:r>
              <a:rPr kumimoji="1" lang="en-US" altLang="ja-JP" dirty="0"/>
              <a:t>recall</a:t>
            </a:r>
            <a:r>
              <a:rPr kumimoji="1" lang="ja-JP" altLang="en-US" dirty="0"/>
              <a:t>は～，</a:t>
            </a:r>
            <a:r>
              <a:rPr kumimoji="1" lang="en-US" altLang="ja-JP" dirty="0"/>
              <a:t>precision</a:t>
            </a:r>
            <a:r>
              <a:rPr kumimoji="1" lang="ja-JP" altLang="en-US" dirty="0"/>
              <a:t>は～～～となりました</a:t>
            </a:r>
            <a:endParaRPr kumimoji="1" lang="en-US" altLang="ja-JP" dirty="0"/>
          </a:p>
          <a:p>
            <a:r>
              <a:rPr kumimoji="1" lang="ja-JP" altLang="en-US" dirty="0"/>
              <a:t>今回，病気を予測対象としているので，病気を発症する人の取りこぼしを少なくすることが肝心であり，</a:t>
            </a:r>
            <a:r>
              <a:rPr kumimoji="1" lang="en-US" altLang="ja-JP" dirty="0"/>
              <a:t>recall</a:t>
            </a:r>
            <a:r>
              <a:rPr kumimoji="1" lang="ja-JP" altLang="en-US" dirty="0"/>
              <a:t>を重視すべきであると考えています．</a:t>
            </a:r>
            <a:endParaRPr kumimoji="1" lang="en-US" altLang="ja-JP" dirty="0"/>
          </a:p>
          <a:p>
            <a:endParaRPr kumimoji="1" lang="en-US" altLang="ja-JP" dirty="0"/>
          </a:p>
          <a:p>
            <a:r>
              <a:rPr kumimoji="1" lang="ja-JP" altLang="en-US" dirty="0"/>
              <a:t>また，今回の提案手法の比較対象として，～～を用いました．</a:t>
            </a:r>
            <a:endParaRPr kumimoji="1" lang="en-US" altLang="ja-JP" dirty="0"/>
          </a:p>
          <a:p>
            <a:r>
              <a:rPr kumimoji="1" lang="ja-JP" altLang="en-US" dirty="0"/>
              <a:t>本研究で利用した健診データと共通の項目であった</a:t>
            </a:r>
            <a:r>
              <a:rPr kumimoji="1" lang="en-US" altLang="ja-JP" dirty="0"/>
              <a:t>13</a:t>
            </a:r>
            <a:r>
              <a:rPr kumimoji="1" lang="ja-JP" altLang="en-US" dirty="0"/>
              <a:t>項目だけを利用して閾値を設定し，論理和により識別を行うというものです．</a:t>
            </a:r>
            <a:endParaRPr kumimoji="1" lang="en-US" altLang="ja-JP" dirty="0"/>
          </a:p>
          <a:p>
            <a:endParaRPr kumimoji="1" lang="en-US" altLang="ja-JP" dirty="0"/>
          </a:p>
          <a:p>
            <a:r>
              <a:rPr kumimoji="1" lang="ja-JP" altLang="en-US" dirty="0"/>
              <a:t>手法の性能も比較したいので，特徴量の数に左右されないように上の</a:t>
            </a:r>
            <a:r>
              <a:rPr kumimoji="1" lang="en-US" altLang="ja-JP" dirty="0"/>
              <a:t>13</a:t>
            </a:r>
            <a:r>
              <a:rPr kumimoji="1" lang="ja-JP" altLang="en-US" dirty="0"/>
              <a:t>項目と同じ特徴量だけを使って提案手法で識別した場合の結果についても提示します．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Recall</a:t>
            </a:r>
            <a:r>
              <a:rPr kumimoji="1" lang="ja-JP" altLang="en-US" dirty="0"/>
              <a:t>と</a:t>
            </a:r>
            <a:r>
              <a:rPr kumimoji="1" lang="en-US" altLang="ja-JP" dirty="0"/>
              <a:t>precision</a:t>
            </a:r>
            <a:r>
              <a:rPr kumimoji="1" lang="ja-JP" altLang="en-US" dirty="0"/>
              <a:t>の定義はこちらに書いてありますが，</a:t>
            </a:r>
            <a:r>
              <a:rPr kumimoji="1" lang="en-US" altLang="ja-JP" dirty="0"/>
              <a:t>recall</a:t>
            </a:r>
            <a:r>
              <a:rPr kumimoji="1" lang="ja-JP" altLang="en-US" dirty="0"/>
              <a:t>は予測結果が病気の人を取りこぼしている数が少ないほど高くなり，</a:t>
            </a:r>
            <a:r>
              <a:rPr kumimoji="1" lang="en-US" altLang="ja-JP" dirty="0"/>
              <a:t>precision</a:t>
            </a:r>
            <a:r>
              <a:rPr kumimoji="1" lang="ja-JP" altLang="en-US" dirty="0"/>
              <a:t>は予測結果がどれだけ正確に病気の人を当てることができているかを表している指標であると思って聞いてください．</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13</a:t>
            </a:fld>
            <a:endParaRPr kumimoji="1" lang="ja-JP" altLang="en-US"/>
          </a:p>
        </p:txBody>
      </p:sp>
    </p:spTree>
    <p:extLst>
      <p:ext uri="{BB962C8B-B14F-4D97-AF65-F5344CB8AC3E}">
        <p14:creationId xmlns:p14="http://schemas.microsoft.com/office/powerpoint/2010/main" val="3964048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識別を行った結果，混同行列はこのようになっており，</a:t>
            </a:r>
            <a:r>
              <a:rPr kumimoji="1" lang="en-US" altLang="ja-JP" dirty="0"/>
              <a:t>recall</a:t>
            </a:r>
            <a:r>
              <a:rPr kumimoji="1" lang="ja-JP" altLang="en-US" dirty="0"/>
              <a:t>は～，</a:t>
            </a:r>
            <a:r>
              <a:rPr kumimoji="1" lang="en-US" altLang="ja-JP" dirty="0"/>
              <a:t>precision</a:t>
            </a:r>
            <a:r>
              <a:rPr kumimoji="1" lang="ja-JP" altLang="en-US" dirty="0"/>
              <a:t>は～～～となりました</a:t>
            </a:r>
            <a:endParaRPr kumimoji="1" lang="en-US" altLang="ja-JP" dirty="0"/>
          </a:p>
          <a:p>
            <a:r>
              <a:rPr kumimoji="1" lang="ja-JP" altLang="en-US" dirty="0"/>
              <a:t>今回，病気を予測対象としているので，病気を発症する人の取りこぼしを少なくすることが肝心であり，</a:t>
            </a:r>
            <a:r>
              <a:rPr kumimoji="1" lang="en-US" altLang="ja-JP" dirty="0"/>
              <a:t>recall</a:t>
            </a:r>
            <a:r>
              <a:rPr kumimoji="1" lang="ja-JP" altLang="en-US" dirty="0"/>
              <a:t>を重視すべきであると考えています．</a:t>
            </a:r>
            <a:endParaRPr kumimoji="1" lang="en-US" altLang="ja-JP" dirty="0"/>
          </a:p>
          <a:p>
            <a:endParaRPr kumimoji="1" lang="en-US" altLang="ja-JP" dirty="0"/>
          </a:p>
          <a:p>
            <a:r>
              <a:rPr kumimoji="1" lang="ja-JP" altLang="en-US" dirty="0"/>
              <a:t>また，今回の提案手法の比較対象として，～～を用いました．</a:t>
            </a:r>
            <a:endParaRPr kumimoji="1" lang="en-US" altLang="ja-JP" dirty="0"/>
          </a:p>
          <a:p>
            <a:r>
              <a:rPr kumimoji="1" lang="ja-JP" altLang="en-US" dirty="0"/>
              <a:t>本研究で利用した健診データと共通の項目であった</a:t>
            </a:r>
            <a:r>
              <a:rPr kumimoji="1" lang="en-US" altLang="ja-JP" dirty="0"/>
              <a:t>13</a:t>
            </a:r>
            <a:r>
              <a:rPr kumimoji="1" lang="ja-JP" altLang="en-US" dirty="0"/>
              <a:t>項目だけを利用して閾値を設定し，論理和により識別を行うというものです．</a:t>
            </a:r>
            <a:endParaRPr kumimoji="1" lang="en-US" altLang="ja-JP" dirty="0"/>
          </a:p>
          <a:p>
            <a:endParaRPr kumimoji="1" lang="en-US" altLang="ja-JP" dirty="0"/>
          </a:p>
          <a:p>
            <a:r>
              <a:rPr kumimoji="1" lang="ja-JP" altLang="en-US" dirty="0"/>
              <a:t>手法の性能も比較したいので，特徴量の数に左右されないように上の</a:t>
            </a:r>
            <a:r>
              <a:rPr kumimoji="1" lang="en-US" altLang="ja-JP" dirty="0"/>
              <a:t>13</a:t>
            </a:r>
            <a:r>
              <a:rPr kumimoji="1" lang="ja-JP" altLang="en-US" dirty="0"/>
              <a:t>項目と同じ特徴量だけを使って提案手法で識別した場合の結果についても提示します．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14</a:t>
            </a:fld>
            <a:endParaRPr kumimoji="1" lang="ja-JP" altLang="en-US"/>
          </a:p>
        </p:txBody>
      </p:sp>
    </p:spTree>
    <p:extLst>
      <p:ext uri="{BB962C8B-B14F-4D97-AF65-F5344CB8AC3E}">
        <p14:creationId xmlns:p14="http://schemas.microsoft.com/office/powerpoint/2010/main" val="2561653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en-US" altLang="ja-JP" dirty="0"/>
              <a:t>Recall</a:t>
            </a:r>
            <a:r>
              <a:rPr kumimoji="1" lang="ja-JP" altLang="en-US" dirty="0"/>
              <a:t>と</a:t>
            </a:r>
            <a:r>
              <a:rPr kumimoji="1" lang="en-US" altLang="ja-JP" dirty="0"/>
              <a:t>precision</a:t>
            </a:r>
            <a:r>
              <a:rPr kumimoji="1" lang="ja-JP" altLang="en-US" dirty="0"/>
              <a:t>の説明のとこに</a:t>
            </a:r>
            <a:r>
              <a:rPr kumimoji="1" lang="en-US" altLang="ja-JP" dirty="0"/>
              <a:t>()</a:t>
            </a:r>
            <a:r>
              <a:rPr kumimoji="1" lang="ja-JP" altLang="en-US" dirty="0"/>
              <a:t>病気</a:t>
            </a:r>
            <a:endParaRPr kumimoji="1" lang="en-US" altLang="ja-JP" dirty="0"/>
          </a:p>
          <a:p>
            <a:endParaRPr kumimoji="1" lang="en-US" altLang="ja-JP" dirty="0"/>
          </a:p>
          <a:p>
            <a:endParaRPr kumimoji="1" lang="en-US" altLang="ja-JP" dirty="0"/>
          </a:p>
          <a:p>
            <a:r>
              <a:rPr kumimoji="1" lang="ja-JP" altLang="en-US" dirty="0"/>
              <a:t>識別を行った結果，混同行列はこのようになっており，</a:t>
            </a:r>
            <a:r>
              <a:rPr kumimoji="1" lang="en-US" altLang="ja-JP" dirty="0"/>
              <a:t>recall</a:t>
            </a:r>
            <a:r>
              <a:rPr kumimoji="1" lang="ja-JP" altLang="en-US" dirty="0"/>
              <a:t>は～，</a:t>
            </a:r>
            <a:r>
              <a:rPr kumimoji="1" lang="en-US" altLang="ja-JP" dirty="0"/>
              <a:t>precision</a:t>
            </a:r>
            <a:r>
              <a:rPr kumimoji="1" lang="ja-JP" altLang="en-US" dirty="0"/>
              <a:t>は～～～となりました</a:t>
            </a:r>
            <a:endParaRPr kumimoji="1" lang="en-US" altLang="ja-JP" dirty="0"/>
          </a:p>
          <a:p>
            <a:r>
              <a:rPr kumimoji="1" lang="ja-JP" altLang="en-US" dirty="0"/>
              <a:t>今回，病気を予測対象としているので，病気を発症する人の取りこぼしを少なくすることが肝心であり，</a:t>
            </a:r>
            <a:r>
              <a:rPr kumimoji="1" lang="en-US" altLang="ja-JP" dirty="0"/>
              <a:t>recall</a:t>
            </a:r>
            <a:r>
              <a:rPr kumimoji="1" lang="ja-JP" altLang="en-US" dirty="0"/>
              <a:t>を重視すべきであると考えています．</a:t>
            </a:r>
            <a:endParaRPr kumimoji="1" lang="en-US" altLang="ja-JP" dirty="0"/>
          </a:p>
          <a:p>
            <a:endParaRPr kumimoji="1" lang="en-US" altLang="ja-JP" dirty="0"/>
          </a:p>
          <a:p>
            <a:r>
              <a:rPr kumimoji="1" lang="ja-JP" altLang="en-US" dirty="0"/>
              <a:t>また，今回の提案手法の比較対象として，～～を用いました．</a:t>
            </a:r>
            <a:endParaRPr kumimoji="1" lang="en-US" altLang="ja-JP" dirty="0"/>
          </a:p>
          <a:p>
            <a:r>
              <a:rPr kumimoji="1" lang="ja-JP" altLang="en-US" dirty="0"/>
              <a:t>本研究で利用した健診データと共通の項目であった</a:t>
            </a:r>
            <a:r>
              <a:rPr kumimoji="1" lang="en-US" altLang="ja-JP" dirty="0"/>
              <a:t>13</a:t>
            </a:r>
            <a:r>
              <a:rPr kumimoji="1" lang="ja-JP" altLang="en-US" dirty="0"/>
              <a:t>項目だけを利用して閾値を設定し，論理和により識別を行うというものです．</a:t>
            </a:r>
            <a:endParaRPr kumimoji="1" lang="en-US" altLang="ja-JP" dirty="0"/>
          </a:p>
          <a:p>
            <a:endParaRPr kumimoji="1" lang="en-US" altLang="ja-JP" dirty="0"/>
          </a:p>
          <a:p>
            <a:r>
              <a:rPr kumimoji="1" lang="ja-JP" altLang="en-US" dirty="0"/>
              <a:t>手法の性能も比較したいので，特徴量の数に左右されないように上の</a:t>
            </a:r>
            <a:r>
              <a:rPr kumimoji="1" lang="en-US" altLang="ja-JP" dirty="0"/>
              <a:t>13</a:t>
            </a:r>
            <a:r>
              <a:rPr kumimoji="1" lang="ja-JP" altLang="en-US" dirty="0"/>
              <a:t>項目と同じ特徴量だけを使って提案手法で識別した場合の結果についても提示します．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15</a:t>
            </a:fld>
            <a:endParaRPr kumimoji="1" lang="ja-JP" altLang="en-US"/>
          </a:p>
        </p:txBody>
      </p:sp>
    </p:spTree>
    <p:extLst>
      <p:ext uri="{BB962C8B-B14F-4D97-AF65-F5344CB8AC3E}">
        <p14:creationId xmlns:p14="http://schemas.microsoft.com/office/powerpoint/2010/main" val="3919784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識別を行った結果，混同行列はこのようになっており，</a:t>
            </a:r>
            <a:r>
              <a:rPr kumimoji="1" lang="en-US" altLang="ja-JP" dirty="0"/>
              <a:t>recall</a:t>
            </a:r>
            <a:r>
              <a:rPr kumimoji="1" lang="ja-JP" altLang="en-US" dirty="0"/>
              <a:t>は～，</a:t>
            </a:r>
            <a:r>
              <a:rPr kumimoji="1" lang="en-US" altLang="ja-JP" dirty="0"/>
              <a:t>precision</a:t>
            </a:r>
            <a:r>
              <a:rPr kumimoji="1" lang="ja-JP" altLang="en-US" dirty="0"/>
              <a:t>は～～～となりました</a:t>
            </a:r>
            <a:endParaRPr kumimoji="1" lang="en-US" altLang="ja-JP" dirty="0"/>
          </a:p>
          <a:p>
            <a:r>
              <a:rPr kumimoji="1" lang="ja-JP" altLang="en-US" dirty="0"/>
              <a:t>今回，病気を予測対象としているので，病気を発症する人の取りこぼしを少なくすることが肝心であり，</a:t>
            </a:r>
            <a:r>
              <a:rPr kumimoji="1" lang="en-US" altLang="ja-JP" dirty="0"/>
              <a:t>recall</a:t>
            </a:r>
            <a:r>
              <a:rPr kumimoji="1" lang="ja-JP" altLang="en-US" dirty="0"/>
              <a:t>を重視すべきであると考えています．</a:t>
            </a:r>
            <a:endParaRPr kumimoji="1" lang="en-US" altLang="ja-JP" dirty="0"/>
          </a:p>
          <a:p>
            <a:endParaRPr kumimoji="1" lang="en-US" altLang="ja-JP" dirty="0"/>
          </a:p>
          <a:p>
            <a:r>
              <a:rPr kumimoji="1" lang="ja-JP" altLang="en-US" dirty="0"/>
              <a:t>また，今回の提案手法の比較対象として，～～を用いました．</a:t>
            </a:r>
            <a:endParaRPr kumimoji="1" lang="en-US" altLang="ja-JP" dirty="0"/>
          </a:p>
          <a:p>
            <a:r>
              <a:rPr kumimoji="1" lang="ja-JP" altLang="en-US" dirty="0"/>
              <a:t>本研究で利用した健診データと共通の項目であった</a:t>
            </a:r>
            <a:r>
              <a:rPr kumimoji="1" lang="en-US" altLang="ja-JP" dirty="0"/>
              <a:t>13</a:t>
            </a:r>
            <a:r>
              <a:rPr kumimoji="1" lang="ja-JP" altLang="en-US" dirty="0"/>
              <a:t>項目だけを利用して閾値を設定し，論理和により識別を行うというものです．</a:t>
            </a:r>
            <a:endParaRPr kumimoji="1" lang="en-US" altLang="ja-JP" dirty="0"/>
          </a:p>
          <a:p>
            <a:endParaRPr kumimoji="1" lang="en-US" altLang="ja-JP" dirty="0"/>
          </a:p>
          <a:p>
            <a:r>
              <a:rPr kumimoji="1" lang="ja-JP" altLang="en-US" dirty="0"/>
              <a:t>手法の性能も比較したいので，特徴量の数に左右されないように上の</a:t>
            </a:r>
            <a:r>
              <a:rPr kumimoji="1" lang="en-US" altLang="ja-JP" dirty="0"/>
              <a:t>13</a:t>
            </a:r>
            <a:r>
              <a:rPr kumimoji="1" lang="ja-JP" altLang="en-US" dirty="0"/>
              <a:t>項目と同じ特徴量だけを使って提案手法で識別した場合の結果についても提示します．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16</a:t>
            </a:fld>
            <a:endParaRPr kumimoji="1" lang="ja-JP" altLang="en-US"/>
          </a:p>
        </p:txBody>
      </p:sp>
    </p:spTree>
    <p:extLst>
      <p:ext uri="{BB962C8B-B14F-4D97-AF65-F5344CB8AC3E}">
        <p14:creationId xmlns:p14="http://schemas.microsoft.com/office/powerpoint/2010/main" val="321496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識別を行った結果，混同行列はこのようになっており，</a:t>
            </a:r>
            <a:r>
              <a:rPr kumimoji="1" lang="en-US" altLang="ja-JP" dirty="0"/>
              <a:t>recall</a:t>
            </a:r>
            <a:r>
              <a:rPr kumimoji="1" lang="ja-JP" altLang="en-US" dirty="0"/>
              <a:t>は～，</a:t>
            </a:r>
            <a:r>
              <a:rPr kumimoji="1" lang="en-US" altLang="ja-JP" dirty="0"/>
              <a:t>precision</a:t>
            </a:r>
            <a:r>
              <a:rPr kumimoji="1" lang="ja-JP" altLang="en-US" dirty="0"/>
              <a:t>は～～～となりました</a:t>
            </a:r>
            <a:endParaRPr kumimoji="1" lang="en-US" altLang="ja-JP" dirty="0"/>
          </a:p>
          <a:p>
            <a:r>
              <a:rPr kumimoji="1" lang="ja-JP" altLang="en-US" dirty="0"/>
              <a:t>今回，病気を予測対象としているので，病気を発症する人の取りこぼしを少なくすることが肝心であり，</a:t>
            </a:r>
            <a:r>
              <a:rPr kumimoji="1" lang="en-US" altLang="ja-JP" dirty="0"/>
              <a:t>recall</a:t>
            </a:r>
            <a:r>
              <a:rPr kumimoji="1" lang="ja-JP" altLang="en-US" dirty="0"/>
              <a:t>を重視すべきであると考えています．</a:t>
            </a:r>
            <a:endParaRPr kumimoji="1" lang="en-US" altLang="ja-JP" dirty="0"/>
          </a:p>
          <a:p>
            <a:endParaRPr kumimoji="1" lang="en-US" altLang="ja-JP" dirty="0"/>
          </a:p>
          <a:p>
            <a:r>
              <a:rPr kumimoji="1" lang="ja-JP" altLang="en-US" dirty="0"/>
              <a:t>また，今回の提案手法の比較対象として，～～を用いました．</a:t>
            </a:r>
            <a:endParaRPr kumimoji="1" lang="en-US" altLang="ja-JP" dirty="0"/>
          </a:p>
          <a:p>
            <a:r>
              <a:rPr kumimoji="1" lang="ja-JP" altLang="en-US" dirty="0"/>
              <a:t>本研究で利用した健診データと共通の項目であった</a:t>
            </a:r>
            <a:r>
              <a:rPr kumimoji="1" lang="en-US" altLang="ja-JP" dirty="0"/>
              <a:t>13</a:t>
            </a:r>
            <a:r>
              <a:rPr kumimoji="1" lang="ja-JP" altLang="en-US" dirty="0"/>
              <a:t>項目だけを利用して閾値を設定し，論理和によって～～の</a:t>
            </a:r>
            <a:r>
              <a:rPr kumimoji="1" lang="en-US" altLang="ja-JP" dirty="0"/>
              <a:t>3</a:t>
            </a:r>
            <a:r>
              <a:rPr kumimoji="1" lang="ja-JP" altLang="en-US" dirty="0"/>
              <a:t>段階に識別を行うというものです．</a:t>
            </a:r>
            <a:endParaRPr kumimoji="1" lang="en-US" altLang="ja-JP" dirty="0"/>
          </a:p>
          <a:p>
            <a:endParaRPr kumimoji="1" lang="en-US" altLang="ja-JP" dirty="0"/>
          </a:p>
          <a:p>
            <a:r>
              <a:rPr kumimoji="1" lang="ja-JP" altLang="en-US" dirty="0"/>
              <a:t>手法の性能も比較したいので，特徴量の数に左右されないように上の</a:t>
            </a:r>
            <a:r>
              <a:rPr kumimoji="1" lang="en-US" altLang="ja-JP" dirty="0"/>
              <a:t>13</a:t>
            </a:r>
            <a:r>
              <a:rPr kumimoji="1" lang="ja-JP" altLang="en-US" dirty="0"/>
              <a:t>項目と同じ特徴量だけを使って提案手法で識別した場合の結果についても提示します．</a:t>
            </a:r>
            <a:endParaRPr kumimoji="1" lang="en-US" altLang="ja-JP" dirty="0"/>
          </a:p>
          <a:p>
            <a:endParaRPr kumimoji="1" lang="en-US" altLang="ja-JP" dirty="0"/>
          </a:p>
          <a:p>
            <a:endParaRPr kumimoji="1" lang="en-US" altLang="ja-JP" dirty="0"/>
          </a:p>
          <a:p>
            <a:r>
              <a:rPr kumimoji="1" lang="en-US" altLang="ja-JP" dirty="0"/>
              <a:t>10</a:t>
            </a:r>
            <a:r>
              <a:rPr kumimoji="1" lang="ja-JP" altLang="en-US" dirty="0"/>
              <a:t>分</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17</a:t>
            </a:fld>
            <a:endParaRPr kumimoji="1" lang="ja-JP" altLang="en-US"/>
          </a:p>
        </p:txBody>
      </p:sp>
    </p:spTree>
    <p:extLst>
      <p:ext uri="{BB962C8B-B14F-4D97-AF65-F5344CB8AC3E}">
        <p14:creationId xmlns:p14="http://schemas.microsoft.com/office/powerpoint/2010/main" val="646390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a:t>は、識別モデルの性能の評価に用いられる</a:t>
            </a:r>
            <a:r>
              <a:rPr kumimoji="1" lang="en-US" altLang="ja-JP" dirty="0"/>
              <a:t>precision-recall</a:t>
            </a:r>
            <a:r>
              <a:rPr kumimoji="1" lang="ja-JP" altLang="en-US" dirty="0"/>
              <a:t>曲線を描いたものです。</a:t>
            </a:r>
            <a:endParaRPr kumimoji="1" lang="en-US" altLang="ja-JP" dirty="0"/>
          </a:p>
          <a:p>
            <a:endParaRPr kumimoji="1" lang="en-US" altLang="ja-JP" dirty="0"/>
          </a:p>
          <a:p>
            <a:r>
              <a:rPr kumimoji="1" lang="ja-JP" altLang="en-US" dirty="0"/>
              <a:t>このオレンジの実線が特徴量に差分を含めた全ての項目を利用して識別を行った提案手法、</a:t>
            </a:r>
            <a:endParaRPr kumimoji="1" lang="en-US" altLang="ja-JP" dirty="0"/>
          </a:p>
          <a:p>
            <a:r>
              <a:rPr kumimoji="1" lang="ja-JP" altLang="en-US" dirty="0"/>
              <a:t>水色の点線が人間ドック学会の閾値を利用したベースライン手法、</a:t>
            </a:r>
            <a:endParaRPr kumimoji="1" lang="en-US" altLang="ja-JP" dirty="0"/>
          </a:p>
          <a:p>
            <a:r>
              <a:rPr kumimoji="1" lang="ja-JP" altLang="en-US" dirty="0"/>
              <a:t>緑の破線がこのベースライン手法と同じ特徴量だけを使ってアンダーサンプリングとバギングの提案手法で識別した結果です</a:t>
            </a:r>
            <a:endParaRPr kumimoji="1" lang="en-US" altLang="ja-JP" dirty="0"/>
          </a:p>
          <a:p>
            <a:endParaRPr kumimoji="1" lang="en-US" altLang="ja-JP" dirty="0"/>
          </a:p>
          <a:p>
            <a:r>
              <a:rPr kumimoji="1" lang="ja-JP" altLang="en-US" dirty="0"/>
              <a:t>提案手法においては，バギングでデータセットを作る際のクラスバランスを～～と変化させることによってグラフにプロットしました．</a:t>
            </a:r>
            <a:endParaRPr kumimoji="1" lang="en-US" altLang="ja-JP" dirty="0"/>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ベースライン手法では，要医療，要経過観察，軽度異常のそれぞれの閾値を使って識別しました．</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ベースライン手法のプロットは左から，要医療，要経過観察，軽度異常の順となっています</a:t>
            </a:r>
            <a:endParaRPr kumimoji="1" lang="en-US" altLang="ja-JP" dirty="0"/>
          </a:p>
          <a:p>
            <a:endParaRPr kumimoji="1" lang="en-US" altLang="ja-JP" dirty="0"/>
          </a:p>
          <a:p>
            <a:r>
              <a:rPr kumimoji="1" lang="ja-JP" altLang="en-US" sz="1200" b="0" i="0" kern="1200" dirty="0">
                <a:solidFill>
                  <a:schemeClr val="tx1"/>
                </a:solidFill>
                <a:effectLst/>
                <a:latin typeface="+mn-lt"/>
                <a:ea typeface="+mn-ea"/>
                <a:cs typeface="+mn-cs"/>
              </a:rPr>
              <a:t>ベースライン手法（特徴量数</a:t>
            </a:r>
            <a:r>
              <a:rPr kumimoji="1" lang="en-US" altLang="ja-JP" sz="1200" b="0" i="0" kern="1200" dirty="0">
                <a:solidFill>
                  <a:schemeClr val="tx1"/>
                </a:solidFill>
                <a:effectLst/>
                <a:latin typeface="+mn-lt"/>
                <a:ea typeface="+mn-ea"/>
                <a:cs typeface="+mn-cs"/>
              </a:rPr>
              <a:t>13</a:t>
            </a:r>
            <a:r>
              <a:rPr kumimoji="1" lang="ja-JP" altLang="en-US" sz="1200" b="0" i="0" kern="1200" dirty="0">
                <a:solidFill>
                  <a:schemeClr val="tx1"/>
                </a:solidFill>
                <a:effectLst/>
                <a:latin typeface="+mn-lt"/>
                <a:ea typeface="+mn-ea"/>
                <a:cs typeface="+mn-cs"/>
              </a:rPr>
              <a:t>）と提案手法（特徴量数</a:t>
            </a:r>
            <a:r>
              <a:rPr kumimoji="1" lang="en-US" altLang="ja-JP" sz="1200" b="0" i="0" kern="1200" dirty="0">
                <a:solidFill>
                  <a:schemeClr val="tx1"/>
                </a:solidFill>
                <a:effectLst/>
                <a:latin typeface="+mn-lt"/>
                <a:ea typeface="+mn-ea"/>
                <a:cs typeface="+mn-cs"/>
              </a:rPr>
              <a:t>13</a:t>
            </a:r>
            <a:r>
              <a:rPr kumimoji="1" lang="ja-JP" altLang="en-US" sz="1200" b="0" i="0" kern="1200" dirty="0">
                <a:solidFill>
                  <a:schemeClr val="tx1"/>
                </a:solidFill>
                <a:effectLst/>
                <a:latin typeface="+mn-lt"/>
                <a:ea typeface="+mn-ea"/>
                <a:cs typeface="+mn-cs"/>
              </a:rPr>
              <a:t>）の差が今回提案した機械学習手法を使ったことによる向上を示していて，</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提案手法（特徴量数</a:t>
            </a:r>
            <a:r>
              <a:rPr kumimoji="1" lang="en-US" altLang="ja-JP" sz="1200" b="0" i="0" kern="1200" dirty="0">
                <a:solidFill>
                  <a:schemeClr val="tx1"/>
                </a:solidFill>
                <a:effectLst/>
                <a:latin typeface="+mn-lt"/>
                <a:ea typeface="+mn-ea"/>
                <a:cs typeface="+mn-cs"/>
              </a:rPr>
              <a:t>13</a:t>
            </a:r>
            <a:r>
              <a:rPr kumimoji="1" lang="ja-JP" altLang="en-US" sz="1200" b="0" i="0" kern="1200" dirty="0">
                <a:solidFill>
                  <a:schemeClr val="tx1"/>
                </a:solidFill>
                <a:effectLst/>
                <a:latin typeface="+mn-lt"/>
                <a:ea typeface="+mn-ea"/>
                <a:cs typeface="+mn-cs"/>
              </a:rPr>
              <a:t>）と提案手法（特徴量数</a:t>
            </a:r>
            <a:r>
              <a:rPr kumimoji="1" lang="en-US" altLang="ja-JP" sz="1200" b="0" i="0" kern="1200" dirty="0">
                <a:solidFill>
                  <a:schemeClr val="tx1"/>
                </a:solidFill>
                <a:effectLst/>
                <a:latin typeface="+mn-lt"/>
                <a:ea typeface="+mn-ea"/>
                <a:cs typeface="+mn-cs"/>
              </a:rPr>
              <a:t>132</a:t>
            </a:r>
            <a:r>
              <a:rPr kumimoji="1" lang="ja-JP" altLang="en-US" sz="1200" b="0" i="0" kern="1200" dirty="0">
                <a:solidFill>
                  <a:schemeClr val="tx1"/>
                </a:solidFill>
                <a:effectLst/>
                <a:latin typeface="+mn-lt"/>
                <a:ea typeface="+mn-ea"/>
                <a:cs typeface="+mn-cs"/>
              </a:rPr>
              <a:t>）の差が特徴量を増やしたことによる性能の改善を示しています．</a:t>
            </a:r>
            <a:endParaRPr kumimoji="1" lang="en-US" altLang="ja-JP" dirty="0"/>
          </a:p>
          <a:p>
            <a:endParaRPr kumimoji="1" lang="en-US" altLang="ja-JP" dirty="0"/>
          </a:p>
          <a:p>
            <a:r>
              <a:rPr kumimoji="1" lang="en-US" altLang="ja-JP" dirty="0"/>
              <a:t>Recall</a:t>
            </a:r>
            <a:r>
              <a:rPr kumimoji="1" lang="ja-JP" altLang="en-US" dirty="0"/>
              <a:t>を基準で見ても</a:t>
            </a:r>
            <a:r>
              <a:rPr kumimoji="1" lang="en-US" altLang="ja-JP" dirty="0"/>
              <a:t>precision</a:t>
            </a:r>
            <a:r>
              <a:rPr kumimoji="1" lang="ja-JP" altLang="en-US" dirty="0"/>
              <a:t>を基準で見ても提案手法がベースライン手法を上回っていることが分かります．</a:t>
            </a:r>
            <a:endParaRPr kumimoji="1" lang="en-US" altLang="ja-JP" dirty="0"/>
          </a:p>
          <a:p>
            <a:endParaRPr kumimoji="1" lang="en-US" altLang="ja-JP" dirty="0"/>
          </a:p>
          <a:p>
            <a:endParaRPr kumimoji="1" lang="en-US" altLang="ja-JP" dirty="0" smtClean="0"/>
          </a:p>
          <a:p>
            <a:endParaRPr kumimoji="1"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19</a:t>
            </a:fld>
            <a:endParaRPr kumimoji="1" lang="ja-JP" altLang="en-US"/>
          </a:p>
        </p:txBody>
      </p:sp>
    </p:spTree>
    <p:extLst>
      <p:ext uri="{BB962C8B-B14F-4D97-AF65-F5344CB8AC3E}">
        <p14:creationId xmlns:p14="http://schemas.microsoft.com/office/powerpoint/2010/main" val="1504037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r>
              <a:rPr kumimoji="1" lang="ja-JP" altLang="en-US" dirty="0"/>
              <a:t>考察のため，</a:t>
            </a:r>
            <a:r>
              <a:rPr kumimoji="1" lang="ja-JP" altLang="en-US" dirty="0" err="1"/>
              <a:t>～すると</a:t>
            </a:r>
            <a:r>
              <a:rPr kumimoji="1" lang="ja-JP" altLang="en-US" dirty="0"/>
              <a:t>このようになりました．</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20</a:t>
            </a:fld>
            <a:endParaRPr kumimoji="1" lang="ja-JP" altLang="en-US"/>
          </a:p>
        </p:txBody>
      </p:sp>
    </p:spTree>
    <p:extLst>
      <p:ext uri="{BB962C8B-B14F-4D97-AF65-F5344CB8AC3E}">
        <p14:creationId xmlns:p14="http://schemas.microsoft.com/office/powerpoint/2010/main" val="172202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昨今，ネット通販の急速な普及により，宅配件数が大幅に増加している．</a:t>
            </a:r>
            <a:r>
              <a:rPr kumimoji="1" lang="ja-JP" altLang="en-US" sz="1200" kern="1200" dirty="0">
                <a:solidFill>
                  <a:schemeClr val="tx1"/>
                </a:solidFill>
                <a:effectLst/>
                <a:latin typeface="+mn-lt"/>
                <a:ea typeface="+mn-ea"/>
                <a:cs typeface="+mn-cs"/>
              </a:rPr>
              <a:t>それに伴い，</a:t>
            </a:r>
            <a:r>
              <a:rPr kumimoji="1" lang="ja-JP" altLang="ja-JP" sz="1200" kern="1200" dirty="0">
                <a:solidFill>
                  <a:schemeClr val="tx1"/>
                </a:solidFill>
                <a:effectLst/>
                <a:latin typeface="+mn-lt"/>
                <a:ea typeface="+mn-ea"/>
                <a:cs typeface="+mn-cs"/>
              </a:rPr>
              <a:t>商品を運ぶドライバーの労働</a:t>
            </a:r>
            <a:r>
              <a:rPr kumimoji="1" lang="ja-JP" altLang="en-US" sz="1200" kern="1200" dirty="0">
                <a:solidFill>
                  <a:schemeClr val="tx1"/>
                </a:solidFill>
                <a:effectLst/>
                <a:latin typeface="+mn-lt"/>
                <a:ea typeface="+mn-ea"/>
                <a:cs typeface="+mn-cs"/>
              </a:rPr>
              <a:t>環境が悪化しており，</a:t>
            </a:r>
            <a:r>
              <a:rPr lang="ja-JP" altLang="en-US" sz="1200" dirty="0"/>
              <a:t>ドライバーの</a:t>
            </a:r>
            <a:r>
              <a:rPr lang="ja-JP" altLang="en-US" sz="1400" b="0" dirty="0"/>
              <a:t>健康状態</a:t>
            </a:r>
            <a:r>
              <a:rPr lang="ja-JP" altLang="en-US" sz="1200" dirty="0"/>
              <a:t>の管理が重要となってきている．</a:t>
            </a:r>
            <a:endParaRPr lang="en-US" altLang="ja-JP"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r>
              <a:rPr lang="ja-JP" altLang="en-US" sz="1200" dirty="0"/>
              <a:t>また、一方で近年、</a:t>
            </a:r>
            <a:r>
              <a:rPr kumimoji="1" lang="ja-JP" altLang="en-US" dirty="0"/>
              <a:t>病気の発症予測に関する研究が盛んになされている．</a:t>
            </a:r>
            <a:endParaRPr kumimoji="1" lang="en-US" altLang="ja-JP" dirty="0"/>
          </a:p>
          <a:p>
            <a:r>
              <a:rPr kumimoji="1" lang="ja-JP" altLang="en-US" dirty="0"/>
              <a:t>例えば，～といった研究があります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a:t>そこで，本研究では</a:t>
            </a:r>
            <a:r>
              <a:rPr lang="ja-JP" altLang="en-US" sz="1200" dirty="0">
                <a:solidFill>
                  <a:schemeClr val="bg1"/>
                </a:solidFill>
              </a:rPr>
              <a:t>医療データを機械学習に利用することで，～や、～につなげることを目的としました．</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機運が高まっている</a:t>
            </a:r>
            <a:endParaRPr lang="en-US" altLang="ja-JP"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a:t>突発性重症化予備軍の発症モデルの発見</a:t>
            </a:r>
            <a:endParaRPr lang="en-US" altLang="ja-JP" sz="1200" dirty="0"/>
          </a:p>
          <a:p>
            <a:r>
              <a:rPr kumimoji="1" lang="ja-JP" altLang="en-US" dirty="0" err="1"/>
              <a:t>って</a:t>
            </a:r>
            <a:r>
              <a:rPr kumimoji="1" lang="ja-JP" altLang="en-US" dirty="0"/>
              <a:t>言い回し微妙じゃないか？</a:t>
            </a:r>
            <a:endParaRPr kumimoji="1" lang="en-US" altLang="ja-JP" dirty="0"/>
          </a:p>
          <a:p>
            <a:endParaRPr kumimoji="1" lang="en-US" altLang="ja-JP" dirty="0"/>
          </a:p>
          <a:p>
            <a:r>
              <a:rPr kumimoji="1" lang="ja-JP" altLang="en-US" dirty="0"/>
              <a:t>最後の行囲むか下線</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a:t>
            </a:fld>
            <a:endParaRPr kumimoji="1" lang="ja-JP" altLang="en-US"/>
          </a:p>
        </p:txBody>
      </p:sp>
    </p:spTree>
    <p:extLst>
      <p:ext uri="{BB962C8B-B14F-4D97-AF65-F5344CB8AC3E}">
        <p14:creationId xmlns:p14="http://schemas.microsoft.com/office/powerpoint/2010/main" val="3619772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上位</a:t>
            </a:r>
            <a:r>
              <a:rPr kumimoji="1" lang="en-US" altLang="ja-JP" dirty="0"/>
              <a:t>3</a:t>
            </a:r>
            <a:r>
              <a:rPr kumimoji="1" lang="ja-JP" altLang="en-US" dirty="0"/>
              <a:t>項目について説明すると、</a:t>
            </a:r>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21</a:t>
            </a:fld>
            <a:endParaRPr kumimoji="1" lang="ja-JP" altLang="en-US"/>
          </a:p>
        </p:txBody>
      </p:sp>
    </p:spTree>
    <p:extLst>
      <p:ext uri="{BB962C8B-B14F-4D97-AF65-F5344CB8AC3E}">
        <p14:creationId xmlns:p14="http://schemas.microsoft.com/office/powerpoint/2010/main" val="385271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en-US" altLang="ja-JP" sz="1200" b="0" i="0" u="none" strike="noStrike" kern="1200" dirty="0" smtClean="0">
                <a:solidFill>
                  <a:schemeClr val="tx1"/>
                </a:solidFill>
                <a:effectLst/>
                <a:latin typeface="+mn-lt"/>
                <a:ea typeface="+mn-ea"/>
                <a:cs typeface="+mn-cs"/>
              </a:rPr>
              <a:t>HbA1c, which has the highest impact, is used to determine diabetes.</a:t>
            </a:r>
          </a:p>
          <a:p>
            <a:endParaRPr kumimoji="1" lang="en-US" altLang="ja-JP" sz="1200" b="0" i="0" u="none" strike="noStrike" kern="1200" dirty="0" smtClean="0">
              <a:solidFill>
                <a:schemeClr val="tx1"/>
              </a:solidFill>
              <a:effectLst/>
              <a:latin typeface="+mn-lt"/>
              <a:ea typeface="+mn-ea"/>
              <a:cs typeface="+mn-cs"/>
            </a:endParaRPr>
          </a:p>
          <a:p>
            <a:endParaRPr kumimoji="1" lang="en-US" altLang="ja-JP" sz="1200" b="0" i="0" u="none" strike="noStrike" kern="1200" dirty="0" smtClean="0">
              <a:solidFill>
                <a:schemeClr val="tx1"/>
              </a:solidFill>
              <a:effectLst/>
              <a:latin typeface="+mn-lt"/>
              <a:ea typeface="+mn-ea"/>
              <a:cs typeface="+mn-cs"/>
            </a:endParaRPr>
          </a:p>
          <a:p>
            <a:endParaRPr kumimoji="1" lang="en-US" altLang="ja-JP" sz="1200" b="0" i="0" u="none" strike="noStrike" kern="1200" dirty="0" smtClean="0">
              <a:solidFill>
                <a:schemeClr val="tx1"/>
              </a:solidFill>
              <a:effectLst/>
              <a:latin typeface="+mn-lt"/>
              <a:ea typeface="+mn-ea"/>
              <a:cs typeface="+mn-cs"/>
            </a:endParaRPr>
          </a:p>
          <a:p>
            <a:endParaRPr kumimoji="1" lang="en-US" altLang="ja-JP" sz="1200" b="0" i="0" u="none" strike="noStrike" kern="1200" dirty="0" smtClean="0">
              <a:solidFill>
                <a:schemeClr val="tx1"/>
              </a:solidFill>
              <a:effectLst/>
              <a:latin typeface="+mn-lt"/>
              <a:ea typeface="+mn-ea"/>
              <a:cs typeface="+mn-cs"/>
            </a:endParaRPr>
          </a:p>
          <a:p>
            <a:r>
              <a:rPr kumimoji="1" lang="ja-JP" altLang="en-US" sz="1200" b="0" i="0" u="none" strike="noStrike" kern="1200" dirty="0" smtClean="0">
                <a:solidFill>
                  <a:schemeClr val="tx1"/>
                </a:solidFill>
                <a:effectLst/>
                <a:latin typeface="+mn-lt"/>
                <a:ea typeface="+mn-ea"/>
                <a:cs typeface="+mn-cs"/>
              </a:rPr>
              <a:t>識別</a:t>
            </a:r>
            <a:r>
              <a:rPr kumimoji="1" lang="ja-JP" altLang="en-US" sz="1200" b="0" i="0" u="none" strike="noStrike" kern="1200" dirty="0">
                <a:solidFill>
                  <a:schemeClr val="tx1"/>
                </a:solidFill>
                <a:effectLst/>
                <a:latin typeface="+mn-lt"/>
                <a:ea typeface="+mn-ea"/>
                <a:cs typeface="+mn-cs"/>
              </a:rPr>
              <a:t>の影響度が最も高かった～は，</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dirty="0">
                <a:solidFill>
                  <a:schemeClr val="tx1"/>
                </a:solidFill>
                <a:effectLst/>
                <a:latin typeface="+mn-lt"/>
                <a:ea typeface="+mn-ea"/>
                <a:cs typeface="+mn-cs"/>
              </a:rPr>
              <a:t>糖尿病の判定に用いられているものです</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dirty="0">
                <a:solidFill>
                  <a:schemeClr val="tx1"/>
                </a:solidFill>
                <a:effectLst/>
                <a:latin typeface="+mn-lt"/>
                <a:ea typeface="+mn-ea"/>
                <a:cs typeface="+mn-cs"/>
              </a:rPr>
              <a:t>（血液中のヘモグロビンのうちブドウ糖と結合したヘモグロビンを</a:t>
            </a:r>
            <a:r>
              <a:rPr kumimoji="1" lang="ja-JP" altLang="en-US" sz="1200" b="1" i="0" u="none" strike="noStrike" kern="1200" dirty="0">
                <a:solidFill>
                  <a:schemeClr val="tx1"/>
                </a:solidFill>
                <a:effectLst/>
                <a:latin typeface="+mn-lt"/>
                <a:ea typeface="+mn-ea"/>
                <a:cs typeface="+mn-cs"/>
              </a:rPr>
              <a:t>グリコヘモグロビン</a:t>
            </a:r>
            <a:r>
              <a:rPr kumimoji="1" lang="ja-JP" altLang="en-US" sz="1200" b="0" i="0" u="none" strike="noStrike" kern="1200" dirty="0">
                <a:solidFill>
                  <a:schemeClr val="tx1"/>
                </a:solidFill>
                <a:effectLst/>
                <a:latin typeface="+mn-lt"/>
                <a:ea typeface="+mn-ea"/>
                <a:cs typeface="+mn-cs"/>
              </a:rPr>
              <a:t>と言います。）</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dirty="0">
                <a:solidFill>
                  <a:schemeClr val="tx1"/>
                </a:solidFill>
                <a:effectLst/>
                <a:latin typeface="+mn-lt"/>
                <a:ea typeface="+mn-ea"/>
                <a:cs typeface="+mn-cs"/>
              </a:rPr>
              <a:t>また、食事から摂取した糖質が分解され、血液中でブドウ糖となってエネルギーとして利用されたり、余分な糖は脂肪やグリコーゲンとして貯蔵される仕組みのことを糖代謝というのですが、この糖代謝に異常がみられると糖尿病予備軍であるといわれています。</a:t>
            </a:r>
            <a:endParaRPr kumimoji="1" lang="en-US" altLang="ja-JP" sz="1200" b="0" i="0" u="none" strike="noStrike" kern="1200" dirty="0">
              <a:solidFill>
                <a:schemeClr val="tx1"/>
              </a:solidFill>
              <a:effectLst/>
              <a:latin typeface="+mn-lt"/>
              <a:ea typeface="+mn-ea"/>
              <a:cs typeface="+mn-cs"/>
            </a:endParaRPr>
          </a:p>
          <a:p>
            <a:endParaRPr kumimoji="1" lang="en-US" altLang="ja-JP" dirty="0"/>
          </a:p>
          <a:p>
            <a:r>
              <a:rPr kumimoji="1" lang="ja-JP" altLang="en-US" dirty="0"/>
              <a:t>第</a:t>
            </a:r>
            <a:r>
              <a:rPr kumimoji="1" lang="en-US" altLang="ja-JP" dirty="0"/>
              <a:t>3</a:t>
            </a:r>
            <a:r>
              <a:rPr kumimoji="1" lang="ja-JP" altLang="en-US" dirty="0"/>
              <a:t>位であったインスリン注射や血糖を下げる薬についても糖尿病に関連しています。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22</a:t>
            </a:fld>
            <a:endParaRPr kumimoji="1" lang="ja-JP" altLang="en-US"/>
          </a:p>
        </p:txBody>
      </p:sp>
    </p:spTree>
    <p:extLst>
      <p:ext uri="{BB962C8B-B14F-4D97-AF65-F5344CB8AC3E}">
        <p14:creationId xmlns:p14="http://schemas.microsoft.com/office/powerpoint/2010/main" val="3820432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そして極めつけですが、糖尿病はあらゆる重症病名の入り口となる病気なので，対象者がほかの病名より多く存在していて</a:t>
            </a:r>
          </a:p>
          <a:p>
            <a:r>
              <a:rPr kumimoji="1" lang="en-US" altLang="ja-JP" dirty="0"/>
              <a:t>73</a:t>
            </a:r>
            <a:r>
              <a:rPr kumimoji="1" lang="ja-JP" altLang="en-US" dirty="0"/>
              <a:t>％にものぼります。</a:t>
            </a:r>
            <a:endParaRPr kumimoji="1" lang="en-US" altLang="ja-JP" dirty="0"/>
          </a:p>
          <a:p>
            <a:endParaRPr kumimoji="1" lang="en-US" altLang="ja-JP" dirty="0"/>
          </a:p>
          <a:p>
            <a:endParaRPr kumimoji="1" lang="en-US" altLang="ja-JP" dirty="0"/>
          </a:p>
          <a:p>
            <a:r>
              <a:rPr kumimoji="1" lang="ja-JP" altLang="en-US" dirty="0"/>
              <a:t>つまり、</a:t>
            </a:r>
            <a:endParaRPr kumimoji="1" lang="en-US" altLang="ja-JP" dirty="0"/>
          </a:p>
          <a:p>
            <a:r>
              <a:rPr kumimoji="1" lang="ja-JP" altLang="en-US" dirty="0"/>
              <a:t>複数の対象病名のうち，糖尿病だけ識別しやすいのではないか　と推察できます</a:t>
            </a:r>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23</a:t>
            </a:fld>
            <a:endParaRPr kumimoji="1" lang="ja-JP" altLang="en-US"/>
          </a:p>
        </p:txBody>
      </p:sp>
    </p:spTree>
    <p:extLst>
      <p:ext uri="{BB962C8B-B14F-4D97-AF65-F5344CB8AC3E}">
        <p14:creationId xmlns:p14="http://schemas.microsoft.com/office/powerpoint/2010/main" val="715297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この仮説を検証するために，糖尿病だけを識別しました</a:t>
            </a:r>
            <a:endParaRPr kumimoji="1" lang="en-US" altLang="ja-JP" dirty="0"/>
          </a:p>
          <a:p>
            <a:r>
              <a:rPr kumimoji="1" lang="ja-JP" altLang="en-US" dirty="0"/>
              <a:t>～を正例，～を負例という風にラベル付けを行いました．</a:t>
            </a:r>
            <a:endParaRPr kumimoji="1" lang="en-US" altLang="ja-JP" dirty="0"/>
          </a:p>
          <a:p>
            <a:r>
              <a:rPr kumimoji="1" lang="ja-JP" altLang="en-US" dirty="0"/>
              <a:t>その結果，</a:t>
            </a:r>
            <a:r>
              <a:rPr kumimoji="1" lang="en-US" altLang="ja-JP" dirty="0"/>
              <a:t>recall</a:t>
            </a:r>
            <a:r>
              <a:rPr kumimoji="1" lang="ja-JP" altLang="en-US" dirty="0" err="1"/>
              <a:t>，</a:t>
            </a:r>
            <a:r>
              <a:rPr kumimoji="1" lang="en-US" altLang="ja-JP" dirty="0"/>
              <a:t>precision</a:t>
            </a:r>
            <a:r>
              <a:rPr kumimoji="1" lang="ja-JP" altLang="en-US" dirty="0"/>
              <a:t>ともに先ほどの結果と同程度で高い数値が得られました．</a:t>
            </a:r>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24</a:t>
            </a:fld>
            <a:endParaRPr kumimoji="1" lang="ja-JP" altLang="en-US"/>
          </a:p>
        </p:txBody>
      </p:sp>
    </p:spTree>
    <p:extLst>
      <p:ext uri="{BB962C8B-B14F-4D97-AF65-F5344CB8AC3E}">
        <p14:creationId xmlns:p14="http://schemas.microsoft.com/office/powerpoint/2010/main" val="3117205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比較のため糖尿病の次にデータ数の多かった狭心症についても同じように正例負例のラベル付けを行い識別しました</a:t>
            </a:r>
            <a:endParaRPr kumimoji="1" lang="en-US" altLang="ja-JP" dirty="0"/>
          </a:p>
          <a:p>
            <a:endParaRPr kumimoji="1" lang="en-US" altLang="ja-JP" dirty="0"/>
          </a:p>
          <a:p>
            <a:r>
              <a:rPr kumimoji="1" lang="ja-JP" altLang="en-US" dirty="0"/>
              <a:t>すると，</a:t>
            </a:r>
            <a:r>
              <a:rPr kumimoji="1" lang="en-US" altLang="ja-JP" dirty="0"/>
              <a:t>recall</a:t>
            </a:r>
            <a:r>
              <a:rPr kumimoji="1" lang="ja-JP" altLang="en-US" dirty="0"/>
              <a:t>は～糖尿病識別の時と同様高いままですが，</a:t>
            </a:r>
            <a:r>
              <a:rPr kumimoji="1" lang="en-US" altLang="ja-JP" dirty="0"/>
              <a:t>precision</a:t>
            </a:r>
            <a:r>
              <a:rPr kumimoji="1" lang="ja-JP" altLang="en-US" dirty="0"/>
              <a:t>が～と大幅に低下しました</a:t>
            </a:r>
            <a:endParaRPr kumimoji="1" lang="en-US" altLang="ja-JP" dirty="0"/>
          </a:p>
          <a:p>
            <a:endParaRPr kumimoji="1" lang="en-US" altLang="ja-JP" dirty="0"/>
          </a:p>
          <a:p>
            <a:endParaRPr kumimoji="1" lang="en-US" altLang="ja-JP" dirty="0"/>
          </a:p>
          <a:p>
            <a:r>
              <a:rPr kumimoji="1" lang="ja-JP" altLang="en-US" dirty="0"/>
              <a:t>データ数が異なるので単純に比較することはできないとは思いますが，糖尿病を識別しやすいようなモデルになってしまっていることが確認できたと考えています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25</a:t>
            </a:fld>
            <a:endParaRPr kumimoji="1" lang="ja-JP" altLang="en-US"/>
          </a:p>
        </p:txBody>
      </p:sp>
    </p:spTree>
    <p:extLst>
      <p:ext uri="{BB962C8B-B14F-4D97-AF65-F5344CB8AC3E}">
        <p14:creationId xmlns:p14="http://schemas.microsoft.com/office/powerpoint/2010/main" val="3673622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残り</a:t>
            </a:r>
            <a:r>
              <a:rPr kumimoji="1" lang="en-US" altLang="ja-JP" dirty="0"/>
              <a:t>1</a:t>
            </a:r>
            <a:r>
              <a:rPr kumimoji="1" lang="ja-JP" altLang="en-US" dirty="0"/>
              <a:t>分半やったら少し早口</a:t>
            </a:r>
            <a:endParaRPr kumimoji="1" lang="en-US" altLang="ja-JP" dirty="0"/>
          </a:p>
          <a:p>
            <a:endParaRPr kumimoji="1" lang="en-US" altLang="ja-JP" dirty="0"/>
          </a:p>
          <a:p>
            <a:r>
              <a:rPr kumimoji="1" lang="ja-JP" altLang="en-US" dirty="0"/>
              <a:t>本研究では、重症化病名を定義し、あるデータが</a:t>
            </a:r>
            <a:r>
              <a:rPr kumimoji="1" lang="en-US" altLang="ja-JP" dirty="0"/>
              <a:t>1</a:t>
            </a:r>
            <a:r>
              <a:rPr kumimoji="1" lang="ja-JP" altLang="en-US" dirty="0"/>
              <a:t>年以内にその重症化病名を発症するかどうかを識別しました。</a:t>
            </a:r>
            <a:endParaRPr kumimoji="1" lang="en-US" altLang="ja-JP" dirty="0"/>
          </a:p>
          <a:p>
            <a:endParaRPr kumimoji="1" lang="en-US" altLang="ja-JP" dirty="0"/>
          </a:p>
          <a:p>
            <a:r>
              <a:rPr kumimoji="1" lang="ja-JP" altLang="en-US" dirty="0"/>
              <a:t>その結果、～～</a:t>
            </a:r>
            <a:endParaRPr kumimoji="1" lang="en-US" altLang="ja-JP" dirty="0"/>
          </a:p>
          <a:p>
            <a:r>
              <a:rPr kumimoji="1" lang="ja-JP" altLang="en-US" dirty="0"/>
              <a:t>しかし、この高い精度はデータ数の多い糖尿病だけが簡単に識別できることに起因すると考えています。</a:t>
            </a:r>
            <a:endParaRPr kumimoji="1" lang="en-US" altLang="ja-JP" dirty="0"/>
          </a:p>
          <a:p>
            <a:endParaRPr kumimoji="1" lang="en-US" altLang="ja-JP" dirty="0"/>
          </a:p>
          <a:p>
            <a:r>
              <a:rPr kumimoji="1" lang="ja-JP" altLang="en-US" dirty="0"/>
              <a:t>糖尿病以外の病気に対する識別については、高い精度で識別することはできていません</a:t>
            </a:r>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26</a:t>
            </a:fld>
            <a:endParaRPr kumimoji="1" lang="ja-JP" altLang="en-US"/>
          </a:p>
        </p:txBody>
      </p:sp>
    </p:spTree>
    <p:extLst>
      <p:ext uri="{BB962C8B-B14F-4D97-AF65-F5344CB8AC3E}">
        <p14:creationId xmlns:p14="http://schemas.microsoft.com/office/powerpoint/2010/main" val="1956902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本研究で利用している健診データには、医師が心電図や</a:t>
            </a:r>
            <a:r>
              <a:rPr kumimoji="1" lang="en-US" altLang="ja-JP" dirty="0"/>
              <a:t>X</a:t>
            </a:r>
            <a:r>
              <a:rPr kumimoji="1" lang="ja-JP" altLang="en-US" dirty="0"/>
              <a:t>線検査を見たうえでの所見を</a:t>
            </a:r>
            <a:r>
              <a:rPr kumimoji="1" lang="ja-JP" altLang="en-US" dirty="0" err="1"/>
              <a:t>記載ている</a:t>
            </a:r>
            <a:r>
              <a:rPr kumimoji="1" lang="ja-JP" altLang="en-US" dirty="0"/>
              <a:t>自由記述の部分も含まれているので、それに自然言語処理を施して学習に用いることができると考えています。</a:t>
            </a:r>
            <a:endParaRPr kumimoji="1" lang="en-US" altLang="ja-JP" dirty="0"/>
          </a:p>
          <a:p>
            <a:endParaRPr kumimoji="1" lang="en-US" altLang="ja-JP" dirty="0"/>
          </a:p>
          <a:p>
            <a:r>
              <a:rPr kumimoji="1" lang="ja-JP" altLang="en-US" dirty="0"/>
              <a:t>また、今回は主観評価ではい、いいえを回答した問診票の変化量は特徴量に取り入れなかったので、それを加えた実験も行いたいです。</a:t>
            </a:r>
            <a:endParaRPr kumimoji="1" lang="en-US" altLang="ja-JP" dirty="0"/>
          </a:p>
          <a:p>
            <a:endParaRPr kumimoji="1" lang="en-US" altLang="ja-JP" dirty="0"/>
          </a:p>
          <a:p>
            <a:r>
              <a:rPr kumimoji="1" lang="ja-JP" altLang="en-US" dirty="0"/>
              <a:t>手法については、～～を試みる予定です。</a:t>
            </a:r>
            <a:endParaRPr kumimoji="1" lang="en-US" altLang="ja-JP" dirty="0"/>
          </a:p>
          <a:p>
            <a:endParaRPr kumimoji="1" lang="en-US" altLang="ja-JP" dirty="0"/>
          </a:p>
          <a:p>
            <a:r>
              <a:rPr kumimoji="1" lang="ja-JP" altLang="en-US" dirty="0"/>
              <a:t>最後に問題設定についても再考する余地があり、今回の結果から</a:t>
            </a:r>
            <a:r>
              <a:rPr kumimoji="1" lang="en-US" altLang="ja-JP" dirty="0"/>
              <a:t>HbA1c</a:t>
            </a:r>
            <a:r>
              <a:rPr kumimoji="1" lang="ja-JP" altLang="en-US" dirty="0"/>
              <a:t>をみれば糖尿病高い精度で予測できると考えられるので、～～回帰問題とすることも選択肢の一つであると考えます。</a:t>
            </a:r>
            <a:endParaRPr kumimoji="1" lang="en-US" altLang="ja-JP" dirty="0"/>
          </a:p>
          <a:p>
            <a:endParaRPr kumimoji="1" lang="en-US" altLang="ja-JP" dirty="0"/>
          </a:p>
          <a:p>
            <a:r>
              <a:rPr kumimoji="1" lang="ja-JP" altLang="en-US" dirty="0"/>
              <a:t>これで発表を終わります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今後の課題です．</a:t>
            </a:r>
            <a:endParaRPr kumimoji="1" lang="en-US" altLang="ja-JP" dirty="0"/>
          </a:p>
          <a:p>
            <a:endParaRPr kumimoji="1" lang="en-US" altLang="ja-JP" dirty="0"/>
          </a:p>
          <a:p>
            <a:r>
              <a:rPr kumimoji="1" lang="ja-JP" altLang="en-US" dirty="0"/>
              <a:t>まず，今回発表した手法ですが，まだ～～～だと考えています．もう少しハイパーパラメータの調整を行っていこうと思います．</a:t>
            </a:r>
            <a:endParaRPr kumimoji="1" lang="en-US" altLang="ja-JP" dirty="0"/>
          </a:p>
          <a:p>
            <a:r>
              <a:rPr kumimoji="1" lang="ja-JP" altLang="en-US" dirty="0"/>
              <a:t>また，～を利用しないといけないなとも考えていて，例えば，異常なでーたより正常なデータのほうが圧倒的に多いという「」を活かして異常検知的観点から手法を考えてみようと思っています．また，健康診断が一年ごとに行われることから，健診データが５年分もしくは十年分というふうに一人に対して複数年のデータが存在するので，これを時系列データ的にも利用できると考えています．</a:t>
            </a:r>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27</a:t>
            </a:fld>
            <a:endParaRPr kumimoji="1" lang="ja-JP" altLang="en-US"/>
          </a:p>
        </p:txBody>
      </p:sp>
    </p:spTree>
    <p:extLst>
      <p:ext uri="{BB962C8B-B14F-4D97-AF65-F5344CB8AC3E}">
        <p14:creationId xmlns:p14="http://schemas.microsoft.com/office/powerpoint/2010/main" val="2235291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データが汚い、データがそもそもあまりない</a:t>
            </a:r>
            <a:endParaRPr kumimoji="1" lang="en-US" altLang="ja-JP" dirty="0"/>
          </a:p>
          <a:p>
            <a:endParaRPr kumimoji="1" lang="en-US" altLang="ja-JP" dirty="0"/>
          </a:p>
          <a:p>
            <a:r>
              <a:rPr kumimoji="1" lang="ja-JP" altLang="en-US" dirty="0"/>
              <a:t>アノテーションデータがない。</a:t>
            </a:r>
            <a:endParaRPr kumimoji="1" lang="en-US" altLang="ja-JP" dirty="0"/>
          </a:p>
          <a:p>
            <a:endParaRPr kumimoji="1" lang="en-US" altLang="ja-JP" dirty="0"/>
          </a:p>
          <a:p>
            <a:endParaRPr kumimoji="1" lang="en-US" altLang="ja-JP" dirty="0"/>
          </a:p>
          <a:p>
            <a:endParaRPr kumimoji="1" lang="en-US" altLang="ja-JP" dirty="0"/>
          </a:p>
          <a:p>
            <a:r>
              <a:rPr kumimoji="1" lang="ja-JP" altLang="en-US" dirty="0"/>
              <a:t>東大京大とかは医学部の固有のデータを借りてやるとか、お医者さんに依頼してラベル付けやアドバイスをいただいている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今後の課題です．</a:t>
            </a:r>
            <a:endParaRPr kumimoji="1" lang="en-US" altLang="ja-JP" dirty="0"/>
          </a:p>
          <a:p>
            <a:endParaRPr kumimoji="1" lang="en-US" altLang="ja-JP" dirty="0"/>
          </a:p>
          <a:p>
            <a:r>
              <a:rPr kumimoji="1" lang="ja-JP" altLang="en-US" dirty="0"/>
              <a:t>まず，今回発表した手法ですが，まだ～～～だと考えています．もう少しハイパーパラメータの調整を行っていこうと思います．</a:t>
            </a:r>
            <a:endParaRPr kumimoji="1" lang="en-US" altLang="ja-JP" dirty="0"/>
          </a:p>
          <a:p>
            <a:r>
              <a:rPr kumimoji="1" lang="ja-JP" altLang="en-US" dirty="0"/>
              <a:t>また，～を利用しないといけないなとも考えていて，例えば，異常なでーたより正常なデータのほうが圧倒的に多いという「」を活かして異常検知的観点から手法を考えてみようと思っています．また，健康診断が一年ごとに行われることから，健診データが５年分もしくは十年分というふうに一人に対して複数年のデータが存在するので，これを時系列データ的にも利用できると考えています．</a:t>
            </a:r>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28</a:t>
            </a:fld>
            <a:endParaRPr kumimoji="1" lang="ja-JP" altLang="en-US"/>
          </a:p>
        </p:txBody>
      </p:sp>
    </p:spTree>
    <p:extLst>
      <p:ext uri="{BB962C8B-B14F-4D97-AF65-F5344CB8AC3E}">
        <p14:creationId xmlns:p14="http://schemas.microsoft.com/office/powerpoint/2010/main" val="196221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本研究利用したデータは～に提供していただきました．</a:t>
            </a:r>
            <a:endParaRPr kumimoji="1" lang="en-US" altLang="ja-JP" dirty="0"/>
          </a:p>
          <a:p>
            <a:endParaRPr kumimoji="1" lang="en-US" altLang="ja-JP" dirty="0"/>
          </a:p>
          <a:p>
            <a:endParaRPr kumimoji="1" lang="en-US" altLang="ja-JP" dirty="0"/>
          </a:p>
          <a:p>
            <a:r>
              <a:rPr kumimoji="1" lang="ja-JP" altLang="en-US" dirty="0"/>
              <a:t>また，こちらのとおり，がん以外の生活習慣病を予測対象として定義しました．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3</a:t>
            </a:fld>
            <a:endParaRPr kumimoji="1" lang="ja-JP" altLang="en-US"/>
          </a:p>
        </p:txBody>
      </p:sp>
    </p:spTree>
    <p:extLst>
      <p:ext uri="{BB962C8B-B14F-4D97-AF65-F5344CB8AC3E}">
        <p14:creationId xmlns:p14="http://schemas.microsoft.com/office/powerpoint/2010/main" val="349236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今回，用いるデータは～と～の二つに分類できます．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ひとつめの～は私たちが医療機関にかかった際に会計の時に会計の時に受け取る医療費の明細書をイメージしていただければいいと思います．このデータには診療年月，診断病名，処方された薬などが記さ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二つ目の「健診」とは，健康診断の略で，～～～といった数値データだけではなく，お酒，喫煙などの生活習慣に対する問いにはい，いいえで回答した問診票の結果や健康診断の数値データを見て貧血や尿検査などという項目に関して</a:t>
            </a:r>
            <a:r>
              <a:rPr kumimoji="1" lang="en-US" altLang="ja-JP" dirty="0"/>
              <a:t>6</a:t>
            </a:r>
            <a:r>
              <a:rPr kumimoji="1" lang="ja-JP" altLang="en-US" dirty="0"/>
              <a:t>段階で評価する判定結果　が含まれています．</a:t>
            </a:r>
            <a:endParaRPr kumimoji="1" lang="en-US" altLang="ja-JP" dirty="0"/>
          </a:p>
          <a:p>
            <a:endParaRPr kumimoji="1" lang="en-US" altLang="ja-JP" dirty="0"/>
          </a:p>
          <a:p>
            <a:endParaRPr kumimoji="1" lang="en-US" altLang="ja-JP" dirty="0"/>
          </a:p>
          <a:p>
            <a:r>
              <a:rPr kumimoji="1" lang="ja-JP" altLang="en-US" dirty="0"/>
              <a:t>今回，レセを使って</a:t>
            </a:r>
            <a:r>
              <a:rPr kumimoji="1" lang="ja-JP" altLang="en-US" dirty="0" err="1"/>
              <a:t>～し</a:t>
            </a:r>
            <a:r>
              <a:rPr kumimoji="1" lang="ja-JP" altLang="en-US" dirty="0"/>
              <a:t>，</a:t>
            </a:r>
            <a:endParaRPr kumimoji="1" lang="en-US" altLang="ja-JP" dirty="0"/>
          </a:p>
          <a:p>
            <a:endParaRPr kumimoji="1" lang="en-US" altLang="ja-JP" dirty="0"/>
          </a:p>
          <a:p>
            <a:endParaRPr kumimoji="1" lang="en-US" altLang="ja-JP" dirty="0"/>
          </a:p>
          <a:p>
            <a:r>
              <a:rPr kumimoji="1" lang="ja-JP" altLang="en-US" sz="1800" dirty="0"/>
              <a:t>健診データを予測モデルの入力として識別を行いました．</a:t>
            </a:r>
            <a:endParaRPr kumimoji="1" lang="en-US" altLang="ja-JP" sz="1800" dirty="0"/>
          </a:p>
          <a:p>
            <a:endParaRPr kumimoji="1" lang="en-US" altLang="ja-JP" dirty="0"/>
          </a:p>
          <a:p>
            <a:endParaRPr kumimoji="1" lang="en-US" altLang="ja-JP" dirty="0"/>
          </a:p>
          <a:p>
            <a:endParaRPr kumimoji="1" lang="en-US" altLang="ja-JP" dirty="0"/>
          </a:p>
          <a:p>
            <a:r>
              <a:rPr kumimoji="1" lang="ja-JP" altLang="en-US" dirty="0"/>
              <a:t>つまり，過去の健診データから未来のレセプトデータの診断を予測するというイメージです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4</a:t>
            </a:fld>
            <a:endParaRPr kumimoji="1" lang="ja-JP" altLang="en-US"/>
          </a:p>
        </p:txBody>
      </p:sp>
    </p:spTree>
    <p:extLst>
      <p:ext uri="{BB962C8B-B14F-4D97-AF65-F5344CB8AC3E}">
        <p14:creationId xmlns:p14="http://schemas.microsoft.com/office/powerpoint/2010/main" val="1229010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次にデータの特徴について説明します．</a:t>
            </a:r>
            <a:endParaRPr kumimoji="1" lang="en-US" altLang="ja-JP" dirty="0"/>
          </a:p>
          <a:p>
            <a:endParaRPr kumimoji="1" lang="en-US" altLang="ja-JP" dirty="0"/>
          </a:p>
          <a:p>
            <a:r>
              <a:rPr kumimoji="1" lang="ja-JP" altLang="en-US" dirty="0"/>
              <a:t>（第一に，データの偏りです。）</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まず、重症病名の診断が初めてついたレセプトが見つかっても，それがその人にとっての本当に初めての診断であるかどうかを断定はできないという問題点があります．</a:t>
            </a:r>
            <a:endParaRPr kumimoji="1" lang="en-US" altLang="ja-JP" dirty="0"/>
          </a:p>
          <a:p>
            <a:r>
              <a:rPr kumimoji="1" lang="ja-JP" altLang="en-US" dirty="0"/>
              <a:t>今回のテーマは重病の発症を予測することなので，ある人が病気を発症する前のデータを使う必要があります。</a:t>
            </a:r>
            <a:endParaRPr kumimoji="1" lang="en-US" altLang="ja-JP" dirty="0"/>
          </a:p>
          <a:p>
            <a:r>
              <a:rPr kumimoji="1" lang="ja-JP" altLang="en-US" dirty="0"/>
              <a:t>本研究で利用しているデータは企業が保有しているものであるので、中には中途入社の人も存在しているのですが、</a:t>
            </a:r>
            <a:endParaRPr kumimoji="1" lang="en-US" altLang="ja-JP" dirty="0"/>
          </a:p>
          <a:p>
            <a:r>
              <a:rPr kumimoji="1" lang="ja-JP" altLang="en-US" dirty="0"/>
              <a:t>データはその人が</a:t>
            </a:r>
            <a:r>
              <a:rPr lang="ja-JP" altLang="en-US" sz="1200" dirty="0"/>
              <a:t>保険組合に加入している時期の分しかないため，</a:t>
            </a:r>
            <a:r>
              <a:rPr kumimoji="1" lang="ja-JP" altLang="en-US" dirty="0"/>
              <a:t>入社前のレセプトデータは確認のしようがありません．</a:t>
            </a:r>
            <a:endParaRPr kumimoji="1" lang="en-US" altLang="ja-JP" dirty="0"/>
          </a:p>
          <a:p>
            <a:endParaRPr kumimoji="1" lang="en-US" altLang="ja-JP" dirty="0"/>
          </a:p>
          <a:p>
            <a:r>
              <a:rPr kumimoji="1" lang="ja-JP" altLang="en-US" dirty="0"/>
              <a:t>（つまり、入社前に病気を発症した状態で保険に加入してきた人については取り除く必要があります。）</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次に，～～～になります．　（認定が単純にできない）</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また、世の中には健康な人の方が病気の人よりも圧倒的に多く、存在します。つまり、今回のデータも正常データの割合がかなり高く、全体のうち重症病名を持っている人の割合は</a:t>
            </a:r>
            <a:r>
              <a:rPr kumimoji="1" lang="en-US" altLang="ja-JP" dirty="0"/>
              <a:t>〜</a:t>
            </a:r>
            <a:r>
              <a:rPr kumimoji="1" lang="ja-JP" altLang="en-US" dirty="0"/>
              <a:t>しかありません。</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5</a:t>
            </a:fld>
            <a:endParaRPr kumimoji="1" lang="ja-JP" altLang="en-US"/>
          </a:p>
        </p:txBody>
      </p:sp>
    </p:spTree>
    <p:extLst>
      <p:ext uri="{BB962C8B-B14F-4D97-AF65-F5344CB8AC3E}">
        <p14:creationId xmlns:p14="http://schemas.microsoft.com/office/powerpoint/2010/main" val="300073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そもそも，レセプトデータに記載されている病気の 全てを本当の病名の診断と取り扱ってよいわけではありません．</a:t>
            </a:r>
            <a:endParaRPr kumimoji="1" lang="en-US" altLang="ja-JP" dirty="0"/>
          </a:p>
          <a:p>
            <a:endParaRPr kumimoji="1" lang="en-US" altLang="ja-JP" dirty="0"/>
          </a:p>
          <a:p>
            <a:r>
              <a:rPr kumimoji="1" lang="ja-JP" altLang="en-US" dirty="0"/>
              <a:t>なぜなら，ある病気の検査をするためにまだはっきりと病気であると断定できていない状態であってもレセプトに病名を記載する場合があるためです．</a:t>
            </a:r>
            <a:endParaRPr kumimoji="1" lang="en-US" altLang="ja-JP" dirty="0"/>
          </a:p>
          <a:p>
            <a:endParaRPr kumimoji="1" lang="en-US" altLang="ja-JP" dirty="0"/>
          </a:p>
          <a:p>
            <a:r>
              <a:rPr kumimoji="1" lang="ja-JP" altLang="en-US" dirty="0"/>
              <a:t>そこで，いわゆる「疑い病名」と言われるものは取り除き，</a:t>
            </a:r>
            <a:endParaRPr kumimoji="1" lang="en-US" altLang="ja-JP" dirty="0"/>
          </a:p>
          <a:p>
            <a:r>
              <a:rPr kumimoji="1" lang="ja-JP" altLang="en-US" dirty="0"/>
              <a:t>それに加えて，調剤の情報を確認して，処方されている薬が診断を受けている病気に適応されているものかどうかを確認しました．</a:t>
            </a:r>
            <a:endParaRPr kumimoji="1" lang="en-US" altLang="ja-JP" dirty="0"/>
          </a:p>
          <a:p>
            <a:r>
              <a:rPr kumimoji="1" lang="ja-JP" altLang="en-US" dirty="0"/>
              <a:t>この二つが対応していれば，実際に治療が行われているということなので本当にその 病気と診断されたと確定できます</a:t>
            </a:r>
            <a:r>
              <a:rPr kumimoji="1" lang="en-US" altLang="ja-JP"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6</a:t>
            </a:fld>
            <a:endParaRPr kumimoji="1" lang="ja-JP" altLang="en-US"/>
          </a:p>
        </p:txBody>
      </p:sp>
    </p:spTree>
    <p:extLst>
      <p:ext uri="{BB962C8B-B14F-4D97-AF65-F5344CB8AC3E}">
        <p14:creationId xmlns:p14="http://schemas.microsoft.com/office/powerpoint/2010/main" val="147400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このように本当の病名診断を特定した後に、</a:t>
            </a:r>
            <a:endParaRPr kumimoji="1" lang="en-US" altLang="ja-JP" dirty="0"/>
          </a:p>
          <a:p>
            <a:endParaRPr kumimoji="1" lang="en-US" altLang="ja-JP" dirty="0"/>
          </a:p>
          <a:p>
            <a:r>
              <a:rPr kumimoji="1" lang="ja-JP" altLang="en-US" dirty="0"/>
              <a:t>重症化病名の診断が初めてついたレセプトデータがその人にとって本当に初めての診断らしいかを判断する条件 について考慮します。</a:t>
            </a:r>
            <a:endParaRPr kumimoji="1" lang="en-US" altLang="ja-JP" dirty="0"/>
          </a:p>
          <a:p>
            <a:endParaRPr kumimoji="1" lang="en-US" altLang="ja-JP" dirty="0"/>
          </a:p>
          <a:p>
            <a:r>
              <a:rPr kumimoji="1" lang="ja-JP" altLang="en-US" dirty="0"/>
              <a:t>ここである人が初めて重症病名の診断を受けたとします．病気が見つかると病院に通って治療するのが普通なので，その後の同じ病気での通院間隔を</a:t>
            </a:r>
            <a:r>
              <a:rPr kumimoji="1" lang="en-US" altLang="ja-JP" dirty="0"/>
              <a:t>3</a:t>
            </a:r>
            <a:r>
              <a:rPr kumimoji="1" lang="ja-JP" altLang="en-US" dirty="0"/>
              <a:t>つ計算します．</a:t>
            </a:r>
            <a:endParaRPr kumimoji="1" lang="en-US" altLang="ja-JP" dirty="0"/>
          </a:p>
          <a:p>
            <a:r>
              <a:rPr kumimoji="1" lang="ja-JP" altLang="en-US" dirty="0"/>
              <a:t>次に、データとして存在している最も古いレセプトデータ，つまり健康保険組合に加入して初めてのレセプトデータに注目します。</a:t>
            </a:r>
            <a:endParaRPr kumimoji="1" lang="en-US" altLang="ja-JP" dirty="0"/>
          </a:p>
          <a:p>
            <a:r>
              <a:rPr kumimoji="1" lang="ja-JP" altLang="en-US" dirty="0"/>
              <a:t>ここは健診データでもいいのですが、レセプトデータのほうが高い頻度で発行されるものであることや、</a:t>
            </a:r>
            <a:endParaRPr kumimoji="1" lang="en-US" altLang="ja-JP" dirty="0"/>
          </a:p>
          <a:p>
            <a:r>
              <a:rPr kumimoji="1" lang="ja-JP" altLang="en-US" dirty="0"/>
              <a:t>レセプトデータは歯医者や風邪など軽い症状で病気にかかった際にも保存されるものなので、この診療年月を見れば健康保険組合に加入した時期を推定できると考えました。</a:t>
            </a:r>
            <a:endParaRPr kumimoji="1" lang="en-US" altLang="ja-JP" dirty="0"/>
          </a:p>
          <a:p>
            <a:r>
              <a:rPr kumimoji="1" lang="ja-JP" altLang="en-US" dirty="0"/>
              <a:t>今回は、この診療年月と重症化病名の診断年月の差を計算し，それとこの通院間隔の</a:t>
            </a:r>
            <a:r>
              <a:rPr kumimoji="1" lang="en-US" altLang="ja-JP" dirty="0"/>
              <a:t>3</a:t>
            </a:r>
            <a:r>
              <a:rPr kumimoji="1" lang="ja-JP" altLang="en-US" dirty="0" err="1"/>
              <a:t>つの</a:t>
            </a:r>
            <a:r>
              <a:rPr kumimoji="1" lang="ja-JP" altLang="en-US" dirty="0"/>
              <a:t>うちの最大値と比較します．</a:t>
            </a:r>
            <a:endParaRPr kumimoji="1" lang="en-US" altLang="ja-JP" dirty="0"/>
          </a:p>
          <a:p>
            <a:endParaRPr kumimoji="1" lang="en-US" altLang="ja-JP" dirty="0"/>
          </a:p>
          <a:p>
            <a:r>
              <a:rPr kumimoji="1" lang="ja-JP" altLang="en-US" dirty="0"/>
              <a:t>この例のように，通院間隔よりも保険に加入してからの期間が長ければ，保険に加入する以前に病気を持っていたことはないと判断しました．</a:t>
            </a:r>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7</a:t>
            </a:fld>
            <a:endParaRPr kumimoji="1" lang="ja-JP" altLang="en-US"/>
          </a:p>
        </p:txBody>
      </p:sp>
    </p:spTree>
    <p:extLst>
      <p:ext uri="{BB962C8B-B14F-4D97-AF65-F5344CB8AC3E}">
        <p14:creationId xmlns:p14="http://schemas.microsoft.com/office/powerpoint/2010/main" val="2745396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正例データ，の整形方法について説明します．</a:t>
            </a:r>
            <a:endParaRPr kumimoji="1" lang="en-US" altLang="ja-JP" dirty="0"/>
          </a:p>
          <a:p>
            <a:endParaRPr kumimoji="1" lang="en-US" altLang="ja-JP" dirty="0"/>
          </a:p>
          <a:p>
            <a:r>
              <a:rPr kumimoji="1" lang="ja-JP" altLang="en-US" dirty="0"/>
              <a:t>本研究では，あるデータが「」を識別するという</a:t>
            </a:r>
            <a:r>
              <a:rPr kumimoji="1" lang="en-US" altLang="ja-JP" dirty="0"/>
              <a:t>2</a:t>
            </a:r>
            <a:r>
              <a:rPr kumimoji="1" lang="ja-JP" altLang="en-US" dirty="0"/>
              <a:t>クラス分類問題に取り組みました．まず，レセプトデータを見て病名と診断年月を確認し，重症病名を見つけます．</a:t>
            </a:r>
            <a:endParaRPr kumimoji="1" lang="en-US" altLang="ja-JP" dirty="0"/>
          </a:p>
          <a:p>
            <a:r>
              <a:rPr kumimoji="1" lang="ja-JP" altLang="en-US" dirty="0"/>
              <a:t>このタイミングで重症化病名の診断を受けたとすると，ここから</a:t>
            </a:r>
            <a:r>
              <a:rPr kumimoji="1" lang="en-US" altLang="ja-JP" dirty="0"/>
              <a:t>1</a:t>
            </a:r>
            <a:r>
              <a:rPr kumimoji="1" lang="ja-JP" altLang="en-US" dirty="0"/>
              <a:t>年前以内の範囲に含まれる健診データを抽出して入力に用いました．</a:t>
            </a:r>
            <a:endParaRPr kumimoji="1" lang="en-US" altLang="ja-JP" dirty="0"/>
          </a:p>
          <a:p>
            <a:r>
              <a:rPr kumimoji="1" lang="ja-JP" altLang="en-US" dirty="0"/>
              <a:t>また，これから一つ前のデータとの差分，二つ前のデータとの差分を計算してこのように特徴量に加えています．</a:t>
            </a:r>
            <a:endParaRPr kumimoji="1" lang="en-US" altLang="ja-JP" dirty="0"/>
          </a:p>
          <a:p>
            <a:endParaRPr kumimoji="1" lang="en-US" altLang="ja-JP" dirty="0"/>
          </a:p>
          <a:p>
            <a:r>
              <a:rPr kumimoji="1" lang="ja-JP" altLang="en-US" dirty="0"/>
              <a:t>データそのものと差分を取ったものの次元数にずれが生じているのですが、主観評価であり，はいといいえの二値しかない問診票の結果については差分を特徴量に加えていないからです。</a:t>
            </a:r>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8</a:t>
            </a:fld>
            <a:endParaRPr kumimoji="1" lang="ja-JP" altLang="en-US"/>
          </a:p>
        </p:txBody>
      </p:sp>
    </p:spTree>
    <p:extLst>
      <p:ext uri="{BB962C8B-B14F-4D97-AF65-F5344CB8AC3E}">
        <p14:creationId xmlns:p14="http://schemas.microsoft.com/office/powerpoint/2010/main" val="499101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8400" y="1243013"/>
            <a:ext cx="4460875" cy="3346450"/>
          </a:xfrm>
        </p:spPr>
      </p:sp>
      <p:sp>
        <p:nvSpPr>
          <p:cNvPr id="3" name="ノート プレースホルダー 2"/>
          <p:cNvSpPr>
            <a:spLocks noGrp="1"/>
          </p:cNvSpPr>
          <p:nvPr>
            <p:ph type="body" idx="1"/>
          </p:nvPr>
        </p:nvSpPr>
        <p:spPr/>
        <p:txBody>
          <a:bodyPr/>
          <a:lstStyle/>
          <a:p>
            <a:r>
              <a:rPr kumimoji="1" lang="ja-JP" altLang="en-US" dirty="0"/>
              <a:t>負例データについては，～～しています．そのうえで、残りのデータに対して正例データと同様に～～</a:t>
            </a:r>
            <a:endParaRPr kumimoji="1" lang="en-US" altLang="ja-JP" dirty="0"/>
          </a:p>
          <a:p>
            <a:endParaRPr kumimoji="1" lang="en-US" altLang="ja-JP" dirty="0"/>
          </a:p>
          <a:p>
            <a:r>
              <a:rPr kumimoji="1" lang="ja-JP" altLang="en-US" dirty="0"/>
              <a:t>また，問題設定を保証するために</a:t>
            </a:r>
            <a:endParaRPr kumimoji="1" lang="en-US" altLang="ja-JP" dirty="0"/>
          </a:p>
          <a:p>
            <a:r>
              <a:rPr kumimoji="1" lang="ja-JP" altLang="en-US" dirty="0"/>
              <a:t>ある人の最新のレセプトデータから</a:t>
            </a:r>
            <a:r>
              <a:rPr kumimoji="1" lang="en-US" altLang="ja-JP" dirty="0"/>
              <a:t>1</a:t>
            </a:r>
            <a:r>
              <a:rPr kumimoji="1" lang="ja-JP" altLang="en-US" dirty="0"/>
              <a:t>年間マージンをとって，それ以前の健診データをデータセットに利用しています．</a:t>
            </a:r>
            <a:endParaRPr kumimoji="1" lang="en-US" altLang="ja-JP" dirty="0"/>
          </a:p>
          <a:p>
            <a:r>
              <a:rPr kumimoji="1" lang="ja-JP" altLang="en-US" dirty="0"/>
              <a:t>こうすることで、このデータから</a:t>
            </a:r>
            <a:r>
              <a:rPr kumimoji="1" lang="en-US" altLang="ja-JP" dirty="0"/>
              <a:t>1</a:t>
            </a:r>
            <a:r>
              <a:rPr kumimoji="1" lang="ja-JP" altLang="en-US" dirty="0"/>
              <a:t>年後までに退職することはないことが保証できるので、</a:t>
            </a:r>
            <a:r>
              <a:rPr kumimoji="1" lang="en-US" altLang="ja-JP" dirty="0"/>
              <a:t>1</a:t>
            </a:r>
            <a:r>
              <a:rPr kumimoji="1" lang="ja-JP" altLang="en-US" dirty="0"/>
              <a:t>年以内で重症化することがないデータだけを使うようにしています．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もし，抽出した健診データから</a:t>
            </a:r>
            <a:r>
              <a:rPr kumimoji="1" lang="en-US" altLang="ja-JP" dirty="0"/>
              <a:t>1</a:t>
            </a:r>
            <a:r>
              <a:rPr kumimoji="1" lang="ja-JP" altLang="en-US" dirty="0"/>
              <a:t>年以上あとにレセプトデータがない場合，その人は健診データの受診年月から</a:t>
            </a:r>
            <a:r>
              <a:rPr kumimoji="1" lang="en-US" altLang="ja-JP" dirty="0"/>
              <a:t>1</a:t>
            </a:r>
            <a:r>
              <a:rPr kumimoji="1" lang="ja-JP" altLang="en-US" dirty="0"/>
              <a:t>年以内に離職したのだと考えられます．</a:t>
            </a:r>
            <a:endParaRPr kumimoji="1" lang="en-US" altLang="ja-JP" dirty="0"/>
          </a:p>
          <a:p>
            <a:r>
              <a:rPr kumimoji="1" lang="ja-JP" altLang="en-US" dirty="0"/>
              <a:t>そういった場合，離職後にこの健診データから</a:t>
            </a:r>
            <a:r>
              <a:rPr kumimoji="1" lang="en-US" altLang="ja-JP" dirty="0"/>
              <a:t>1</a:t>
            </a:r>
            <a:r>
              <a:rPr kumimoji="1" lang="ja-JP" altLang="en-US" dirty="0"/>
              <a:t>年以内に重症化病名と診断されているかもしれません。そのような可能性を排除するために，ある人の最新のレセプトデータから</a:t>
            </a:r>
            <a:r>
              <a:rPr kumimoji="1" lang="en-US" altLang="ja-JP" dirty="0"/>
              <a:t>1</a:t>
            </a:r>
            <a:r>
              <a:rPr kumimoji="1" lang="ja-JP" altLang="en-US" dirty="0"/>
              <a:t>年間マージンをとって，それ以前の健診データを使って差分を取り，データセットに利用しています．</a:t>
            </a:r>
          </a:p>
        </p:txBody>
      </p:sp>
      <p:sp>
        <p:nvSpPr>
          <p:cNvPr id="4" name="スライド番号プレースホルダー 3"/>
          <p:cNvSpPr>
            <a:spLocks noGrp="1"/>
          </p:cNvSpPr>
          <p:nvPr>
            <p:ph type="sldNum" sz="quarter" idx="10"/>
          </p:nvPr>
        </p:nvSpPr>
        <p:spPr/>
        <p:txBody>
          <a:bodyPr/>
          <a:lstStyle/>
          <a:p>
            <a:fld id="{9D140B9B-A22B-4D81-A946-A84B59CF3C9D}" type="slidenum">
              <a:rPr kumimoji="1" lang="ja-JP" altLang="en-US" smtClean="0"/>
              <a:t>9</a:t>
            </a:fld>
            <a:endParaRPr kumimoji="1" lang="ja-JP" altLang="en-US"/>
          </a:p>
        </p:txBody>
      </p:sp>
    </p:spTree>
    <p:extLst>
      <p:ext uri="{BB962C8B-B14F-4D97-AF65-F5344CB8AC3E}">
        <p14:creationId xmlns:p14="http://schemas.microsoft.com/office/powerpoint/2010/main" val="170063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835925"/>
            <a:ext cx="68580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143000" y="3872298"/>
            <a:ext cx="6858000" cy="13855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cxnSp>
        <p:nvCxnSpPr>
          <p:cNvPr id="7" name="直線コネクタ 6"/>
          <p:cNvCxnSpPr/>
          <p:nvPr/>
        </p:nvCxnSpPr>
        <p:spPr>
          <a:xfrm>
            <a:off x="506775" y="3547911"/>
            <a:ext cx="8361803" cy="0"/>
          </a:xfrm>
          <a:prstGeom prst="line">
            <a:avLst/>
          </a:prstGeom>
          <a:ln w="101600">
            <a:solidFill>
              <a:schemeClr val="accent1">
                <a:lumMod val="20000"/>
                <a:lumOff val="8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02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spTree>
    <p:extLst>
      <p:ext uri="{BB962C8B-B14F-4D97-AF65-F5344CB8AC3E}">
        <p14:creationId xmlns:p14="http://schemas.microsoft.com/office/powerpoint/2010/main" val="380597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spTree>
    <p:extLst>
      <p:ext uri="{BB962C8B-B14F-4D97-AF65-F5344CB8AC3E}">
        <p14:creationId xmlns:p14="http://schemas.microsoft.com/office/powerpoint/2010/main" val="280005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18481" y="271728"/>
            <a:ext cx="7886700" cy="752474"/>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28650" y="1490133"/>
            <a:ext cx="7886700" cy="468683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cxnSp>
        <p:nvCxnSpPr>
          <p:cNvPr id="8" name="直線コネクタ 7"/>
          <p:cNvCxnSpPr/>
          <p:nvPr/>
        </p:nvCxnSpPr>
        <p:spPr>
          <a:xfrm>
            <a:off x="396607" y="1117601"/>
            <a:ext cx="8361803" cy="0"/>
          </a:xfrm>
          <a:prstGeom prst="line">
            <a:avLst/>
          </a:prstGeom>
          <a:ln w="41275">
            <a:solidFill>
              <a:schemeClr val="accent1">
                <a:lumMod val="20000"/>
                <a:lumOff val="8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756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spTree>
    <p:extLst>
      <p:ext uri="{BB962C8B-B14F-4D97-AF65-F5344CB8AC3E}">
        <p14:creationId xmlns:p14="http://schemas.microsoft.com/office/powerpoint/2010/main" val="391661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spTree>
    <p:extLst>
      <p:ext uri="{BB962C8B-B14F-4D97-AF65-F5344CB8AC3E}">
        <p14:creationId xmlns:p14="http://schemas.microsoft.com/office/powerpoint/2010/main" val="212646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spTree>
    <p:extLst>
      <p:ext uri="{BB962C8B-B14F-4D97-AF65-F5344CB8AC3E}">
        <p14:creationId xmlns:p14="http://schemas.microsoft.com/office/powerpoint/2010/main" val="365262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58092"/>
            <a:ext cx="7886700" cy="730429"/>
          </a:xfrm>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cxnSp>
        <p:nvCxnSpPr>
          <p:cNvPr id="6" name="直線コネクタ 5"/>
          <p:cNvCxnSpPr/>
          <p:nvPr/>
        </p:nvCxnSpPr>
        <p:spPr>
          <a:xfrm>
            <a:off x="391098" y="970952"/>
            <a:ext cx="8361803" cy="0"/>
          </a:xfrm>
          <a:prstGeom prst="line">
            <a:avLst/>
          </a:prstGeom>
          <a:ln w="41275">
            <a:solidFill>
              <a:schemeClr val="accent1">
                <a:lumMod val="20000"/>
                <a:lumOff val="8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906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cxnSp>
        <p:nvCxnSpPr>
          <p:cNvPr id="5" name="直線コネクタ 4"/>
          <p:cNvCxnSpPr/>
          <p:nvPr/>
        </p:nvCxnSpPr>
        <p:spPr>
          <a:xfrm>
            <a:off x="387981" y="1014084"/>
            <a:ext cx="8361803" cy="0"/>
          </a:xfrm>
          <a:prstGeom prst="line">
            <a:avLst/>
          </a:prstGeom>
          <a:ln w="41275">
            <a:solidFill>
              <a:schemeClr val="accent1">
                <a:lumMod val="20000"/>
                <a:lumOff val="8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29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spTree>
    <p:extLst>
      <p:ext uri="{BB962C8B-B14F-4D97-AF65-F5344CB8AC3E}">
        <p14:creationId xmlns:p14="http://schemas.microsoft.com/office/powerpoint/2010/main" val="170411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a:t>図を追加</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1CFAC49-6EDB-40BF-B960-D4DBDDB5534D}" type="datetimeFigureOut">
              <a:rPr kumimoji="1" lang="ja-JP" altLang="en-US" smtClean="0"/>
              <a:t>2019/7/1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BE3DCC-B379-490A-987B-30115EBB18CA}" type="slidenum">
              <a:rPr kumimoji="1" lang="ja-JP" altLang="en-US" smtClean="0"/>
              <a:t>‹#›</a:t>
            </a:fld>
            <a:endParaRPr kumimoji="1" lang="ja-JP" altLang="en-US"/>
          </a:p>
        </p:txBody>
      </p:sp>
    </p:spTree>
    <p:extLst>
      <p:ext uri="{BB962C8B-B14F-4D97-AF65-F5344CB8AC3E}">
        <p14:creationId xmlns:p14="http://schemas.microsoft.com/office/powerpoint/2010/main" val="385514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1CFAC49-6EDB-40BF-B960-D4DBDDB5534D}" type="datetimeFigureOut">
              <a:rPr kumimoji="1" lang="ja-JP" altLang="en-US" smtClean="0"/>
              <a:t>2019/7/1</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BE3DCC-B379-490A-987B-30115EBB18CA}" type="slidenum">
              <a:rPr kumimoji="1" lang="ja-JP" altLang="en-US" smtClean="0"/>
              <a:t>‹#›</a:t>
            </a:fld>
            <a:endParaRPr kumimoji="1" lang="ja-JP" altLang="en-US"/>
          </a:p>
        </p:txBody>
      </p:sp>
    </p:spTree>
    <p:extLst>
      <p:ext uri="{BB962C8B-B14F-4D97-AF65-F5344CB8AC3E}">
        <p14:creationId xmlns:p14="http://schemas.microsoft.com/office/powerpoint/2010/main" val="2351007170"/>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D4CFC48-A500-4039-B5A4-9B1267701A09}"/>
              </a:ext>
            </a:extLst>
          </p:cNvPr>
          <p:cNvSpPr>
            <a:spLocks noGrp="1"/>
          </p:cNvSpPr>
          <p:nvPr>
            <p:ph type="ctrTitle"/>
          </p:nvPr>
        </p:nvSpPr>
        <p:spPr>
          <a:xfrm>
            <a:off x="738553" y="404144"/>
            <a:ext cx="8034386" cy="2510230"/>
          </a:xfrm>
        </p:spPr>
        <p:txBody>
          <a:bodyPr>
            <a:noAutofit/>
          </a:bodyPr>
          <a:lstStyle/>
          <a:p>
            <a:pPr algn="l"/>
            <a:r>
              <a:rPr lang="ja-JP" altLang="en-US" sz="6000" b="1" dirty="0">
                <a:solidFill>
                  <a:schemeClr val="accent1">
                    <a:lumMod val="75000"/>
                  </a:schemeClr>
                </a:solidFill>
              </a:rPr>
              <a:t>健診データを用いた</a:t>
            </a:r>
            <a:r>
              <a:rPr lang="en-US" altLang="ja-JP" sz="6000" b="1" dirty="0">
                <a:solidFill>
                  <a:schemeClr val="accent1">
                    <a:lumMod val="75000"/>
                  </a:schemeClr>
                </a:solidFill>
              </a:rPr>
              <a:t/>
            </a:r>
            <a:br>
              <a:rPr lang="en-US" altLang="ja-JP" sz="6000" b="1" dirty="0">
                <a:solidFill>
                  <a:schemeClr val="accent1">
                    <a:lumMod val="75000"/>
                  </a:schemeClr>
                </a:solidFill>
              </a:rPr>
            </a:br>
            <a:r>
              <a:rPr lang="ja-JP" altLang="en-US" sz="6000" b="1" dirty="0">
                <a:solidFill>
                  <a:schemeClr val="accent1">
                    <a:lumMod val="75000"/>
                  </a:schemeClr>
                </a:solidFill>
              </a:rPr>
              <a:t>生活習慣病の発症予測</a:t>
            </a:r>
          </a:p>
        </p:txBody>
      </p:sp>
      <p:sp>
        <p:nvSpPr>
          <p:cNvPr id="7" name="字幕 6">
            <a:extLst>
              <a:ext uri="{FF2B5EF4-FFF2-40B4-BE49-F238E27FC236}">
                <a16:creationId xmlns:a16="http://schemas.microsoft.com/office/drawing/2014/main" id="{797DA353-2A62-4E23-9055-873AF03EB243}"/>
              </a:ext>
            </a:extLst>
          </p:cNvPr>
          <p:cNvSpPr>
            <a:spLocks noGrp="1"/>
          </p:cNvSpPr>
          <p:nvPr>
            <p:ph type="subTitle" idx="1"/>
          </p:nvPr>
        </p:nvSpPr>
        <p:spPr>
          <a:xfrm>
            <a:off x="368338" y="3649079"/>
            <a:ext cx="8513592" cy="1341036"/>
          </a:xfrm>
        </p:spPr>
        <p:txBody>
          <a:bodyPr>
            <a:normAutofit/>
          </a:bodyPr>
          <a:lstStyle/>
          <a:p>
            <a:pPr algn="l"/>
            <a:r>
              <a:rPr lang="ja-JP" altLang="en-US" sz="3600" dirty="0">
                <a:solidFill>
                  <a:schemeClr val="tx1">
                    <a:lumMod val="75000"/>
                    <a:lumOff val="25000"/>
                  </a:schemeClr>
                </a:solidFill>
              </a:rPr>
              <a:t>　恒川充　 岡夏樹　</a:t>
            </a:r>
            <a:r>
              <a:rPr lang="en-US" altLang="ja-JP" sz="3600" dirty="0">
                <a:solidFill>
                  <a:schemeClr val="tx1">
                    <a:lumMod val="75000"/>
                    <a:lumOff val="25000"/>
                  </a:schemeClr>
                </a:solidFill>
              </a:rPr>
              <a:t> </a:t>
            </a:r>
            <a:r>
              <a:rPr lang="ja-JP" altLang="en-US" sz="3600" dirty="0">
                <a:solidFill>
                  <a:schemeClr val="tx1">
                    <a:lumMod val="75000"/>
                    <a:lumOff val="25000"/>
                  </a:schemeClr>
                </a:solidFill>
              </a:rPr>
              <a:t>荒木雅弘</a:t>
            </a:r>
            <a:endParaRPr lang="en-US" altLang="ja-JP" sz="3600" dirty="0">
              <a:solidFill>
                <a:schemeClr val="tx1">
                  <a:lumMod val="75000"/>
                  <a:lumOff val="25000"/>
                </a:schemeClr>
              </a:solidFill>
            </a:endParaRPr>
          </a:p>
          <a:p>
            <a:pPr algn="l"/>
            <a:r>
              <a:rPr lang="ja-JP" altLang="en-US" sz="3600" dirty="0">
                <a:solidFill>
                  <a:schemeClr val="tx1">
                    <a:lumMod val="75000"/>
                    <a:lumOff val="25000"/>
                  </a:schemeClr>
                </a:solidFill>
              </a:rPr>
              <a:t>　新谷元司　 吉川昌孝</a:t>
            </a:r>
          </a:p>
        </p:txBody>
      </p:sp>
      <p:sp>
        <p:nvSpPr>
          <p:cNvPr id="2" name="正方形/長方形 1">
            <a:extLst>
              <a:ext uri="{FF2B5EF4-FFF2-40B4-BE49-F238E27FC236}">
                <a16:creationId xmlns:a16="http://schemas.microsoft.com/office/drawing/2014/main" id="{B34EF453-3A7C-4E1F-AE1B-2ECA39465C4C}"/>
              </a:ext>
            </a:extLst>
          </p:cNvPr>
          <p:cNvSpPr/>
          <p:nvPr/>
        </p:nvSpPr>
        <p:spPr>
          <a:xfrm>
            <a:off x="2242193" y="3602144"/>
            <a:ext cx="356188" cy="461665"/>
          </a:xfrm>
          <a:prstGeom prst="rect">
            <a:avLst/>
          </a:prstGeom>
        </p:spPr>
        <p:txBody>
          <a:bodyPr wrap="none">
            <a:spAutoFit/>
          </a:bodyPr>
          <a:lstStyle/>
          <a:p>
            <a:r>
              <a:rPr lang="en-US" altLang="ja-JP" sz="2400" dirty="0">
                <a:solidFill>
                  <a:schemeClr val="tx1">
                    <a:lumMod val="75000"/>
                    <a:lumOff val="25000"/>
                  </a:schemeClr>
                </a:solidFill>
              </a:rPr>
              <a:t>1</a:t>
            </a:r>
            <a:endParaRPr lang="ja-JP" altLang="en-US" sz="2400" dirty="0"/>
          </a:p>
        </p:txBody>
      </p:sp>
      <p:sp>
        <p:nvSpPr>
          <p:cNvPr id="3" name="正方形/長方形 2">
            <a:extLst>
              <a:ext uri="{FF2B5EF4-FFF2-40B4-BE49-F238E27FC236}">
                <a16:creationId xmlns:a16="http://schemas.microsoft.com/office/drawing/2014/main" id="{A629A35F-E8A9-42DC-834E-62B38F11928F}"/>
              </a:ext>
            </a:extLst>
          </p:cNvPr>
          <p:cNvSpPr/>
          <p:nvPr/>
        </p:nvSpPr>
        <p:spPr>
          <a:xfrm>
            <a:off x="4216766" y="3602144"/>
            <a:ext cx="356188" cy="461665"/>
          </a:xfrm>
          <a:prstGeom prst="rect">
            <a:avLst/>
          </a:prstGeom>
        </p:spPr>
        <p:txBody>
          <a:bodyPr wrap="none">
            <a:spAutoFit/>
          </a:bodyPr>
          <a:lstStyle/>
          <a:p>
            <a:r>
              <a:rPr lang="en-US" altLang="ja-JP" sz="2400" dirty="0">
                <a:solidFill>
                  <a:schemeClr val="tx1">
                    <a:lumMod val="75000"/>
                    <a:lumOff val="25000"/>
                  </a:schemeClr>
                </a:solidFill>
              </a:rPr>
              <a:t>1</a:t>
            </a:r>
            <a:endParaRPr lang="ja-JP" altLang="en-US" sz="2400" dirty="0"/>
          </a:p>
        </p:txBody>
      </p:sp>
      <p:sp>
        <p:nvSpPr>
          <p:cNvPr id="4" name="正方形/長方形 3">
            <a:extLst>
              <a:ext uri="{FF2B5EF4-FFF2-40B4-BE49-F238E27FC236}">
                <a16:creationId xmlns:a16="http://schemas.microsoft.com/office/drawing/2014/main" id="{6694CDC9-1C74-4169-A8F0-3BC16E0A60BE}"/>
              </a:ext>
            </a:extLst>
          </p:cNvPr>
          <p:cNvSpPr/>
          <p:nvPr/>
        </p:nvSpPr>
        <p:spPr>
          <a:xfrm>
            <a:off x="6549149" y="3602146"/>
            <a:ext cx="356188" cy="461665"/>
          </a:xfrm>
          <a:prstGeom prst="rect">
            <a:avLst/>
          </a:prstGeom>
        </p:spPr>
        <p:txBody>
          <a:bodyPr wrap="none">
            <a:spAutoFit/>
          </a:bodyPr>
          <a:lstStyle/>
          <a:p>
            <a:r>
              <a:rPr lang="en-US" altLang="ja-JP" sz="2400" dirty="0">
                <a:solidFill>
                  <a:schemeClr val="tx1">
                    <a:lumMod val="75000"/>
                    <a:lumOff val="25000"/>
                  </a:schemeClr>
                </a:solidFill>
              </a:rPr>
              <a:t>1</a:t>
            </a:r>
            <a:endParaRPr lang="ja-JP" altLang="en-US" dirty="0"/>
          </a:p>
        </p:txBody>
      </p:sp>
      <p:sp>
        <p:nvSpPr>
          <p:cNvPr id="8" name="正方形/長方形 7">
            <a:extLst>
              <a:ext uri="{FF2B5EF4-FFF2-40B4-BE49-F238E27FC236}">
                <a16:creationId xmlns:a16="http://schemas.microsoft.com/office/drawing/2014/main" id="{626D5F0E-4E3E-4ADB-943C-2738CD94050B}"/>
              </a:ext>
            </a:extLst>
          </p:cNvPr>
          <p:cNvSpPr/>
          <p:nvPr/>
        </p:nvSpPr>
        <p:spPr>
          <a:xfrm>
            <a:off x="4046081" y="4975738"/>
            <a:ext cx="4918334" cy="1692771"/>
          </a:xfrm>
          <a:prstGeom prst="rect">
            <a:avLst/>
          </a:prstGeom>
        </p:spPr>
        <p:txBody>
          <a:bodyPr wrap="none">
            <a:spAutoFit/>
          </a:bodyPr>
          <a:lstStyle/>
          <a:p>
            <a:r>
              <a:rPr lang="en-US" altLang="ja-JP" sz="2600" dirty="0">
                <a:solidFill>
                  <a:schemeClr val="tx1">
                    <a:lumMod val="75000"/>
                    <a:lumOff val="25000"/>
                  </a:schemeClr>
                </a:solidFill>
              </a:rPr>
              <a:t>1 </a:t>
            </a:r>
            <a:r>
              <a:rPr lang="ja-JP" altLang="en-US" sz="2600" dirty="0">
                <a:solidFill>
                  <a:schemeClr val="tx1">
                    <a:lumMod val="75000"/>
                    <a:lumOff val="25000"/>
                  </a:schemeClr>
                </a:solidFill>
              </a:rPr>
              <a:t>京都工芸繊維大学</a:t>
            </a:r>
            <a:endParaRPr lang="en-US" altLang="ja-JP" sz="2600" dirty="0">
              <a:solidFill>
                <a:schemeClr val="tx1">
                  <a:lumMod val="75000"/>
                  <a:lumOff val="25000"/>
                </a:schemeClr>
              </a:solidFill>
            </a:endParaRPr>
          </a:p>
          <a:p>
            <a:r>
              <a:rPr lang="en-US" altLang="ja-JP" sz="2600" dirty="0">
                <a:solidFill>
                  <a:schemeClr val="tx1">
                    <a:lumMod val="75000"/>
                    <a:lumOff val="25000"/>
                  </a:schemeClr>
                </a:solidFill>
              </a:rPr>
              <a:t>2 SG</a:t>
            </a:r>
            <a:r>
              <a:rPr lang="ja-JP" altLang="en-US" sz="2600" dirty="0">
                <a:solidFill>
                  <a:schemeClr val="tx1">
                    <a:lumMod val="75000"/>
                    <a:lumOff val="25000"/>
                  </a:schemeClr>
                </a:solidFill>
              </a:rPr>
              <a:t>ホールディングスグループ</a:t>
            </a:r>
            <a:endParaRPr lang="en-US" altLang="ja-JP" sz="2600" dirty="0">
              <a:solidFill>
                <a:schemeClr val="tx1">
                  <a:lumMod val="75000"/>
                  <a:lumOff val="25000"/>
                </a:schemeClr>
              </a:solidFill>
            </a:endParaRPr>
          </a:p>
          <a:p>
            <a:r>
              <a:rPr lang="ja-JP" altLang="en-US" sz="2600" dirty="0">
                <a:solidFill>
                  <a:schemeClr val="tx1">
                    <a:lumMod val="75000"/>
                    <a:lumOff val="25000"/>
                  </a:schemeClr>
                </a:solidFill>
              </a:rPr>
              <a:t>　健康保険組合</a:t>
            </a:r>
            <a:endParaRPr lang="en-US" altLang="ja-JP" sz="2600" dirty="0">
              <a:solidFill>
                <a:schemeClr val="tx1">
                  <a:lumMod val="75000"/>
                  <a:lumOff val="25000"/>
                </a:schemeClr>
              </a:solidFill>
            </a:endParaRPr>
          </a:p>
          <a:p>
            <a:r>
              <a:rPr lang="en-US" altLang="ja-JP" sz="2600" dirty="0">
                <a:solidFill>
                  <a:schemeClr val="tx1">
                    <a:lumMod val="75000"/>
                    <a:lumOff val="25000"/>
                  </a:schemeClr>
                </a:solidFill>
              </a:rPr>
              <a:t>3</a:t>
            </a:r>
            <a:r>
              <a:rPr lang="ja-JP" altLang="en-US" sz="2600" dirty="0">
                <a:solidFill>
                  <a:schemeClr val="tx1">
                    <a:lumMod val="75000"/>
                    <a:lumOff val="25000"/>
                  </a:schemeClr>
                </a:solidFill>
              </a:rPr>
              <a:t> 日本システム技術株式会社</a:t>
            </a:r>
            <a:endParaRPr lang="ja-JP" altLang="en-US" sz="2600" dirty="0"/>
          </a:p>
        </p:txBody>
      </p:sp>
      <p:cxnSp>
        <p:nvCxnSpPr>
          <p:cNvPr id="10" name="直線コネクタ 9">
            <a:extLst>
              <a:ext uri="{FF2B5EF4-FFF2-40B4-BE49-F238E27FC236}">
                <a16:creationId xmlns:a16="http://schemas.microsoft.com/office/drawing/2014/main" id="{BD8720CA-C83C-4C8B-A5E5-86D162C7892C}"/>
              </a:ext>
            </a:extLst>
          </p:cNvPr>
          <p:cNvCxnSpPr>
            <a:cxnSpLocks/>
          </p:cNvCxnSpPr>
          <p:nvPr/>
        </p:nvCxnSpPr>
        <p:spPr>
          <a:xfrm>
            <a:off x="251791" y="3326296"/>
            <a:ext cx="8669895" cy="0"/>
          </a:xfrm>
          <a:prstGeom prst="line">
            <a:avLst/>
          </a:prstGeom>
          <a:ln w="889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64EBA9D-843C-4554-9DDF-AF113BC82CEE}"/>
              </a:ext>
            </a:extLst>
          </p:cNvPr>
          <p:cNvCxnSpPr>
            <a:cxnSpLocks/>
          </p:cNvCxnSpPr>
          <p:nvPr/>
        </p:nvCxnSpPr>
        <p:spPr>
          <a:xfrm>
            <a:off x="311427" y="3544956"/>
            <a:ext cx="8669895" cy="0"/>
          </a:xfrm>
          <a:prstGeom prst="line">
            <a:avLst/>
          </a:prstGeom>
          <a:ln w="123825">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00B7AF30-9E40-4B17-A453-0551904B824E}"/>
              </a:ext>
            </a:extLst>
          </p:cNvPr>
          <p:cNvPicPr>
            <a:picLocks noChangeAspect="1"/>
          </p:cNvPicPr>
          <p:nvPr/>
        </p:nvPicPr>
        <p:blipFill>
          <a:blip r:embed="rId3"/>
          <a:stretch>
            <a:fillRect/>
          </a:stretch>
        </p:blipFill>
        <p:spPr>
          <a:xfrm>
            <a:off x="251791" y="5492159"/>
            <a:ext cx="1558371" cy="1014753"/>
          </a:xfrm>
          <a:prstGeom prst="rect">
            <a:avLst/>
          </a:prstGeom>
        </p:spPr>
      </p:pic>
      <p:sp>
        <p:nvSpPr>
          <p:cNvPr id="14" name="正方形/長方形 13">
            <a:extLst>
              <a:ext uri="{FF2B5EF4-FFF2-40B4-BE49-F238E27FC236}">
                <a16:creationId xmlns:a16="http://schemas.microsoft.com/office/drawing/2014/main" id="{4E694677-54B3-4CD3-94B4-45D2DB9EB09B}"/>
              </a:ext>
            </a:extLst>
          </p:cNvPr>
          <p:cNvSpPr/>
          <p:nvPr/>
        </p:nvSpPr>
        <p:spPr>
          <a:xfrm>
            <a:off x="2679514" y="4158735"/>
            <a:ext cx="356188" cy="461665"/>
          </a:xfrm>
          <a:prstGeom prst="rect">
            <a:avLst/>
          </a:prstGeom>
        </p:spPr>
        <p:txBody>
          <a:bodyPr wrap="none">
            <a:spAutoFit/>
          </a:bodyPr>
          <a:lstStyle/>
          <a:p>
            <a:r>
              <a:rPr lang="en-US" altLang="ja-JP" sz="2400" dirty="0">
                <a:solidFill>
                  <a:schemeClr val="tx1">
                    <a:lumMod val="75000"/>
                    <a:lumOff val="25000"/>
                  </a:schemeClr>
                </a:solidFill>
              </a:rPr>
              <a:t>2</a:t>
            </a:r>
            <a:endParaRPr lang="ja-JP" altLang="en-US" dirty="0"/>
          </a:p>
        </p:txBody>
      </p:sp>
      <p:sp>
        <p:nvSpPr>
          <p:cNvPr id="15" name="正方形/長方形 14">
            <a:extLst>
              <a:ext uri="{FF2B5EF4-FFF2-40B4-BE49-F238E27FC236}">
                <a16:creationId xmlns:a16="http://schemas.microsoft.com/office/drawing/2014/main" id="{5720D82C-661A-40E8-8552-EDB2B5CE52E0}"/>
              </a:ext>
            </a:extLst>
          </p:cNvPr>
          <p:cNvSpPr/>
          <p:nvPr/>
        </p:nvSpPr>
        <p:spPr>
          <a:xfrm>
            <a:off x="5117915" y="4158735"/>
            <a:ext cx="356188" cy="461665"/>
          </a:xfrm>
          <a:prstGeom prst="rect">
            <a:avLst/>
          </a:prstGeom>
        </p:spPr>
        <p:txBody>
          <a:bodyPr wrap="none">
            <a:spAutoFit/>
          </a:bodyPr>
          <a:lstStyle/>
          <a:p>
            <a:r>
              <a:rPr lang="en-US" altLang="ja-JP" sz="2400" dirty="0">
                <a:solidFill>
                  <a:schemeClr val="tx1">
                    <a:lumMod val="75000"/>
                    <a:lumOff val="25000"/>
                  </a:schemeClr>
                </a:solidFill>
              </a:rPr>
              <a:t>3</a:t>
            </a:r>
            <a:endParaRPr lang="ja-JP" altLang="en-US" dirty="0"/>
          </a:p>
        </p:txBody>
      </p:sp>
    </p:spTree>
    <p:extLst>
      <p:ext uri="{BB962C8B-B14F-4D97-AF65-F5344CB8AC3E}">
        <p14:creationId xmlns:p14="http://schemas.microsoft.com/office/powerpoint/2010/main" val="324389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47521" y="238656"/>
            <a:ext cx="8084264" cy="769441"/>
          </a:xfrm>
          <a:prstGeom prst="rect">
            <a:avLst/>
          </a:prstGeom>
        </p:spPr>
        <p:txBody>
          <a:bodyPr wrap="none">
            <a:spAutoFit/>
          </a:bodyPr>
          <a:lstStyle/>
          <a:p>
            <a:r>
              <a:rPr lang="ja-JP" altLang="en-US" sz="4400" dirty="0">
                <a:solidFill>
                  <a:schemeClr val="accent1">
                    <a:lumMod val="75000"/>
                  </a:schemeClr>
                </a:solidFill>
              </a:rPr>
              <a:t>整形後のデータの概要　　　　</a:t>
            </a:r>
          </a:p>
        </p:txBody>
      </p:sp>
      <p:sp>
        <p:nvSpPr>
          <p:cNvPr id="4" name="テキスト ボックス 3"/>
          <p:cNvSpPr txBox="1"/>
          <p:nvPr/>
        </p:nvSpPr>
        <p:spPr>
          <a:xfrm>
            <a:off x="447521" y="1327305"/>
            <a:ext cx="8502169" cy="5309146"/>
          </a:xfrm>
          <a:prstGeom prst="rect">
            <a:avLst/>
          </a:prstGeom>
          <a:noFill/>
        </p:spPr>
        <p:txBody>
          <a:bodyPr wrap="square" rtlCol="0">
            <a:spAutoFit/>
          </a:bodyPr>
          <a:lstStyle/>
          <a:p>
            <a:pPr>
              <a:buClr>
                <a:schemeClr val="accent3">
                  <a:lumMod val="75000"/>
                </a:schemeClr>
              </a:buClr>
              <a:buSzPct val="100000"/>
            </a:pPr>
            <a:endParaRPr lang="en-US" altLang="ja-JP" sz="2400" dirty="0">
              <a:solidFill>
                <a:schemeClr val="tx1">
                  <a:lumMod val="75000"/>
                  <a:lumOff val="25000"/>
                </a:schemeClr>
              </a:solidFill>
            </a:endParaRPr>
          </a:p>
          <a:p>
            <a:pPr>
              <a:buClr>
                <a:schemeClr val="accent3">
                  <a:lumMod val="75000"/>
                </a:schemeClr>
              </a:buClr>
              <a:buSzPct val="100000"/>
            </a:pPr>
            <a:endParaRPr lang="en-US" altLang="ja-JP" sz="2400" dirty="0">
              <a:solidFill>
                <a:schemeClr val="tx1">
                  <a:lumMod val="75000"/>
                  <a:lumOff val="25000"/>
                </a:schemeClr>
              </a:solidFill>
            </a:endParaRPr>
          </a:p>
          <a:p>
            <a:pPr>
              <a:buClr>
                <a:schemeClr val="accent3">
                  <a:lumMod val="75000"/>
                </a:schemeClr>
              </a:buClr>
              <a:buSzPct val="100000"/>
            </a:pPr>
            <a:endParaRPr lang="en-US" altLang="ja-JP" sz="1600" dirty="0">
              <a:solidFill>
                <a:schemeClr val="tx1">
                  <a:lumMod val="75000"/>
                  <a:lumOff val="25000"/>
                </a:schemeClr>
              </a:solidFill>
            </a:endParaRPr>
          </a:p>
          <a:p>
            <a:pPr>
              <a:buClr>
                <a:schemeClr val="accent3">
                  <a:lumMod val="75000"/>
                </a:schemeClr>
              </a:buClr>
              <a:buSzPct val="100000"/>
            </a:pPr>
            <a:endParaRPr lang="en-US" altLang="ja-JP" sz="1600" dirty="0">
              <a:solidFill>
                <a:schemeClr val="tx1">
                  <a:lumMod val="75000"/>
                  <a:lumOff val="25000"/>
                </a:schemeClr>
              </a:solidFill>
            </a:endParaRPr>
          </a:p>
          <a:p>
            <a:pPr>
              <a:buClr>
                <a:schemeClr val="accent3">
                  <a:lumMod val="75000"/>
                </a:schemeClr>
              </a:buClr>
              <a:buSzPct val="100000"/>
            </a:pPr>
            <a:endParaRPr lang="en-US" altLang="ja-JP" sz="1600" dirty="0">
              <a:solidFill>
                <a:schemeClr val="tx1">
                  <a:lumMod val="75000"/>
                  <a:lumOff val="25000"/>
                </a:schemeClr>
              </a:solidFill>
            </a:endParaRPr>
          </a:p>
          <a:p>
            <a:pPr>
              <a:buClr>
                <a:schemeClr val="accent3">
                  <a:lumMod val="75000"/>
                </a:schemeClr>
              </a:buClr>
              <a:buSzPct val="100000"/>
            </a:pPr>
            <a:endParaRPr lang="en-US" altLang="ja-JP" sz="11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不均衡データ：アンダーサンプリング＋バギング</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1400" dirty="0">
              <a:solidFill>
                <a:schemeClr val="tx1">
                  <a:lumMod val="75000"/>
                  <a:lumOff val="25000"/>
                </a:schemeClr>
              </a:solidFill>
            </a:endParaRPr>
          </a:p>
          <a:p>
            <a:pPr marL="342900" indent="-3429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 弱識別器の数：</a:t>
            </a:r>
            <a:r>
              <a:rPr lang="en-US" altLang="ja-JP" sz="2400" dirty="0">
                <a:solidFill>
                  <a:schemeClr val="tx1">
                    <a:lumMod val="75000"/>
                    <a:lumOff val="25000"/>
                  </a:schemeClr>
                </a:solidFill>
              </a:rPr>
              <a:t>500</a:t>
            </a:r>
          </a:p>
          <a:p>
            <a:pPr>
              <a:buClr>
                <a:schemeClr val="accent1">
                  <a:lumMod val="60000"/>
                  <a:lumOff val="40000"/>
                </a:schemeClr>
              </a:buClr>
              <a:buSzPct val="85000"/>
            </a:pPr>
            <a:endParaRPr lang="en-US" altLang="ja-JP" sz="14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特徴量： </a:t>
            </a:r>
            <a:r>
              <a:rPr lang="en-US" altLang="ja-JP" sz="2400" dirty="0">
                <a:solidFill>
                  <a:schemeClr val="tx1">
                    <a:lumMod val="75000"/>
                    <a:lumOff val="25000"/>
                  </a:schemeClr>
                </a:solidFill>
              </a:rPr>
              <a:t>132</a:t>
            </a: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欠損値： 中央値で補完</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標準化処理はしない</a:t>
            </a:r>
            <a:r>
              <a:rPr lang="en-US" altLang="ja-JP" sz="2400" dirty="0">
                <a:solidFill>
                  <a:schemeClr val="tx1">
                    <a:lumMod val="75000"/>
                    <a:lumOff val="25000"/>
                  </a:schemeClr>
                </a:solidFill>
              </a:rPr>
              <a:t>   </a:t>
            </a:r>
          </a:p>
          <a:p>
            <a:pPr>
              <a:buClr>
                <a:schemeClr val="accent1">
                  <a:lumMod val="60000"/>
                  <a:lumOff val="40000"/>
                </a:schemeClr>
              </a:buClr>
              <a:buSzPct val="85000"/>
            </a:pPr>
            <a:r>
              <a:rPr lang="ja-JP" altLang="en-US" sz="2400" dirty="0">
                <a:solidFill>
                  <a:schemeClr val="tx1">
                    <a:lumMod val="75000"/>
                    <a:lumOff val="25000"/>
                  </a:schemeClr>
                </a:solidFill>
              </a:rPr>
              <a:t>　  ∵決定木→スケールに影響されないアルゴリズム</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層化</a:t>
            </a:r>
            <a:r>
              <a:rPr lang="en-US" altLang="ja-JP" sz="2400" dirty="0">
                <a:solidFill>
                  <a:schemeClr val="tx1">
                    <a:lumMod val="75000"/>
                    <a:lumOff val="25000"/>
                  </a:schemeClr>
                </a:solidFill>
              </a:rPr>
              <a:t>10</a:t>
            </a:r>
            <a:r>
              <a:rPr lang="ja-JP" altLang="en-US" sz="2400" dirty="0">
                <a:solidFill>
                  <a:schemeClr val="tx1">
                    <a:lumMod val="75000"/>
                    <a:lumOff val="25000"/>
                  </a:schemeClr>
                </a:solidFill>
              </a:rPr>
              <a:t>分割クロスバリデーション</a:t>
            </a:r>
            <a:endParaRPr lang="en-US" altLang="ja-JP" sz="2400" dirty="0">
              <a:solidFill>
                <a:schemeClr val="tx1">
                  <a:lumMod val="75000"/>
                  <a:lumOff val="25000"/>
                </a:schemeClr>
              </a:solidFill>
            </a:endParaRPr>
          </a:p>
        </p:txBody>
      </p:sp>
      <p:graphicFrame>
        <p:nvGraphicFramePr>
          <p:cNvPr id="5" name="表 4"/>
          <p:cNvGraphicFramePr>
            <a:graphicFrameLocks noGrp="1"/>
          </p:cNvGraphicFramePr>
          <p:nvPr>
            <p:extLst>
              <p:ext uri="{D42A27DB-BD31-4B8C-83A1-F6EECF244321}">
                <p14:modId xmlns:p14="http://schemas.microsoft.com/office/powerpoint/2010/main" val="2780404128"/>
              </p:ext>
            </p:extLst>
          </p:nvPr>
        </p:nvGraphicFramePr>
        <p:xfrm>
          <a:off x="986721" y="1849879"/>
          <a:ext cx="3635740" cy="972472"/>
        </p:xfrm>
        <a:graphic>
          <a:graphicData uri="http://schemas.openxmlformats.org/drawingml/2006/table">
            <a:tbl>
              <a:tblPr firstRow="1" bandRow="1">
                <a:tableStyleId>{5C22544A-7EE6-4342-B048-85BDC9FD1C3A}</a:tableStyleId>
              </a:tblPr>
              <a:tblGrid>
                <a:gridCol w="1817870">
                  <a:extLst>
                    <a:ext uri="{9D8B030D-6E8A-4147-A177-3AD203B41FA5}">
                      <a16:colId xmlns:a16="http://schemas.microsoft.com/office/drawing/2014/main" val="688198541"/>
                    </a:ext>
                  </a:extLst>
                </a:gridCol>
                <a:gridCol w="1817870">
                  <a:extLst>
                    <a:ext uri="{9D8B030D-6E8A-4147-A177-3AD203B41FA5}">
                      <a16:colId xmlns:a16="http://schemas.microsoft.com/office/drawing/2014/main" val="1796052005"/>
                    </a:ext>
                  </a:extLst>
                </a:gridCol>
              </a:tblGrid>
              <a:tr h="486236">
                <a:tc>
                  <a:txBody>
                    <a:bodyPr/>
                    <a:lstStyle/>
                    <a:p>
                      <a:r>
                        <a:rPr kumimoji="1" lang="ja-JP" altLang="en-US" sz="2400" b="0" dirty="0">
                          <a:solidFill>
                            <a:schemeClr val="tx1">
                              <a:lumMod val="75000"/>
                              <a:lumOff val="25000"/>
                            </a:schemeClr>
                          </a:solidFill>
                        </a:rPr>
                        <a:t>正例データ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b="0" dirty="0">
                          <a:solidFill>
                            <a:schemeClr val="tx1">
                              <a:lumMod val="75000"/>
                              <a:lumOff val="25000"/>
                            </a:schemeClr>
                          </a:solidFill>
                        </a:rPr>
                        <a:t>1255</a:t>
                      </a:r>
                      <a:endParaRPr kumimoji="1" lang="ja-JP" altLang="en-US" sz="240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0646075"/>
                  </a:ext>
                </a:extLst>
              </a:tr>
              <a:tr h="4862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chemeClr val="tx1">
                              <a:lumMod val="75000"/>
                              <a:lumOff val="25000"/>
                            </a:schemeClr>
                          </a:solidFill>
                        </a:rPr>
                        <a:t>負例データ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b="0" dirty="0">
                          <a:solidFill>
                            <a:schemeClr val="tx1">
                              <a:lumMod val="75000"/>
                              <a:lumOff val="25000"/>
                            </a:schemeClr>
                          </a:solidFill>
                        </a:rPr>
                        <a:t>37664</a:t>
                      </a:r>
                      <a:endParaRPr kumimoji="1" lang="ja-JP" altLang="en-US" sz="240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3088286"/>
                  </a:ext>
                </a:extLst>
              </a:tr>
            </a:tbl>
          </a:graphicData>
        </a:graphic>
      </p:graphicFrame>
      <p:sp>
        <p:nvSpPr>
          <p:cNvPr id="2" name="正方形/長方形 1"/>
          <p:cNvSpPr/>
          <p:nvPr/>
        </p:nvSpPr>
        <p:spPr>
          <a:xfrm>
            <a:off x="447521" y="1327305"/>
            <a:ext cx="8376440" cy="461665"/>
          </a:xfrm>
          <a:prstGeom prst="rect">
            <a:avLst/>
          </a:prstGeom>
        </p:spPr>
        <p:txBody>
          <a:bodyPr wrap="square">
            <a:spAutoFit/>
          </a:bodyPr>
          <a:lstStyle/>
          <a:p>
            <a:pPr marL="457200" indent="-457200">
              <a:buClr>
                <a:schemeClr val="accent1">
                  <a:lumMod val="60000"/>
                  <a:lumOff val="40000"/>
                </a:schemeClr>
              </a:buClr>
              <a:buSzPct val="80000"/>
              <a:buFont typeface="Wingdings" panose="05000000000000000000" pitchFamily="2" charset="2"/>
              <a:buChar char="Ø"/>
            </a:pPr>
            <a:r>
              <a:rPr lang="ja-JP" altLang="en-US" sz="2400" dirty="0">
                <a:solidFill>
                  <a:schemeClr val="tx1">
                    <a:lumMod val="75000"/>
                    <a:lumOff val="25000"/>
                  </a:schemeClr>
                </a:solidFill>
              </a:rPr>
              <a:t>データサイズ</a:t>
            </a:r>
            <a:endParaRPr lang="en-US" altLang="ja-JP" sz="2400" dirty="0">
              <a:solidFill>
                <a:schemeClr val="tx1">
                  <a:lumMod val="75000"/>
                  <a:lumOff val="25000"/>
                </a:schemeClr>
              </a:solidFill>
            </a:endParaRPr>
          </a:p>
        </p:txBody>
      </p:sp>
    </p:spTree>
    <p:extLst>
      <p:ext uri="{BB962C8B-B14F-4D97-AF65-F5344CB8AC3E}">
        <p14:creationId xmlns:p14="http://schemas.microsoft.com/office/powerpoint/2010/main" val="137045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79970" y="285985"/>
            <a:ext cx="8648521" cy="769441"/>
          </a:xfrm>
          <a:prstGeom prst="rect">
            <a:avLst/>
          </a:prstGeom>
        </p:spPr>
        <p:txBody>
          <a:bodyPr wrap="none">
            <a:spAutoFit/>
          </a:bodyPr>
          <a:lstStyle/>
          <a:p>
            <a:r>
              <a:rPr lang="ja-JP" altLang="en-US" sz="4400" dirty="0">
                <a:solidFill>
                  <a:schemeClr val="accent1">
                    <a:lumMod val="75000"/>
                  </a:schemeClr>
                </a:solidFill>
              </a:rPr>
              <a:t>アンダーサンプリング＋バギング</a:t>
            </a:r>
          </a:p>
        </p:txBody>
      </p:sp>
      <p:pic>
        <p:nvPicPr>
          <p:cNvPr id="4" name="図 3">
            <a:extLst>
              <a:ext uri="{FF2B5EF4-FFF2-40B4-BE49-F238E27FC236}">
                <a16:creationId xmlns:a16="http://schemas.microsoft.com/office/drawing/2014/main" id="{7773D54C-96FA-461B-AC27-1362A58C1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70" y="1055426"/>
            <a:ext cx="8693502" cy="5658739"/>
          </a:xfrm>
          <a:prstGeom prst="rect">
            <a:avLst/>
          </a:prstGeom>
        </p:spPr>
      </p:pic>
    </p:spTree>
    <p:extLst>
      <p:ext uri="{BB962C8B-B14F-4D97-AF65-F5344CB8AC3E}">
        <p14:creationId xmlns:p14="http://schemas.microsoft.com/office/powerpoint/2010/main" val="120220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47521" y="238656"/>
            <a:ext cx="8084264" cy="769441"/>
          </a:xfrm>
          <a:prstGeom prst="rect">
            <a:avLst/>
          </a:prstGeom>
        </p:spPr>
        <p:txBody>
          <a:bodyPr wrap="none">
            <a:spAutoFit/>
          </a:bodyPr>
          <a:lstStyle/>
          <a:p>
            <a:r>
              <a:rPr lang="ja-JP" altLang="en-US" sz="4400" dirty="0">
                <a:solidFill>
                  <a:schemeClr val="accent1">
                    <a:lumMod val="75000"/>
                  </a:schemeClr>
                </a:solidFill>
              </a:rPr>
              <a:t>整形後のデータの概要　　　　</a:t>
            </a:r>
          </a:p>
        </p:txBody>
      </p:sp>
      <p:sp>
        <p:nvSpPr>
          <p:cNvPr id="4" name="テキスト ボックス 3"/>
          <p:cNvSpPr txBox="1"/>
          <p:nvPr/>
        </p:nvSpPr>
        <p:spPr>
          <a:xfrm>
            <a:off x="447521" y="1327305"/>
            <a:ext cx="8502169" cy="5309146"/>
          </a:xfrm>
          <a:prstGeom prst="rect">
            <a:avLst/>
          </a:prstGeom>
          <a:noFill/>
        </p:spPr>
        <p:txBody>
          <a:bodyPr wrap="square" rtlCol="0">
            <a:spAutoFit/>
          </a:bodyPr>
          <a:lstStyle/>
          <a:p>
            <a:pPr>
              <a:buClr>
                <a:schemeClr val="accent3">
                  <a:lumMod val="75000"/>
                </a:schemeClr>
              </a:buClr>
              <a:buSzPct val="100000"/>
            </a:pPr>
            <a:endParaRPr lang="en-US" altLang="ja-JP" sz="2400" dirty="0">
              <a:solidFill>
                <a:schemeClr val="tx1">
                  <a:lumMod val="75000"/>
                  <a:lumOff val="25000"/>
                </a:schemeClr>
              </a:solidFill>
            </a:endParaRPr>
          </a:p>
          <a:p>
            <a:pPr>
              <a:buClr>
                <a:schemeClr val="accent3">
                  <a:lumMod val="75000"/>
                </a:schemeClr>
              </a:buClr>
              <a:buSzPct val="100000"/>
            </a:pPr>
            <a:endParaRPr lang="en-US" altLang="ja-JP" sz="2400" dirty="0">
              <a:solidFill>
                <a:schemeClr val="tx1">
                  <a:lumMod val="75000"/>
                  <a:lumOff val="25000"/>
                </a:schemeClr>
              </a:solidFill>
            </a:endParaRPr>
          </a:p>
          <a:p>
            <a:pPr>
              <a:buClr>
                <a:schemeClr val="accent3">
                  <a:lumMod val="75000"/>
                </a:schemeClr>
              </a:buClr>
              <a:buSzPct val="100000"/>
            </a:pPr>
            <a:endParaRPr lang="en-US" altLang="ja-JP" sz="1600" dirty="0">
              <a:solidFill>
                <a:schemeClr val="tx1">
                  <a:lumMod val="75000"/>
                  <a:lumOff val="25000"/>
                </a:schemeClr>
              </a:solidFill>
            </a:endParaRPr>
          </a:p>
          <a:p>
            <a:pPr>
              <a:buClr>
                <a:schemeClr val="accent3">
                  <a:lumMod val="75000"/>
                </a:schemeClr>
              </a:buClr>
              <a:buSzPct val="100000"/>
            </a:pPr>
            <a:endParaRPr lang="en-US" altLang="ja-JP" sz="1600" dirty="0">
              <a:solidFill>
                <a:schemeClr val="tx1">
                  <a:lumMod val="75000"/>
                  <a:lumOff val="25000"/>
                </a:schemeClr>
              </a:solidFill>
            </a:endParaRPr>
          </a:p>
          <a:p>
            <a:pPr>
              <a:buClr>
                <a:schemeClr val="accent3">
                  <a:lumMod val="75000"/>
                </a:schemeClr>
              </a:buClr>
              <a:buSzPct val="100000"/>
            </a:pPr>
            <a:endParaRPr lang="en-US" altLang="ja-JP" sz="1600" dirty="0">
              <a:solidFill>
                <a:schemeClr val="tx1">
                  <a:lumMod val="75000"/>
                  <a:lumOff val="25000"/>
                </a:schemeClr>
              </a:solidFill>
            </a:endParaRPr>
          </a:p>
          <a:p>
            <a:pPr>
              <a:buClr>
                <a:schemeClr val="accent3">
                  <a:lumMod val="75000"/>
                </a:schemeClr>
              </a:buClr>
              <a:buSzPct val="100000"/>
            </a:pPr>
            <a:endParaRPr lang="en-US" altLang="ja-JP" sz="11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不均衡データ：アンダーサンプリング＋バギング</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1400" dirty="0">
              <a:solidFill>
                <a:schemeClr val="tx1">
                  <a:lumMod val="75000"/>
                  <a:lumOff val="25000"/>
                </a:schemeClr>
              </a:solidFill>
            </a:endParaRPr>
          </a:p>
          <a:p>
            <a:pPr marL="342900" indent="-3429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 弱識別器の数：</a:t>
            </a:r>
            <a:r>
              <a:rPr lang="en-US" altLang="ja-JP" sz="2400" dirty="0">
                <a:solidFill>
                  <a:schemeClr val="tx1">
                    <a:lumMod val="75000"/>
                    <a:lumOff val="25000"/>
                  </a:schemeClr>
                </a:solidFill>
              </a:rPr>
              <a:t>500</a:t>
            </a:r>
          </a:p>
          <a:p>
            <a:pPr>
              <a:buClr>
                <a:schemeClr val="accent1">
                  <a:lumMod val="60000"/>
                  <a:lumOff val="40000"/>
                </a:schemeClr>
              </a:buClr>
              <a:buSzPct val="85000"/>
            </a:pPr>
            <a:endParaRPr lang="en-US" altLang="ja-JP" sz="14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特徴量： </a:t>
            </a:r>
            <a:r>
              <a:rPr lang="en-US" altLang="ja-JP" sz="2400" dirty="0">
                <a:solidFill>
                  <a:schemeClr val="tx1">
                    <a:lumMod val="75000"/>
                    <a:lumOff val="25000"/>
                  </a:schemeClr>
                </a:solidFill>
              </a:rPr>
              <a:t>132</a:t>
            </a: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欠損値： 中央値で補完</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標準化処理はしない</a:t>
            </a:r>
            <a:r>
              <a:rPr lang="en-US" altLang="ja-JP" sz="2400" dirty="0">
                <a:solidFill>
                  <a:schemeClr val="tx1">
                    <a:lumMod val="75000"/>
                    <a:lumOff val="25000"/>
                  </a:schemeClr>
                </a:solidFill>
              </a:rPr>
              <a:t>   </a:t>
            </a:r>
          </a:p>
          <a:p>
            <a:pPr>
              <a:buClr>
                <a:schemeClr val="accent1">
                  <a:lumMod val="60000"/>
                  <a:lumOff val="40000"/>
                </a:schemeClr>
              </a:buClr>
              <a:buSzPct val="85000"/>
            </a:pPr>
            <a:r>
              <a:rPr lang="ja-JP" altLang="en-US" sz="2400" dirty="0">
                <a:solidFill>
                  <a:schemeClr val="tx1">
                    <a:lumMod val="75000"/>
                    <a:lumOff val="25000"/>
                  </a:schemeClr>
                </a:solidFill>
              </a:rPr>
              <a:t>　  ∵決定木→スケールに影響されないアルゴリズム</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層化</a:t>
            </a:r>
            <a:r>
              <a:rPr lang="en-US" altLang="ja-JP" sz="2400" dirty="0">
                <a:solidFill>
                  <a:schemeClr val="tx1">
                    <a:lumMod val="75000"/>
                    <a:lumOff val="25000"/>
                  </a:schemeClr>
                </a:solidFill>
              </a:rPr>
              <a:t>10</a:t>
            </a:r>
            <a:r>
              <a:rPr lang="ja-JP" altLang="en-US" sz="2400" dirty="0">
                <a:solidFill>
                  <a:schemeClr val="tx1">
                    <a:lumMod val="75000"/>
                    <a:lumOff val="25000"/>
                  </a:schemeClr>
                </a:solidFill>
              </a:rPr>
              <a:t>分割クロスバリデーション</a:t>
            </a:r>
            <a:endParaRPr lang="en-US" altLang="ja-JP" sz="2400" dirty="0">
              <a:solidFill>
                <a:schemeClr val="tx1">
                  <a:lumMod val="75000"/>
                  <a:lumOff val="25000"/>
                </a:schemeClr>
              </a:solidFill>
            </a:endParaRPr>
          </a:p>
        </p:txBody>
      </p:sp>
      <p:graphicFrame>
        <p:nvGraphicFramePr>
          <p:cNvPr id="5" name="表 4"/>
          <p:cNvGraphicFramePr>
            <a:graphicFrameLocks noGrp="1"/>
          </p:cNvGraphicFramePr>
          <p:nvPr>
            <p:extLst>
              <p:ext uri="{D42A27DB-BD31-4B8C-83A1-F6EECF244321}">
                <p14:modId xmlns:p14="http://schemas.microsoft.com/office/powerpoint/2010/main" val="2780404128"/>
              </p:ext>
            </p:extLst>
          </p:nvPr>
        </p:nvGraphicFramePr>
        <p:xfrm>
          <a:off x="986721" y="1849879"/>
          <a:ext cx="3635740" cy="972472"/>
        </p:xfrm>
        <a:graphic>
          <a:graphicData uri="http://schemas.openxmlformats.org/drawingml/2006/table">
            <a:tbl>
              <a:tblPr firstRow="1" bandRow="1">
                <a:tableStyleId>{5C22544A-7EE6-4342-B048-85BDC9FD1C3A}</a:tableStyleId>
              </a:tblPr>
              <a:tblGrid>
                <a:gridCol w="1817870">
                  <a:extLst>
                    <a:ext uri="{9D8B030D-6E8A-4147-A177-3AD203B41FA5}">
                      <a16:colId xmlns:a16="http://schemas.microsoft.com/office/drawing/2014/main" val="688198541"/>
                    </a:ext>
                  </a:extLst>
                </a:gridCol>
                <a:gridCol w="1817870">
                  <a:extLst>
                    <a:ext uri="{9D8B030D-6E8A-4147-A177-3AD203B41FA5}">
                      <a16:colId xmlns:a16="http://schemas.microsoft.com/office/drawing/2014/main" val="1796052005"/>
                    </a:ext>
                  </a:extLst>
                </a:gridCol>
              </a:tblGrid>
              <a:tr h="486236">
                <a:tc>
                  <a:txBody>
                    <a:bodyPr/>
                    <a:lstStyle/>
                    <a:p>
                      <a:r>
                        <a:rPr kumimoji="1" lang="ja-JP" altLang="en-US" sz="2400" b="0" dirty="0">
                          <a:solidFill>
                            <a:schemeClr val="tx1">
                              <a:lumMod val="75000"/>
                              <a:lumOff val="25000"/>
                            </a:schemeClr>
                          </a:solidFill>
                        </a:rPr>
                        <a:t>正例データ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b="0" dirty="0">
                          <a:solidFill>
                            <a:schemeClr val="tx1">
                              <a:lumMod val="75000"/>
                              <a:lumOff val="25000"/>
                            </a:schemeClr>
                          </a:solidFill>
                        </a:rPr>
                        <a:t>1255</a:t>
                      </a:r>
                      <a:endParaRPr kumimoji="1" lang="ja-JP" altLang="en-US" sz="240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0646075"/>
                  </a:ext>
                </a:extLst>
              </a:tr>
              <a:tr h="4862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chemeClr val="tx1">
                              <a:lumMod val="75000"/>
                              <a:lumOff val="25000"/>
                            </a:schemeClr>
                          </a:solidFill>
                        </a:rPr>
                        <a:t>負例データ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b="0" dirty="0">
                          <a:solidFill>
                            <a:schemeClr val="tx1">
                              <a:lumMod val="75000"/>
                              <a:lumOff val="25000"/>
                            </a:schemeClr>
                          </a:solidFill>
                        </a:rPr>
                        <a:t>37664</a:t>
                      </a:r>
                      <a:endParaRPr kumimoji="1" lang="ja-JP" altLang="en-US" sz="240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3088286"/>
                  </a:ext>
                </a:extLst>
              </a:tr>
            </a:tbl>
          </a:graphicData>
        </a:graphic>
      </p:graphicFrame>
      <p:sp>
        <p:nvSpPr>
          <p:cNvPr id="2" name="正方形/長方形 1"/>
          <p:cNvSpPr/>
          <p:nvPr/>
        </p:nvSpPr>
        <p:spPr>
          <a:xfrm>
            <a:off x="447521" y="1327305"/>
            <a:ext cx="8376440" cy="461665"/>
          </a:xfrm>
          <a:prstGeom prst="rect">
            <a:avLst/>
          </a:prstGeom>
        </p:spPr>
        <p:txBody>
          <a:bodyPr wrap="square">
            <a:spAutoFit/>
          </a:bodyPr>
          <a:lstStyle/>
          <a:p>
            <a:pPr marL="457200" indent="-457200">
              <a:buClr>
                <a:schemeClr val="accent1">
                  <a:lumMod val="60000"/>
                  <a:lumOff val="40000"/>
                </a:schemeClr>
              </a:buClr>
              <a:buSzPct val="80000"/>
              <a:buFont typeface="Wingdings" panose="05000000000000000000" pitchFamily="2" charset="2"/>
              <a:buChar char="Ø"/>
            </a:pPr>
            <a:r>
              <a:rPr lang="ja-JP" altLang="en-US" sz="2400" dirty="0">
                <a:solidFill>
                  <a:schemeClr val="tx1">
                    <a:lumMod val="75000"/>
                    <a:lumOff val="25000"/>
                  </a:schemeClr>
                </a:solidFill>
              </a:rPr>
              <a:t>データサイズ</a:t>
            </a:r>
            <a:endParaRPr lang="en-US" altLang="ja-JP" sz="2400" dirty="0">
              <a:solidFill>
                <a:schemeClr val="tx1">
                  <a:lumMod val="75000"/>
                  <a:lumOff val="25000"/>
                </a:schemeClr>
              </a:solidFill>
            </a:endParaRPr>
          </a:p>
        </p:txBody>
      </p:sp>
    </p:spTree>
    <p:extLst>
      <p:ext uri="{BB962C8B-B14F-4D97-AF65-F5344CB8AC3E}">
        <p14:creationId xmlns:p14="http://schemas.microsoft.com/office/powerpoint/2010/main" val="288769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78941" y="215796"/>
            <a:ext cx="1313180" cy="769441"/>
          </a:xfrm>
          <a:prstGeom prst="rect">
            <a:avLst/>
          </a:prstGeom>
        </p:spPr>
        <p:txBody>
          <a:bodyPr wrap="none">
            <a:spAutoFit/>
          </a:bodyPr>
          <a:lstStyle/>
          <a:p>
            <a:r>
              <a:rPr lang="ja-JP" altLang="en-US" sz="4400" dirty="0">
                <a:solidFill>
                  <a:schemeClr val="accent1">
                    <a:lumMod val="75000"/>
                  </a:schemeClr>
                </a:solidFill>
              </a:rPr>
              <a:t>結果</a:t>
            </a:r>
          </a:p>
        </p:txBody>
      </p:sp>
      <p:sp>
        <p:nvSpPr>
          <p:cNvPr id="4" name="テキスト ボックス 3"/>
          <p:cNvSpPr txBox="1"/>
          <p:nvPr/>
        </p:nvSpPr>
        <p:spPr>
          <a:xfrm>
            <a:off x="356081" y="1560758"/>
            <a:ext cx="8605039" cy="523220"/>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kumimoji="1" lang="en-US" altLang="ja-JP" sz="2800" dirty="0">
                <a:solidFill>
                  <a:schemeClr val="tx1">
                    <a:lumMod val="75000"/>
                    <a:lumOff val="25000"/>
                  </a:schemeClr>
                </a:solidFill>
              </a:rPr>
              <a:t>Confusion Matrix </a:t>
            </a:r>
          </a:p>
        </p:txBody>
      </p:sp>
      <p:graphicFrame>
        <p:nvGraphicFramePr>
          <p:cNvPr id="2" name="表 1"/>
          <p:cNvGraphicFramePr>
            <a:graphicFrameLocks noGrp="1"/>
          </p:cNvGraphicFramePr>
          <p:nvPr>
            <p:extLst>
              <p:ext uri="{D42A27DB-BD31-4B8C-83A1-F6EECF244321}">
                <p14:modId xmlns:p14="http://schemas.microsoft.com/office/powerpoint/2010/main" val="3407837446"/>
              </p:ext>
            </p:extLst>
          </p:nvPr>
        </p:nvGraphicFramePr>
        <p:xfrm>
          <a:off x="356081" y="2157294"/>
          <a:ext cx="4673120" cy="1584960"/>
        </p:xfrm>
        <a:graphic>
          <a:graphicData uri="http://schemas.openxmlformats.org/drawingml/2006/table">
            <a:tbl>
              <a:tblPr firstRow="1" bandRow="1">
                <a:tableStyleId>{5940675A-B579-460E-94D1-54222C63F5DA}</a:tableStyleId>
              </a:tblPr>
              <a:tblGrid>
                <a:gridCol w="1240995">
                  <a:extLst>
                    <a:ext uri="{9D8B030D-6E8A-4147-A177-3AD203B41FA5}">
                      <a16:colId xmlns:a16="http://schemas.microsoft.com/office/drawing/2014/main" val="3549575358"/>
                    </a:ext>
                  </a:extLst>
                </a:gridCol>
                <a:gridCol w="1095565">
                  <a:extLst>
                    <a:ext uri="{9D8B030D-6E8A-4147-A177-3AD203B41FA5}">
                      <a16:colId xmlns:a16="http://schemas.microsoft.com/office/drawing/2014/main" val="2752417323"/>
                    </a:ext>
                  </a:extLst>
                </a:gridCol>
                <a:gridCol w="1168280">
                  <a:extLst>
                    <a:ext uri="{9D8B030D-6E8A-4147-A177-3AD203B41FA5}">
                      <a16:colId xmlns:a16="http://schemas.microsoft.com/office/drawing/2014/main" val="2672087600"/>
                    </a:ext>
                  </a:extLst>
                </a:gridCol>
                <a:gridCol w="1168280">
                  <a:extLst>
                    <a:ext uri="{9D8B030D-6E8A-4147-A177-3AD203B41FA5}">
                      <a16:colId xmlns:a16="http://schemas.microsoft.com/office/drawing/2014/main" val="3783663596"/>
                    </a:ext>
                  </a:extLst>
                </a:gridCol>
              </a:tblGrid>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予測されたクラス</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5712917"/>
                  </a:ext>
                </a:extLst>
              </a:tr>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solidFill>
                            <a:schemeClr val="tx1">
                              <a:lumMod val="75000"/>
                              <a:lumOff val="25000"/>
                            </a:schemeClr>
                          </a:solidFill>
                        </a:rPr>
                        <a:t>負例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37544"/>
                  </a:ext>
                </a:extLst>
              </a:tr>
              <a:tr h="366504">
                <a:tc rowSpan="2">
                  <a:txBody>
                    <a:bodyPr/>
                    <a:lstStyle/>
                    <a:p>
                      <a:r>
                        <a:rPr kumimoji="1" lang="ja-JP" altLang="en-US" sz="2000" dirty="0">
                          <a:solidFill>
                            <a:schemeClr val="tx1">
                              <a:lumMod val="75000"/>
                              <a:lumOff val="25000"/>
                            </a:schemeClr>
                          </a:solidFill>
                        </a:rPr>
                        <a:t>実際の</a:t>
                      </a:r>
                      <a:endParaRPr kumimoji="1" lang="en-US" altLang="ja-JP" sz="2000" dirty="0">
                        <a:solidFill>
                          <a:schemeClr val="tx1">
                            <a:lumMod val="75000"/>
                            <a:lumOff val="25000"/>
                          </a:schemeClr>
                        </a:solidFill>
                      </a:endParaRPr>
                    </a:p>
                    <a:p>
                      <a:r>
                        <a:rPr kumimoji="1" lang="ja-JP" altLang="en-US" sz="2000" dirty="0">
                          <a:solidFill>
                            <a:schemeClr val="tx1">
                              <a:lumMod val="75000"/>
                              <a:lumOff val="25000"/>
                            </a:schemeClr>
                          </a:solidFill>
                        </a:rPr>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1118</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sz="2000" dirty="0">
                          <a:solidFill>
                            <a:schemeClr val="tx1">
                              <a:lumMod val="75000"/>
                              <a:lumOff val="25000"/>
                            </a:schemeClr>
                          </a:solidFill>
                        </a:rPr>
                        <a:t>137</a:t>
                      </a:r>
                      <a:endParaRPr kumimoji="1" lang="ja-JP" altLang="en-US" sz="200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50699802"/>
                  </a:ext>
                </a:extLst>
              </a:tr>
              <a:tr h="366504">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800"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負例</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2306</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tcPr>
                </a:tc>
                <a:tc>
                  <a:txBody>
                    <a:bodyPr/>
                    <a:lstStyle/>
                    <a:p>
                      <a:r>
                        <a:rPr kumimoji="1" lang="en-US" altLang="ja-JP" sz="2000" dirty="0">
                          <a:solidFill>
                            <a:schemeClr val="tx1">
                              <a:lumMod val="75000"/>
                              <a:lumOff val="25000"/>
                            </a:schemeClr>
                          </a:solidFill>
                        </a:rPr>
                        <a:t>35358</a:t>
                      </a:r>
                      <a:endParaRPr kumimoji="1" lang="ja-JP" altLang="en-US" sz="2000" dirty="0">
                        <a:solidFill>
                          <a:schemeClr val="tx1">
                            <a:lumMod val="75000"/>
                            <a:lumOff val="25000"/>
                          </a:schemeClr>
                        </a:solidFill>
                      </a:endParaRPr>
                    </a:p>
                  </a:txBody>
                  <a:tcPr/>
                </a:tc>
                <a:extLst>
                  <a:ext uri="{0D108BD9-81ED-4DB2-BD59-A6C34878D82A}">
                    <a16:rowId xmlns:a16="http://schemas.microsoft.com/office/drawing/2014/main" val="2144063592"/>
                  </a:ext>
                </a:extLst>
              </a:tr>
            </a:tbl>
          </a:graphicData>
        </a:graphic>
      </p:graphicFrame>
      <p:sp>
        <p:nvSpPr>
          <p:cNvPr id="5" name="正方形/長方形 4"/>
          <p:cNvSpPr/>
          <p:nvPr/>
        </p:nvSpPr>
        <p:spPr>
          <a:xfrm>
            <a:off x="5168111" y="3189654"/>
            <a:ext cx="3607078" cy="923330"/>
          </a:xfrm>
          <a:prstGeom prst="rect">
            <a:avLst/>
          </a:prstGeom>
        </p:spPr>
        <p:txBody>
          <a:bodyPr wrap="none">
            <a:spAutoFit/>
          </a:bodyPr>
          <a:lstStyle/>
          <a:p>
            <a:r>
              <a:rPr lang="ja-JP" altLang="en-US" sz="2400" dirty="0">
                <a:solidFill>
                  <a:schemeClr val="tx1">
                    <a:lumMod val="75000"/>
                    <a:lumOff val="25000"/>
                  </a:schemeClr>
                </a:solidFill>
              </a:rPr>
              <a:t>＊正例の</a:t>
            </a:r>
            <a:r>
              <a:rPr lang="en-US" altLang="ja-JP" sz="2400" b="1" dirty="0">
                <a:solidFill>
                  <a:schemeClr val="tx1">
                    <a:lumMod val="75000"/>
                    <a:lumOff val="25000"/>
                  </a:schemeClr>
                </a:solidFill>
              </a:rPr>
              <a:t>recall</a:t>
            </a:r>
            <a:r>
              <a:rPr lang="ja-JP" altLang="en-US" sz="2400" b="1" dirty="0">
                <a:solidFill>
                  <a:schemeClr val="tx1">
                    <a:lumMod val="75000"/>
                    <a:lumOff val="25000"/>
                  </a:schemeClr>
                </a:solidFill>
              </a:rPr>
              <a:t>：</a:t>
            </a:r>
            <a:r>
              <a:rPr lang="en-US" altLang="ja-JP" sz="2400" b="1" dirty="0">
                <a:solidFill>
                  <a:schemeClr val="tx1">
                    <a:lumMod val="75000"/>
                    <a:lumOff val="25000"/>
                  </a:schemeClr>
                </a:solidFill>
              </a:rPr>
              <a:t>0.89</a:t>
            </a:r>
          </a:p>
          <a:p>
            <a:endParaRPr lang="en-US" altLang="ja-JP" sz="600" dirty="0">
              <a:solidFill>
                <a:schemeClr val="tx1">
                  <a:lumMod val="75000"/>
                  <a:lumOff val="25000"/>
                </a:schemeClr>
              </a:solidFill>
            </a:endParaRPr>
          </a:p>
          <a:p>
            <a:r>
              <a:rPr lang="ja-JP" altLang="en-US" sz="2400" dirty="0">
                <a:solidFill>
                  <a:schemeClr val="tx1">
                    <a:lumMod val="75000"/>
                    <a:lumOff val="25000"/>
                  </a:schemeClr>
                </a:solidFill>
              </a:rPr>
              <a:t>　正例の</a:t>
            </a:r>
            <a:r>
              <a:rPr lang="en-US" altLang="ja-JP" sz="2400" dirty="0">
                <a:solidFill>
                  <a:schemeClr val="tx1">
                    <a:lumMod val="75000"/>
                    <a:lumOff val="25000"/>
                  </a:schemeClr>
                </a:solidFill>
              </a:rPr>
              <a:t>precision</a:t>
            </a:r>
            <a:r>
              <a:rPr lang="ja-JP" altLang="en-US" sz="2400" dirty="0">
                <a:solidFill>
                  <a:schemeClr val="tx1">
                    <a:lumMod val="75000"/>
                    <a:lumOff val="25000"/>
                  </a:schemeClr>
                </a:solidFill>
              </a:rPr>
              <a:t>：</a:t>
            </a:r>
            <a:r>
              <a:rPr lang="en-US" altLang="ja-JP" sz="2400" dirty="0">
                <a:solidFill>
                  <a:schemeClr val="tx1">
                    <a:lumMod val="75000"/>
                    <a:lumOff val="25000"/>
                  </a:schemeClr>
                </a:solidFill>
              </a:rPr>
              <a:t>0.33</a:t>
            </a:r>
            <a:endParaRPr lang="ja-JP" altLang="en-US" sz="2400" dirty="0">
              <a:solidFill>
                <a:schemeClr val="tx1">
                  <a:lumMod val="75000"/>
                  <a:lumOff val="25000"/>
                </a:schemeClr>
              </a:solidFill>
            </a:endParaRPr>
          </a:p>
        </p:txBody>
      </p:sp>
      <p:sp>
        <p:nvSpPr>
          <p:cNvPr id="7" name="正方形/長方形 6"/>
          <p:cNvSpPr/>
          <p:nvPr/>
        </p:nvSpPr>
        <p:spPr>
          <a:xfrm>
            <a:off x="356081" y="4530744"/>
            <a:ext cx="8696479" cy="1785104"/>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比較手法として</a:t>
            </a:r>
            <a:r>
              <a:rPr lang="en-US" altLang="ja-JP" sz="2800" dirty="0">
                <a:solidFill>
                  <a:schemeClr val="tx1">
                    <a:lumMod val="75000"/>
                    <a:lumOff val="25000"/>
                  </a:schemeClr>
                </a:solidFill>
              </a:rPr>
              <a:t>…</a:t>
            </a:r>
          </a:p>
          <a:p>
            <a:pPr>
              <a:buClr>
                <a:schemeClr val="accent1">
                  <a:lumMod val="60000"/>
                  <a:lumOff val="40000"/>
                </a:schemeClr>
              </a:buClr>
              <a:buSzPct val="85000"/>
            </a:pPr>
            <a:r>
              <a:rPr lang="ja-JP" altLang="en-US" sz="2400" dirty="0">
                <a:solidFill>
                  <a:schemeClr val="tx1">
                    <a:lumMod val="75000"/>
                    <a:lumOff val="25000"/>
                  </a:schemeClr>
                </a:solidFill>
              </a:rPr>
              <a:t>　・日本人間ドック学会の判定区分表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a:t>
            </a:r>
            <a:r>
              <a:rPr lang="en-US" altLang="ja-JP" sz="2400" dirty="0">
                <a:solidFill>
                  <a:schemeClr val="tx1">
                    <a:lumMod val="75000"/>
                    <a:lumOff val="25000"/>
                  </a:schemeClr>
                </a:solidFill>
              </a:rPr>
              <a:t>3</a:t>
            </a:r>
            <a:r>
              <a:rPr lang="ja-JP" altLang="en-US" sz="2400" dirty="0">
                <a:solidFill>
                  <a:schemeClr val="tx1">
                    <a:lumMod val="75000"/>
                    <a:lumOff val="25000"/>
                  </a:schemeClr>
                </a:solidFill>
              </a:rPr>
              <a:t>段階に分類</a:t>
            </a:r>
            <a:r>
              <a:rPr lang="en-US" altLang="ja-JP" sz="2400" dirty="0">
                <a:solidFill>
                  <a:schemeClr val="tx1">
                    <a:lumMod val="75000"/>
                    <a:lumOff val="25000"/>
                  </a:schemeClr>
                </a:solidFill>
              </a:rPr>
              <a:t>)</a:t>
            </a:r>
          </a:p>
          <a:p>
            <a:pPr>
              <a:buClr>
                <a:schemeClr val="accent1">
                  <a:lumMod val="60000"/>
                  <a:lumOff val="40000"/>
                </a:schemeClr>
              </a:buClr>
              <a:buSzPct val="85000"/>
            </a:pPr>
            <a:endParaRPr lang="en-US" altLang="ja-JP" sz="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－閾値を設定→</a:t>
            </a:r>
            <a:r>
              <a:rPr lang="en-US" altLang="ja-JP" sz="2400" dirty="0">
                <a:solidFill>
                  <a:schemeClr val="tx1">
                    <a:lumMod val="75000"/>
                    <a:lumOff val="25000"/>
                  </a:schemeClr>
                </a:solidFill>
              </a:rPr>
              <a:t>OR</a:t>
            </a:r>
            <a:r>
              <a:rPr lang="ja-JP" altLang="en-US" sz="2400" dirty="0">
                <a:solidFill>
                  <a:schemeClr val="tx1">
                    <a:lumMod val="75000"/>
                    <a:lumOff val="25000"/>
                  </a:schemeClr>
                </a:solidFill>
              </a:rPr>
              <a:t>条件</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項目だけを使って提案手法で識別</a:t>
            </a:r>
            <a:endParaRPr lang="en-US" altLang="ja-JP" sz="2400" dirty="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26F0A978-6663-4489-B1D6-F8B3BE655839}"/>
              </a:ext>
            </a:extLst>
          </p:cNvPr>
          <p:cNvSpPr/>
          <p:nvPr/>
        </p:nvSpPr>
        <p:spPr>
          <a:xfrm>
            <a:off x="5168111" y="1176037"/>
            <a:ext cx="3975889" cy="1815882"/>
          </a:xfrm>
          <a:prstGeom prst="rect">
            <a:avLst/>
          </a:prstGeom>
        </p:spPr>
        <p:txBody>
          <a:bodyPr wrap="square">
            <a:spAutoFit/>
          </a:bodyPr>
          <a:lstStyle/>
          <a:p>
            <a:r>
              <a:rPr lang="en-US" altLang="ja-JP" dirty="0">
                <a:solidFill>
                  <a:schemeClr val="tx1">
                    <a:lumMod val="75000"/>
                    <a:lumOff val="25000"/>
                  </a:schemeClr>
                </a:solidFill>
              </a:rPr>
              <a:t>※ recall</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ja-JP" altLang="en-US" dirty="0">
                <a:solidFill>
                  <a:schemeClr val="tx1">
                    <a:lumMod val="75000"/>
                    <a:lumOff val="25000"/>
                  </a:schemeClr>
                </a:solidFill>
              </a:rPr>
              <a:t>    本当の正例のうち、正例と予測</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できたものはどれくらいか</a:t>
            </a:r>
          </a:p>
          <a:p>
            <a:endParaRPr lang="en-US" altLang="ja-JP" sz="400" dirty="0">
              <a:solidFill>
                <a:schemeClr val="tx1">
                  <a:lumMod val="75000"/>
                  <a:lumOff val="25000"/>
                </a:schemeClr>
              </a:solidFill>
            </a:endParaRPr>
          </a:p>
          <a:p>
            <a:r>
              <a:rPr lang="ja-JP" altLang="en-US" dirty="0">
                <a:solidFill>
                  <a:schemeClr val="tx1">
                    <a:lumMod val="75000"/>
                    <a:lumOff val="25000"/>
                  </a:schemeClr>
                </a:solidFill>
              </a:rPr>
              <a:t>　 </a:t>
            </a:r>
            <a:r>
              <a:rPr lang="en-US" altLang="ja-JP" dirty="0">
                <a:solidFill>
                  <a:schemeClr val="tx1">
                    <a:lumMod val="75000"/>
                    <a:lumOff val="25000"/>
                  </a:schemeClr>
                </a:solidFill>
              </a:rPr>
              <a:t>precision</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予測した正例のうち、</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本当の正例はどれくらいか</a:t>
            </a:r>
          </a:p>
        </p:txBody>
      </p:sp>
      <p:sp>
        <p:nvSpPr>
          <p:cNvPr id="9" name="四角形: 角を丸くする 8">
            <a:extLst>
              <a:ext uri="{FF2B5EF4-FFF2-40B4-BE49-F238E27FC236}">
                <a16:creationId xmlns:a16="http://schemas.microsoft.com/office/drawing/2014/main" id="{E5C6F241-25CF-4880-A96C-A9313D3D4080}"/>
              </a:ext>
            </a:extLst>
          </p:cNvPr>
          <p:cNvSpPr/>
          <p:nvPr/>
        </p:nvSpPr>
        <p:spPr>
          <a:xfrm>
            <a:off x="5127586" y="1132297"/>
            <a:ext cx="3892117" cy="1873371"/>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9768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78941" y="215796"/>
            <a:ext cx="1313180" cy="769441"/>
          </a:xfrm>
          <a:prstGeom prst="rect">
            <a:avLst/>
          </a:prstGeom>
        </p:spPr>
        <p:txBody>
          <a:bodyPr wrap="none">
            <a:spAutoFit/>
          </a:bodyPr>
          <a:lstStyle/>
          <a:p>
            <a:r>
              <a:rPr lang="ja-JP" altLang="en-US" sz="4400" dirty="0">
                <a:solidFill>
                  <a:schemeClr val="accent1">
                    <a:lumMod val="75000"/>
                  </a:schemeClr>
                </a:solidFill>
              </a:rPr>
              <a:t>結果</a:t>
            </a:r>
          </a:p>
        </p:txBody>
      </p:sp>
      <p:sp>
        <p:nvSpPr>
          <p:cNvPr id="4" name="テキスト ボックス 3"/>
          <p:cNvSpPr txBox="1"/>
          <p:nvPr/>
        </p:nvSpPr>
        <p:spPr>
          <a:xfrm>
            <a:off x="356081" y="1560758"/>
            <a:ext cx="8605039" cy="523220"/>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kumimoji="1" lang="en-US" altLang="ja-JP" sz="2800" dirty="0">
                <a:solidFill>
                  <a:schemeClr val="tx1">
                    <a:lumMod val="75000"/>
                    <a:lumOff val="25000"/>
                  </a:schemeClr>
                </a:solidFill>
              </a:rPr>
              <a:t>Confusion Matrix </a:t>
            </a:r>
          </a:p>
        </p:txBody>
      </p:sp>
      <p:graphicFrame>
        <p:nvGraphicFramePr>
          <p:cNvPr id="2" name="表 1"/>
          <p:cNvGraphicFramePr>
            <a:graphicFrameLocks noGrp="1"/>
          </p:cNvGraphicFramePr>
          <p:nvPr>
            <p:extLst>
              <p:ext uri="{D42A27DB-BD31-4B8C-83A1-F6EECF244321}">
                <p14:modId xmlns:p14="http://schemas.microsoft.com/office/powerpoint/2010/main" val="1869194864"/>
              </p:ext>
            </p:extLst>
          </p:nvPr>
        </p:nvGraphicFramePr>
        <p:xfrm>
          <a:off x="356081" y="2157294"/>
          <a:ext cx="4673120" cy="1584960"/>
        </p:xfrm>
        <a:graphic>
          <a:graphicData uri="http://schemas.openxmlformats.org/drawingml/2006/table">
            <a:tbl>
              <a:tblPr firstRow="1" bandRow="1">
                <a:tableStyleId>{5940675A-B579-460E-94D1-54222C63F5DA}</a:tableStyleId>
              </a:tblPr>
              <a:tblGrid>
                <a:gridCol w="1240995">
                  <a:extLst>
                    <a:ext uri="{9D8B030D-6E8A-4147-A177-3AD203B41FA5}">
                      <a16:colId xmlns:a16="http://schemas.microsoft.com/office/drawing/2014/main" val="3549575358"/>
                    </a:ext>
                  </a:extLst>
                </a:gridCol>
                <a:gridCol w="1095565">
                  <a:extLst>
                    <a:ext uri="{9D8B030D-6E8A-4147-A177-3AD203B41FA5}">
                      <a16:colId xmlns:a16="http://schemas.microsoft.com/office/drawing/2014/main" val="2752417323"/>
                    </a:ext>
                  </a:extLst>
                </a:gridCol>
                <a:gridCol w="1168280">
                  <a:extLst>
                    <a:ext uri="{9D8B030D-6E8A-4147-A177-3AD203B41FA5}">
                      <a16:colId xmlns:a16="http://schemas.microsoft.com/office/drawing/2014/main" val="2672087600"/>
                    </a:ext>
                  </a:extLst>
                </a:gridCol>
                <a:gridCol w="1168280">
                  <a:extLst>
                    <a:ext uri="{9D8B030D-6E8A-4147-A177-3AD203B41FA5}">
                      <a16:colId xmlns:a16="http://schemas.microsoft.com/office/drawing/2014/main" val="3783663596"/>
                    </a:ext>
                  </a:extLst>
                </a:gridCol>
              </a:tblGrid>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予測されたクラス</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5712917"/>
                  </a:ext>
                </a:extLst>
              </a:tr>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solidFill>
                            <a:schemeClr val="tx1">
                              <a:lumMod val="75000"/>
                              <a:lumOff val="25000"/>
                            </a:schemeClr>
                          </a:solidFill>
                        </a:rPr>
                        <a:t>負例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37544"/>
                  </a:ext>
                </a:extLst>
              </a:tr>
              <a:tr h="366504">
                <a:tc rowSpan="2">
                  <a:txBody>
                    <a:bodyPr/>
                    <a:lstStyle/>
                    <a:p>
                      <a:r>
                        <a:rPr kumimoji="1" lang="ja-JP" altLang="en-US" sz="2000" dirty="0">
                          <a:solidFill>
                            <a:schemeClr val="tx1">
                              <a:lumMod val="75000"/>
                              <a:lumOff val="25000"/>
                            </a:schemeClr>
                          </a:solidFill>
                        </a:rPr>
                        <a:t>実際の</a:t>
                      </a:r>
                      <a:endParaRPr kumimoji="1" lang="en-US" altLang="ja-JP" sz="2000" dirty="0">
                        <a:solidFill>
                          <a:schemeClr val="tx1">
                            <a:lumMod val="75000"/>
                            <a:lumOff val="25000"/>
                          </a:schemeClr>
                        </a:solidFill>
                      </a:endParaRPr>
                    </a:p>
                    <a:p>
                      <a:r>
                        <a:rPr kumimoji="1" lang="ja-JP" altLang="en-US" sz="2000" dirty="0">
                          <a:solidFill>
                            <a:schemeClr val="tx1">
                              <a:lumMod val="75000"/>
                              <a:lumOff val="25000"/>
                            </a:schemeClr>
                          </a:solidFill>
                        </a:rPr>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1118</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CAED1"/>
                    </a:solidFill>
                  </a:tcPr>
                </a:tc>
                <a:tc>
                  <a:txBody>
                    <a:bodyPr/>
                    <a:lstStyle/>
                    <a:p>
                      <a:r>
                        <a:rPr kumimoji="1" lang="en-US" altLang="ja-JP" sz="2000" dirty="0">
                          <a:solidFill>
                            <a:schemeClr val="tx1">
                              <a:lumMod val="75000"/>
                              <a:lumOff val="25000"/>
                            </a:schemeClr>
                          </a:solidFill>
                        </a:rPr>
                        <a:t>137</a:t>
                      </a:r>
                      <a:endParaRPr kumimoji="1" lang="ja-JP" altLang="en-US" sz="200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solidFill>
                      <a:srgbClr val="FCAED1"/>
                    </a:solidFill>
                  </a:tcPr>
                </a:tc>
                <a:extLst>
                  <a:ext uri="{0D108BD9-81ED-4DB2-BD59-A6C34878D82A}">
                    <a16:rowId xmlns:a16="http://schemas.microsoft.com/office/drawing/2014/main" val="2650699802"/>
                  </a:ext>
                </a:extLst>
              </a:tr>
              <a:tr h="366504">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800"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負例</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2306</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tcPr>
                </a:tc>
                <a:tc>
                  <a:txBody>
                    <a:bodyPr/>
                    <a:lstStyle/>
                    <a:p>
                      <a:r>
                        <a:rPr kumimoji="1" lang="en-US" altLang="ja-JP" sz="2000" dirty="0">
                          <a:solidFill>
                            <a:schemeClr val="tx1">
                              <a:lumMod val="75000"/>
                              <a:lumOff val="25000"/>
                            </a:schemeClr>
                          </a:solidFill>
                        </a:rPr>
                        <a:t>35358</a:t>
                      </a:r>
                      <a:endParaRPr kumimoji="1" lang="ja-JP" altLang="en-US" sz="2000" dirty="0">
                        <a:solidFill>
                          <a:schemeClr val="tx1">
                            <a:lumMod val="75000"/>
                            <a:lumOff val="25000"/>
                          </a:schemeClr>
                        </a:solidFill>
                      </a:endParaRPr>
                    </a:p>
                  </a:txBody>
                  <a:tcPr/>
                </a:tc>
                <a:extLst>
                  <a:ext uri="{0D108BD9-81ED-4DB2-BD59-A6C34878D82A}">
                    <a16:rowId xmlns:a16="http://schemas.microsoft.com/office/drawing/2014/main" val="2144063592"/>
                  </a:ext>
                </a:extLst>
              </a:tr>
            </a:tbl>
          </a:graphicData>
        </a:graphic>
      </p:graphicFrame>
      <p:sp>
        <p:nvSpPr>
          <p:cNvPr id="5" name="正方形/長方形 4"/>
          <p:cNvSpPr/>
          <p:nvPr/>
        </p:nvSpPr>
        <p:spPr>
          <a:xfrm>
            <a:off x="5168111" y="3189654"/>
            <a:ext cx="3166251" cy="553998"/>
          </a:xfrm>
          <a:prstGeom prst="rect">
            <a:avLst/>
          </a:prstGeom>
        </p:spPr>
        <p:txBody>
          <a:bodyPr wrap="none">
            <a:spAutoFit/>
          </a:bodyPr>
          <a:lstStyle/>
          <a:p>
            <a:r>
              <a:rPr lang="ja-JP" altLang="en-US" sz="2400" dirty="0">
                <a:solidFill>
                  <a:schemeClr val="tx1">
                    <a:lumMod val="75000"/>
                    <a:lumOff val="25000"/>
                  </a:schemeClr>
                </a:solidFill>
              </a:rPr>
              <a:t>＊正例の</a:t>
            </a:r>
            <a:r>
              <a:rPr lang="en-US" altLang="ja-JP" sz="2400" b="1" dirty="0">
                <a:solidFill>
                  <a:schemeClr val="tx1">
                    <a:lumMod val="75000"/>
                    <a:lumOff val="25000"/>
                  </a:schemeClr>
                </a:solidFill>
              </a:rPr>
              <a:t>recall</a:t>
            </a:r>
            <a:r>
              <a:rPr lang="ja-JP" altLang="en-US" sz="2400" b="1" dirty="0">
                <a:solidFill>
                  <a:schemeClr val="tx1">
                    <a:lumMod val="75000"/>
                    <a:lumOff val="25000"/>
                  </a:schemeClr>
                </a:solidFill>
              </a:rPr>
              <a:t>：</a:t>
            </a:r>
            <a:r>
              <a:rPr lang="en-US" altLang="ja-JP" sz="2400" b="1" dirty="0">
                <a:solidFill>
                  <a:schemeClr val="tx1">
                    <a:lumMod val="75000"/>
                    <a:lumOff val="25000"/>
                  </a:schemeClr>
                </a:solidFill>
              </a:rPr>
              <a:t>0.89</a:t>
            </a:r>
          </a:p>
          <a:p>
            <a:endParaRPr lang="en-US" altLang="ja-JP" sz="600" dirty="0">
              <a:solidFill>
                <a:schemeClr val="tx1">
                  <a:lumMod val="75000"/>
                  <a:lumOff val="25000"/>
                </a:schemeClr>
              </a:solidFill>
            </a:endParaRPr>
          </a:p>
        </p:txBody>
      </p:sp>
      <p:sp>
        <p:nvSpPr>
          <p:cNvPr id="7" name="正方形/長方形 6"/>
          <p:cNvSpPr/>
          <p:nvPr/>
        </p:nvSpPr>
        <p:spPr>
          <a:xfrm>
            <a:off x="356081" y="4530744"/>
            <a:ext cx="8696479" cy="1785104"/>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比較手法として</a:t>
            </a:r>
            <a:r>
              <a:rPr lang="en-US" altLang="ja-JP" sz="2800" dirty="0">
                <a:solidFill>
                  <a:schemeClr val="tx1">
                    <a:lumMod val="75000"/>
                    <a:lumOff val="25000"/>
                  </a:schemeClr>
                </a:solidFill>
              </a:rPr>
              <a:t>…</a:t>
            </a:r>
          </a:p>
          <a:p>
            <a:pPr>
              <a:buClr>
                <a:schemeClr val="accent1">
                  <a:lumMod val="60000"/>
                  <a:lumOff val="40000"/>
                </a:schemeClr>
              </a:buClr>
              <a:buSzPct val="85000"/>
            </a:pPr>
            <a:r>
              <a:rPr lang="ja-JP" altLang="en-US" sz="2400" dirty="0">
                <a:solidFill>
                  <a:schemeClr val="tx1">
                    <a:lumMod val="75000"/>
                    <a:lumOff val="25000"/>
                  </a:schemeClr>
                </a:solidFill>
              </a:rPr>
              <a:t>　・日本人間ドック学会の判定区分表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a:t>
            </a:r>
            <a:r>
              <a:rPr lang="en-US" altLang="ja-JP" sz="2400" dirty="0">
                <a:solidFill>
                  <a:schemeClr val="tx1">
                    <a:lumMod val="75000"/>
                    <a:lumOff val="25000"/>
                  </a:schemeClr>
                </a:solidFill>
              </a:rPr>
              <a:t>3</a:t>
            </a:r>
            <a:r>
              <a:rPr lang="ja-JP" altLang="en-US" sz="2400" dirty="0">
                <a:solidFill>
                  <a:schemeClr val="tx1">
                    <a:lumMod val="75000"/>
                    <a:lumOff val="25000"/>
                  </a:schemeClr>
                </a:solidFill>
              </a:rPr>
              <a:t>段階に分類</a:t>
            </a:r>
            <a:r>
              <a:rPr lang="en-US" altLang="ja-JP" sz="2400" dirty="0">
                <a:solidFill>
                  <a:schemeClr val="tx1">
                    <a:lumMod val="75000"/>
                    <a:lumOff val="25000"/>
                  </a:schemeClr>
                </a:solidFill>
              </a:rPr>
              <a:t>)</a:t>
            </a:r>
          </a:p>
          <a:p>
            <a:pPr>
              <a:buClr>
                <a:schemeClr val="accent1">
                  <a:lumMod val="60000"/>
                  <a:lumOff val="40000"/>
                </a:schemeClr>
              </a:buClr>
              <a:buSzPct val="85000"/>
            </a:pPr>
            <a:endParaRPr lang="en-US" altLang="ja-JP" sz="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－閾値を設定→</a:t>
            </a:r>
            <a:r>
              <a:rPr lang="en-US" altLang="ja-JP" sz="2400" dirty="0">
                <a:solidFill>
                  <a:schemeClr val="tx1">
                    <a:lumMod val="75000"/>
                    <a:lumOff val="25000"/>
                  </a:schemeClr>
                </a:solidFill>
              </a:rPr>
              <a:t>OR</a:t>
            </a:r>
            <a:r>
              <a:rPr lang="ja-JP" altLang="en-US" sz="2400" dirty="0">
                <a:solidFill>
                  <a:schemeClr val="tx1">
                    <a:lumMod val="75000"/>
                    <a:lumOff val="25000"/>
                  </a:schemeClr>
                </a:solidFill>
              </a:rPr>
              <a:t>条件</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項目だけを使って提案手法で識別</a:t>
            </a:r>
            <a:endParaRPr lang="en-US" altLang="ja-JP" sz="2400" dirty="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26F0A978-6663-4489-B1D6-F8B3BE655839}"/>
              </a:ext>
            </a:extLst>
          </p:cNvPr>
          <p:cNvSpPr/>
          <p:nvPr/>
        </p:nvSpPr>
        <p:spPr>
          <a:xfrm>
            <a:off x="5168111" y="1176037"/>
            <a:ext cx="3975889" cy="1815882"/>
          </a:xfrm>
          <a:prstGeom prst="rect">
            <a:avLst/>
          </a:prstGeom>
        </p:spPr>
        <p:txBody>
          <a:bodyPr wrap="square">
            <a:spAutoFit/>
          </a:bodyPr>
          <a:lstStyle/>
          <a:p>
            <a:r>
              <a:rPr lang="en-US" altLang="ja-JP" dirty="0">
                <a:solidFill>
                  <a:schemeClr val="tx1">
                    <a:lumMod val="75000"/>
                    <a:lumOff val="25000"/>
                  </a:schemeClr>
                </a:solidFill>
              </a:rPr>
              <a:t>※ recall</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ja-JP" altLang="en-US" dirty="0">
                <a:solidFill>
                  <a:schemeClr val="tx1">
                    <a:lumMod val="75000"/>
                    <a:lumOff val="25000"/>
                  </a:schemeClr>
                </a:solidFill>
              </a:rPr>
              <a:t>    本当の正例のうち、正例と予測</a:t>
            </a:r>
            <a:endParaRPr lang="en-US" altLang="ja-JP" dirty="0">
              <a:solidFill>
                <a:schemeClr val="tx1">
                  <a:lumMod val="75000"/>
                  <a:lumOff val="25000"/>
                </a:schemeClr>
              </a:solidFill>
            </a:endParaRPr>
          </a:p>
          <a:p>
            <a:r>
              <a:rPr lang="ja-JP" altLang="en-US" dirty="0">
                <a:solidFill>
                  <a:schemeClr val="tx1">
                    <a:lumMod val="75000"/>
                    <a:lumOff val="25000"/>
                  </a:schemeClr>
                </a:solidFill>
              </a:rPr>
              <a:t>    できたものはどれくらいか</a:t>
            </a:r>
          </a:p>
          <a:p>
            <a:endParaRPr lang="en-US" altLang="ja-JP" sz="400" dirty="0">
              <a:solidFill>
                <a:schemeClr val="tx1">
                  <a:lumMod val="75000"/>
                  <a:lumOff val="25000"/>
                </a:schemeClr>
              </a:solidFill>
            </a:endParaRPr>
          </a:p>
          <a:p>
            <a:r>
              <a:rPr lang="ja-JP" altLang="en-US" dirty="0">
                <a:solidFill>
                  <a:schemeClr val="tx1">
                    <a:lumMod val="75000"/>
                    <a:lumOff val="25000"/>
                  </a:schemeClr>
                </a:solidFill>
              </a:rPr>
              <a:t>　 </a:t>
            </a:r>
            <a:r>
              <a:rPr lang="en-US" altLang="ja-JP" dirty="0">
                <a:solidFill>
                  <a:schemeClr val="tx1">
                    <a:lumMod val="75000"/>
                    <a:lumOff val="25000"/>
                  </a:schemeClr>
                </a:solidFill>
              </a:rPr>
              <a:t>precision</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予測した正例のうち、</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本当の正例はどれくらいか</a:t>
            </a:r>
          </a:p>
        </p:txBody>
      </p:sp>
      <p:sp>
        <p:nvSpPr>
          <p:cNvPr id="9" name="四角形: 角を丸くする 8">
            <a:extLst>
              <a:ext uri="{FF2B5EF4-FFF2-40B4-BE49-F238E27FC236}">
                <a16:creationId xmlns:a16="http://schemas.microsoft.com/office/drawing/2014/main" id="{E5C6F241-25CF-4880-A96C-A9313D3D4080}"/>
              </a:ext>
            </a:extLst>
          </p:cNvPr>
          <p:cNvSpPr/>
          <p:nvPr/>
        </p:nvSpPr>
        <p:spPr>
          <a:xfrm>
            <a:off x="5127586" y="1132297"/>
            <a:ext cx="3892117" cy="1873371"/>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4463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78941" y="215796"/>
            <a:ext cx="1313180" cy="769441"/>
          </a:xfrm>
          <a:prstGeom prst="rect">
            <a:avLst/>
          </a:prstGeom>
        </p:spPr>
        <p:txBody>
          <a:bodyPr wrap="none">
            <a:spAutoFit/>
          </a:bodyPr>
          <a:lstStyle/>
          <a:p>
            <a:r>
              <a:rPr lang="ja-JP" altLang="en-US" sz="4400" dirty="0">
                <a:solidFill>
                  <a:schemeClr val="accent1">
                    <a:lumMod val="75000"/>
                  </a:schemeClr>
                </a:solidFill>
              </a:rPr>
              <a:t>結果</a:t>
            </a:r>
          </a:p>
        </p:txBody>
      </p:sp>
      <p:sp>
        <p:nvSpPr>
          <p:cNvPr id="4" name="テキスト ボックス 3"/>
          <p:cNvSpPr txBox="1"/>
          <p:nvPr/>
        </p:nvSpPr>
        <p:spPr>
          <a:xfrm>
            <a:off x="356081" y="1560758"/>
            <a:ext cx="8605039" cy="523220"/>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kumimoji="1" lang="en-US" altLang="ja-JP" sz="2800" dirty="0">
                <a:solidFill>
                  <a:schemeClr val="tx1">
                    <a:lumMod val="75000"/>
                    <a:lumOff val="25000"/>
                  </a:schemeClr>
                </a:solidFill>
              </a:rPr>
              <a:t>Confusion Matrix </a:t>
            </a:r>
          </a:p>
        </p:txBody>
      </p:sp>
      <p:graphicFrame>
        <p:nvGraphicFramePr>
          <p:cNvPr id="2" name="表 1"/>
          <p:cNvGraphicFramePr>
            <a:graphicFrameLocks noGrp="1"/>
          </p:cNvGraphicFramePr>
          <p:nvPr>
            <p:extLst/>
          </p:nvPr>
        </p:nvGraphicFramePr>
        <p:xfrm>
          <a:off x="356081" y="2157294"/>
          <a:ext cx="4673120" cy="1584960"/>
        </p:xfrm>
        <a:graphic>
          <a:graphicData uri="http://schemas.openxmlformats.org/drawingml/2006/table">
            <a:tbl>
              <a:tblPr firstRow="1" bandRow="1">
                <a:tableStyleId>{5940675A-B579-460E-94D1-54222C63F5DA}</a:tableStyleId>
              </a:tblPr>
              <a:tblGrid>
                <a:gridCol w="1240995">
                  <a:extLst>
                    <a:ext uri="{9D8B030D-6E8A-4147-A177-3AD203B41FA5}">
                      <a16:colId xmlns:a16="http://schemas.microsoft.com/office/drawing/2014/main" val="3549575358"/>
                    </a:ext>
                  </a:extLst>
                </a:gridCol>
                <a:gridCol w="1095565">
                  <a:extLst>
                    <a:ext uri="{9D8B030D-6E8A-4147-A177-3AD203B41FA5}">
                      <a16:colId xmlns:a16="http://schemas.microsoft.com/office/drawing/2014/main" val="2752417323"/>
                    </a:ext>
                  </a:extLst>
                </a:gridCol>
                <a:gridCol w="1168280">
                  <a:extLst>
                    <a:ext uri="{9D8B030D-6E8A-4147-A177-3AD203B41FA5}">
                      <a16:colId xmlns:a16="http://schemas.microsoft.com/office/drawing/2014/main" val="2672087600"/>
                    </a:ext>
                  </a:extLst>
                </a:gridCol>
                <a:gridCol w="1168280">
                  <a:extLst>
                    <a:ext uri="{9D8B030D-6E8A-4147-A177-3AD203B41FA5}">
                      <a16:colId xmlns:a16="http://schemas.microsoft.com/office/drawing/2014/main" val="3783663596"/>
                    </a:ext>
                  </a:extLst>
                </a:gridCol>
              </a:tblGrid>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予測されたクラス</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5712917"/>
                  </a:ext>
                </a:extLst>
              </a:tr>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solidFill>
                            <a:schemeClr val="tx1">
                              <a:lumMod val="75000"/>
                              <a:lumOff val="25000"/>
                            </a:schemeClr>
                          </a:solidFill>
                        </a:rPr>
                        <a:t>負例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37544"/>
                  </a:ext>
                </a:extLst>
              </a:tr>
              <a:tr h="366504">
                <a:tc rowSpan="2">
                  <a:txBody>
                    <a:bodyPr/>
                    <a:lstStyle/>
                    <a:p>
                      <a:r>
                        <a:rPr kumimoji="1" lang="ja-JP" altLang="en-US" sz="2000" dirty="0">
                          <a:solidFill>
                            <a:schemeClr val="tx1">
                              <a:lumMod val="75000"/>
                              <a:lumOff val="25000"/>
                            </a:schemeClr>
                          </a:solidFill>
                        </a:rPr>
                        <a:t>実際の</a:t>
                      </a:r>
                      <a:endParaRPr kumimoji="1" lang="en-US" altLang="ja-JP" sz="2000" dirty="0">
                        <a:solidFill>
                          <a:schemeClr val="tx1">
                            <a:lumMod val="75000"/>
                            <a:lumOff val="25000"/>
                          </a:schemeClr>
                        </a:solidFill>
                      </a:endParaRPr>
                    </a:p>
                    <a:p>
                      <a:r>
                        <a:rPr kumimoji="1" lang="ja-JP" altLang="en-US" sz="2000" dirty="0">
                          <a:solidFill>
                            <a:schemeClr val="tx1">
                              <a:lumMod val="75000"/>
                              <a:lumOff val="25000"/>
                            </a:schemeClr>
                          </a:solidFill>
                        </a:rPr>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1118</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sz="2000" dirty="0">
                          <a:solidFill>
                            <a:schemeClr val="tx1">
                              <a:lumMod val="75000"/>
                              <a:lumOff val="25000"/>
                            </a:schemeClr>
                          </a:solidFill>
                        </a:rPr>
                        <a:t>137</a:t>
                      </a:r>
                      <a:endParaRPr kumimoji="1" lang="ja-JP" altLang="en-US" sz="200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50699802"/>
                  </a:ext>
                </a:extLst>
              </a:tr>
              <a:tr h="366504">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800"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負例</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2306</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tcPr>
                </a:tc>
                <a:tc>
                  <a:txBody>
                    <a:bodyPr/>
                    <a:lstStyle/>
                    <a:p>
                      <a:r>
                        <a:rPr kumimoji="1" lang="en-US" altLang="ja-JP" sz="2000" dirty="0">
                          <a:solidFill>
                            <a:schemeClr val="tx1">
                              <a:lumMod val="75000"/>
                              <a:lumOff val="25000"/>
                            </a:schemeClr>
                          </a:solidFill>
                        </a:rPr>
                        <a:t>35358</a:t>
                      </a:r>
                      <a:endParaRPr kumimoji="1" lang="ja-JP" altLang="en-US" sz="2000" dirty="0">
                        <a:solidFill>
                          <a:schemeClr val="tx1">
                            <a:lumMod val="75000"/>
                            <a:lumOff val="25000"/>
                          </a:schemeClr>
                        </a:solidFill>
                      </a:endParaRPr>
                    </a:p>
                  </a:txBody>
                  <a:tcPr/>
                </a:tc>
                <a:extLst>
                  <a:ext uri="{0D108BD9-81ED-4DB2-BD59-A6C34878D82A}">
                    <a16:rowId xmlns:a16="http://schemas.microsoft.com/office/drawing/2014/main" val="2144063592"/>
                  </a:ext>
                </a:extLst>
              </a:tr>
            </a:tbl>
          </a:graphicData>
        </a:graphic>
      </p:graphicFrame>
      <p:sp>
        <p:nvSpPr>
          <p:cNvPr id="5" name="正方形/長方形 4"/>
          <p:cNvSpPr/>
          <p:nvPr/>
        </p:nvSpPr>
        <p:spPr>
          <a:xfrm>
            <a:off x="5168111" y="3189654"/>
            <a:ext cx="3607078" cy="923330"/>
          </a:xfrm>
          <a:prstGeom prst="rect">
            <a:avLst/>
          </a:prstGeom>
        </p:spPr>
        <p:txBody>
          <a:bodyPr wrap="none">
            <a:spAutoFit/>
          </a:bodyPr>
          <a:lstStyle/>
          <a:p>
            <a:r>
              <a:rPr lang="ja-JP" altLang="en-US" sz="2400" dirty="0">
                <a:solidFill>
                  <a:schemeClr val="tx1">
                    <a:lumMod val="75000"/>
                    <a:lumOff val="25000"/>
                  </a:schemeClr>
                </a:solidFill>
              </a:rPr>
              <a:t>＊正例の</a:t>
            </a:r>
            <a:r>
              <a:rPr lang="en-US" altLang="ja-JP" sz="2400" b="1" dirty="0">
                <a:solidFill>
                  <a:schemeClr val="tx1">
                    <a:lumMod val="75000"/>
                    <a:lumOff val="25000"/>
                  </a:schemeClr>
                </a:solidFill>
              </a:rPr>
              <a:t>recall</a:t>
            </a:r>
            <a:r>
              <a:rPr lang="ja-JP" altLang="en-US" sz="2400" b="1" dirty="0">
                <a:solidFill>
                  <a:schemeClr val="tx1">
                    <a:lumMod val="75000"/>
                    <a:lumOff val="25000"/>
                  </a:schemeClr>
                </a:solidFill>
              </a:rPr>
              <a:t>：</a:t>
            </a:r>
            <a:r>
              <a:rPr lang="en-US" altLang="ja-JP" sz="2400" b="1" dirty="0">
                <a:solidFill>
                  <a:schemeClr val="tx1">
                    <a:lumMod val="75000"/>
                    <a:lumOff val="25000"/>
                  </a:schemeClr>
                </a:solidFill>
              </a:rPr>
              <a:t>0.89</a:t>
            </a:r>
          </a:p>
          <a:p>
            <a:endParaRPr lang="en-US" altLang="ja-JP" sz="600" dirty="0">
              <a:solidFill>
                <a:schemeClr val="tx1">
                  <a:lumMod val="75000"/>
                  <a:lumOff val="25000"/>
                </a:schemeClr>
              </a:solidFill>
            </a:endParaRPr>
          </a:p>
          <a:p>
            <a:r>
              <a:rPr lang="ja-JP" altLang="en-US" sz="2400" dirty="0">
                <a:solidFill>
                  <a:schemeClr val="tx1">
                    <a:lumMod val="75000"/>
                    <a:lumOff val="25000"/>
                  </a:schemeClr>
                </a:solidFill>
              </a:rPr>
              <a:t>　正例の</a:t>
            </a:r>
            <a:r>
              <a:rPr lang="en-US" altLang="ja-JP" sz="2400" dirty="0">
                <a:solidFill>
                  <a:schemeClr val="tx1">
                    <a:lumMod val="75000"/>
                    <a:lumOff val="25000"/>
                  </a:schemeClr>
                </a:solidFill>
              </a:rPr>
              <a:t>precision</a:t>
            </a:r>
            <a:r>
              <a:rPr lang="ja-JP" altLang="en-US" sz="2400" dirty="0">
                <a:solidFill>
                  <a:schemeClr val="tx1">
                    <a:lumMod val="75000"/>
                    <a:lumOff val="25000"/>
                  </a:schemeClr>
                </a:solidFill>
              </a:rPr>
              <a:t>：</a:t>
            </a:r>
            <a:r>
              <a:rPr lang="en-US" altLang="ja-JP" sz="2400" dirty="0">
                <a:solidFill>
                  <a:schemeClr val="tx1">
                    <a:lumMod val="75000"/>
                    <a:lumOff val="25000"/>
                  </a:schemeClr>
                </a:solidFill>
              </a:rPr>
              <a:t>0.33</a:t>
            </a:r>
            <a:endParaRPr lang="ja-JP" altLang="en-US" sz="2400" dirty="0">
              <a:solidFill>
                <a:schemeClr val="tx1">
                  <a:lumMod val="75000"/>
                  <a:lumOff val="25000"/>
                </a:schemeClr>
              </a:solidFill>
            </a:endParaRPr>
          </a:p>
        </p:txBody>
      </p:sp>
      <p:sp>
        <p:nvSpPr>
          <p:cNvPr id="7" name="正方形/長方形 6"/>
          <p:cNvSpPr/>
          <p:nvPr/>
        </p:nvSpPr>
        <p:spPr>
          <a:xfrm>
            <a:off x="356081" y="4530744"/>
            <a:ext cx="8696479" cy="1785104"/>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比較手法として</a:t>
            </a:r>
            <a:r>
              <a:rPr lang="en-US" altLang="ja-JP" sz="2800" dirty="0">
                <a:solidFill>
                  <a:schemeClr val="tx1">
                    <a:lumMod val="75000"/>
                    <a:lumOff val="25000"/>
                  </a:schemeClr>
                </a:solidFill>
              </a:rPr>
              <a:t>…</a:t>
            </a:r>
          </a:p>
          <a:p>
            <a:pPr>
              <a:buClr>
                <a:schemeClr val="accent1">
                  <a:lumMod val="60000"/>
                  <a:lumOff val="40000"/>
                </a:schemeClr>
              </a:buClr>
              <a:buSzPct val="85000"/>
            </a:pPr>
            <a:r>
              <a:rPr lang="ja-JP" altLang="en-US" sz="2400" dirty="0">
                <a:solidFill>
                  <a:schemeClr val="tx1">
                    <a:lumMod val="75000"/>
                    <a:lumOff val="25000"/>
                  </a:schemeClr>
                </a:solidFill>
              </a:rPr>
              <a:t>　・日本人間ドック学会の判定区分表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a:t>
            </a:r>
            <a:r>
              <a:rPr lang="en-US" altLang="ja-JP" sz="2400" dirty="0">
                <a:solidFill>
                  <a:schemeClr val="tx1">
                    <a:lumMod val="75000"/>
                    <a:lumOff val="25000"/>
                  </a:schemeClr>
                </a:solidFill>
              </a:rPr>
              <a:t>3</a:t>
            </a:r>
            <a:r>
              <a:rPr lang="ja-JP" altLang="en-US" sz="2400" dirty="0">
                <a:solidFill>
                  <a:schemeClr val="tx1">
                    <a:lumMod val="75000"/>
                    <a:lumOff val="25000"/>
                  </a:schemeClr>
                </a:solidFill>
              </a:rPr>
              <a:t>段階に分類</a:t>
            </a:r>
            <a:r>
              <a:rPr lang="en-US" altLang="ja-JP" sz="2400" dirty="0">
                <a:solidFill>
                  <a:schemeClr val="tx1">
                    <a:lumMod val="75000"/>
                    <a:lumOff val="25000"/>
                  </a:schemeClr>
                </a:solidFill>
              </a:rPr>
              <a:t>)</a:t>
            </a:r>
          </a:p>
          <a:p>
            <a:pPr>
              <a:buClr>
                <a:schemeClr val="accent1">
                  <a:lumMod val="60000"/>
                  <a:lumOff val="40000"/>
                </a:schemeClr>
              </a:buClr>
              <a:buSzPct val="85000"/>
            </a:pPr>
            <a:endParaRPr lang="en-US" altLang="ja-JP" sz="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－閾値を設定→</a:t>
            </a:r>
            <a:r>
              <a:rPr lang="en-US" altLang="ja-JP" sz="2400" dirty="0">
                <a:solidFill>
                  <a:schemeClr val="tx1">
                    <a:lumMod val="75000"/>
                    <a:lumOff val="25000"/>
                  </a:schemeClr>
                </a:solidFill>
              </a:rPr>
              <a:t>OR</a:t>
            </a:r>
            <a:r>
              <a:rPr lang="ja-JP" altLang="en-US" sz="2400" dirty="0">
                <a:solidFill>
                  <a:schemeClr val="tx1">
                    <a:lumMod val="75000"/>
                    <a:lumOff val="25000"/>
                  </a:schemeClr>
                </a:solidFill>
              </a:rPr>
              <a:t>条件</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項目だけを使って提案手法で識別</a:t>
            </a:r>
            <a:endParaRPr lang="en-US" altLang="ja-JP" sz="2400" dirty="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26F0A978-6663-4489-B1D6-F8B3BE655839}"/>
              </a:ext>
            </a:extLst>
          </p:cNvPr>
          <p:cNvSpPr/>
          <p:nvPr/>
        </p:nvSpPr>
        <p:spPr>
          <a:xfrm>
            <a:off x="5168111" y="1176037"/>
            <a:ext cx="3975889" cy="1815882"/>
          </a:xfrm>
          <a:prstGeom prst="rect">
            <a:avLst/>
          </a:prstGeom>
        </p:spPr>
        <p:txBody>
          <a:bodyPr wrap="square">
            <a:spAutoFit/>
          </a:bodyPr>
          <a:lstStyle/>
          <a:p>
            <a:r>
              <a:rPr lang="en-US" altLang="ja-JP" dirty="0">
                <a:solidFill>
                  <a:schemeClr val="tx1">
                    <a:lumMod val="75000"/>
                    <a:lumOff val="25000"/>
                  </a:schemeClr>
                </a:solidFill>
              </a:rPr>
              <a:t>※ recall</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ja-JP" altLang="en-US" dirty="0">
                <a:solidFill>
                  <a:schemeClr val="tx1">
                    <a:lumMod val="75000"/>
                    <a:lumOff val="25000"/>
                  </a:schemeClr>
                </a:solidFill>
              </a:rPr>
              <a:t>    本当の正例のうち、正例と予測</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できたものはどれくらいか</a:t>
            </a:r>
          </a:p>
          <a:p>
            <a:endParaRPr lang="en-US" altLang="ja-JP" sz="400" dirty="0">
              <a:solidFill>
                <a:schemeClr val="tx1">
                  <a:lumMod val="75000"/>
                  <a:lumOff val="25000"/>
                </a:schemeClr>
              </a:solidFill>
            </a:endParaRPr>
          </a:p>
          <a:p>
            <a:r>
              <a:rPr lang="ja-JP" altLang="en-US" dirty="0">
                <a:solidFill>
                  <a:schemeClr val="tx1">
                    <a:lumMod val="75000"/>
                    <a:lumOff val="25000"/>
                  </a:schemeClr>
                </a:solidFill>
              </a:rPr>
              <a:t>　 </a:t>
            </a:r>
            <a:r>
              <a:rPr lang="en-US" altLang="ja-JP" dirty="0">
                <a:solidFill>
                  <a:schemeClr val="tx1">
                    <a:lumMod val="75000"/>
                    <a:lumOff val="25000"/>
                  </a:schemeClr>
                </a:solidFill>
              </a:rPr>
              <a:t>precision</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予測した正例のうち、</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本当の正例はどれくらいか</a:t>
            </a:r>
          </a:p>
        </p:txBody>
      </p:sp>
      <p:sp>
        <p:nvSpPr>
          <p:cNvPr id="9" name="四角形: 角を丸くする 8">
            <a:extLst>
              <a:ext uri="{FF2B5EF4-FFF2-40B4-BE49-F238E27FC236}">
                <a16:creationId xmlns:a16="http://schemas.microsoft.com/office/drawing/2014/main" id="{E5C6F241-25CF-4880-A96C-A9313D3D4080}"/>
              </a:ext>
            </a:extLst>
          </p:cNvPr>
          <p:cNvSpPr/>
          <p:nvPr/>
        </p:nvSpPr>
        <p:spPr>
          <a:xfrm>
            <a:off x="5127586" y="1132297"/>
            <a:ext cx="3892117" cy="1873371"/>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8331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78941" y="215796"/>
            <a:ext cx="1313180" cy="769441"/>
          </a:xfrm>
          <a:prstGeom prst="rect">
            <a:avLst/>
          </a:prstGeom>
        </p:spPr>
        <p:txBody>
          <a:bodyPr wrap="none">
            <a:spAutoFit/>
          </a:bodyPr>
          <a:lstStyle/>
          <a:p>
            <a:r>
              <a:rPr lang="ja-JP" altLang="en-US" sz="4400" dirty="0">
                <a:solidFill>
                  <a:schemeClr val="accent1">
                    <a:lumMod val="75000"/>
                  </a:schemeClr>
                </a:solidFill>
              </a:rPr>
              <a:t>結果</a:t>
            </a:r>
          </a:p>
        </p:txBody>
      </p:sp>
      <p:sp>
        <p:nvSpPr>
          <p:cNvPr id="4" name="テキスト ボックス 3"/>
          <p:cNvSpPr txBox="1"/>
          <p:nvPr/>
        </p:nvSpPr>
        <p:spPr>
          <a:xfrm>
            <a:off x="356081" y="1560758"/>
            <a:ext cx="8605039" cy="523220"/>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kumimoji="1" lang="en-US" altLang="ja-JP" sz="2800" dirty="0">
                <a:solidFill>
                  <a:schemeClr val="tx1">
                    <a:lumMod val="75000"/>
                    <a:lumOff val="25000"/>
                  </a:schemeClr>
                </a:solidFill>
              </a:rPr>
              <a:t>Confusion Matrix </a:t>
            </a:r>
          </a:p>
        </p:txBody>
      </p:sp>
      <p:graphicFrame>
        <p:nvGraphicFramePr>
          <p:cNvPr id="2" name="表 1"/>
          <p:cNvGraphicFramePr>
            <a:graphicFrameLocks noGrp="1"/>
          </p:cNvGraphicFramePr>
          <p:nvPr>
            <p:extLst>
              <p:ext uri="{D42A27DB-BD31-4B8C-83A1-F6EECF244321}">
                <p14:modId xmlns:p14="http://schemas.microsoft.com/office/powerpoint/2010/main" val="3880313871"/>
              </p:ext>
            </p:extLst>
          </p:nvPr>
        </p:nvGraphicFramePr>
        <p:xfrm>
          <a:off x="356081" y="2157294"/>
          <a:ext cx="4673120" cy="1584960"/>
        </p:xfrm>
        <a:graphic>
          <a:graphicData uri="http://schemas.openxmlformats.org/drawingml/2006/table">
            <a:tbl>
              <a:tblPr firstRow="1" bandRow="1">
                <a:tableStyleId>{5940675A-B579-460E-94D1-54222C63F5DA}</a:tableStyleId>
              </a:tblPr>
              <a:tblGrid>
                <a:gridCol w="1240995">
                  <a:extLst>
                    <a:ext uri="{9D8B030D-6E8A-4147-A177-3AD203B41FA5}">
                      <a16:colId xmlns:a16="http://schemas.microsoft.com/office/drawing/2014/main" val="3549575358"/>
                    </a:ext>
                  </a:extLst>
                </a:gridCol>
                <a:gridCol w="1095565">
                  <a:extLst>
                    <a:ext uri="{9D8B030D-6E8A-4147-A177-3AD203B41FA5}">
                      <a16:colId xmlns:a16="http://schemas.microsoft.com/office/drawing/2014/main" val="2752417323"/>
                    </a:ext>
                  </a:extLst>
                </a:gridCol>
                <a:gridCol w="1168280">
                  <a:extLst>
                    <a:ext uri="{9D8B030D-6E8A-4147-A177-3AD203B41FA5}">
                      <a16:colId xmlns:a16="http://schemas.microsoft.com/office/drawing/2014/main" val="2672087600"/>
                    </a:ext>
                  </a:extLst>
                </a:gridCol>
                <a:gridCol w="1168280">
                  <a:extLst>
                    <a:ext uri="{9D8B030D-6E8A-4147-A177-3AD203B41FA5}">
                      <a16:colId xmlns:a16="http://schemas.microsoft.com/office/drawing/2014/main" val="3783663596"/>
                    </a:ext>
                  </a:extLst>
                </a:gridCol>
              </a:tblGrid>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予測されたクラス</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5712917"/>
                  </a:ext>
                </a:extLst>
              </a:tr>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solidFill>
                            <a:schemeClr val="tx1">
                              <a:lumMod val="75000"/>
                              <a:lumOff val="25000"/>
                            </a:schemeClr>
                          </a:solidFill>
                        </a:rPr>
                        <a:t>負例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37544"/>
                  </a:ext>
                </a:extLst>
              </a:tr>
              <a:tr h="366504">
                <a:tc rowSpan="2">
                  <a:txBody>
                    <a:bodyPr/>
                    <a:lstStyle/>
                    <a:p>
                      <a:r>
                        <a:rPr kumimoji="1" lang="ja-JP" altLang="en-US" sz="2000" dirty="0">
                          <a:solidFill>
                            <a:schemeClr val="tx1">
                              <a:lumMod val="75000"/>
                              <a:lumOff val="25000"/>
                            </a:schemeClr>
                          </a:solidFill>
                        </a:rPr>
                        <a:t>実際の</a:t>
                      </a:r>
                      <a:endParaRPr kumimoji="1" lang="en-US" altLang="ja-JP" sz="2000" dirty="0">
                        <a:solidFill>
                          <a:schemeClr val="tx1">
                            <a:lumMod val="75000"/>
                            <a:lumOff val="25000"/>
                          </a:schemeClr>
                        </a:solidFill>
                      </a:endParaRPr>
                    </a:p>
                    <a:p>
                      <a:r>
                        <a:rPr kumimoji="1" lang="ja-JP" altLang="en-US" sz="2000" dirty="0">
                          <a:solidFill>
                            <a:schemeClr val="tx1">
                              <a:lumMod val="75000"/>
                              <a:lumOff val="25000"/>
                            </a:schemeClr>
                          </a:solidFill>
                        </a:rPr>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1118</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lumMod val="90000"/>
                      </a:schemeClr>
                    </a:solidFill>
                  </a:tcPr>
                </a:tc>
                <a:tc>
                  <a:txBody>
                    <a:bodyPr/>
                    <a:lstStyle/>
                    <a:p>
                      <a:r>
                        <a:rPr kumimoji="1" lang="en-US" altLang="ja-JP" sz="2000" dirty="0">
                          <a:solidFill>
                            <a:schemeClr val="tx1">
                              <a:lumMod val="75000"/>
                              <a:lumOff val="25000"/>
                            </a:schemeClr>
                          </a:solidFill>
                        </a:rPr>
                        <a:t>137</a:t>
                      </a:r>
                      <a:endParaRPr kumimoji="1" lang="ja-JP" altLang="en-US" sz="200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50699802"/>
                  </a:ext>
                </a:extLst>
              </a:tr>
              <a:tr h="366504">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800"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負例</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2306</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r>
                        <a:rPr kumimoji="1" lang="en-US" altLang="ja-JP" sz="2000" dirty="0">
                          <a:solidFill>
                            <a:schemeClr val="tx1">
                              <a:lumMod val="75000"/>
                              <a:lumOff val="25000"/>
                            </a:schemeClr>
                          </a:solidFill>
                        </a:rPr>
                        <a:t>35358</a:t>
                      </a:r>
                      <a:endParaRPr kumimoji="1" lang="ja-JP" altLang="en-US" sz="2000" dirty="0">
                        <a:solidFill>
                          <a:schemeClr val="tx1">
                            <a:lumMod val="75000"/>
                            <a:lumOff val="25000"/>
                          </a:schemeClr>
                        </a:solidFill>
                      </a:endParaRPr>
                    </a:p>
                  </a:txBody>
                  <a:tcPr/>
                </a:tc>
                <a:extLst>
                  <a:ext uri="{0D108BD9-81ED-4DB2-BD59-A6C34878D82A}">
                    <a16:rowId xmlns:a16="http://schemas.microsoft.com/office/drawing/2014/main" val="2144063592"/>
                  </a:ext>
                </a:extLst>
              </a:tr>
            </a:tbl>
          </a:graphicData>
        </a:graphic>
      </p:graphicFrame>
      <p:sp>
        <p:nvSpPr>
          <p:cNvPr id="5" name="正方形/長方形 4"/>
          <p:cNvSpPr/>
          <p:nvPr/>
        </p:nvSpPr>
        <p:spPr>
          <a:xfrm>
            <a:off x="5168111" y="3189654"/>
            <a:ext cx="3607078" cy="923330"/>
          </a:xfrm>
          <a:prstGeom prst="rect">
            <a:avLst/>
          </a:prstGeom>
        </p:spPr>
        <p:txBody>
          <a:bodyPr wrap="none">
            <a:spAutoFit/>
          </a:bodyPr>
          <a:lstStyle/>
          <a:p>
            <a:r>
              <a:rPr lang="ja-JP" altLang="en-US" sz="2400" dirty="0">
                <a:solidFill>
                  <a:schemeClr val="tx1">
                    <a:lumMod val="75000"/>
                    <a:lumOff val="25000"/>
                  </a:schemeClr>
                </a:solidFill>
              </a:rPr>
              <a:t>＊</a:t>
            </a:r>
            <a:endParaRPr lang="en-US" altLang="ja-JP" sz="2400" b="1" dirty="0">
              <a:solidFill>
                <a:schemeClr val="tx1">
                  <a:lumMod val="75000"/>
                  <a:lumOff val="25000"/>
                </a:schemeClr>
              </a:solidFill>
            </a:endParaRPr>
          </a:p>
          <a:p>
            <a:endParaRPr lang="en-US" altLang="ja-JP" sz="600" dirty="0">
              <a:solidFill>
                <a:schemeClr val="tx1">
                  <a:lumMod val="75000"/>
                  <a:lumOff val="25000"/>
                </a:schemeClr>
              </a:solidFill>
            </a:endParaRPr>
          </a:p>
          <a:p>
            <a:r>
              <a:rPr lang="ja-JP" altLang="en-US" sz="2400" dirty="0">
                <a:solidFill>
                  <a:schemeClr val="tx1">
                    <a:lumMod val="75000"/>
                    <a:lumOff val="25000"/>
                  </a:schemeClr>
                </a:solidFill>
              </a:rPr>
              <a:t>　正例の</a:t>
            </a:r>
            <a:r>
              <a:rPr lang="en-US" altLang="ja-JP" sz="2400" dirty="0">
                <a:solidFill>
                  <a:schemeClr val="tx1">
                    <a:lumMod val="75000"/>
                    <a:lumOff val="25000"/>
                  </a:schemeClr>
                </a:solidFill>
              </a:rPr>
              <a:t>precision</a:t>
            </a:r>
            <a:r>
              <a:rPr lang="ja-JP" altLang="en-US" sz="2400" dirty="0">
                <a:solidFill>
                  <a:schemeClr val="tx1">
                    <a:lumMod val="75000"/>
                    <a:lumOff val="25000"/>
                  </a:schemeClr>
                </a:solidFill>
              </a:rPr>
              <a:t>：</a:t>
            </a:r>
            <a:r>
              <a:rPr lang="en-US" altLang="ja-JP" sz="2400" dirty="0">
                <a:solidFill>
                  <a:schemeClr val="tx1">
                    <a:lumMod val="75000"/>
                    <a:lumOff val="25000"/>
                  </a:schemeClr>
                </a:solidFill>
              </a:rPr>
              <a:t>0.33</a:t>
            </a:r>
            <a:endParaRPr lang="ja-JP" altLang="en-US" sz="2400" dirty="0">
              <a:solidFill>
                <a:schemeClr val="tx1">
                  <a:lumMod val="75000"/>
                  <a:lumOff val="25000"/>
                </a:schemeClr>
              </a:solidFill>
            </a:endParaRPr>
          </a:p>
        </p:txBody>
      </p:sp>
      <p:sp>
        <p:nvSpPr>
          <p:cNvPr id="7" name="正方形/長方形 6"/>
          <p:cNvSpPr/>
          <p:nvPr/>
        </p:nvSpPr>
        <p:spPr>
          <a:xfrm>
            <a:off x="356081" y="4530744"/>
            <a:ext cx="8696479" cy="1785104"/>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比較手法として</a:t>
            </a:r>
            <a:r>
              <a:rPr lang="en-US" altLang="ja-JP" sz="2800" dirty="0">
                <a:solidFill>
                  <a:schemeClr val="tx1">
                    <a:lumMod val="75000"/>
                    <a:lumOff val="25000"/>
                  </a:schemeClr>
                </a:solidFill>
              </a:rPr>
              <a:t>…</a:t>
            </a:r>
          </a:p>
          <a:p>
            <a:pPr>
              <a:buClr>
                <a:schemeClr val="accent1">
                  <a:lumMod val="60000"/>
                  <a:lumOff val="40000"/>
                </a:schemeClr>
              </a:buClr>
              <a:buSzPct val="85000"/>
            </a:pPr>
            <a:r>
              <a:rPr lang="ja-JP" altLang="en-US" sz="2400" dirty="0">
                <a:solidFill>
                  <a:schemeClr val="tx1">
                    <a:lumMod val="75000"/>
                    <a:lumOff val="25000"/>
                  </a:schemeClr>
                </a:solidFill>
              </a:rPr>
              <a:t>　・日本人間ドック学会の判定区分表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a:t>
            </a:r>
            <a:r>
              <a:rPr lang="en-US" altLang="ja-JP" sz="2400" dirty="0">
                <a:solidFill>
                  <a:schemeClr val="tx1">
                    <a:lumMod val="75000"/>
                    <a:lumOff val="25000"/>
                  </a:schemeClr>
                </a:solidFill>
              </a:rPr>
              <a:t>3</a:t>
            </a:r>
            <a:r>
              <a:rPr lang="ja-JP" altLang="en-US" sz="2400" dirty="0">
                <a:solidFill>
                  <a:schemeClr val="tx1">
                    <a:lumMod val="75000"/>
                    <a:lumOff val="25000"/>
                  </a:schemeClr>
                </a:solidFill>
              </a:rPr>
              <a:t>段階に分類</a:t>
            </a:r>
            <a:r>
              <a:rPr lang="en-US" altLang="ja-JP" sz="2400" dirty="0">
                <a:solidFill>
                  <a:schemeClr val="tx1">
                    <a:lumMod val="75000"/>
                    <a:lumOff val="25000"/>
                  </a:schemeClr>
                </a:solidFill>
              </a:rPr>
              <a:t>)</a:t>
            </a:r>
          </a:p>
          <a:p>
            <a:pPr>
              <a:buClr>
                <a:schemeClr val="accent1">
                  <a:lumMod val="60000"/>
                  <a:lumOff val="40000"/>
                </a:schemeClr>
              </a:buClr>
              <a:buSzPct val="85000"/>
            </a:pPr>
            <a:endParaRPr lang="en-US" altLang="ja-JP" sz="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－閾値を設定→</a:t>
            </a:r>
            <a:r>
              <a:rPr lang="en-US" altLang="ja-JP" sz="2400" dirty="0">
                <a:solidFill>
                  <a:schemeClr val="tx1">
                    <a:lumMod val="75000"/>
                    <a:lumOff val="25000"/>
                  </a:schemeClr>
                </a:solidFill>
              </a:rPr>
              <a:t>OR</a:t>
            </a:r>
            <a:r>
              <a:rPr lang="ja-JP" altLang="en-US" sz="2400" dirty="0">
                <a:solidFill>
                  <a:schemeClr val="tx1">
                    <a:lumMod val="75000"/>
                    <a:lumOff val="25000"/>
                  </a:schemeClr>
                </a:solidFill>
              </a:rPr>
              <a:t>条件</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項目だけを使って提案手法で識別</a:t>
            </a:r>
            <a:endParaRPr lang="en-US" altLang="ja-JP" sz="2400" dirty="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26F0A978-6663-4489-B1D6-F8B3BE655839}"/>
              </a:ext>
            </a:extLst>
          </p:cNvPr>
          <p:cNvSpPr/>
          <p:nvPr/>
        </p:nvSpPr>
        <p:spPr>
          <a:xfrm>
            <a:off x="5168111" y="1176037"/>
            <a:ext cx="3975889" cy="1815882"/>
          </a:xfrm>
          <a:prstGeom prst="rect">
            <a:avLst/>
          </a:prstGeom>
        </p:spPr>
        <p:txBody>
          <a:bodyPr wrap="square">
            <a:spAutoFit/>
          </a:bodyPr>
          <a:lstStyle/>
          <a:p>
            <a:r>
              <a:rPr lang="en-US" altLang="ja-JP" dirty="0">
                <a:solidFill>
                  <a:schemeClr val="tx1">
                    <a:lumMod val="75000"/>
                    <a:lumOff val="25000"/>
                  </a:schemeClr>
                </a:solidFill>
              </a:rPr>
              <a:t>※ recall</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ja-JP" altLang="en-US" dirty="0">
                <a:solidFill>
                  <a:schemeClr val="tx1">
                    <a:lumMod val="75000"/>
                    <a:lumOff val="25000"/>
                  </a:schemeClr>
                </a:solidFill>
              </a:rPr>
              <a:t>    本当の正例のうち、正例と予測</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できたものはどれくらいか</a:t>
            </a:r>
          </a:p>
          <a:p>
            <a:endParaRPr lang="en-US" altLang="ja-JP" sz="400" dirty="0">
              <a:solidFill>
                <a:schemeClr val="tx1">
                  <a:lumMod val="75000"/>
                  <a:lumOff val="25000"/>
                </a:schemeClr>
              </a:solidFill>
            </a:endParaRPr>
          </a:p>
          <a:p>
            <a:r>
              <a:rPr lang="ja-JP" altLang="en-US" dirty="0">
                <a:solidFill>
                  <a:schemeClr val="tx1">
                    <a:lumMod val="75000"/>
                    <a:lumOff val="25000"/>
                  </a:schemeClr>
                </a:solidFill>
              </a:rPr>
              <a:t>　 </a:t>
            </a:r>
            <a:r>
              <a:rPr lang="en-US" altLang="ja-JP" dirty="0">
                <a:solidFill>
                  <a:schemeClr val="tx1">
                    <a:lumMod val="75000"/>
                    <a:lumOff val="25000"/>
                  </a:schemeClr>
                </a:solidFill>
              </a:rPr>
              <a:t>precision</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予測した正例のうち、</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本当の正例はどれくらいか</a:t>
            </a:r>
          </a:p>
        </p:txBody>
      </p:sp>
      <p:sp>
        <p:nvSpPr>
          <p:cNvPr id="9" name="四角形: 角を丸くする 8">
            <a:extLst>
              <a:ext uri="{FF2B5EF4-FFF2-40B4-BE49-F238E27FC236}">
                <a16:creationId xmlns:a16="http://schemas.microsoft.com/office/drawing/2014/main" id="{E5C6F241-25CF-4880-A96C-A9313D3D4080}"/>
              </a:ext>
            </a:extLst>
          </p:cNvPr>
          <p:cNvSpPr/>
          <p:nvPr/>
        </p:nvSpPr>
        <p:spPr>
          <a:xfrm>
            <a:off x="5127586" y="1132297"/>
            <a:ext cx="3892117" cy="1873371"/>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060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78941" y="215796"/>
            <a:ext cx="1313180" cy="769441"/>
          </a:xfrm>
          <a:prstGeom prst="rect">
            <a:avLst/>
          </a:prstGeom>
        </p:spPr>
        <p:txBody>
          <a:bodyPr wrap="none">
            <a:spAutoFit/>
          </a:bodyPr>
          <a:lstStyle/>
          <a:p>
            <a:r>
              <a:rPr lang="ja-JP" altLang="en-US" sz="4400" dirty="0">
                <a:solidFill>
                  <a:schemeClr val="accent1">
                    <a:lumMod val="75000"/>
                  </a:schemeClr>
                </a:solidFill>
              </a:rPr>
              <a:t>結果</a:t>
            </a:r>
          </a:p>
        </p:txBody>
      </p:sp>
      <p:sp>
        <p:nvSpPr>
          <p:cNvPr id="4" name="テキスト ボックス 3"/>
          <p:cNvSpPr txBox="1"/>
          <p:nvPr/>
        </p:nvSpPr>
        <p:spPr>
          <a:xfrm>
            <a:off x="356081" y="1560758"/>
            <a:ext cx="8605039" cy="523220"/>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kumimoji="1" lang="en-US" altLang="ja-JP" sz="2800" dirty="0">
                <a:solidFill>
                  <a:schemeClr val="tx1">
                    <a:lumMod val="75000"/>
                    <a:lumOff val="25000"/>
                  </a:schemeClr>
                </a:solidFill>
              </a:rPr>
              <a:t>Confusion Matrix </a:t>
            </a:r>
          </a:p>
        </p:txBody>
      </p:sp>
      <p:graphicFrame>
        <p:nvGraphicFramePr>
          <p:cNvPr id="2" name="表 1"/>
          <p:cNvGraphicFramePr>
            <a:graphicFrameLocks noGrp="1"/>
          </p:cNvGraphicFramePr>
          <p:nvPr>
            <p:extLst/>
          </p:nvPr>
        </p:nvGraphicFramePr>
        <p:xfrm>
          <a:off x="356081" y="2157294"/>
          <a:ext cx="4673120" cy="1584960"/>
        </p:xfrm>
        <a:graphic>
          <a:graphicData uri="http://schemas.openxmlformats.org/drawingml/2006/table">
            <a:tbl>
              <a:tblPr firstRow="1" bandRow="1">
                <a:tableStyleId>{5940675A-B579-460E-94D1-54222C63F5DA}</a:tableStyleId>
              </a:tblPr>
              <a:tblGrid>
                <a:gridCol w="1240995">
                  <a:extLst>
                    <a:ext uri="{9D8B030D-6E8A-4147-A177-3AD203B41FA5}">
                      <a16:colId xmlns:a16="http://schemas.microsoft.com/office/drawing/2014/main" val="3549575358"/>
                    </a:ext>
                  </a:extLst>
                </a:gridCol>
                <a:gridCol w="1095565">
                  <a:extLst>
                    <a:ext uri="{9D8B030D-6E8A-4147-A177-3AD203B41FA5}">
                      <a16:colId xmlns:a16="http://schemas.microsoft.com/office/drawing/2014/main" val="2752417323"/>
                    </a:ext>
                  </a:extLst>
                </a:gridCol>
                <a:gridCol w="1168280">
                  <a:extLst>
                    <a:ext uri="{9D8B030D-6E8A-4147-A177-3AD203B41FA5}">
                      <a16:colId xmlns:a16="http://schemas.microsoft.com/office/drawing/2014/main" val="2672087600"/>
                    </a:ext>
                  </a:extLst>
                </a:gridCol>
                <a:gridCol w="1168280">
                  <a:extLst>
                    <a:ext uri="{9D8B030D-6E8A-4147-A177-3AD203B41FA5}">
                      <a16:colId xmlns:a16="http://schemas.microsoft.com/office/drawing/2014/main" val="3783663596"/>
                    </a:ext>
                  </a:extLst>
                </a:gridCol>
              </a:tblGrid>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予測されたクラス</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5712917"/>
                  </a:ext>
                </a:extLst>
              </a:tr>
              <a:tr h="366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solidFill>
                            <a:schemeClr val="tx1">
                              <a:lumMod val="75000"/>
                              <a:lumOff val="25000"/>
                            </a:schemeClr>
                          </a:solidFill>
                        </a:rPr>
                        <a:t>負例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37544"/>
                  </a:ext>
                </a:extLst>
              </a:tr>
              <a:tr h="366504">
                <a:tc rowSpan="2">
                  <a:txBody>
                    <a:bodyPr/>
                    <a:lstStyle/>
                    <a:p>
                      <a:r>
                        <a:rPr kumimoji="1" lang="ja-JP" altLang="en-US" sz="2000" dirty="0">
                          <a:solidFill>
                            <a:schemeClr val="tx1">
                              <a:lumMod val="75000"/>
                              <a:lumOff val="25000"/>
                            </a:schemeClr>
                          </a:solidFill>
                        </a:rPr>
                        <a:t>実際の</a:t>
                      </a:r>
                      <a:endParaRPr kumimoji="1" lang="en-US" altLang="ja-JP" sz="2000" dirty="0">
                        <a:solidFill>
                          <a:schemeClr val="tx1">
                            <a:lumMod val="75000"/>
                            <a:lumOff val="25000"/>
                          </a:schemeClr>
                        </a:solidFill>
                      </a:endParaRPr>
                    </a:p>
                    <a:p>
                      <a:r>
                        <a:rPr kumimoji="1" lang="ja-JP" altLang="en-US" sz="2000" dirty="0">
                          <a:solidFill>
                            <a:schemeClr val="tx1">
                              <a:lumMod val="75000"/>
                              <a:lumOff val="25000"/>
                            </a:schemeClr>
                          </a:solidFill>
                        </a:rPr>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1118</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sz="2000" dirty="0">
                          <a:solidFill>
                            <a:schemeClr val="tx1">
                              <a:lumMod val="75000"/>
                              <a:lumOff val="25000"/>
                            </a:schemeClr>
                          </a:solidFill>
                        </a:rPr>
                        <a:t>137</a:t>
                      </a:r>
                      <a:endParaRPr kumimoji="1" lang="ja-JP" altLang="en-US" sz="200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50699802"/>
                  </a:ext>
                </a:extLst>
              </a:tr>
              <a:tr h="366504">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800"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負例</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2306</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tcPr>
                </a:tc>
                <a:tc>
                  <a:txBody>
                    <a:bodyPr/>
                    <a:lstStyle/>
                    <a:p>
                      <a:r>
                        <a:rPr kumimoji="1" lang="en-US" altLang="ja-JP" sz="2000" dirty="0">
                          <a:solidFill>
                            <a:schemeClr val="tx1">
                              <a:lumMod val="75000"/>
                              <a:lumOff val="25000"/>
                            </a:schemeClr>
                          </a:solidFill>
                        </a:rPr>
                        <a:t>35358</a:t>
                      </a:r>
                      <a:endParaRPr kumimoji="1" lang="ja-JP" altLang="en-US" sz="2000" dirty="0">
                        <a:solidFill>
                          <a:schemeClr val="tx1">
                            <a:lumMod val="75000"/>
                            <a:lumOff val="25000"/>
                          </a:schemeClr>
                        </a:solidFill>
                      </a:endParaRPr>
                    </a:p>
                  </a:txBody>
                  <a:tcPr/>
                </a:tc>
                <a:extLst>
                  <a:ext uri="{0D108BD9-81ED-4DB2-BD59-A6C34878D82A}">
                    <a16:rowId xmlns:a16="http://schemas.microsoft.com/office/drawing/2014/main" val="2144063592"/>
                  </a:ext>
                </a:extLst>
              </a:tr>
            </a:tbl>
          </a:graphicData>
        </a:graphic>
      </p:graphicFrame>
      <p:sp>
        <p:nvSpPr>
          <p:cNvPr id="5" name="正方形/長方形 4"/>
          <p:cNvSpPr/>
          <p:nvPr/>
        </p:nvSpPr>
        <p:spPr>
          <a:xfrm>
            <a:off x="5168111" y="3189654"/>
            <a:ext cx="3607078" cy="923330"/>
          </a:xfrm>
          <a:prstGeom prst="rect">
            <a:avLst/>
          </a:prstGeom>
        </p:spPr>
        <p:txBody>
          <a:bodyPr wrap="none">
            <a:spAutoFit/>
          </a:bodyPr>
          <a:lstStyle/>
          <a:p>
            <a:r>
              <a:rPr lang="ja-JP" altLang="en-US" sz="2400" dirty="0">
                <a:solidFill>
                  <a:schemeClr val="tx1">
                    <a:lumMod val="75000"/>
                    <a:lumOff val="25000"/>
                  </a:schemeClr>
                </a:solidFill>
              </a:rPr>
              <a:t>＊正例の</a:t>
            </a:r>
            <a:r>
              <a:rPr lang="en-US" altLang="ja-JP" sz="2400" b="1" dirty="0">
                <a:solidFill>
                  <a:schemeClr val="tx1">
                    <a:lumMod val="75000"/>
                    <a:lumOff val="25000"/>
                  </a:schemeClr>
                </a:solidFill>
              </a:rPr>
              <a:t>recall</a:t>
            </a:r>
            <a:r>
              <a:rPr lang="ja-JP" altLang="en-US" sz="2400" b="1" dirty="0">
                <a:solidFill>
                  <a:schemeClr val="tx1">
                    <a:lumMod val="75000"/>
                    <a:lumOff val="25000"/>
                  </a:schemeClr>
                </a:solidFill>
              </a:rPr>
              <a:t>：</a:t>
            </a:r>
            <a:r>
              <a:rPr lang="en-US" altLang="ja-JP" sz="2400" b="1" dirty="0">
                <a:solidFill>
                  <a:schemeClr val="tx1">
                    <a:lumMod val="75000"/>
                    <a:lumOff val="25000"/>
                  </a:schemeClr>
                </a:solidFill>
              </a:rPr>
              <a:t>0.89</a:t>
            </a:r>
          </a:p>
          <a:p>
            <a:endParaRPr lang="en-US" altLang="ja-JP" sz="600" dirty="0">
              <a:solidFill>
                <a:schemeClr val="tx1">
                  <a:lumMod val="75000"/>
                  <a:lumOff val="25000"/>
                </a:schemeClr>
              </a:solidFill>
            </a:endParaRPr>
          </a:p>
          <a:p>
            <a:r>
              <a:rPr lang="ja-JP" altLang="en-US" sz="2400" dirty="0">
                <a:solidFill>
                  <a:schemeClr val="tx1">
                    <a:lumMod val="75000"/>
                    <a:lumOff val="25000"/>
                  </a:schemeClr>
                </a:solidFill>
              </a:rPr>
              <a:t>　正例の</a:t>
            </a:r>
            <a:r>
              <a:rPr lang="en-US" altLang="ja-JP" sz="2400" dirty="0">
                <a:solidFill>
                  <a:schemeClr val="tx1">
                    <a:lumMod val="75000"/>
                    <a:lumOff val="25000"/>
                  </a:schemeClr>
                </a:solidFill>
              </a:rPr>
              <a:t>precision</a:t>
            </a:r>
            <a:r>
              <a:rPr lang="ja-JP" altLang="en-US" sz="2400" dirty="0">
                <a:solidFill>
                  <a:schemeClr val="tx1">
                    <a:lumMod val="75000"/>
                    <a:lumOff val="25000"/>
                  </a:schemeClr>
                </a:solidFill>
              </a:rPr>
              <a:t>：</a:t>
            </a:r>
            <a:r>
              <a:rPr lang="en-US" altLang="ja-JP" sz="2400" dirty="0">
                <a:solidFill>
                  <a:schemeClr val="tx1">
                    <a:lumMod val="75000"/>
                    <a:lumOff val="25000"/>
                  </a:schemeClr>
                </a:solidFill>
              </a:rPr>
              <a:t>0.33</a:t>
            </a:r>
            <a:endParaRPr lang="ja-JP" altLang="en-US" sz="2400" dirty="0">
              <a:solidFill>
                <a:schemeClr val="tx1">
                  <a:lumMod val="75000"/>
                  <a:lumOff val="25000"/>
                </a:schemeClr>
              </a:solidFill>
            </a:endParaRPr>
          </a:p>
        </p:txBody>
      </p:sp>
      <p:sp>
        <p:nvSpPr>
          <p:cNvPr id="7" name="正方形/長方形 6"/>
          <p:cNvSpPr/>
          <p:nvPr/>
        </p:nvSpPr>
        <p:spPr>
          <a:xfrm>
            <a:off x="356081" y="4789411"/>
            <a:ext cx="8696479" cy="1785104"/>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比較手法として</a:t>
            </a:r>
            <a:r>
              <a:rPr lang="en-US" altLang="ja-JP" sz="2800" dirty="0">
                <a:solidFill>
                  <a:schemeClr val="tx1">
                    <a:lumMod val="75000"/>
                    <a:lumOff val="25000"/>
                  </a:schemeClr>
                </a:solidFill>
              </a:rPr>
              <a:t>…</a:t>
            </a:r>
          </a:p>
          <a:p>
            <a:pPr>
              <a:buClr>
                <a:schemeClr val="accent1">
                  <a:lumMod val="60000"/>
                  <a:lumOff val="40000"/>
                </a:schemeClr>
              </a:buClr>
              <a:buSzPct val="85000"/>
            </a:pPr>
            <a:r>
              <a:rPr lang="ja-JP" altLang="en-US" sz="2400" dirty="0">
                <a:solidFill>
                  <a:schemeClr val="tx1">
                    <a:lumMod val="75000"/>
                    <a:lumOff val="25000"/>
                  </a:schemeClr>
                </a:solidFill>
              </a:rPr>
              <a:t>　・日本人間ドック学会の判定区分表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a:t>
            </a:r>
            <a:r>
              <a:rPr lang="en-US" altLang="ja-JP" sz="2400" dirty="0">
                <a:solidFill>
                  <a:schemeClr val="tx1">
                    <a:lumMod val="75000"/>
                    <a:lumOff val="25000"/>
                  </a:schemeClr>
                </a:solidFill>
              </a:rPr>
              <a:t>3</a:t>
            </a:r>
            <a:r>
              <a:rPr lang="ja-JP" altLang="en-US" sz="2400" dirty="0">
                <a:solidFill>
                  <a:schemeClr val="tx1">
                    <a:lumMod val="75000"/>
                    <a:lumOff val="25000"/>
                  </a:schemeClr>
                </a:solidFill>
              </a:rPr>
              <a:t>段階に分類</a:t>
            </a:r>
            <a:r>
              <a:rPr lang="en-US" altLang="ja-JP" sz="2400" dirty="0">
                <a:solidFill>
                  <a:schemeClr val="tx1">
                    <a:lumMod val="75000"/>
                    <a:lumOff val="25000"/>
                  </a:schemeClr>
                </a:solidFill>
              </a:rPr>
              <a:t>)</a:t>
            </a:r>
          </a:p>
          <a:p>
            <a:pPr>
              <a:buClr>
                <a:schemeClr val="accent1">
                  <a:lumMod val="60000"/>
                  <a:lumOff val="40000"/>
                </a:schemeClr>
              </a:buClr>
              <a:buSzPct val="85000"/>
            </a:pPr>
            <a:endParaRPr lang="en-US" altLang="ja-JP" sz="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－閾値を設定→</a:t>
            </a:r>
            <a:r>
              <a:rPr lang="en-US" altLang="ja-JP" sz="2400" dirty="0">
                <a:solidFill>
                  <a:schemeClr val="tx1">
                    <a:lumMod val="75000"/>
                    <a:lumOff val="25000"/>
                  </a:schemeClr>
                </a:solidFill>
              </a:rPr>
              <a:t>OR</a:t>
            </a:r>
            <a:r>
              <a:rPr lang="ja-JP" altLang="en-US" sz="2400" dirty="0">
                <a:solidFill>
                  <a:schemeClr val="tx1">
                    <a:lumMod val="75000"/>
                    <a:lumOff val="25000"/>
                  </a:schemeClr>
                </a:solidFill>
              </a:rPr>
              <a:t>条件</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6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a:t>
            </a:r>
            <a:r>
              <a:rPr lang="en-US" altLang="ja-JP" sz="2400" dirty="0">
                <a:solidFill>
                  <a:schemeClr val="tx1">
                    <a:lumMod val="75000"/>
                    <a:lumOff val="25000"/>
                  </a:schemeClr>
                </a:solidFill>
              </a:rPr>
              <a:t>13</a:t>
            </a:r>
            <a:r>
              <a:rPr lang="ja-JP" altLang="en-US" sz="2400" dirty="0">
                <a:solidFill>
                  <a:schemeClr val="tx1">
                    <a:lumMod val="75000"/>
                    <a:lumOff val="25000"/>
                  </a:schemeClr>
                </a:solidFill>
              </a:rPr>
              <a:t>項目だけを使って提案手法で識別</a:t>
            </a:r>
            <a:endParaRPr lang="en-US" altLang="ja-JP" sz="2400" dirty="0">
              <a:solidFill>
                <a:schemeClr val="tx1">
                  <a:lumMod val="75000"/>
                  <a:lumOff val="25000"/>
                </a:schemeClr>
              </a:solidFill>
            </a:endParaRPr>
          </a:p>
        </p:txBody>
      </p:sp>
      <p:sp>
        <p:nvSpPr>
          <p:cNvPr id="6" name="正方形/長方形 5">
            <a:extLst>
              <a:ext uri="{FF2B5EF4-FFF2-40B4-BE49-F238E27FC236}">
                <a16:creationId xmlns:a16="http://schemas.microsoft.com/office/drawing/2014/main" id="{26F0A978-6663-4489-B1D6-F8B3BE655839}"/>
              </a:ext>
            </a:extLst>
          </p:cNvPr>
          <p:cNvSpPr/>
          <p:nvPr/>
        </p:nvSpPr>
        <p:spPr>
          <a:xfrm>
            <a:off x="5168111" y="1176037"/>
            <a:ext cx="3975889" cy="1815882"/>
          </a:xfrm>
          <a:prstGeom prst="rect">
            <a:avLst/>
          </a:prstGeom>
        </p:spPr>
        <p:txBody>
          <a:bodyPr wrap="square">
            <a:spAutoFit/>
          </a:bodyPr>
          <a:lstStyle/>
          <a:p>
            <a:r>
              <a:rPr lang="en-US" altLang="ja-JP" dirty="0">
                <a:solidFill>
                  <a:schemeClr val="tx1">
                    <a:lumMod val="75000"/>
                    <a:lumOff val="25000"/>
                  </a:schemeClr>
                </a:solidFill>
              </a:rPr>
              <a:t>※ recall</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ja-JP" altLang="en-US" dirty="0">
                <a:solidFill>
                  <a:schemeClr val="tx1">
                    <a:lumMod val="75000"/>
                    <a:lumOff val="25000"/>
                  </a:schemeClr>
                </a:solidFill>
              </a:rPr>
              <a:t>    本当の正例のうち、正例と予測</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できたものはどれくらいか</a:t>
            </a:r>
          </a:p>
          <a:p>
            <a:endParaRPr lang="en-US" altLang="ja-JP" sz="400" dirty="0">
              <a:solidFill>
                <a:schemeClr val="tx1">
                  <a:lumMod val="75000"/>
                  <a:lumOff val="25000"/>
                </a:schemeClr>
              </a:solidFill>
            </a:endParaRPr>
          </a:p>
          <a:p>
            <a:r>
              <a:rPr lang="ja-JP" altLang="en-US" dirty="0">
                <a:solidFill>
                  <a:schemeClr val="tx1">
                    <a:lumMod val="75000"/>
                    <a:lumOff val="25000"/>
                  </a:schemeClr>
                </a:solidFill>
              </a:rPr>
              <a:t>　 </a:t>
            </a:r>
            <a:r>
              <a:rPr lang="en-US" altLang="ja-JP" dirty="0">
                <a:solidFill>
                  <a:schemeClr val="tx1">
                    <a:lumMod val="75000"/>
                    <a:lumOff val="25000"/>
                  </a:schemeClr>
                </a:solidFill>
              </a:rPr>
              <a:t>precision</a:t>
            </a:r>
            <a:r>
              <a:rPr lang="ja-JP" altLang="en-US" dirty="0">
                <a:solidFill>
                  <a:schemeClr val="tx1">
                    <a:lumMod val="75000"/>
                    <a:lumOff val="25000"/>
                  </a:schemeClr>
                </a:solidFill>
              </a:rPr>
              <a:t>：</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予測した正例のうち、</a:t>
            </a:r>
            <a:endParaRPr lang="en-US" altLang="ja-JP" dirty="0">
              <a:solidFill>
                <a:schemeClr val="tx1">
                  <a:lumMod val="75000"/>
                  <a:lumOff val="25000"/>
                </a:schemeClr>
              </a:solidFill>
            </a:endParaRPr>
          </a:p>
          <a:p>
            <a:r>
              <a:rPr lang="en-US" altLang="ja-JP" dirty="0">
                <a:solidFill>
                  <a:schemeClr val="tx1">
                    <a:lumMod val="75000"/>
                    <a:lumOff val="25000"/>
                  </a:schemeClr>
                </a:solidFill>
              </a:rPr>
              <a:t>    </a:t>
            </a:r>
            <a:r>
              <a:rPr lang="ja-JP" altLang="en-US" dirty="0">
                <a:solidFill>
                  <a:schemeClr val="tx1">
                    <a:lumMod val="75000"/>
                    <a:lumOff val="25000"/>
                  </a:schemeClr>
                </a:solidFill>
              </a:rPr>
              <a:t>本当の正例はどれくらいか</a:t>
            </a:r>
          </a:p>
        </p:txBody>
      </p:sp>
      <p:sp>
        <p:nvSpPr>
          <p:cNvPr id="9" name="四角形: 角を丸くする 8">
            <a:extLst>
              <a:ext uri="{FF2B5EF4-FFF2-40B4-BE49-F238E27FC236}">
                <a16:creationId xmlns:a16="http://schemas.microsoft.com/office/drawing/2014/main" id="{E5C6F241-25CF-4880-A96C-A9313D3D4080}"/>
              </a:ext>
            </a:extLst>
          </p:cNvPr>
          <p:cNvSpPr/>
          <p:nvPr/>
        </p:nvSpPr>
        <p:spPr>
          <a:xfrm>
            <a:off x="5127586" y="1132297"/>
            <a:ext cx="3892117" cy="1873371"/>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吹き出し 7">
            <a:extLst>
              <a:ext uri="{FF2B5EF4-FFF2-40B4-BE49-F238E27FC236}">
                <a16:creationId xmlns:a16="http://schemas.microsoft.com/office/drawing/2014/main" id="{11897327-DBA4-4DF5-B513-E0E95260DF33}"/>
              </a:ext>
            </a:extLst>
          </p:cNvPr>
          <p:cNvSpPr/>
          <p:nvPr/>
        </p:nvSpPr>
        <p:spPr>
          <a:xfrm>
            <a:off x="3795019" y="4260156"/>
            <a:ext cx="4673120" cy="586454"/>
          </a:xfrm>
          <a:prstGeom prst="wedgeRoundRectCallout">
            <a:avLst>
              <a:gd name="adj1" fmla="val 31458"/>
              <a:gd name="adj2" fmla="val 111127"/>
              <a:gd name="adj3" fmla="val 16667"/>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lumMod val="75000"/>
                    <a:lumOff val="25000"/>
                  </a:schemeClr>
                </a:solidFill>
              </a:rPr>
              <a:t>要医療、要経過観察、軽度異常</a:t>
            </a:r>
            <a:endParaRPr kumimoji="1" lang="en-US" altLang="ja-JP" sz="2400" dirty="0">
              <a:solidFill>
                <a:schemeClr val="tx1">
                  <a:lumMod val="75000"/>
                  <a:lumOff val="25000"/>
                </a:schemeClr>
              </a:solidFill>
            </a:endParaRPr>
          </a:p>
        </p:txBody>
      </p:sp>
    </p:spTree>
    <p:extLst>
      <p:ext uri="{BB962C8B-B14F-4D97-AF65-F5344CB8AC3E}">
        <p14:creationId xmlns:p14="http://schemas.microsoft.com/office/powerpoint/2010/main" val="128710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descr="スクリーンショット が含まれている画像&#10;&#10;自動的に生成された説明">
            <a:extLst>
              <a:ext uri="{FF2B5EF4-FFF2-40B4-BE49-F238E27FC236}">
                <a16:creationId xmlns:a16="http://schemas.microsoft.com/office/drawing/2014/main" id="{414F635F-A1B0-41B4-97AB-9CEDC4F9A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2676"/>
            <a:ext cx="9144000" cy="5032647"/>
          </a:xfrm>
          <a:prstGeom prst="rect">
            <a:avLst/>
          </a:prstGeom>
        </p:spPr>
      </p:pic>
    </p:spTree>
    <p:extLst>
      <p:ext uri="{BB962C8B-B14F-4D97-AF65-F5344CB8AC3E}">
        <p14:creationId xmlns:p14="http://schemas.microsoft.com/office/powerpoint/2010/main" val="320504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74064" y="215384"/>
            <a:ext cx="6955750" cy="769441"/>
          </a:xfrm>
          <a:prstGeom prst="rect">
            <a:avLst/>
          </a:prstGeom>
        </p:spPr>
        <p:txBody>
          <a:bodyPr wrap="none">
            <a:spAutoFit/>
          </a:bodyPr>
          <a:lstStyle/>
          <a:p>
            <a:r>
              <a:rPr lang="ja-JP" altLang="en-US" sz="4400" dirty="0">
                <a:solidFill>
                  <a:schemeClr val="accent1">
                    <a:lumMod val="75000"/>
                  </a:schemeClr>
                </a:solidFill>
              </a:rPr>
              <a:t>ベースライン手法との比較</a:t>
            </a:r>
          </a:p>
        </p:txBody>
      </p:sp>
      <p:sp>
        <p:nvSpPr>
          <p:cNvPr id="4" name="正方形/長方形 3"/>
          <p:cNvSpPr/>
          <p:nvPr/>
        </p:nvSpPr>
        <p:spPr>
          <a:xfrm>
            <a:off x="374064" y="5296193"/>
            <a:ext cx="6551794" cy="400110"/>
          </a:xfrm>
          <a:prstGeom prst="rect">
            <a:avLst/>
          </a:prstGeom>
        </p:spPr>
        <p:txBody>
          <a:bodyPr wrap="none">
            <a:spAutoFit/>
          </a:bodyPr>
          <a:lstStyle/>
          <a:p>
            <a:r>
              <a:rPr lang="ja-JP" altLang="en-US" sz="2000" dirty="0">
                <a:solidFill>
                  <a:schemeClr val="tx1">
                    <a:lumMod val="75000"/>
                    <a:lumOff val="25000"/>
                  </a:schemeClr>
                </a:solidFill>
              </a:rPr>
              <a:t>図 提案手法とベースライン手法の</a:t>
            </a:r>
            <a:r>
              <a:rPr lang="en-US" altLang="ja-JP" sz="2000" dirty="0">
                <a:solidFill>
                  <a:schemeClr val="tx1">
                    <a:lumMod val="75000"/>
                    <a:lumOff val="25000"/>
                  </a:schemeClr>
                </a:solidFill>
              </a:rPr>
              <a:t>Precision-Recall</a:t>
            </a:r>
            <a:r>
              <a:rPr lang="ja-JP" altLang="en-US" sz="2000" dirty="0">
                <a:solidFill>
                  <a:schemeClr val="tx1">
                    <a:lumMod val="75000"/>
                    <a:lumOff val="25000"/>
                  </a:schemeClr>
                </a:solidFill>
              </a:rPr>
              <a:t>曲線</a:t>
            </a:r>
          </a:p>
        </p:txBody>
      </p:sp>
      <p:sp>
        <p:nvSpPr>
          <p:cNvPr id="5" name="正方形/長方形 4"/>
          <p:cNvSpPr/>
          <p:nvPr/>
        </p:nvSpPr>
        <p:spPr>
          <a:xfrm>
            <a:off x="205740" y="5810731"/>
            <a:ext cx="9057530" cy="830997"/>
          </a:xfrm>
          <a:prstGeom prst="rect">
            <a:avLst/>
          </a:prstGeom>
        </p:spPr>
        <p:txBody>
          <a:bodyPr wrap="square">
            <a:spAutoFit/>
          </a:bodyPr>
          <a:lstStyle/>
          <a:p>
            <a:pPr marL="285750" indent="-28575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アンダーサンプリングの割合を，</a:t>
            </a:r>
            <a:endParaRPr lang="en-US" altLang="ja-JP" sz="2400" dirty="0">
              <a:solidFill>
                <a:schemeClr val="tx1">
                  <a:lumMod val="75000"/>
                  <a:lumOff val="25000"/>
                </a:schemeClr>
              </a:solidFill>
            </a:endParaRPr>
          </a:p>
          <a:p>
            <a:r>
              <a:rPr lang="ja-JP" altLang="en-US" sz="2400" dirty="0">
                <a:solidFill>
                  <a:schemeClr val="tx1">
                    <a:lumMod val="75000"/>
                    <a:lumOff val="25000"/>
                  </a:schemeClr>
                </a:solidFill>
              </a:rPr>
              <a:t>　</a:t>
            </a:r>
            <a:r>
              <a:rPr lang="en-US" altLang="ja-JP" sz="2400" dirty="0">
                <a:solidFill>
                  <a:schemeClr val="tx1">
                    <a:lumMod val="75000"/>
                    <a:lumOff val="25000"/>
                  </a:schemeClr>
                </a:solidFill>
              </a:rPr>
              <a:t>1:16 ,  1:8,  1:4,  1:2,  1:1,  1:0.5 , 1:0.25</a:t>
            </a:r>
            <a:r>
              <a:rPr lang="ja-JP" altLang="en-US" sz="2400" dirty="0">
                <a:solidFill>
                  <a:schemeClr val="tx1">
                    <a:lumMod val="75000"/>
                    <a:lumOff val="25000"/>
                  </a:schemeClr>
                </a:solidFill>
              </a:rPr>
              <a:t>と変化させてプロット</a:t>
            </a:r>
          </a:p>
        </p:txBody>
      </p:sp>
      <p:pic>
        <p:nvPicPr>
          <p:cNvPr id="7" name="図 6">
            <a:extLst>
              <a:ext uri="{FF2B5EF4-FFF2-40B4-BE49-F238E27FC236}">
                <a16:creationId xmlns:a16="http://schemas.microsoft.com/office/drawing/2014/main" id="{AC0B37A3-E91A-4BF7-B62D-253B96F99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064" y="1124917"/>
            <a:ext cx="5947223" cy="4206834"/>
          </a:xfrm>
          <a:prstGeom prst="rect">
            <a:avLst/>
          </a:prstGeom>
        </p:spPr>
      </p:pic>
      <p:pic>
        <p:nvPicPr>
          <p:cNvPr id="11" name="図 10">
            <a:extLst>
              <a:ext uri="{FF2B5EF4-FFF2-40B4-BE49-F238E27FC236}">
                <a16:creationId xmlns:a16="http://schemas.microsoft.com/office/drawing/2014/main" id="{3AC41ADC-4357-4D9A-B07A-BD4E0FCD13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287" y="2485858"/>
            <a:ext cx="2656470" cy="2365617"/>
          </a:xfrm>
          <a:prstGeom prst="rect">
            <a:avLst/>
          </a:prstGeom>
        </p:spPr>
      </p:pic>
    </p:spTree>
    <p:extLst>
      <p:ext uri="{BB962C8B-B14F-4D97-AF65-F5344CB8AC3E}">
        <p14:creationId xmlns:p14="http://schemas.microsoft.com/office/powerpoint/2010/main" val="397522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76250" y="1334155"/>
            <a:ext cx="8622444" cy="2769989"/>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800" dirty="0"/>
              <a:t>昨今のネット通販の普及により、宅配件数が増加　→ドライバーの</a:t>
            </a:r>
            <a:r>
              <a:rPr lang="ja-JP" altLang="en-US" sz="3000" b="1" dirty="0"/>
              <a:t>健康状態</a:t>
            </a:r>
            <a:r>
              <a:rPr lang="ja-JP" altLang="en-US" sz="2800" dirty="0"/>
              <a:t>の管理が重要</a:t>
            </a:r>
            <a:endParaRPr lang="en-US" altLang="ja-JP" sz="2800" dirty="0"/>
          </a:p>
          <a:p>
            <a:pPr marL="457200" indent="-457200">
              <a:buClr>
                <a:schemeClr val="accent1">
                  <a:lumMod val="60000"/>
                  <a:lumOff val="40000"/>
                </a:schemeClr>
              </a:buClr>
              <a:buFont typeface="Wingdings" panose="05000000000000000000" pitchFamily="2" charset="2"/>
              <a:buChar char="Ø"/>
            </a:pPr>
            <a:endParaRPr lang="en-US" altLang="ja-JP" sz="2800" dirty="0"/>
          </a:p>
          <a:p>
            <a:pPr marL="457200" indent="-457200">
              <a:buClr>
                <a:schemeClr val="accent1">
                  <a:lumMod val="60000"/>
                  <a:lumOff val="40000"/>
                </a:schemeClr>
              </a:buClr>
              <a:buSzPct val="85000"/>
              <a:buFont typeface="Wingdings" panose="05000000000000000000" pitchFamily="2" charset="2"/>
              <a:buChar char="Ø"/>
            </a:pPr>
            <a:r>
              <a:rPr lang="ja-JP" altLang="en-US" sz="3200" dirty="0">
                <a:solidFill>
                  <a:schemeClr val="tx1">
                    <a:lumMod val="75000"/>
                    <a:lumOff val="25000"/>
                  </a:schemeClr>
                </a:solidFill>
              </a:rPr>
              <a:t>発症予測の機運の高まり</a:t>
            </a:r>
            <a:endParaRPr lang="en-US" altLang="ja-JP" sz="3200" dirty="0">
              <a:solidFill>
                <a:schemeClr val="tx1">
                  <a:lumMod val="75000"/>
                  <a:lumOff val="25000"/>
                </a:schemeClr>
              </a:solidFill>
            </a:endParaRPr>
          </a:p>
          <a:p>
            <a:pPr>
              <a:buClr>
                <a:schemeClr val="accent1">
                  <a:lumMod val="60000"/>
                  <a:lumOff val="40000"/>
                </a:schemeClr>
              </a:buClr>
              <a:buSzPct val="85000"/>
            </a:pPr>
            <a:r>
              <a:rPr lang="ja-JP" altLang="en-US" sz="2800" dirty="0">
                <a:solidFill>
                  <a:schemeClr val="tx1">
                    <a:lumMod val="75000"/>
                    <a:lumOff val="25000"/>
                  </a:schemeClr>
                </a:solidFill>
              </a:rPr>
              <a:t>　 </a:t>
            </a:r>
            <a:r>
              <a:rPr lang="en-US" altLang="ja-JP" sz="2800" dirty="0">
                <a:solidFill>
                  <a:schemeClr val="tx1">
                    <a:lumMod val="75000"/>
                    <a:lumOff val="25000"/>
                  </a:schemeClr>
                </a:solidFill>
              </a:rPr>
              <a:t>ex)</a:t>
            </a:r>
            <a:r>
              <a:rPr lang="ja-JP" altLang="en-US" sz="2800" dirty="0">
                <a:solidFill>
                  <a:schemeClr val="tx1">
                    <a:lumMod val="75000"/>
                    <a:lumOff val="25000"/>
                  </a:schemeClr>
                </a:solidFill>
              </a:rPr>
              <a:t>心筋梗塞や脳梗塞の発症確率を予測</a:t>
            </a:r>
            <a:endParaRPr lang="en-US" altLang="ja-JP" sz="2800" dirty="0">
              <a:solidFill>
                <a:schemeClr val="tx1">
                  <a:lumMod val="75000"/>
                  <a:lumOff val="25000"/>
                </a:schemeClr>
              </a:solidFill>
            </a:endParaRPr>
          </a:p>
          <a:p>
            <a:pPr marL="457200" indent="-457200">
              <a:buClr>
                <a:schemeClr val="accent1">
                  <a:lumMod val="60000"/>
                  <a:lumOff val="40000"/>
                </a:schemeClr>
              </a:buClr>
              <a:buFont typeface="Wingdings" panose="05000000000000000000" pitchFamily="2" charset="2"/>
              <a:buChar char="Ø"/>
            </a:pPr>
            <a:endParaRPr lang="en-US" altLang="ja-JP" sz="2800" dirty="0"/>
          </a:p>
        </p:txBody>
      </p:sp>
      <p:sp>
        <p:nvSpPr>
          <p:cNvPr id="3" name="正方形/長方形 2"/>
          <p:cNvSpPr/>
          <p:nvPr/>
        </p:nvSpPr>
        <p:spPr>
          <a:xfrm>
            <a:off x="372966" y="259652"/>
            <a:ext cx="4722889" cy="769441"/>
          </a:xfrm>
          <a:prstGeom prst="rect">
            <a:avLst/>
          </a:prstGeom>
        </p:spPr>
        <p:txBody>
          <a:bodyPr wrap="square">
            <a:spAutoFit/>
          </a:bodyPr>
          <a:lstStyle/>
          <a:p>
            <a:r>
              <a:rPr kumimoji="1" lang="ja-JP" altLang="en-US" sz="4400" dirty="0">
                <a:solidFill>
                  <a:schemeClr val="accent1">
                    <a:lumMod val="75000"/>
                  </a:schemeClr>
                </a:solidFill>
              </a:rPr>
              <a:t>背景</a:t>
            </a:r>
            <a:endParaRPr lang="ja-JP" altLang="en-US" sz="4400" dirty="0">
              <a:solidFill>
                <a:schemeClr val="accent1">
                  <a:lumMod val="75000"/>
                </a:schemeClr>
              </a:solidFill>
            </a:endParaRPr>
          </a:p>
        </p:txBody>
      </p:sp>
      <p:sp>
        <p:nvSpPr>
          <p:cNvPr id="6" name="正方形/長方形 5">
            <a:extLst>
              <a:ext uri="{FF2B5EF4-FFF2-40B4-BE49-F238E27FC236}">
                <a16:creationId xmlns:a16="http://schemas.microsoft.com/office/drawing/2014/main" id="{3F97447F-DA2F-4098-9AA5-47C2537E7FC8}"/>
              </a:ext>
            </a:extLst>
          </p:cNvPr>
          <p:cNvSpPr/>
          <p:nvPr/>
        </p:nvSpPr>
        <p:spPr>
          <a:xfrm>
            <a:off x="6333131" y="3559387"/>
            <a:ext cx="2550698" cy="369332"/>
          </a:xfrm>
          <a:prstGeom prst="rect">
            <a:avLst/>
          </a:prstGeom>
        </p:spPr>
        <p:txBody>
          <a:bodyPr wrap="none">
            <a:spAutoFit/>
          </a:bodyPr>
          <a:lstStyle/>
          <a:p>
            <a:r>
              <a:rPr lang="en-US" altLang="ja-JP" dirty="0">
                <a:solidFill>
                  <a:schemeClr val="tx1">
                    <a:lumMod val="75000"/>
                    <a:lumOff val="25000"/>
                  </a:schemeClr>
                </a:solidFill>
              </a:rPr>
              <a:t>[</a:t>
            </a:r>
            <a:r>
              <a:rPr lang="en-US" altLang="ja-JP" dirty="0" err="1">
                <a:solidFill>
                  <a:schemeClr val="tx1">
                    <a:lumMod val="75000"/>
                    <a:lumOff val="25000"/>
                  </a:schemeClr>
                </a:solidFill>
              </a:rPr>
              <a:t>Yatsuya</a:t>
            </a:r>
            <a:r>
              <a:rPr lang="en-US" altLang="ja-JP" dirty="0">
                <a:solidFill>
                  <a:schemeClr val="tx1">
                    <a:lumMod val="75000"/>
                    <a:lumOff val="25000"/>
                  </a:schemeClr>
                </a:solidFill>
              </a:rPr>
              <a:t> et .al</a:t>
            </a:r>
            <a:r>
              <a:rPr lang="ja-JP" altLang="en-US" dirty="0">
                <a:solidFill>
                  <a:schemeClr val="tx1">
                    <a:lumMod val="75000"/>
                    <a:lumOff val="25000"/>
                  </a:schemeClr>
                </a:solidFill>
              </a:rPr>
              <a:t>　</a:t>
            </a:r>
            <a:r>
              <a:rPr lang="en-US" altLang="ja-JP" dirty="0">
                <a:solidFill>
                  <a:schemeClr val="tx1">
                    <a:lumMod val="75000"/>
                    <a:lumOff val="25000"/>
                  </a:schemeClr>
                </a:solidFill>
              </a:rPr>
              <a:t>2016]</a:t>
            </a:r>
            <a:endParaRPr lang="ja-JP" altLang="en-US" dirty="0"/>
          </a:p>
        </p:txBody>
      </p:sp>
      <p:sp>
        <p:nvSpPr>
          <p:cNvPr id="7" name="角丸四角形 3">
            <a:extLst>
              <a:ext uri="{FF2B5EF4-FFF2-40B4-BE49-F238E27FC236}">
                <a16:creationId xmlns:a16="http://schemas.microsoft.com/office/drawing/2014/main" id="{2F559881-A85E-4F04-9518-3CFE235C2DB4}"/>
              </a:ext>
            </a:extLst>
          </p:cNvPr>
          <p:cNvSpPr/>
          <p:nvPr/>
        </p:nvSpPr>
        <p:spPr>
          <a:xfrm>
            <a:off x="800100" y="4208316"/>
            <a:ext cx="7623810" cy="2464314"/>
          </a:xfrm>
          <a:prstGeom prst="round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132E8A-3DEC-4A51-92AD-D920A4E05679}"/>
              </a:ext>
            </a:extLst>
          </p:cNvPr>
          <p:cNvSpPr/>
          <p:nvPr/>
        </p:nvSpPr>
        <p:spPr>
          <a:xfrm>
            <a:off x="1278744" y="3982155"/>
            <a:ext cx="1190136" cy="7658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892AF39-286B-4073-B414-FFB8E5E82347}"/>
              </a:ext>
            </a:extLst>
          </p:cNvPr>
          <p:cNvSpPr/>
          <p:nvPr/>
        </p:nvSpPr>
        <p:spPr>
          <a:xfrm>
            <a:off x="1278744" y="3902641"/>
            <a:ext cx="1107996" cy="646331"/>
          </a:xfrm>
          <a:prstGeom prst="rect">
            <a:avLst/>
          </a:prstGeom>
        </p:spPr>
        <p:txBody>
          <a:bodyPr wrap="none">
            <a:spAutoFit/>
          </a:bodyPr>
          <a:lstStyle/>
          <a:p>
            <a:r>
              <a:rPr lang="ja-JP" altLang="en-US" sz="3600" dirty="0">
                <a:solidFill>
                  <a:schemeClr val="tx1">
                    <a:lumMod val="75000"/>
                    <a:lumOff val="25000"/>
                  </a:schemeClr>
                </a:solidFill>
              </a:rPr>
              <a:t>目的</a:t>
            </a:r>
          </a:p>
        </p:txBody>
      </p:sp>
      <p:sp>
        <p:nvSpPr>
          <p:cNvPr id="10" name="テキスト ボックス 9">
            <a:extLst>
              <a:ext uri="{FF2B5EF4-FFF2-40B4-BE49-F238E27FC236}">
                <a16:creationId xmlns:a16="http://schemas.microsoft.com/office/drawing/2014/main" id="{5C27A3BA-85D6-412A-8CEE-7CA942B5A9B7}"/>
              </a:ext>
            </a:extLst>
          </p:cNvPr>
          <p:cNvSpPr txBox="1"/>
          <p:nvPr/>
        </p:nvSpPr>
        <p:spPr>
          <a:xfrm>
            <a:off x="2185699" y="4490998"/>
            <a:ext cx="4852610" cy="523220"/>
          </a:xfrm>
          <a:prstGeom prst="rect">
            <a:avLst/>
          </a:prstGeom>
          <a:noFill/>
        </p:spPr>
        <p:txBody>
          <a:bodyPr wrap="none" rtlCol="0">
            <a:spAutoFit/>
          </a:bodyPr>
          <a:lstStyle/>
          <a:p>
            <a:r>
              <a:rPr kumimoji="1" lang="ja-JP" altLang="en-US" sz="2800" dirty="0">
                <a:solidFill>
                  <a:schemeClr val="tx1">
                    <a:lumMod val="75000"/>
                    <a:lumOff val="25000"/>
                  </a:schemeClr>
                </a:solidFill>
              </a:rPr>
              <a:t>医療データを機械学習に利用</a:t>
            </a:r>
          </a:p>
        </p:txBody>
      </p:sp>
      <p:cxnSp>
        <p:nvCxnSpPr>
          <p:cNvPr id="11" name="直線矢印コネクタ 10">
            <a:extLst>
              <a:ext uri="{FF2B5EF4-FFF2-40B4-BE49-F238E27FC236}">
                <a16:creationId xmlns:a16="http://schemas.microsoft.com/office/drawing/2014/main" id="{01DBF2D5-48C8-41BF-B3CB-FF9CEC132AE2}"/>
              </a:ext>
            </a:extLst>
          </p:cNvPr>
          <p:cNvCxnSpPr>
            <a:cxnSpLocks/>
          </p:cNvCxnSpPr>
          <p:nvPr/>
        </p:nvCxnSpPr>
        <p:spPr>
          <a:xfrm>
            <a:off x="4551796" y="4958357"/>
            <a:ext cx="1593" cy="35191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C3247EC0-B615-49E3-9959-58CBD6465376}"/>
              </a:ext>
            </a:extLst>
          </p:cNvPr>
          <p:cNvSpPr/>
          <p:nvPr/>
        </p:nvSpPr>
        <p:spPr>
          <a:xfrm>
            <a:off x="2504767" y="5293488"/>
            <a:ext cx="4134465" cy="523220"/>
          </a:xfrm>
          <a:prstGeom prst="rect">
            <a:avLst/>
          </a:prstGeom>
        </p:spPr>
        <p:txBody>
          <a:bodyPr wrap="none">
            <a:spAutoFit/>
          </a:bodyPr>
          <a:lstStyle/>
          <a:p>
            <a:pPr>
              <a:buClr>
                <a:schemeClr val="accent3">
                  <a:lumMod val="75000"/>
                </a:schemeClr>
              </a:buClr>
            </a:pPr>
            <a:r>
              <a:rPr lang="ja-JP" altLang="en-US" sz="2800" dirty="0">
                <a:solidFill>
                  <a:schemeClr val="tx1">
                    <a:lumMod val="75000"/>
                    <a:lumOff val="25000"/>
                  </a:schemeClr>
                </a:solidFill>
              </a:rPr>
              <a:t>生活習慣病の発症を予測</a:t>
            </a:r>
            <a:endParaRPr lang="en-US" altLang="ja-JP" sz="2800" dirty="0">
              <a:solidFill>
                <a:schemeClr val="tx1">
                  <a:lumMod val="75000"/>
                  <a:lumOff val="25000"/>
                </a:schemeClr>
              </a:solidFill>
            </a:endParaRPr>
          </a:p>
        </p:txBody>
      </p:sp>
      <p:cxnSp>
        <p:nvCxnSpPr>
          <p:cNvPr id="13" name="直線矢印コネクタ 12">
            <a:extLst>
              <a:ext uri="{FF2B5EF4-FFF2-40B4-BE49-F238E27FC236}">
                <a16:creationId xmlns:a16="http://schemas.microsoft.com/office/drawing/2014/main" id="{1D3FE31B-0EB6-4A38-8A71-471670EC5458}"/>
              </a:ext>
            </a:extLst>
          </p:cNvPr>
          <p:cNvCxnSpPr>
            <a:cxnSpLocks/>
          </p:cNvCxnSpPr>
          <p:nvPr/>
        </p:nvCxnSpPr>
        <p:spPr>
          <a:xfrm>
            <a:off x="4551796" y="5719901"/>
            <a:ext cx="0" cy="35969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E329ACD7-EF80-4AC8-81FC-87F085BC4A8F}"/>
              </a:ext>
            </a:extLst>
          </p:cNvPr>
          <p:cNvSpPr/>
          <p:nvPr/>
        </p:nvSpPr>
        <p:spPr>
          <a:xfrm>
            <a:off x="1768010" y="6057410"/>
            <a:ext cx="5570756" cy="523220"/>
          </a:xfrm>
          <a:prstGeom prst="rect">
            <a:avLst/>
          </a:prstGeom>
        </p:spPr>
        <p:txBody>
          <a:bodyPr wrap="none">
            <a:spAutoFit/>
          </a:bodyPr>
          <a:lstStyle/>
          <a:p>
            <a:pPr>
              <a:buClr>
                <a:schemeClr val="accent3">
                  <a:lumMod val="75000"/>
                </a:schemeClr>
              </a:buClr>
            </a:pPr>
            <a:r>
              <a:rPr lang="ja-JP" altLang="en-US" sz="2800" dirty="0"/>
              <a:t>事故リスクの軽減、医療費の抑制</a:t>
            </a:r>
            <a:endParaRPr lang="en-US" altLang="ja-JP" sz="2800" dirty="0"/>
          </a:p>
        </p:txBody>
      </p:sp>
    </p:spTree>
    <p:extLst>
      <p:ext uri="{BB962C8B-B14F-4D97-AF65-F5344CB8AC3E}">
        <p14:creationId xmlns:p14="http://schemas.microsoft.com/office/powerpoint/2010/main" val="296170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13231" y="295806"/>
            <a:ext cx="6391493" cy="769441"/>
          </a:xfrm>
          <a:prstGeom prst="rect">
            <a:avLst/>
          </a:prstGeom>
        </p:spPr>
        <p:txBody>
          <a:bodyPr wrap="none">
            <a:spAutoFit/>
          </a:bodyPr>
          <a:lstStyle/>
          <a:p>
            <a:r>
              <a:rPr lang="ja-JP" altLang="en-US" sz="4400" dirty="0">
                <a:solidFill>
                  <a:schemeClr val="accent1">
                    <a:lumMod val="75000"/>
                  </a:schemeClr>
                </a:solidFill>
              </a:rPr>
              <a:t>特徴量の影響度の可視化</a:t>
            </a:r>
          </a:p>
        </p:txBody>
      </p:sp>
      <p:sp>
        <p:nvSpPr>
          <p:cNvPr id="4" name="テキスト ボックス 3"/>
          <p:cNvSpPr txBox="1"/>
          <p:nvPr/>
        </p:nvSpPr>
        <p:spPr>
          <a:xfrm>
            <a:off x="276071" y="1263578"/>
            <a:ext cx="8707909" cy="5447645"/>
          </a:xfrm>
          <a:prstGeom prst="rect">
            <a:avLst/>
          </a:prstGeom>
          <a:noFill/>
        </p:spPr>
        <p:txBody>
          <a:bodyPr wrap="square" rtlCol="0">
            <a:spAutoFit/>
          </a:bodyPr>
          <a:lstStyle/>
          <a:p>
            <a:pPr marL="457200" indent="-457200">
              <a:buClr>
                <a:schemeClr val="accent1">
                  <a:lumMod val="60000"/>
                  <a:lumOff val="40000"/>
                </a:schemeClr>
              </a:buClr>
              <a:buSzPct val="80000"/>
              <a:buFont typeface="Wingdings" panose="05000000000000000000" pitchFamily="2" charset="2"/>
              <a:buChar char="Ø"/>
            </a:pPr>
            <a:r>
              <a:rPr lang="en-US" altLang="ja-JP" sz="2800" dirty="0">
                <a:solidFill>
                  <a:schemeClr val="tx1">
                    <a:lumMod val="75000"/>
                    <a:lumOff val="25000"/>
                  </a:schemeClr>
                </a:solidFill>
              </a:rPr>
              <a:t>RandomForestClassifier</a:t>
            </a:r>
            <a:r>
              <a:rPr lang="ja-JP" altLang="en-US" sz="2800" dirty="0">
                <a:solidFill>
                  <a:schemeClr val="tx1">
                    <a:lumMod val="75000"/>
                    <a:lumOff val="25000"/>
                  </a:schemeClr>
                </a:solidFill>
              </a:rPr>
              <a:t>の</a:t>
            </a:r>
            <a:endParaRPr lang="en-US" altLang="ja-JP" sz="2800" dirty="0">
              <a:solidFill>
                <a:schemeClr val="tx1">
                  <a:lumMod val="75000"/>
                  <a:lumOff val="25000"/>
                </a:schemeClr>
              </a:solidFill>
            </a:endParaRPr>
          </a:p>
          <a:p>
            <a:pPr>
              <a:buClr>
                <a:schemeClr val="accent1">
                  <a:lumMod val="60000"/>
                  <a:lumOff val="40000"/>
                </a:schemeClr>
              </a:buClr>
              <a:buSzPct val="80000"/>
            </a:pPr>
            <a:r>
              <a:rPr lang="ja-JP" altLang="en-US" sz="2800" dirty="0">
                <a:solidFill>
                  <a:schemeClr val="tx1">
                    <a:lumMod val="75000"/>
                    <a:lumOff val="25000"/>
                  </a:schemeClr>
                </a:solidFill>
              </a:rPr>
              <a:t>　 </a:t>
            </a:r>
            <a:r>
              <a:rPr lang="en-US" altLang="ja-JP" sz="2800" dirty="0" err="1">
                <a:solidFill>
                  <a:schemeClr val="tx1">
                    <a:lumMod val="75000"/>
                    <a:lumOff val="25000"/>
                  </a:schemeClr>
                </a:solidFill>
              </a:rPr>
              <a:t>feature_importances</a:t>
            </a:r>
            <a:r>
              <a:rPr lang="ja-JP" altLang="en-US" sz="2800" dirty="0">
                <a:solidFill>
                  <a:schemeClr val="tx1">
                    <a:lumMod val="75000"/>
                    <a:lumOff val="25000"/>
                  </a:schemeClr>
                </a:solidFill>
              </a:rPr>
              <a:t>というメソッドを使用</a:t>
            </a:r>
            <a:endParaRPr lang="en-US" altLang="ja-JP" sz="2800" dirty="0">
              <a:solidFill>
                <a:schemeClr val="tx1">
                  <a:lumMod val="75000"/>
                  <a:lumOff val="25000"/>
                </a:schemeClr>
              </a:solidFill>
            </a:endParaRPr>
          </a:p>
          <a:p>
            <a:pPr>
              <a:buClr>
                <a:schemeClr val="bg2">
                  <a:lumMod val="40000"/>
                  <a:lumOff val="60000"/>
                </a:schemeClr>
              </a:buClr>
              <a:buSzPct val="80000"/>
            </a:pPr>
            <a:endParaRPr lang="en-US" altLang="ja-JP" sz="1000" dirty="0">
              <a:solidFill>
                <a:schemeClr val="tx1">
                  <a:lumMod val="75000"/>
                  <a:lumOff val="25000"/>
                </a:schemeClr>
              </a:solidFill>
            </a:endParaRPr>
          </a:p>
          <a:p>
            <a:pPr>
              <a:buClr>
                <a:schemeClr val="bg2">
                  <a:lumMod val="40000"/>
                  <a:lumOff val="60000"/>
                </a:schemeClr>
              </a:buClr>
              <a:buSzPct val="80000"/>
            </a:pPr>
            <a:r>
              <a:rPr lang="ja-JP" altLang="en-US" sz="2400" dirty="0">
                <a:solidFill>
                  <a:schemeClr val="tx1">
                    <a:lumMod val="75000"/>
                    <a:lumOff val="25000"/>
                  </a:schemeClr>
                </a:solidFill>
              </a:rPr>
              <a:t>  </a:t>
            </a:r>
            <a:r>
              <a:rPr lang="en-US" altLang="ja-JP" sz="2400" dirty="0">
                <a:solidFill>
                  <a:schemeClr val="tx1">
                    <a:lumMod val="75000"/>
                    <a:lumOff val="25000"/>
                  </a:schemeClr>
                </a:solidFill>
              </a:rPr>
              <a:t> Feature ranking:</a:t>
            </a:r>
          </a:p>
          <a:p>
            <a:pPr>
              <a:buClr>
                <a:schemeClr val="bg2">
                  <a:lumMod val="40000"/>
                  <a:lumOff val="60000"/>
                </a:schemeClr>
              </a:buClr>
              <a:buSzPct val="80000"/>
            </a:pPr>
            <a:r>
              <a:rPr lang="en-US" altLang="ja-JP" sz="2400" dirty="0">
                <a:solidFill>
                  <a:schemeClr val="tx1">
                    <a:lumMod val="75000"/>
                    <a:lumOff val="25000"/>
                  </a:schemeClr>
                </a:solidFill>
              </a:rPr>
              <a:t>   1. HbA1c</a:t>
            </a:r>
            <a:r>
              <a:rPr lang="ja-JP" altLang="en-US" sz="2400" dirty="0">
                <a:solidFill>
                  <a:schemeClr val="tx1">
                    <a:lumMod val="75000"/>
                    <a:lumOff val="25000"/>
                  </a:schemeClr>
                </a:solidFill>
              </a:rPr>
              <a:t>　</a:t>
            </a:r>
            <a:r>
              <a:rPr lang="en-US" altLang="ja-JP" sz="2400" dirty="0">
                <a:solidFill>
                  <a:schemeClr val="tx1">
                    <a:lumMod val="75000"/>
                    <a:lumOff val="25000"/>
                  </a:schemeClr>
                </a:solidFill>
              </a:rPr>
              <a:t>(0.220429)</a:t>
            </a:r>
          </a:p>
          <a:p>
            <a:pPr>
              <a:buClr>
                <a:schemeClr val="bg2">
                  <a:lumMod val="40000"/>
                  <a:lumOff val="60000"/>
                </a:schemeClr>
              </a:buClr>
              <a:buSzPct val="80000"/>
            </a:pPr>
            <a:r>
              <a:rPr lang="en-US" altLang="ja-JP" sz="2400" dirty="0">
                <a:solidFill>
                  <a:schemeClr val="tx1">
                    <a:lumMod val="75000"/>
                    <a:lumOff val="25000"/>
                  </a:schemeClr>
                </a:solidFill>
              </a:rPr>
              <a:t>   2. </a:t>
            </a:r>
            <a:r>
              <a:rPr lang="ja-JP" altLang="en-US" sz="2400" dirty="0">
                <a:solidFill>
                  <a:schemeClr val="tx1">
                    <a:lumMod val="75000"/>
                    <a:lumOff val="25000"/>
                  </a:schemeClr>
                </a:solidFill>
              </a:rPr>
              <a:t>糖代謝判定　</a:t>
            </a:r>
            <a:r>
              <a:rPr lang="en-US" altLang="ja-JP" sz="2400" dirty="0">
                <a:solidFill>
                  <a:schemeClr val="tx1">
                    <a:lumMod val="75000"/>
                    <a:lumOff val="25000"/>
                  </a:schemeClr>
                </a:solidFill>
              </a:rPr>
              <a:t>(0.169001)</a:t>
            </a:r>
          </a:p>
          <a:p>
            <a:pPr>
              <a:buClr>
                <a:schemeClr val="bg2">
                  <a:lumMod val="40000"/>
                  <a:lumOff val="60000"/>
                </a:schemeClr>
              </a:buClr>
              <a:buSzPct val="80000"/>
            </a:pPr>
            <a:r>
              <a:rPr lang="en-US" altLang="ja-JP" sz="2400" dirty="0">
                <a:solidFill>
                  <a:schemeClr val="tx1">
                    <a:lumMod val="75000"/>
                    <a:lumOff val="25000"/>
                  </a:schemeClr>
                </a:solidFill>
              </a:rPr>
              <a:t>   3. </a:t>
            </a:r>
            <a:r>
              <a:rPr lang="ja-JP" altLang="en-US" sz="2400" dirty="0">
                <a:solidFill>
                  <a:schemeClr val="tx1">
                    <a:lumMod val="75000"/>
                    <a:lumOff val="25000"/>
                  </a:schemeClr>
                </a:solidFill>
              </a:rPr>
              <a:t>インスリン注射または血糖を下げる薬を服用しているか　　</a:t>
            </a:r>
            <a:endParaRPr lang="en-US" altLang="ja-JP" sz="2400" dirty="0">
              <a:solidFill>
                <a:schemeClr val="tx1">
                  <a:lumMod val="75000"/>
                  <a:lumOff val="25000"/>
                </a:schemeClr>
              </a:solidFill>
            </a:endParaRPr>
          </a:p>
          <a:p>
            <a:pPr>
              <a:buClr>
                <a:schemeClr val="bg2">
                  <a:lumMod val="40000"/>
                  <a:lumOff val="60000"/>
                </a:schemeClr>
              </a:buClr>
              <a:buSzPct val="80000"/>
            </a:pPr>
            <a:r>
              <a:rPr lang="ja-JP" altLang="en-US" sz="2400" dirty="0">
                <a:solidFill>
                  <a:schemeClr val="tx1">
                    <a:lumMod val="75000"/>
                    <a:lumOff val="25000"/>
                  </a:schemeClr>
                </a:solidFill>
              </a:rPr>
              <a:t>       </a:t>
            </a:r>
            <a:r>
              <a:rPr lang="en-US" altLang="ja-JP" sz="2400" dirty="0">
                <a:solidFill>
                  <a:schemeClr val="tx1">
                    <a:lumMod val="75000"/>
                    <a:lumOff val="25000"/>
                  </a:schemeClr>
                </a:solidFill>
              </a:rPr>
              <a:t>(0.109904)</a:t>
            </a:r>
          </a:p>
          <a:p>
            <a:pPr>
              <a:buClr>
                <a:schemeClr val="bg2">
                  <a:lumMod val="40000"/>
                  <a:lumOff val="60000"/>
                </a:schemeClr>
              </a:buClr>
              <a:buSzPct val="80000"/>
            </a:pPr>
            <a:r>
              <a:rPr lang="en-US" altLang="ja-JP" sz="2400" dirty="0">
                <a:solidFill>
                  <a:schemeClr val="tx1">
                    <a:lumMod val="75000"/>
                    <a:lumOff val="25000"/>
                  </a:schemeClr>
                </a:solidFill>
              </a:rPr>
              <a:t>   4. HbA1c</a:t>
            </a:r>
            <a:r>
              <a:rPr lang="ja-JP" altLang="en-US" sz="2400" dirty="0">
                <a:solidFill>
                  <a:schemeClr val="tx1">
                    <a:lumMod val="75000"/>
                    <a:lumOff val="25000"/>
                  </a:schemeClr>
                </a:solidFill>
              </a:rPr>
              <a:t>の二つ前との差分　</a:t>
            </a:r>
            <a:r>
              <a:rPr lang="en-US" altLang="ja-JP" sz="2400" dirty="0">
                <a:solidFill>
                  <a:schemeClr val="tx1">
                    <a:lumMod val="75000"/>
                    <a:lumOff val="25000"/>
                  </a:schemeClr>
                </a:solidFill>
              </a:rPr>
              <a:t>(0.091052)</a:t>
            </a:r>
          </a:p>
          <a:p>
            <a:pPr>
              <a:buClr>
                <a:schemeClr val="bg2">
                  <a:lumMod val="40000"/>
                  <a:lumOff val="60000"/>
                </a:schemeClr>
              </a:buClr>
              <a:buSzPct val="80000"/>
            </a:pPr>
            <a:r>
              <a:rPr lang="en-US" altLang="ja-JP" sz="2400" dirty="0">
                <a:solidFill>
                  <a:schemeClr val="tx1">
                    <a:lumMod val="75000"/>
                    <a:lumOff val="25000"/>
                  </a:schemeClr>
                </a:solidFill>
              </a:rPr>
              <a:t>   5. </a:t>
            </a:r>
            <a:r>
              <a:rPr lang="ja-JP" altLang="en-US" sz="2400" dirty="0">
                <a:solidFill>
                  <a:schemeClr val="tx1">
                    <a:lumMod val="75000"/>
                    <a:lumOff val="25000"/>
                  </a:schemeClr>
                </a:solidFill>
              </a:rPr>
              <a:t>血圧を下げる薬を飲んでいるか　</a:t>
            </a:r>
            <a:r>
              <a:rPr lang="en-US" altLang="ja-JP" sz="2400" dirty="0">
                <a:solidFill>
                  <a:schemeClr val="tx1">
                    <a:lumMod val="75000"/>
                    <a:lumOff val="25000"/>
                  </a:schemeClr>
                </a:solidFill>
              </a:rPr>
              <a:t>(0.056043)</a:t>
            </a:r>
          </a:p>
          <a:p>
            <a:pPr>
              <a:buClr>
                <a:schemeClr val="bg2">
                  <a:lumMod val="40000"/>
                  <a:lumOff val="60000"/>
                </a:schemeClr>
              </a:buClr>
              <a:buSzPct val="80000"/>
            </a:pPr>
            <a:r>
              <a:rPr lang="en-US" altLang="ja-JP" sz="2400" dirty="0">
                <a:solidFill>
                  <a:schemeClr val="tx1">
                    <a:lumMod val="75000"/>
                    <a:lumOff val="25000"/>
                  </a:schemeClr>
                </a:solidFill>
              </a:rPr>
              <a:t>   6. HbA1c</a:t>
            </a:r>
            <a:r>
              <a:rPr lang="ja-JP" altLang="en-US" sz="2400" dirty="0">
                <a:solidFill>
                  <a:schemeClr val="tx1">
                    <a:lumMod val="75000"/>
                    <a:lumOff val="25000"/>
                  </a:schemeClr>
                </a:solidFill>
              </a:rPr>
              <a:t>の二つ前との差分　</a:t>
            </a:r>
            <a:r>
              <a:rPr lang="en-US" altLang="ja-JP" sz="2400" dirty="0">
                <a:solidFill>
                  <a:schemeClr val="tx1">
                    <a:lumMod val="75000"/>
                    <a:lumOff val="25000"/>
                  </a:schemeClr>
                </a:solidFill>
              </a:rPr>
              <a:t>(0.055971)</a:t>
            </a:r>
          </a:p>
          <a:p>
            <a:pPr>
              <a:buClr>
                <a:schemeClr val="bg2">
                  <a:lumMod val="40000"/>
                  <a:lumOff val="60000"/>
                </a:schemeClr>
              </a:buClr>
              <a:buSzPct val="80000"/>
            </a:pPr>
            <a:r>
              <a:rPr lang="en-US" altLang="ja-JP" sz="2400" dirty="0">
                <a:solidFill>
                  <a:schemeClr val="tx1">
                    <a:lumMod val="75000"/>
                    <a:lumOff val="25000"/>
                  </a:schemeClr>
                </a:solidFill>
              </a:rPr>
              <a:t>   7. </a:t>
            </a:r>
            <a:r>
              <a:rPr lang="ja-JP" altLang="en-US" sz="2400" dirty="0">
                <a:solidFill>
                  <a:schemeClr val="tx1">
                    <a:lumMod val="75000"/>
                    <a:lumOff val="25000"/>
                  </a:schemeClr>
                </a:solidFill>
              </a:rPr>
              <a:t>尿糖判定</a:t>
            </a:r>
            <a:r>
              <a:rPr lang="en-US" altLang="ja-JP" sz="2400" dirty="0">
                <a:solidFill>
                  <a:schemeClr val="tx1">
                    <a:lumMod val="75000"/>
                    <a:lumOff val="25000"/>
                  </a:schemeClr>
                </a:solidFill>
              </a:rPr>
              <a:t> (0.043033)</a:t>
            </a:r>
          </a:p>
          <a:p>
            <a:pPr>
              <a:buClr>
                <a:schemeClr val="bg2">
                  <a:lumMod val="40000"/>
                  <a:lumOff val="60000"/>
                </a:schemeClr>
              </a:buClr>
              <a:buSzPct val="80000"/>
            </a:pPr>
            <a:r>
              <a:rPr lang="en-US" altLang="ja-JP" sz="2400" dirty="0">
                <a:solidFill>
                  <a:schemeClr val="tx1">
                    <a:lumMod val="75000"/>
                    <a:lumOff val="25000"/>
                  </a:schemeClr>
                </a:solidFill>
              </a:rPr>
              <a:t>   8. </a:t>
            </a:r>
            <a:r>
              <a:rPr lang="ja-JP" altLang="en-US" sz="2400" dirty="0">
                <a:solidFill>
                  <a:schemeClr val="tx1">
                    <a:lumMod val="75000"/>
                    <a:lumOff val="25000"/>
                  </a:schemeClr>
                </a:solidFill>
              </a:rPr>
              <a:t>代表判定　</a:t>
            </a:r>
            <a:r>
              <a:rPr lang="en-US" altLang="ja-JP" sz="2400" dirty="0">
                <a:solidFill>
                  <a:schemeClr val="tx1">
                    <a:lumMod val="75000"/>
                    <a:lumOff val="25000"/>
                  </a:schemeClr>
                </a:solidFill>
              </a:rPr>
              <a:t>(0.027582)</a:t>
            </a:r>
          </a:p>
          <a:p>
            <a:pPr>
              <a:buClr>
                <a:schemeClr val="accent3">
                  <a:lumMod val="75000"/>
                </a:schemeClr>
              </a:buClr>
              <a:buSzPct val="85000"/>
            </a:pPr>
            <a:endParaRPr lang="en-US" altLang="ja-JP" sz="1000" dirty="0">
              <a:solidFill>
                <a:schemeClr val="tx1">
                  <a:lumMod val="75000"/>
                  <a:lumOff val="25000"/>
                </a:schemeClr>
              </a:solidFill>
            </a:endParaRPr>
          </a:p>
          <a:p>
            <a:pPr>
              <a:buClr>
                <a:schemeClr val="accent3">
                  <a:lumMod val="75000"/>
                </a:schemeClr>
              </a:buClr>
              <a:buSzPct val="85000"/>
            </a:pPr>
            <a:endParaRPr lang="en-US" altLang="ja-JP" sz="800" dirty="0">
              <a:solidFill>
                <a:schemeClr val="tx1">
                  <a:lumMod val="75000"/>
                  <a:lumOff val="25000"/>
                </a:schemeClr>
              </a:solidFill>
            </a:endParaRPr>
          </a:p>
          <a:p>
            <a:pPr>
              <a:buClr>
                <a:schemeClr val="accent3">
                  <a:lumMod val="75000"/>
                </a:schemeClr>
              </a:buClr>
              <a:buSzPct val="85000"/>
            </a:pPr>
            <a:endParaRPr lang="en-US" altLang="ja-JP" sz="2400" dirty="0">
              <a:solidFill>
                <a:schemeClr val="tx1">
                  <a:lumMod val="75000"/>
                  <a:lumOff val="25000"/>
                </a:schemeClr>
              </a:solidFill>
            </a:endParaRPr>
          </a:p>
        </p:txBody>
      </p:sp>
    </p:spTree>
    <p:extLst>
      <p:ext uri="{BB962C8B-B14F-4D97-AF65-F5344CB8AC3E}">
        <p14:creationId xmlns:p14="http://schemas.microsoft.com/office/powerpoint/2010/main" val="4227285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13231" y="295806"/>
            <a:ext cx="6391493" cy="769441"/>
          </a:xfrm>
          <a:prstGeom prst="rect">
            <a:avLst/>
          </a:prstGeom>
        </p:spPr>
        <p:txBody>
          <a:bodyPr wrap="none">
            <a:spAutoFit/>
          </a:bodyPr>
          <a:lstStyle/>
          <a:p>
            <a:r>
              <a:rPr lang="ja-JP" altLang="en-US" sz="4400" dirty="0">
                <a:solidFill>
                  <a:schemeClr val="accent1">
                    <a:lumMod val="75000"/>
                  </a:schemeClr>
                </a:solidFill>
              </a:rPr>
              <a:t>特徴量の影響度の可視化</a:t>
            </a:r>
          </a:p>
        </p:txBody>
      </p:sp>
      <p:sp>
        <p:nvSpPr>
          <p:cNvPr id="4" name="テキスト ボックス 3"/>
          <p:cNvSpPr txBox="1"/>
          <p:nvPr/>
        </p:nvSpPr>
        <p:spPr>
          <a:xfrm>
            <a:off x="276071" y="1263578"/>
            <a:ext cx="8707909" cy="5447645"/>
          </a:xfrm>
          <a:prstGeom prst="rect">
            <a:avLst/>
          </a:prstGeom>
          <a:noFill/>
        </p:spPr>
        <p:txBody>
          <a:bodyPr wrap="square" rtlCol="0">
            <a:spAutoFit/>
          </a:bodyPr>
          <a:lstStyle/>
          <a:p>
            <a:pPr marL="457200" indent="-457200">
              <a:buClr>
                <a:schemeClr val="accent1">
                  <a:lumMod val="60000"/>
                  <a:lumOff val="40000"/>
                </a:schemeClr>
              </a:buClr>
              <a:buSzPct val="80000"/>
              <a:buFont typeface="Wingdings" panose="05000000000000000000" pitchFamily="2" charset="2"/>
              <a:buChar char="Ø"/>
            </a:pPr>
            <a:r>
              <a:rPr lang="en-US" altLang="ja-JP" sz="2800" dirty="0">
                <a:solidFill>
                  <a:schemeClr val="tx1">
                    <a:lumMod val="75000"/>
                    <a:lumOff val="25000"/>
                  </a:schemeClr>
                </a:solidFill>
              </a:rPr>
              <a:t>RandomForestClassifier</a:t>
            </a:r>
            <a:r>
              <a:rPr lang="ja-JP" altLang="en-US" sz="2800" dirty="0">
                <a:solidFill>
                  <a:schemeClr val="tx1">
                    <a:lumMod val="75000"/>
                    <a:lumOff val="25000"/>
                  </a:schemeClr>
                </a:solidFill>
              </a:rPr>
              <a:t>の</a:t>
            </a:r>
            <a:endParaRPr lang="en-US" altLang="ja-JP" sz="2800" dirty="0">
              <a:solidFill>
                <a:schemeClr val="tx1">
                  <a:lumMod val="75000"/>
                  <a:lumOff val="25000"/>
                </a:schemeClr>
              </a:solidFill>
            </a:endParaRPr>
          </a:p>
          <a:p>
            <a:pPr>
              <a:buClr>
                <a:schemeClr val="accent1">
                  <a:lumMod val="60000"/>
                  <a:lumOff val="40000"/>
                </a:schemeClr>
              </a:buClr>
              <a:buSzPct val="80000"/>
            </a:pPr>
            <a:r>
              <a:rPr lang="ja-JP" altLang="en-US" sz="2800" dirty="0">
                <a:solidFill>
                  <a:schemeClr val="tx1">
                    <a:lumMod val="75000"/>
                    <a:lumOff val="25000"/>
                  </a:schemeClr>
                </a:solidFill>
              </a:rPr>
              <a:t>　 </a:t>
            </a:r>
            <a:r>
              <a:rPr lang="en-US" altLang="ja-JP" sz="2800" dirty="0" err="1">
                <a:solidFill>
                  <a:schemeClr val="tx1">
                    <a:lumMod val="75000"/>
                    <a:lumOff val="25000"/>
                  </a:schemeClr>
                </a:solidFill>
              </a:rPr>
              <a:t>feature_importances</a:t>
            </a:r>
            <a:r>
              <a:rPr lang="ja-JP" altLang="en-US" sz="2800" dirty="0">
                <a:solidFill>
                  <a:schemeClr val="tx1">
                    <a:lumMod val="75000"/>
                    <a:lumOff val="25000"/>
                  </a:schemeClr>
                </a:solidFill>
              </a:rPr>
              <a:t>というメソッドを使用</a:t>
            </a:r>
            <a:endParaRPr lang="en-US" altLang="ja-JP" sz="2800" dirty="0">
              <a:solidFill>
                <a:schemeClr val="tx1">
                  <a:lumMod val="75000"/>
                  <a:lumOff val="25000"/>
                </a:schemeClr>
              </a:solidFill>
            </a:endParaRPr>
          </a:p>
          <a:p>
            <a:pPr>
              <a:buClr>
                <a:schemeClr val="bg2">
                  <a:lumMod val="40000"/>
                  <a:lumOff val="60000"/>
                </a:schemeClr>
              </a:buClr>
              <a:buSzPct val="80000"/>
            </a:pPr>
            <a:endParaRPr lang="en-US" altLang="ja-JP" sz="1000" dirty="0">
              <a:solidFill>
                <a:schemeClr val="tx1">
                  <a:lumMod val="75000"/>
                  <a:lumOff val="25000"/>
                </a:schemeClr>
              </a:solidFill>
            </a:endParaRPr>
          </a:p>
          <a:p>
            <a:pPr>
              <a:buClr>
                <a:schemeClr val="bg2">
                  <a:lumMod val="40000"/>
                  <a:lumOff val="60000"/>
                </a:schemeClr>
              </a:buClr>
              <a:buSzPct val="80000"/>
            </a:pPr>
            <a:r>
              <a:rPr lang="ja-JP" altLang="en-US" sz="2400" dirty="0">
                <a:solidFill>
                  <a:schemeClr val="tx1">
                    <a:lumMod val="75000"/>
                    <a:lumOff val="25000"/>
                  </a:schemeClr>
                </a:solidFill>
              </a:rPr>
              <a:t>  </a:t>
            </a:r>
            <a:r>
              <a:rPr lang="en-US" altLang="ja-JP" sz="2400" dirty="0">
                <a:solidFill>
                  <a:schemeClr val="tx1">
                    <a:lumMod val="75000"/>
                    <a:lumOff val="25000"/>
                  </a:schemeClr>
                </a:solidFill>
              </a:rPr>
              <a:t> Feature ranking:</a:t>
            </a:r>
          </a:p>
          <a:p>
            <a:pPr>
              <a:buClr>
                <a:schemeClr val="bg2">
                  <a:lumMod val="40000"/>
                  <a:lumOff val="60000"/>
                </a:schemeClr>
              </a:buClr>
              <a:buSzPct val="80000"/>
            </a:pPr>
            <a:r>
              <a:rPr lang="en-US" altLang="ja-JP" sz="2400" dirty="0">
                <a:solidFill>
                  <a:schemeClr val="tx1">
                    <a:lumMod val="75000"/>
                    <a:lumOff val="25000"/>
                  </a:schemeClr>
                </a:solidFill>
              </a:rPr>
              <a:t>   </a:t>
            </a:r>
            <a:r>
              <a:rPr lang="en-US" altLang="ja-JP" sz="2400" b="1" dirty="0">
                <a:solidFill>
                  <a:schemeClr val="tx1">
                    <a:lumMod val="75000"/>
                    <a:lumOff val="25000"/>
                  </a:schemeClr>
                </a:solidFill>
              </a:rPr>
              <a:t>1. HbA1c </a:t>
            </a:r>
            <a:r>
              <a:rPr lang="ja-JP" altLang="en-US" sz="2400" b="1" dirty="0">
                <a:solidFill>
                  <a:schemeClr val="tx1">
                    <a:lumMod val="75000"/>
                    <a:lumOff val="25000"/>
                  </a:schemeClr>
                </a:solidFill>
              </a:rPr>
              <a:t>　</a:t>
            </a:r>
            <a:r>
              <a:rPr lang="en-US" altLang="ja-JP" sz="2400" b="1" dirty="0">
                <a:solidFill>
                  <a:schemeClr val="tx1">
                    <a:lumMod val="75000"/>
                    <a:lumOff val="25000"/>
                  </a:schemeClr>
                </a:solidFill>
              </a:rPr>
              <a:t>(0.220429)</a:t>
            </a:r>
          </a:p>
          <a:p>
            <a:pPr>
              <a:buClr>
                <a:schemeClr val="bg2">
                  <a:lumMod val="40000"/>
                  <a:lumOff val="60000"/>
                </a:schemeClr>
              </a:buClr>
              <a:buSzPct val="80000"/>
            </a:pPr>
            <a:r>
              <a:rPr lang="en-US" altLang="ja-JP" sz="2400" b="1" dirty="0">
                <a:solidFill>
                  <a:schemeClr val="tx1">
                    <a:lumMod val="75000"/>
                    <a:lumOff val="25000"/>
                  </a:schemeClr>
                </a:solidFill>
              </a:rPr>
              <a:t>   2. </a:t>
            </a:r>
            <a:r>
              <a:rPr lang="ja-JP" altLang="en-US" sz="2400" b="1" dirty="0">
                <a:solidFill>
                  <a:schemeClr val="tx1">
                    <a:lumMod val="75000"/>
                    <a:lumOff val="25000"/>
                  </a:schemeClr>
                </a:solidFill>
              </a:rPr>
              <a:t>糖代謝判定　</a:t>
            </a:r>
            <a:r>
              <a:rPr lang="en-US" altLang="ja-JP" sz="2400" b="1" dirty="0">
                <a:solidFill>
                  <a:schemeClr val="tx1">
                    <a:lumMod val="75000"/>
                    <a:lumOff val="25000"/>
                  </a:schemeClr>
                </a:solidFill>
              </a:rPr>
              <a:t>(0.169001)</a:t>
            </a:r>
          </a:p>
          <a:p>
            <a:pPr>
              <a:buClr>
                <a:schemeClr val="bg2">
                  <a:lumMod val="40000"/>
                  <a:lumOff val="60000"/>
                </a:schemeClr>
              </a:buClr>
              <a:buSzPct val="80000"/>
            </a:pPr>
            <a:r>
              <a:rPr lang="en-US" altLang="ja-JP" sz="2400" b="1" dirty="0">
                <a:solidFill>
                  <a:schemeClr val="tx1">
                    <a:lumMod val="75000"/>
                    <a:lumOff val="25000"/>
                  </a:schemeClr>
                </a:solidFill>
              </a:rPr>
              <a:t>   3. </a:t>
            </a:r>
            <a:r>
              <a:rPr lang="ja-JP" altLang="en-US" sz="2400" b="1" dirty="0">
                <a:solidFill>
                  <a:schemeClr val="tx1">
                    <a:lumMod val="75000"/>
                    <a:lumOff val="25000"/>
                  </a:schemeClr>
                </a:solidFill>
              </a:rPr>
              <a:t>インスリン注射または血糖を下げる薬を服用しているか　　</a:t>
            </a:r>
            <a:endParaRPr lang="en-US" altLang="ja-JP" sz="2400" b="1" dirty="0">
              <a:solidFill>
                <a:schemeClr val="tx1">
                  <a:lumMod val="75000"/>
                  <a:lumOff val="25000"/>
                </a:schemeClr>
              </a:solidFill>
            </a:endParaRPr>
          </a:p>
          <a:p>
            <a:pPr>
              <a:buClr>
                <a:schemeClr val="bg2">
                  <a:lumMod val="40000"/>
                  <a:lumOff val="60000"/>
                </a:schemeClr>
              </a:buClr>
              <a:buSzPct val="80000"/>
            </a:pPr>
            <a:r>
              <a:rPr lang="ja-JP" altLang="en-US" sz="2400" b="1" dirty="0">
                <a:solidFill>
                  <a:schemeClr val="tx1">
                    <a:lumMod val="75000"/>
                    <a:lumOff val="25000"/>
                  </a:schemeClr>
                </a:solidFill>
              </a:rPr>
              <a:t>       </a:t>
            </a:r>
            <a:r>
              <a:rPr lang="en-US" altLang="ja-JP" sz="2400" b="1" dirty="0">
                <a:solidFill>
                  <a:schemeClr val="tx1">
                    <a:lumMod val="75000"/>
                    <a:lumOff val="25000"/>
                  </a:schemeClr>
                </a:solidFill>
              </a:rPr>
              <a:t>(0.109904)</a:t>
            </a:r>
          </a:p>
          <a:p>
            <a:pPr>
              <a:buClr>
                <a:schemeClr val="bg2">
                  <a:lumMod val="40000"/>
                  <a:lumOff val="60000"/>
                </a:schemeClr>
              </a:buClr>
              <a:buSzPct val="80000"/>
            </a:pPr>
            <a:r>
              <a:rPr lang="en-US" altLang="ja-JP" sz="2400" dirty="0">
                <a:solidFill>
                  <a:schemeClr val="tx1">
                    <a:lumMod val="75000"/>
                    <a:lumOff val="25000"/>
                  </a:schemeClr>
                </a:solidFill>
              </a:rPr>
              <a:t>   4. HbA1c</a:t>
            </a:r>
            <a:r>
              <a:rPr lang="ja-JP" altLang="en-US" sz="2400" dirty="0">
                <a:solidFill>
                  <a:schemeClr val="tx1">
                    <a:lumMod val="75000"/>
                    <a:lumOff val="25000"/>
                  </a:schemeClr>
                </a:solidFill>
              </a:rPr>
              <a:t>の二つ前との差分　</a:t>
            </a:r>
            <a:r>
              <a:rPr lang="en-US" altLang="ja-JP" sz="2400" dirty="0">
                <a:solidFill>
                  <a:schemeClr val="tx1">
                    <a:lumMod val="75000"/>
                    <a:lumOff val="25000"/>
                  </a:schemeClr>
                </a:solidFill>
              </a:rPr>
              <a:t>(0.091052)</a:t>
            </a:r>
          </a:p>
          <a:p>
            <a:pPr>
              <a:buClr>
                <a:schemeClr val="bg2">
                  <a:lumMod val="40000"/>
                  <a:lumOff val="60000"/>
                </a:schemeClr>
              </a:buClr>
              <a:buSzPct val="80000"/>
            </a:pPr>
            <a:r>
              <a:rPr lang="en-US" altLang="ja-JP" sz="2400" dirty="0">
                <a:solidFill>
                  <a:schemeClr val="tx1">
                    <a:lumMod val="75000"/>
                    <a:lumOff val="25000"/>
                  </a:schemeClr>
                </a:solidFill>
              </a:rPr>
              <a:t>   5. </a:t>
            </a:r>
            <a:r>
              <a:rPr lang="ja-JP" altLang="en-US" sz="2400" dirty="0">
                <a:solidFill>
                  <a:schemeClr val="tx1">
                    <a:lumMod val="75000"/>
                    <a:lumOff val="25000"/>
                  </a:schemeClr>
                </a:solidFill>
              </a:rPr>
              <a:t>血圧を下げる薬を飲んでいるか　</a:t>
            </a:r>
            <a:r>
              <a:rPr lang="en-US" altLang="ja-JP" sz="2400" dirty="0">
                <a:solidFill>
                  <a:schemeClr val="tx1">
                    <a:lumMod val="75000"/>
                    <a:lumOff val="25000"/>
                  </a:schemeClr>
                </a:solidFill>
              </a:rPr>
              <a:t>(0.056043)</a:t>
            </a:r>
          </a:p>
          <a:p>
            <a:pPr>
              <a:buClr>
                <a:schemeClr val="bg2">
                  <a:lumMod val="40000"/>
                  <a:lumOff val="60000"/>
                </a:schemeClr>
              </a:buClr>
              <a:buSzPct val="80000"/>
            </a:pPr>
            <a:r>
              <a:rPr lang="en-US" altLang="ja-JP" sz="2400" dirty="0">
                <a:solidFill>
                  <a:schemeClr val="tx1">
                    <a:lumMod val="75000"/>
                    <a:lumOff val="25000"/>
                  </a:schemeClr>
                </a:solidFill>
              </a:rPr>
              <a:t>   6. HbA1c</a:t>
            </a:r>
            <a:r>
              <a:rPr lang="ja-JP" altLang="en-US" sz="2400" dirty="0">
                <a:solidFill>
                  <a:schemeClr val="tx1">
                    <a:lumMod val="75000"/>
                    <a:lumOff val="25000"/>
                  </a:schemeClr>
                </a:solidFill>
              </a:rPr>
              <a:t>の二つ前との差分　</a:t>
            </a:r>
            <a:r>
              <a:rPr lang="en-US" altLang="ja-JP" sz="2400" dirty="0">
                <a:solidFill>
                  <a:schemeClr val="tx1">
                    <a:lumMod val="75000"/>
                    <a:lumOff val="25000"/>
                  </a:schemeClr>
                </a:solidFill>
              </a:rPr>
              <a:t>(0.055971)</a:t>
            </a:r>
          </a:p>
          <a:p>
            <a:pPr>
              <a:buClr>
                <a:schemeClr val="bg2">
                  <a:lumMod val="40000"/>
                  <a:lumOff val="60000"/>
                </a:schemeClr>
              </a:buClr>
              <a:buSzPct val="80000"/>
            </a:pPr>
            <a:r>
              <a:rPr lang="en-US" altLang="ja-JP" sz="2400" dirty="0">
                <a:solidFill>
                  <a:schemeClr val="tx1">
                    <a:lumMod val="75000"/>
                    <a:lumOff val="25000"/>
                  </a:schemeClr>
                </a:solidFill>
              </a:rPr>
              <a:t>   7. </a:t>
            </a:r>
            <a:r>
              <a:rPr lang="ja-JP" altLang="en-US" sz="2400" dirty="0">
                <a:solidFill>
                  <a:schemeClr val="tx1">
                    <a:lumMod val="75000"/>
                    <a:lumOff val="25000"/>
                  </a:schemeClr>
                </a:solidFill>
              </a:rPr>
              <a:t>尿糖判定</a:t>
            </a:r>
            <a:r>
              <a:rPr lang="en-US" altLang="ja-JP" sz="2400" dirty="0">
                <a:solidFill>
                  <a:schemeClr val="tx1">
                    <a:lumMod val="75000"/>
                    <a:lumOff val="25000"/>
                  </a:schemeClr>
                </a:solidFill>
              </a:rPr>
              <a:t> (0.043033)</a:t>
            </a:r>
          </a:p>
          <a:p>
            <a:pPr>
              <a:buClr>
                <a:schemeClr val="bg2">
                  <a:lumMod val="40000"/>
                  <a:lumOff val="60000"/>
                </a:schemeClr>
              </a:buClr>
              <a:buSzPct val="80000"/>
            </a:pPr>
            <a:r>
              <a:rPr lang="en-US" altLang="ja-JP" sz="2400" dirty="0">
                <a:solidFill>
                  <a:schemeClr val="tx1">
                    <a:lumMod val="75000"/>
                    <a:lumOff val="25000"/>
                  </a:schemeClr>
                </a:solidFill>
              </a:rPr>
              <a:t>   8. </a:t>
            </a:r>
            <a:r>
              <a:rPr lang="ja-JP" altLang="en-US" sz="2400" dirty="0">
                <a:solidFill>
                  <a:schemeClr val="tx1">
                    <a:lumMod val="75000"/>
                    <a:lumOff val="25000"/>
                  </a:schemeClr>
                </a:solidFill>
              </a:rPr>
              <a:t>代表判定　</a:t>
            </a:r>
            <a:r>
              <a:rPr lang="en-US" altLang="ja-JP" sz="2400" dirty="0">
                <a:solidFill>
                  <a:schemeClr val="tx1">
                    <a:lumMod val="75000"/>
                    <a:lumOff val="25000"/>
                  </a:schemeClr>
                </a:solidFill>
              </a:rPr>
              <a:t>(0.027582)</a:t>
            </a:r>
          </a:p>
          <a:p>
            <a:pPr>
              <a:buClr>
                <a:schemeClr val="accent3">
                  <a:lumMod val="75000"/>
                </a:schemeClr>
              </a:buClr>
              <a:buSzPct val="85000"/>
            </a:pPr>
            <a:endParaRPr lang="en-US" altLang="ja-JP" sz="1000" dirty="0">
              <a:solidFill>
                <a:schemeClr val="tx1">
                  <a:lumMod val="75000"/>
                  <a:lumOff val="25000"/>
                </a:schemeClr>
              </a:solidFill>
            </a:endParaRPr>
          </a:p>
          <a:p>
            <a:pPr>
              <a:buClr>
                <a:schemeClr val="accent3">
                  <a:lumMod val="75000"/>
                </a:schemeClr>
              </a:buClr>
              <a:buSzPct val="85000"/>
            </a:pPr>
            <a:endParaRPr lang="en-US" altLang="ja-JP" sz="800" dirty="0">
              <a:solidFill>
                <a:schemeClr val="tx1">
                  <a:lumMod val="75000"/>
                  <a:lumOff val="25000"/>
                </a:schemeClr>
              </a:solidFill>
            </a:endParaRPr>
          </a:p>
          <a:p>
            <a:pPr>
              <a:buClr>
                <a:schemeClr val="accent3">
                  <a:lumMod val="75000"/>
                </a:schemeClr>
              </a:buClr>
              <a:buSzPct val="85000"/>
            </a:pPr>
            <a:endParaRPr lang="en-US" altLang="ja-JP" sz="2400" dirty="0">
              <a:solidFill>
                <a:schemeClr val="tx1">
                  <a:lumMod val="75000"/>
                  <a:lumOff val="25000"/>
                </a:schemeClr>
              </a:solidFill>
            </a:endParaRPr>
          </a:p>
        </p:txBody>
      </p:sp>
      <p:sp>
        <p:nvSpPr>
          <p:cNvPr id="2" name="円弧 1">
            <a:extLst>
              <a:ext uri="{FF2B5EF4-FFF2-40B4-BE49-F238E27FC236}">
                <a16:creationId xmlns:a16="http://schemas.microsoft.com/office/drawing/2014/main" id="{24C292B8-9041-4916-A697-4E5DB4928380}"/>
              </a:ext>
            </a:extLst>
          </p:cNvPr>
          <p:cNvSpPr/>
          <p:nvPr/>
        </p:nvSpPr>
        <p:spPr>
          <a:xfrm rot="10800000">
            <a:off x="276071" y="2694004"/>
            <a:ext cx="578428" cy="1400542"/>
          </a:xfrm>
          <a:prstGeom prst="arc">
            <a:avLst>
              <a:gd name="adj1" fmla="val 16200000"/>
              <a:gd name="adj2" fmla="val 541868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Tree>
    <p:extLst>
      <p:ext uri="{BB962C8B-B14F-4D97-AF65-F5344CB8AC3E}">
        <p14:creationId xmlns:p14="http://schemas.microsoft.com/office/powerpoint/2010/main" val="3117772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93239" y="272946"/>
            <a:ext cx="6391493" cy="769441"/>
          </a:xfrm>
          <a:prstGeom prst="rect">
            <a:avLst/>
          </a:prstGeom>
        </p:spPr>
        <p:txBody>
          <a:bodyPr wrap="none">
            <a:spAutoFit/>
          </a:bodyPr>
          <a:lstStyle/>
          <a:p>
            <a:r>
              <a:rPr lang="ja-JP" altLang="en-US" sz="4400" dirty="0">
                <a:solidFill>
                  <a:schemeClr val="accent1">
                    <a:lumMod val="75000"/>
                  </a:schemeClr>
                </a:solidFill>
              </a:rPr>
              <a:t>影響度ランキングの解釈</a:t>
            </a:r>
          </a:p>
        </p:txBody>
      </p:sp>
      <p:sp>
        <p:nvSpPr>
          <p:cNvPr id="4" name="テキスト ボックス 3"/>
          <p:cNvSpPr txBox="1"/>
          <p:nvPr/>
        </p:nvSpPr>
        <p:spPr>
          <a:xfrm>
            <a:off x="401521" y="1556855"/>
            <a:ext cx="8582181" cy="4924425"/>
          </a:xfrm>
          <a:prstGeom prst="rect">
            <a:avLst/>
          </a:prstGeom>
          <a:noFill/>
        </p:spPr>
        <p:txBody>
          <a:bodyPr wrap="square" rtlCol="0">
            <a:spAutoFit/>
          </a:bodyPr>
          <a:lstStyle/>
          <a:p>
            <a:pPr marL="457200" indent="-457200">
              <a:buClr>
                <a:schemeClr val="accent1">
                  <a:lumMod val="60000"/>
                  <a:lumOff val="40000"/>
                </a:schemeClr>
              </a:buClr>
              <a:buSzPct val="80000"/>
              <a:buFont typeface="Wingdings" panose="05000000000000000000" pitchFamily="2" charset="2"/>
              <a:buChar char="Ø"/>
            </a:pPr>
            <a:r>
              <a:rPr lang="en-US" altLang="ja-JP" sz="3200" dirty="0">
                <a:solidFill>
                  <a:schemeClr val="tx1">
                    <a:lumMod val="75000"/>
                    <a:lumOff val="25000"/>
                  </a:schemeClr>
                </a:solidFill>
              </a:rPr>
              <a:t>HbA1c</a:t>
            </a:r>
            <a:r>
              <a:rPr lang="ja-JP" altLang="en-US" sz="3200" dirty="0">
                <a:solidFill>
                  <a:schemeClr val="tx1">
                    <a:lumMod val="75000"/>
                    <a:lumOff val="25000"/>
                  </a:schemeClr>
                </a:solidFill>
              </a:rPr>
              <a:t>とは？</a:t>
            </a:r>
            <a:endParaRPr lang="en-US" altLang="ja-JP" sz="3600" dirty="0">
              <a:solidFill>
                <a:schemeClr val="tx1">
                  <a:lumMod val="75000"/>
                  <a:lumOff val="25000"/>
                </a:schemeClr>
              </a:solidFill>
            </a:endParaRPr>
          </a:p>
          <a:p>
            <a:pPr>
              <a:buClr>
                <a:schemeClr val="accent1">
                  <a:lumMod val="60000"/>
                  <a:lumOff val="40000"/>
                </a:schemeClr>
              </a:buClr>
              <a:buSzPct val="80000"/>
            </a:pPr>
            <a:r>
              <a:rPr lang="ja-JP" altLang="en-US" sz="3200" dirty="0">
                <a:solidFill>
                  <a:schemeClr val="tx1">
                    <a:lumMod val="75000"/>
                    <a:lumOff val="25000"/>
                  </a:schemeClr>
                </a:solidFill>
              </a:rPr>
              <a:t>　 </a:t>
            </a:r>
            <a:r>
              <a:rPr lang="ja-JP" altLang="en-US" sz="2400" dirty="0" err="1">
                <a:solidFill>
                  <a:schemeClr val="tx1">
                    <a:lumMod val="75000"/>
                    <a:lumOff val="25000"/>
                  </a:schemeClr>
                </a:solidFill>
              </a:rPr>
              <a:t>ー</a:t>
            </a:r>
            <a:r>
              <a:rPr lang="ja-JP" altLang="en-US" sz="2400" dirty="0">
                <a:solidFill>
                  <a:schemeClr val="tx1">
                    <a:lumMod val="75000"/>
                    <a:lumOff val="25000"/>
                  </a:schemeClr>
                </a:solidFill>
              </a:rPr>
              <a:t>ヘモグロビン中に含まれるグリコヘモグロビンの割合</a:t>
            </a:r>
            <a:endParaRPr lang="en-US" altLang="ja-JP" sz="2400" dirty="0">
              <a:solidFill>
                <a:schemeClr val="tx1">
                  <a:lumMod val="75000"/>
                  <a:lumOff val="25000"/>
                </a:schemeClr>
              </a:solidFill>
            </a:endParaRPr>
          </a:p>
          <a:p>
            <a:pPr>
              <a:buClr>
                <a:schemeClr val="accent1">
                  <a:lumMod val="60000"/>
                  <a:lumOff val="40000"/>
                </a:schemeClr>
              </a:buClr>
              <a:buSzPct val="80000"/>
            </a:pPr>
            <a:r>
              <a:rPr lang="ja-JP" altLang="en-US" sz="2400" dirty="0">
                <a:solidFill>
                  <a:schemeClr val="tx1">
                    <a:lumMod val="75000"/>
                    <a:lumOff val="25000"/>
                  </a:schemeClr>
                </a:solidFill>
              </a:rPr>
              <a:t>　  　 を％で表した値</a:t>
            </a:r>
            <a:endParaRPr lang="en-US" altLang="ja-JP" sz="2400" dirty="0">
              <a:solidFill>
                <a:schemeClr val="tx1">
                  <a:lumMod val="75000"/>
                  <a:lumOff val="25000"/>
                </a:schemeClr>
              </a:solidFill>
            </a:endParaRPr>
          </a:p>
          <a:p>
            <a:pPr>
              <a:buClr>
                <a:schemeClr val="bg2">
                  <a:lumMod val="40000"/>
                  <a:lumOff val="60000"/>
                </a:schemeClr>
              </a:buClr>
              <a:buSzPct val="80000"/>
            </a:pPr>
            <a:r>
              <a:rPr lang="ja-JP" altLang="en-US" sz="2400" dirty="0">
                <a:solidFill>
                  <a:schemeClr val="tx1">
                    <a:lumMod val="75000"/>
                    <a:lumOff val="25000"/>
                  </a:schemeClr>
                </a:solidFill>
              </a:rPr>
              <a:t>　  ⇒</a:t>
            </a:r>
            <a:r>
              <a:rPr lang="ja-JP" altLang="en-US" sz="3200" b="1" dirty="0">
                <a:solidFill>
                  <a:schemeClr val="tx1">
                    <a:lumMod val="75000"/>
                    <a:lumOff val="25000"/>
                  </a:schemeClr>
                </a:solidFill>
              </a:rPr>
              <a:t>糖尿病の判定</a:t>
            </a:r>
            <a:r>
              <a:rPr lang="ja-JP" altLang="en-US" sz="2400" dirty="0">
                <a:solidFill>
                  <a:schemeClr val="tx1">
                    <a:lumMod val="75000"/>
                    <a:lumOff val="25000"/>
                  </a:schemeClr>
                </a:solidFill>
              </a:rPr>
              <a:t>に用いられている</a:t>
            </a:r>
            <a:endParaRPr lang="en-US" altLang="ja-JP" sz="2400" dirty="0">
              <a:solidFill>
                <a:schemeClr val="tx1">
                  <a:lumMod val="75000"/>
                  <a:lumOff val="25000"/>
                </a:schemeClr>
              </a:solidFill>
            </a:endParaRPr>
          </a:p>
          <a:p>
            <a:pPr>
              <a:buClr>
                <a:schemeClr val="bg2">
                  <a:lumMod val="40000"/>
                  <a:lumOff val="60000"/>
                </a:schemeClr>
              </a:buClr>
              <a:buSzPct val="80000"/>
            </a:pPr>
            <a:endParaRPr lang="en-US" altLang="ja-JP" sz="1400" dirty="0">
              <a:solidFill>
                <a:schemeClr val="tx1">
                  <a:lumMod val="75000"/>
                  <a:lumOff val="25000"/>
                </a:schemeClr>
              </a:solidFill>
            </a:endParaRPr>
          </a:p>
          <a:p>
            <a:pPr marL="457200" indent="-457200">
              <a:buClr>
                <a:schemeClr val="accent1">
                  <a:lumMod val="60000"/>
                  <a:lumOff val="40000"/>
                </a:schemeClr>
              </a:buClr>
              <a:buSzPct val="80000"/>
              <a:buFont typeface="Wingdings" panose="05000000000000000000" pitchFamily="2" charset="2"/>
              <a:buChar char="Ø"/>
            </a:pPr>
            <a:r>
              <a:rPr lang="ja-JP" altLang="en-US" sz="3200" dirty="0">
                <a:solidFill>
                  <a:schemeClr val="tx1">
                    <a:lumMod val="75000"/>
                    <a:lumOff val="25000"/>
                  </a:schemeClr>
                </a:solidFill>
              </a:rPr>
              <a:t>糖代謝とは？</a:t>
            </a:r>
            <a:endParaRPr lang="en-US" altLang="ja-JP" sz="3200" dirty="0">
              <a:solidFill>
                <a:schemeClr val="tx1">
                  <a:lumMod val="75000"/>
                  <a:lumOff val="25000"/>
                </a:schemeClr>
              </a:solidFill>
            </a:endParaRPr>
          </a:p>
          <a:p>
            <a:pPr>
              <a:buClr>
                <a:schemeClr val="accent1">
                  <a:lumMod val="60000"/>
                  <a:lumOff val="40000"/>
                </a:schemeClr>
              </a:buClr>
              <a:buSzPct val="80000"/>
            </a:pPr>
            <a:r>
              <a:rPr lang="ja-JP" altLang="en-US" sz="3600" dirty="0">
                <a:solidFill>
                  <a:schemeClr val="tx1">
                    <a:lumMod val="75000"/>
                    <a:lumOff val="25000"/>
                  </a:schemeClr>
                </a:solidFill>
              </a:rPr>
              <a:t>　 </a:t>
            </a:r>
            <a:r>
              <a:rPr lang="ja-JP" altLang="en-US" sz="2400" dirty="0" err="1">
                <a:solidFill>
                  <a:schemeClr val="tx1">
                    <a:lumMod val="75000"/>
                    <a:lumOff val="25000"/>
                  </a:schemeClr>
                </a:solidFill>
              </a:rPr>
              <a:t>ー</a:t>
            </a:r>
            <a:r>
              <a:rPr lang="ja-JP" altLang="en-US" sz="2400" dirty="0">
                <a:solidFill>
                  <a:schemeClr val="tx1">
                    <a:lumMod val="75000"/>
                    <a:lumOff val="25000"/>
                  </a:schemeClr>
                </a:solidFill>
              </a:rPr>
              <a:t>摂取した糖質をエネルギーとして利用したり，脂肪や</a:t>
            </a:r>
            <a:endParaRPr lang="en-US" altLang="ja-JP" sz="2400" dirty="0">
              <a:solidFill>
                <a:schemeClr val="tx1">
                  <a:lumMod val="75000"/>
                  <a:lumOff val="25000"/>
                </a:schemeClr>
              </a:solidFill>
            </a:endParaRPr>
          </a:p>
          <a:p>
            <a:pPr>
              <a:buClr>
                <a:schemeClr val="accent1">
                  <a:lumMod val="60000"/>
                  <a:lumOff val="40000"/>
                </a:schemeClr>
              </a:buClr>
              <a:buSzPct val="80000"/>
            </a:pPr>
            <a:r>
              <a:rPr lang="ja-JP" altLang="en-US" sz="2400" dirty="0">
                <a:solidFill>
                  <a:schemeClr val="tx1">
                    <a:lumMod val="75000"/>
                    <a:lumOff val="25000"/>
                  </a:schemeClr>
                </a:solidFill>
              </a:rPr>
              <a:t>　  　グリコーゲンとして貯蔵される仕組み</a:t>
            </a:r>
            <a:endParaRPr lang="en-US" altLang="ja-JP" sz="2800" dirty="0">
              <a:solidFill>
                <a:schemeClr val="tx1">
                  <a:lumMod val="75000"/>
                  <a:lumOff val="25000"/>
                </a:schemeClr>
              </a:solidFill>
            </a:endParaRPr>
          </a:p>
          <a:p>
            <a:pPr>
              <a:buClr>
                <a:schemeClr val="bg2">
                  <a:lumMod val="40000"/>
                  <a:lumOff val="60000"/>
                </a:schemeClr>
              </a:buClr>
              <a:buSzPct val="80000"/>
            </a:pPr>
            <a:r>
              <a:rPr lang="ja-JP" altLang="en-US" sz="2800" dirty="0">
                <a:solidFill>
                  <a:schemeClr val="tx1">
                    <a:lumMod val="75000"/>
                    <a:lumOff val="25000"/>
                  </a:schemeClr>
                </a:solidFill>
              </a:rPr>
              <a:t>　  ⇒</a:t>
            </a:r>
            <a:r>
              <a:rPr lang="ja-JP" altLang="en-US" sz="2400" dirty="0">
                <a:solidFill>
                  <a:schemeClr val="tx1">
                    <a:lumMod val="75000"/>
                    <a:lumOff val="25000"/>
                  </a:schemeClr>
                </a:solidFill>
              </a:rPr>
              <a:t>糖代謝異常が</a:t>
            </a:r>
            <a:r>
              <a:rPr lang="ja-JP" altLang="en-US" sz="3200" b="1" dirty="0">
                <a:solidFill>
                  <a:schemeClr val="tx1">
                    <a:lumMod val="75000"/>
                    <a:lumOff val="25000"/>
                  </a:schemeClr>
                </a:solidFill>
              </a:rPr>
              <a:t>糖尿病</a:t>
            </a:r>
            <a:r>
              <a:rPr lang="ja-JP" altLang="en-US" sz="2400" dirty="0">
                <a:solidFill>
                  <a:schemeClr val="tx1">
                    <a:lumMod val="75000"/>
                    <a:lumOff val="25000"/>
                  </a:schemeClr>
                </a:solidFill>
              </a:rPr>
              <a:t>につながる</a:t>
            </a:r>
            <a:endParaRPr lang="en-US" altLang="ja-JP" sz="1100" dirty="0">
              <a:solidFill>
                <a:schemeClr val="tx1">
                  <a:lumMod val="75000"/>
                  <a:lumOff val="25000"/>
                </a:schemeClr>
              </a:solidFill>
            </a:endParaRPr>
          </a:p>
          <a:p>
            <a:pPr>
              <a:buClr>
                <a:schemeClr val="accent1">
                  <a:lumMod val="60000"/>
                  <a:lumOff val="40000"/>
                </a:schemeClr>
              </a:buClr>
              <a:buSzPct val="80000"/>
            </a:pPr>
            <a:endParaRPr lang="en-US" altLang="ja-JP" sz="2800" dirty="0">
              <a:solidFill>
                <a:schemeClr val="tx1">
                  <a:lumMod val="75000"/>
                  <a:lumOff val="25000"/>
                </a:schemeClr>
              </a:solidFill>
            </a:endParaRPr>
          </a:p>
          <a:p>
            <a:pPr marL="457200" indent="-457200">
              <a:buClr>
                <a:schemeClr val="accent1">
                  <a:lumMod val="60000"/>
                  <a:lumOff val="40000"/>
                </a:schemeClr>
              </a:buClr>
              <a:buSzPct val="80000"/>
              <a:buFont typeface="Wingdings" panose="05000000000000000000" pitchFamily="2" charset="2"/>
              <a:buChar char="Ø"/>
            </a:pPr>
            <a:r>
              <a:rPr lang="ja-JP" altLang="en-US" sz="2800" dirty="0">
                <a:solidFill>
                  <a:schemeClr val="tx1">
                    <a:lumMod val="75000"/>
                    <a:lumOff val="25000"/>
                  </a:schemeClr>
                </a:solidFill>
              </a:rPr>
              <a:t>糖尿病の特徴：血糖値が高い</a:t>
            </a:r>
            <a:endParaRPr lang="en-US" altLang="ja-JP" sz="2800" dirty="0">
              <a:solidFill>
                <a:schemeClr val="tx1">
                  <a:lumMod val="75000"/>
                  <a:lumOff val="25000"/>
                </a:schemeClr>
              </a:solidFill>
            </a:endParaRPr>
          </a:p>
        </p:txBody>
      </p:sp>
    </p:spTree>
    <p:extLst>
      <p:ext uri="{BB962C8B-B14F-4D97-AF65-F5344CB8AC3E}">
        <p14:creationId xmlns:p14="http://schemas.microsoft.com/office/powerpoint/2010/main" val="3436328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70" y="3281610"/>
            <a:ext cx="8183880" cy="2413875"/>
          </a:xfrm>
          <a:prstGeom prst="rect">
            <a:avLst/>
          </a:prstGeom>
        </p:spPr>
      </p:pic>
      <p:sp>
        <p:nvSpPr>
          <p:cNvPr id="2" name="正方形/長方形 1"/>
          <p:cNvSpPr/>
          <p:nvPr/>
        </p:nvSpPr>
        <p:spPr>
          <a:xfrm>
            <a:off x="2320290" y="3532368"/>
            <a:ext cx="4663440" cy="1569660"/>
          </a:xfrm>
          <a:prstGeom prst="rect">
            <a:avLst/>
          </a:prstGeom>
        </p:spPr>
        <p:txBody>
          <a:bodyPr wrap="square">
            <a:spAutoFit/>
          </a:bodyPr>
          <a:lstStyle/>
          <a:p>
            <a:r>
              <a:rPr kumimoji="1" lang="ja-JP" altLang="en-US" sz="3200" dirty="0">
                <a:solidFill>
                  <a:schemeClr val="tx1">
                    <a:lumMod val="75000"/>
                    <a:lumOff val="25000"/>
                  </a:schemeClr>
                </a:solidFill>
              </a:rPr>
              <a:t>複数の対象病名のうち，</a:t>
            </a:r>
            <a:endParaRPr kumimoji="1" lang="en-US" altLang="ja-JP" sz="3200" dirty="0">
              <a:solidFill>
                <a:schemeClr val="tx1">
                  <a:lumMod val="75000"/>
                  <a:lumOff val="25000"/>
                </a:schemeClr>
              </a:solidFill>
            </a:endParaRPr>
          </a:p>
          <a:p>
            <a:r>
              <a:rPr kumimoji="1" lang="ja-JP" altLang="en-US" sz="3200" dirty="0">
                <a:solidFill>
                  <a:schemeClr val="tx1">
                    <a:lumMod val="75000"/>
                    <a:lumOff val="25000"/>
                  </a:schemeClr>
                </a:solidFill>
              </a:rPr>
              <a:t>糖尿病だけ識別しやすいのではないか　</a:t>
            </a:r>
          </a:p>
        </p:txBody>
      </p:sp>
      <p:sp>
        <p:nvSpPr>
          <p:cNvPr id="4" name="正方形/長方形 3"/>
          <p:cNvSpPr/>
          <p:nvPr/>
        </p:nvSpPr>
        <p:spPr>
          <a:xfrm>
            <a:off x="466507" y="283964"/>
            <a:ext cx="1313180" cy="769441"/>
          </a:xfrm>
          <a:prstGeom prst="rect">
            <a:avLst/>
          </a:prstGeom>
        </p:spPr>
        <p:txBody>
          <a:bodyPr wrap="none">
            <a:spAutoFit/>
          </a:bodyPr>
          <a:lstStyle/>
          <a:p>
            <a:r>
              <a:rPr lang="ja-JP" altLang="en-US" sz="4400" dirty="0">
                <a:solidFill>
                  <a:schemeClr val="accent1">
                    <a:lumMod val="75000"/>
                  </a:schemeClr>
                </a:solidFill>
              </a:rPr>
              <a:t>仮説</a:t>
            </a:r>
          </a:p>
        </p:txBody>
      </p:sp>
      <p:cxnSp>
        <p:nvCxnSpPr>
          <p:cNvPr id="8" name="直線コネクタ 7"/>
          <p:cNvCxnSpPr/>
          <p:nvPr/>
        </p:nvCxnSpPr>
        <p:spPr>
          <a:xfrm>
            <a:off x="2377440" y="4495615"/>
            <a:ext cx="128016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466507" y="1751817"/>
            <a:ext cx="4572000" cy="954107"/>
          </a:xfrm>
          <a:prstGeom prst="rect">
            <a:avLst/>
          </a:prstGeom>
        </p:spPr>
        <p:txBody>
          <a:bodyPr>
            <a:spAutoFit/>
          </a:bodyPr>
          <a:lstStyle/>
          <a:p>
            <a:pPr marL="457200" indent="-457200">
              <a:buClr>
                <a:schemeClr val="accent1">
                  <a:lumMod val="60000"/>
                  <a:lumOff val="40000"/>
                </a:schemeClr>
              </a:buClr>
              <a:buSzPct val="80000"/>
              <a:buFont typeface="Wingdings" panose="05000000000000000000" pitchFamily="2" charset="2"/>
              <a:buChar char="Ø"/>
            </a:pPr>
            <a:r>
              <a:rPr lang="ja-JP" altLang="en-US" sz="2800" dirty="0">
                <a:solidFill>
                  <a:schemeClr val="tx1">
                    <a:lumMod val="75000"/>
                    <a:lumOff val="25000"/>
                  </a:schemeClr>
                </a:solidFill>
              </a:rPr>
              <a:t>糖尿病のデータ数＝</a:t>
            </a:r>
            <a:r>
              <a:rPr lang="en-US" altLang="ja-JP" sz="2800" dirty="0">
                <a:solidFill>
                  <a:schemeClr val="tx1">
                    <a:lumMod val="75000"/>
                    <a:lumOff val="25000"/>
                  </a:schemeClr>
                </a:solidFill>
              </a:rPr>
              <a:t>921</a:t>
            </a:r>
          </a:p>
          <a:p>
            <a:pPr>
              <a:buClr>
                <a:schemeClr val="accent1">
                  <a:lumMod val="60000"/>
                  <a:lumOff val="40000"/>
                </a:schemeClr>
              </a:buClr>
              <a:buSzPct val="80000"/>
            </a:pPr>
            <a:r>
              <a:rPr lang="ja-JP" altLang="en-US" sz="2800" dirty="0">
                <a:solidFill>
                  <a:schemeClr val="tx1">
                    <a:lumMod val="75000"/>
                    <a:lumOff val="25000"/>
                  </a:schemeClr>
                </a:solidFill>
              </a:rPr>
              <a:t>　 →正例データの</a:t>
            </a:r>
            <a:r>
              <a:rPr lang="en-US" altLang="ja-JP" sz="2800" dirty="0">
                <a:solidFill>
                  <a:schemeClr val="tx1">
                    <a:lumMod val="75000"/>
                    <a:lumOff val="25000"/>
                  </a:schemeClr>
                </a:solidFill>
              </a:rPr>
              <a:t>73</a:t>
            </a:r>
            <a:r>
              <a:rPr lang="ja-JP" altLang="en-US" sz="2800" dirty="0">
                <a:solidFill>
                  <a:schemeClr val="tx1">
                    <a:lumMod val="75000"/>
                    <a:lumOff val="25000"/>
                  </a:schemeClr>
                </a:solidFill>
              </a:rPr>
              <a:t>％</a:t>
            </a:r>
            <a:endParaRPr lang="en-US" altLang="ja-JP" sz="1050" dirty="0">
              <a:solidFill>
                <a:schemeClr val="tx1">
                  <a:lumMod val="75000"/>
                  <a:lumOff val="25000"/>
                </a:schemeClr>
              </a:solidFill>
            </a:endParaRPr>
          </a:p>
        </p:txBody>
      </p:sp>
    </p:spTree>
    <p:extLst>
      <p:ext uri="{BB962C8B-B14F-4D97-AF65-F5344CB8AC3E}">
        <p14:creationId xmlns:p14="http://schemas.microsoft.com/office/powerpoint/2010/main" val="10273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54354" y="293301"/>
            <a:ext cx="7520007" cy="769441"/>
          </a:xfrm>
          <a:prstGeom prst="rect">
            <a:avLst/>
          </a:prstGeom>
        </p:spPr>
        <p:txBody>
          <a:bodyPr wrap="none">
            <a:spAutoFit/>
          </a:bodyPr>
          <a:lstStyle/>
          <a:p>
            <a:r>
              <a:rPr lang="ja-JP" altLang="en-US" sz="4400" dirty="0">
                <a:solidFill>
                  <a:schemeClr val="accent1">
                    <a:lumMod val="75000"/>
                  </a:schemeClr>
                </a:solidFill>
              </a:rPr>
              <a:t>考察　（糖尿病だけを識別）</a:t>
            </a:r>
          </a:p>
        </p:txBody>
      </p:sp>
      <p:sp>
        <p:nvSpPr>
          <p:cNvPr id="4" name="テキスト ボックス 3"/>
          <p:cNvSpPr txBox="1"/>
          <p:nvPr/>
        </p:nvSpPr>
        <p:spPr>
          <a:xfrm>
            <a:off x="282904" y="1366448"/>
            <a:ext cx="8867929" cy="3631763"/>
          </a:xfrm>
          <a:prstGeom prst="rect">
            <a:avLst/>
          </a:prstGeom>
          <a:noFill/>
        </p:spPr>
        <p:txBody>
          <a:bodyPr wrap="square" rtlCol="0">
            <a:spAutoFit/>
          </a:bodyPr>
          <a:lstStyle/>
          <a:p>
            <a:pPr marL="457200" indent="-457200">
              <a:buClr>
                <a:schemeClr val="accent1">
                  <a:lumMod val="60000"/>
                  <a:lumOff val="40000"/>
                </a:schemeClr>
              </a:buClr>
              <a:buSzPct val="80000"/>
              <a:buFont typeface="Wingdings" panose="05000000000000000000" pitchFamily="2" charset="2"/>
              <a:buChar char="Ø"/>
            </a:pPr>
            <a:r>
              <a:rPr lang="ja-JP" altLang="en-US" sz="2800" dirty="0">
                <a:solidFill>
                  <a:schemeClr val="tx1">
                    <a:lumMod val="75000"/>
                    <a:lumOff val="25000"/>
                  </a:schemeClr>
                </a:solidFill>
              </a:rPr>
              <a:t>正例：糖尿病のひとの健診データ</a:t>
            </a:r>
            <a:endParaRPr lang="en-US" altLang="ja-JP" sz="2800" dirty="0">
              <a:solidFill>
                <a:schemeClr val="tx1">
                  <a:lumMod val="75000"/>
                  <a:lumOff val="25000"/>
                </a:schemeClr>
              </a:solidFill>
            </a:endParaRPr>
          </a:p>
          <a:p>
            <a:pPr>
              <a:buClr>
                <a:schemeClr val="accent1">
                  <a:lumMod val="60000"/>
                  <a:lumOff val="40000"/>
                </a:schemeClr>
              </a:buClr>
              <a:buSzPct val="80000"/>
            </a:pPr>
            <a:r>
              <a:rPr lang="ja-JP" altLang="en-US" sz="2800" dirty="0">
                <a:solidFill>
                  <a:schemeClr val="tx1">
                    <a:lumMod val="75000"/>
                    <a:lumOff val="25000"/>
                  </a:schemeClr>
                </a:solidFill>
              </a:rPr>
              <a:t>　 負例：糖尿病以外の重症化病名対象者＋健康な人</a:t>
            </a:r>
            <a:endParaRPr lang="en-US" altLang="ja-JP" sz="2800" dirty="0">
              <a:solidFill>
                <a:schemeClr val="tx1">
                  <a:lumMod val="75000"/>
                  <a:lumOff val="25000"/>
                </a:schemeClr>
              </a:solidFill>
            </a:endParaRPr>
          </a:p>
          <a:p>
            <a:pPr>
              <a:buClr>
                <a:schemeClr val="accent1">
                  <a:lumMod val="60000"/>
                  <a:lumOff val="40000"/>
                </a:schemeClr>
              </a:buClr>
              <a:buSzPct val="80000"/>
            </a:pPr>
            <a:endParaRPr lang="en-US" altLang="ja-JP" sz="400" dirty="0">
              <a:solidFill>
                <a:schemeClr val="tx1">
                  <a:lumMod val="75000"/>
                  <a:lumOff val="25000"/>
                </a:schemeClr>
              </a:solidFill>
            </a:endParaRPr>
          </a:p>
          <a:p>
            <a:pPr marL="457200" indent="-457200">
              <a:buClr>
                <a:schemeClr val="accent1">
                  <a:lumMod val="60000"/>
                  <a:lumOff val="40000"/>
                </a:schemeClr>
              </a:buClr>
              <a:buSzPct val="80000"/>
              <a:buFont typeface="Wingdings" panose="05000000000000000000" pitchFamily="2" charset="2"/>
              <a:buChar char="Ø"/>
            </a:pPr>
            <a:r>
              <a:rPr lang="ja-JP" altLang="en-US" sz="2800" dirty="0">
                <a:solidFill>
                  <a:schemeClr val="tx1">
                    <a:lumMod val="75000"/>
                    <a:lumOff val="25000"/>
                  </a:schemeClr>
                </a:solidFill>
              </a:rPr>
              <a:t>データサイズ</a:t>
            </a:r>
            <a:endParaRPr lang="en-US" altLang="ja-JP" sz="2800" dirty="0">
              <a:solidFill>
                <a:schemeClr val="tx1">
                  <a:lumMod val="75000"/>
                  <a:lumOff val="25000"/>
                </a:schemeClr>
              </a:solidFill>
            </a:endParaRPr>
          </a:p>
          <a:p>
            <a:pPr>
              <a:buClr>
                <a:schemeClr val="accent1">
                  <a:lumMod val="60000"/>
                  <a:lumOff val="40000"/>
                </a:schemeClr>
              </a:buClr>
              <a:buSzPct val="80000"/>
            </a:pPr>
            <a:endParaRPr lang="en-US" altLang="ja-JP" sz="2800" dirty="0">
              <a:solidFill>
                <a:schemeClr val="tx1">
                  <a:lumMod val="75000"/>
                  <a:lumOff val="25000"/>
                </a:schemeClr>
              </a:solidFill>
            </a:endParaRPr>
          </a:p>
          <a:p>
            <a:pPr>
              <a:buClr>
                <a:schemeClr val="accent1">
                  <a:lumMod val="60000"/>
                  <a:lumOff val="40000"/>
                </a:schemeClr>
              </a:buClr>
              <a:buSzPct val="80000"/>
            </a:pPr>
            <a:endParaRPr lang="en-US" altLang="ja-JP" sz="2800" dirty="0">
              <a:solidFill>
                <a:schemeClr val="tx1">
                  <a:lumMod val="75000"/>
                  <a:lumOff val="25000"/>
                </a:schemeClr>
              </a:solidFill>
            </a:endParaRPr>
          </a:p>
          <a:p>
            <a:pPr>
              <a:buClr>
                <a:schemeClr val="accent3">
                  <a:lumMod val="75000"/>
                </a:schemeClr>
              </a:buClr>
              <a:buSzPct val="100000"/>
            </a:pPr>
            <a:r>
              <a:rPr lang="ja-JP" altLang="en-US" sz="1600" dirty="0">
                <a:solidFill>
                  <a:schemeClr val="tx1">
                    <a:lumMod val="75000"/>
                    <a:lumOff val="25000"/>
                  </a:schemeClr>
                </a:solidFill>
              </a:rPr>
              <a:t>  </a:t>
            </a:r>
            <a:endParaRPr lang="en-US" altLang="ja-JP" sz="1600" dirty="0">
              <a:solidFill>
                <a:schemeClr val="tx1">
                  <a:lumMod val="75000"/>
                  <a:lumOff val="25000"/>
                </a:schemeClr>
              </a:solidFill>
            </a:endParaRPr>
          </a:p>
          <a:p>
            <a:pPr>
              <a:buClr>
                <a:schemeClr val="accent3">
                  <a:lumMod val="75000"/>
                </a:schemeClr>
              </a:buClr>
              <a:buSzPct val="100000"/>
            </a:pPr>
            <a:endParaRPr lang="en-US" altLang="ja-JP" sz="900" dirty="0">
              <a:solidFill>
                <a:schemeClr val="tx1">
                  <a:lumMod val="75000"/>
                  <a:lumOff val="25000"/>
                </a:schemeClr>
              </a:solidFill>
            </a:endParaRPr>
          </a:p>
          <a:p>
            <a:pPr marL="342900" indent="-342900">
              <a:buClr>
                <a:schemeClr val="accent1">
                  <a:lumMod val="60000"/>
                  <a:lumOff val="40000"/>
                </a:schemeClr>
              </a:buClr>
              <a:buSzPct val="100000"/>
              <a:buFont typeface="Wingdings" panose="05000000000000000000" pitchFamily="2" charset="2"/>
              <a:buChar char="Ø"/>
            </a:pPr>
            <a:r>
              <a:rPr kumimoji="1" lang="en-US" altLang="ja-JP" sz="2400" dirty="0">
                <a:solidFill>
                  <a:schemeClr val="tx1">
                    <a:lumMod val="75000"/>
                    <a:lumOff val="25000"/>
                  </a:schemeClr>
                </a:solidFill>
              </a:rPr>
              <a:t>Confusion Matrix</a:t>
            </a:r>
            <a:endParaRPr lang="en-US" altLang="ja-JP" sz="2400" dirty="0">
              <a:solidFill>
                <a:schemeClr val="tx1">
                  <a:lumMod val="75000"/>
                  <a:lumOff val="25000"/>
                </a:schemeClr>
              </a:solidFill>
            </a:endParaRPr>
          </a:p>
          <a:p>
            <a:pPr>
              <a:buClr>
                <a:schemeClr val="accent3">
                  <a:lumMod val="75000"/>
                </a:schemeClr>
              </a:buClr>
              <a:buSzPct val="100000"/>
            </a:pPr>
            <a:endParaRPr lang="en-US" altLang="ja-JP" sz="400" dirty="0">
              <a:solidFill>
                <a:schemeClr val="tx1">
                  <a:lumMod val="75000"/>
                  <a:lumOff val="25000"/>
                </a:schemeClr>
              </a:solidFill>
            </a:endParaRPr>
          </a:p>
          <a:p>
            <a:pPr>
              <a:buClr>
                <a:schemeClr val="bg2">
                  <a:lumMod val="40000"/>
                  <a:lumOff val="60000"/>
                </a:schemeClr>
              </a:buClr>
              <a:buSzPct val="85000"/>
            </a:pPr>
            <a:r>
              <a:rPr kumimoji="1" lang="ja-JP" altLang="en-US" sz="2800" dirty="0">
                <a:solidFill>
                  <a:schemeClr val="tx1">
                    <a:lumMod val="75000"/>
                    <a:lumOff val="25000"/>
                  </a:schemeClr>
                </a:solidFill>
              </a:rPr>
              <a:t>   </a:t>
            </a:r>
            <a:endParaRPr kumimoji="1" lang="en-US" altLang="ja-JP" sz="2800" dirty="0">
              <a:solidFill>
                <a:schemeClr val="tx1">
                  <a:lumMod val="75000"/>
                  <a:lumOff val="25000"/>
                </a:schemeClr>
              </a:solidFill>
            </a:endParaRPr>
          </a:p>
        </p:txBody>
      </p:sp>
      <p:graphicFrame>
        <p:nvGraphicFramePr>
          <p:cNvPr id="2" name="表 1"/>
          <p:cNvGraphicFramePr>
            <a:graphicFrameLocks noGrp="1"/>
          </p:cNvGraphicFramePr>
          <p:nvPr>
            <p:extLst>
              <p:ext uri="{D42A27DB-BD31-4B8C-83A1-F6EECF244321}">
                <p14:modId xmlns:p14="http://schemas.microsoft.com/office/powerpoint/2010/main" val="2880386342"/>
              </p:ext>
            </p:extLst>
          </p:nvPr>
        </p:nvGraphicFramePr>
        <p:xfrm>
          <a:off x="602006" y="4421219"/>
          <a:ext cx="4964403" cy="1629076"/>
        </p:xfrm>
        <a:graphic>
          <a:graphicData uri="http://schemas.openxmlformats.org/drawingml/2006/table">
            <a:tbl>
              <a:tblPr firstRow="1" bandRow="1">
                <a:tableStyleId>{5940675A-B579-460E-94D1-54222C63F5DA}</a:tableStyleId>
              </a:tblPr>
              <a:tblGrid>
                <a:gridCol w="1318347">
                  <a:extLst>
                    <a:ext uri="{9D8B030D-6E8A-4147-A177-3AD203B41FA5}">
                      <a16:colId xmlns:a16="http://schemas.microsoft.com/office/drawing/2014/main" val="3549575358"/>
                    </a:ext>
                  </a:extLst>
                </a:gridCol>
                <a:gridCol w="1163854">
                  <a:extLst>
                    <a:ext uri="{9D8B030D-6E8A-4147-A177-3AD203B41FA5}">
                      <a16:colId xmlns:a16="http://schemas.microsoft.com/office/drawing/2014/main" val="2752417323"/>
                    </a:ext>
                  </a:extLst>
                </a:gridCol>
                <a:gridCol w="1241101">
                  <a:extLst>
                    <a:ext uri="{9D8B030D-6E8A-4147-A177-3AD203B41FA5}">
                      <a16:colId xmlns:a16="http://schemas.microsoft.com/office/drawing/2014/main" val="2672087600"/>
                    </a:ext>
                  </a:extLst>
                </a:gridCol>
                <a:gridCol w="1241101">
                  <a:extLst>
                    <a:ext uri="{9D8B030D-6E8A-4147-A177-3AD203B41FA5}">
                      <a16:colId xmlns:a16="http://schemas.microsoft.com/office/drawing/2014/main" val="3783663596"/>
                    </a:ext>
                  </a:extLst>
                </a:gridCol>
              </a:tblGrid>
              <a:tr h="407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予測されたクラス</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5712917"/>
                  </a:ext>
                </a:extLst>
              </a:tr>
              <a:tr h="407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solidFill>
                            <a:schemeClr val="tx1">
                              <a:lumMod val="75000"/>
                              <a:lumOff val="25000"/>
                            </a:schemeClr>
                          </a:solidFill>
                        </a:rPr>
                        <a:t>負例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37544"/>
                  </a:ext>
                </a:extLst>
              </a:tr>
              <a:tr h="407269">
                <a:tc rowSpan="2">
                  <a:txBody>
                    <a:bodyPr/>
                    <a:lstStyle/>
                    <a:p>
                      <a:r>
                        <a:rPr kumimoji="1" lang="ja-JP" altLang="en-US" sz="2000" dirty="0">
                          <a:solidFill>
                            <a:schemeClr val="tx1">
                              <a:lumMod val="75000"/>
                              <a:lumOff val="25000"/>
                            </a:schemeClr>
                          </a:solidFill>
                        </a:rPr>
                        <a:t>実際の</a:t>
                      </a:r>
                      <a:endParaRPr kumimoji="1" lang="en-US" altLang="ja-JP" sz="2000" dirty="0">
                        <a:solidFill>
                          <a:schemeClr val="tx1">
                            <a:lumMod val="75000"/>
                            <a:lumOff val="25000"/>
                          </a:schemeClr>
                        </a:solidFill>
                      </a:endParaRPr>
                    </a:p>
                    <a:p>
                      <a:r>
                        <a:rPr kumimoji="1" lang="ja-JP" altLang="en-US" sz="2000" dirty="0">
                          <a:solidFill>
                            <a:schemeClr val="tx1">
                              <a:lumMod val="75000"/>
                              <a:lumOff val="25000"/>
                            </a:schemeClr>
                          </a:solidFill>
                        </a:rPr>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836</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sz="2000" dirty="0">
                          <a:solidFill>
                            <a:schemeClr val="tx1">
                              <a:lumMod val="75000"/>
                              <a:lumOff val="25000"/>
                            </a:schemeClr>
                          </a:solidFill>
                        </a:rPr>
                        <a:t>85</a:t>
                      </a:r>
                      <a:endParaRPr kumimoji="1" lang="ja-JP" altLang="en-US" sz="200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50699802"/>
                  </a:ext>
                </a:extLst>
              </a:tr>
              <a:tr h="407269">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800"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負例</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1812</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tcPr>
                </a:tc>
                <a:tc>
                  <a:txBody>
                    <a:bodyPr/>
                    <a:lstStyle/>
                    <a:p>
                      <a:r>
                        <a:rPr kumimoji="1" lang="en-US" altLang="ja-JP" sz="2000" dirty="0">
                          <a:solidFill>
                            <a:schemeClr val="tx1">
                              <a:lumMod val="75000"/>
                              <a:lumOff val="25000"/>
                            </a:schemeClr>
                          </a:solidFill>
                        </a:rPr>
                        <a:t>36186</a:t>
                      </a:r>
                      <a:endParaRPr kumimoji="1" lang="ja-JP" altLang="en-US" sz="2000" dirty="0">
                        <a:solidFill>
                          <a:schemeClr val="tx1">
                            <a:lumMod val="75000"/>
                            <a:lumOff val="25000"/>
                          </a:schemeClr>
                        </a:solidFill>
                      </a:endParaRPr>
                    </a:p>
                  </a:txBody>
                  <a:tcPr/>
                </a:tc>
                <a:extLst>
                  <a:ext uri="{0D108BD9-81ED-4DB2-BD59-A6C34878D82A}">
                    <a16:rowId xmlns:a16="http://schemas.microsoft.com/office/drawing/2014/main" val="2144063592"/>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853146689"/>
              </p:ext>
            </p:extLst>
          </p:nvPr>
        </p:nvGraphicFramePr>
        <p:xfrm>
          <a:off x="850727" y="2743302"/>
          <a:ext cx="3635740" cy="972472"/>
        </p:xfrm>
        <a:graphic>
          <a:graphicData uri="http://schemas.openxmlformats.org/drawingml/2006/table">
            <a:tbl>
              <a:tblPr firstRow="1" bandRow="1">
                <a:tableStyleId>{5C22544A-7EE6-4342-B048-85BDC9FD1C3A}</a:tableStyleId>
              </a:tblPr>
              <a:tblGrid>
                <a:gridCol w="1817870">
                  <a:extLst>
                    <a:ext uri="{9D8B030D-6E8A-4147-A177-3AD203B41FA5}">
                      <a16:colId xmlns:a16="http://schemas.microsoft.com/office/drawing/2014/main" val="688198541"/>
                    </a:ext>
                  </a:extLst>
                </a:gridCol>
                <a:gridCol w="1817870">
                  <a:extLst>
                    <a:ext uri="{9D8B030D-6E8A-4147-A177-3AD203B41FA5}">
                      <a16:colId xmlns:a16="http://schemas.microsoft.com/office/drawing/2014/main" val="1796052005"/>
                    </a:ext>
                  </a:extLst>
                </a:gridCol>
              </a:tblGrid>
              <a:tr h="486236">
                <a:tc>
                  <a:txBody>
                    <a:bodyPr/>
                    <a:lstStyle/>
                    <a:p>
                      <a:r>
                        <a:rPr kumimoji="1" lang="ja-JP" altLang="en-US" sz="2400" b="0" dirty="0">
                          <a:solidFill>
                            <a:schemeClr val="tx1">
                              <a:lumMod val="75000"/>
                              <a:lumOff val="25000"/>
                            </a:schemeClr>
                          </a:solidFill>
                        </a:rPr>
                        <a:t>正例データ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b="0" dirty="0">
                          <a:solidFill>
                            <a:schemeClr val="tx1">
                              <a:lumMod val="75000"/>
                              <a:lumOff val="25000"/>
                            </a:schemeClr>
                          </a:solidFill>
                        </a:rPr>
                        <a:t>921</a:t>
                      </a:r>
                      <a:endParaRPr kumimoji="1" lang="ja-JP" altLang="en-US" sz="240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0646075"/>
                  </a:ext>
                </a:extLst>
              </a:tr>
              <a:tr h="4862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chemeClr val="tx1">
                              <a:lumMod val="75000"/>
                              <a:lumOff val="25000"/>
                            </a:schemeClr>
                          </a:solidFill>
                        </a:rPr>
                        <a:t>負例データ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b="0" dirty="0">
                          <a:solidFill>
                            <a:schemeClr val="tx1">
                              <a:lumMod val="75000"/>
                              <a:lumOff val="25000"/>
                            </a:schemeClr>
                          </a:solidFill>
                        </a:rPr>
                        <a:t>37998</a:t>
                      </a:r>
                      <a:endParaRPr kumimoji="1" lang="ja-JP" altLang="en-US" sz="240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3088286"/>
                  </a:ext>
                </a:extLst>
              </a:tr>
            </a:tbl>
          </a:graphicData>
        </a:graphic>
      </p:graphicFrame>
      <p:sp>
        <p:nvSpPr>
          <p:cNvPr id="8" name="テキスト ボックス 7"/>
          <p:cNvSpPr txBox="1"/>
          <p:nvPr/>
        </p:nvSpPr>
        <p:spPr>
          <a:xfrm>
            <a:off x="5554981" y="5231007"/>
            <a:ext cx="3589019" cy="877163"/>
          </a:xfrm>
          <a:prstGeom prst="rect">
            <a:avLst/>
          </a:prstGeom>
          <a:noFill/>
        </p:spPr>
        <p:txBody>
          <a:bodyPr wrap="square" rtlCol="0">
            <a:spAutoFit/>
          </a:bodyPr>
          <a:lstStyle/>
          <a:p>
            <a:r>
              <a:rPr lang="ja-JP" altLang="en-US" sz="2400" dirty="0">
                <a:solidFill>
                  <a:schemeClr val="tx1">
                    <a:lumMod val="75000"/>
                    <a:lumOff val="25000"/>
                  </a:schemeClr>
                </a:solidFill>
              </a:rPr>
              <a:t>＊正例の</a:t>
            </a:r>
            <a:r>
              <a:rPr lang="en-US" altLang="ja-JP" sz="2400" dirty="0">
                <a:solidFill>
                  <a:schemeClr val="tx1">
                    <a:lumMod val="75000"/>
                    <a:lumOff val="25000"/>
                  </a:schemeClr>
                </a:solidFill>
              </a:rPr>
              <a:t>recall</a:t>
            </a:r>
            <a:r>
              <a:rPr lang="ja-JP" altLang="en-US" sz="2400" dirty="0">
                <a:solidFill>
                  <a:schemeClr val="tx1">
                    <a:lumMod val="75000"/>
                    <a:lumOff val="25000"/>
                  </a:schemeClr>
                </a:solidFill>
              </a:rPr>
              <a:t>：</a:t>
            </a:r>
            <a:r>
              <a:rPr lang="en-US" altLang="ja-JP" sz="2400" dirty="0">
                <a:solidFill>
                  <a:schemeClr val="tx1">
                    <a:lumMod val="75000"/>
                    <a:lumOff val="25000"/>
                  </a:schemeClr>
                </a:solidFill>
              </a:rPr>
              <a:t>0.91</a:t>
            </a:r>
          </a:p>
          <a:p>
            <a:endParaRPr lang="en-US" altLang="ja-JP" sz="300" dirty="0">
              <a:solidFill>
                <a:srgbClr val="FF3300"/>
              </a:solidFill>
            </a:endParaRPr>
          </a:p>
          <a:p>
            <a:r>
              <a:rPr lang="ja-JP" altLang="en-US" sz="2400" dirty="0">
                <a:solidFill>
                  <a:schemeClr val="tx1">
                    <a:lumMod val="75000"/>
                    <a:lumOff val="25000"/>
                  </a:schemeClr>
                </a:solidFill>
              </a:rPr>
              <a:t>　正例の</a:t>
            </a:r>
            <a:r>
              <a:rPr lang="en-US" altLang="ja-JP" sz="2400" dirty="0">
                <a:solidFill>
                  <a:schemeClr val="tx1">
                    <a:lumMod val="75000"/>
                    <a:lumOff val="25000"/>
                  </a:schemeClr>
                </a:solidFill>
              </a:rPr>
              <a:t>precision</a:t>
            </a:r>
            <a:r>
              <a:rPr lang="ja-JP" altLang="en-US" sz="2400" dirty="0">
                <a:solidFill>
                  <a:schemeClr val="tx1">
                    <a:lumMod val="75000"/>
                    <a:lumOff val="25000"/>
                  </a:schemeClr>
                </a:solidFill>
              </a:rPr>
              <a:t>：</a:t>
            </a:r>
            <a:r>
              <a:rPr lang="en-US" altLang="ja-JP" sz="2400" dirty="0">
                <a:solidFill>
                  <a:schemeClr val="tx1">
                    <a:lumMod val="75000"/>
                    <a:lumOff val="25000"/>
                  </a:schemeClr>
                </a:solidFill>
              </a:rPr>
              <a:t>0.32</a:t>
            </a:r>
            <a:endParaRPr lang="ja-JP" altLang="en-US" sz="2400" dirty="0">
              <a:solidFill>
                <a:schemeClr val="tx1">
                  <a:lumMod val="75000"/>
                  <a:lumOff val="25000"/>
                </a:schemeClr>
              </a:solidFill>
            </a:endParaRPr>
          </a:p>
        </p:txBody>
      </p:sp>
    </p:spTree>
    <p:extLst>
      <p:ext uri="{BB962C8B-B14F-4D97-AF65-F5344CB8AC3E}">
        <p14:creationId xmlns:p14="http://schemas.microsoft.com/office/powerpoint/2010/main" val="3063599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44335" y="287906"/>
            <a:ext cx="7520007" cy="769441"/>
          </a:xfrm>
          <a:prstGeom prst="rect">
            <a:avLst/>
          </a:prstGeom>
        </p:spPr>
        <p:txBody>
          <a:bodyPr wrap="none">
            <a:spAutoFit/>
          </a:bodyPr>
          <a:lstStyle/>
          <a:p>
            <a:r>
              <a:rPr lang="ja-JP" altLang="en-US" sz="4400" dirty="0">
                <a:solidFill>
                  <a:schemeClr val="accent1">
                    <a:lumMod val="75000"/>
                  </a:schemeClr>
                </a:solidFill>
              </a:rPr>
              <a:t>考察　（狭心症だけを識別）</a:t>
            </a:r>
          </a:p>
        </p:txBody>
      </p:sp>
      <p:sp>
        <p:nvSpPr>
          <p:cNvPr id="4" name="テキスト ボックス 3"/>
          <p:cNvSpPr txBox="1"/>
          <p:nvPr/>
        </p:nvSpPr>
        <p:spPr>
          <a:xfrm>
            <a:off x="282904" y="1366448"/>
            <a:ext cx="8591465" cy="3554819"/>
          </a:xfrm>
          <a:prstGeom prst="rect">
            <a:avLst/>
          </a:prstGeom>
          <a:noFill/>
        </p:spPr>
        <p:txBody>
          <a:bodyPr wrap="square" rtlCol="0">
            <a:spAutoFit/>
          </a:bodyPr>
          <a:lstStyle/>
          <a:p>
            <a:pPr marL="457200" indent="-457200">
              <a:buClr>
                <a:schemeClr val="accent1">
                  <a:lumMod val="60000"/>
                  <a:lumOff val="40000"/>
                </a:schemeClr>
              </a:buClr>
              <a:buSzPct val="80000"/>
              <a:buFont typeface="Wingdings" panose="05000000000000000000" pitchFamily="2" charset="2"/>
              <a:buChar char="Ø"/>
            </a:pPr>
            <a:r>
              <a:rPr lang="ja-JP" altLang="en-US" sz="2800" dirty="0">
                <a:solidFill>
                  <a:schemeClr val="tx1">
                    <a:lumMod val="75000"/>
                    <a:lumOff val="25000"/>
                  </a:schemeClr>
                </a:solidFill>
              </a:rPr>
              <a:t>正例：狭心症のひとの健診データ</a:t>
            </a:r>
            <a:endParaRPr lang="en-US" altLang="ja-JP" sz="2800" dirty="0">
              <a:solidFill>
                <a:schemeClr val="tx1">
                  <a:lumMod val="75000"/>
                  <a:lumOff val="25000"/>
                </a:schemeClr>
              </a:solidFill>
            </a:endParaRPr>
          </a:p>
          <a:p>
            <a:pPr>
              <a:buClr>
                <a:schemeClr val="accent1">
                  <a:lumMod val="60000"/>
                  <a:lumOff val="40000"/>
                </a:schemeClr>
              </a:buClr>
              <a:buSzPct val="80000"/>
            </a:pPr>
            <a:r>
              <a:rPr lang="ja-JP" altLang="en-US" sz="2800" dirty="0">
                <a:solidFill>
                  <a:schemeClr val="tx1">
                    <a:lumMod val="75000"/>
                    <a:lumOff val="25000"/>
                  </a:schemeClr>
                </a:solidFill>
              </a:rPr>
              <a:t>　 負例：狭心症以外の重症化病名対象者＋健康な人</a:t>
            </a:r>
            <a:endParaRPr lang="en-US" altLang="ja-JP" sz="2800" dirty="0">
              <a:solidFill>
                <a:schemeClr val="tx1">
                  <a:lumMod val="75000"/>
                  <a:lumOff val="25000"/>
                </a:schemeClr>
              </a:solidFill>
            </a:endParaRPr>
          </a:p>
          <a:p>
            <a:pPr>
              <a:buClr>
                <a:schemeClr val="accent1">
                  <a:lumMod val="60000"/>
                  <a:lumOff val="40000"/>
                </a:schemeClr>
              </a:buClr>
              <a:buSzPct val="80000"/>
            </a:pPr>
            <a:endParaRPr lang="en-US" altLang="ja-JP" sz="400" dirty="0">
              <a:solidFill>
                <a:schemeClr val="tx1">
                  <a:lumMod val="75000"/>
                  <a:lumOff val="25000"/>
                </a:schemeClr>
              </a:solidFill>
            </a:endParaRPr>
          </a:p>
          <a:p>
            <a:pPr marL="457200" indent="-457200">
              <a:buClr>
                <a:schemeClr val="accent1">
                  <a:lumMod val="60000"/>
                  <a:lumOff val="40000"/>
                </a:schemeClr>
              </a:buClr>
              <a:buSzPct val="80000"/>
              <a:buFont typeface="Wingdings" panose="05000000000000000000" pitchFamily="2" charset="2"/>
              <a:buChar char="Ø"/>
            </a:pPr>
            <a:r>
              <a:rPr lang="ja-JP" altLang="en-US" sz="2800" dirty="0">
                <a:solidFill>
                  <a:schemeClr val="tx1">
                    <a:lumMod val="75000"/>
                    <a:lumOff val="25000"/>
                  </a:schemeClr>
                </a:solidFill>
              </a:rPr>
              <a:t>データサイズ</a:t>
            </a:r>
            <a:endParaRPr lang="en-US" altLang="ja-JP" sz="2800" dirty="0">
              <a:solidFill>
                <a:schemeClr val="tx1">
                  <a:lumMod val="75000"/>
                  <a:lumOff val="25000"/>
                </a:schemeClr>
              </a:solidFill>
            </a:endParaRPr>
          </a:p>
          <a:p>
            <a:pPr>
              <a:buClr>
                <a:schemeClr val="accent1">
                  <a:lumMod val="60000"/>
                  <a:lumOff val="40000"/>
                </a:schemeClr>
              </a:buClr>
              <a:buSzPct val="80000"/>
            </a:pPr>
            <a:endParaRPr lang="en-US" altLang="ja-JP" sz="2800" dirty="0">
              <a:solidFill>
                <a:schemeClr val="tx1">
                  <a:lumMod val="75000"/>
                  <a:lumOff val="25000"/>
                </a:schemeClr>
              </a:solidFill>
            </a:endParaRPr>
          </a:p>
          <a:p>
            <a:pPr>
              <a:buClr>
                <a:schemeClr val="accent1">
                  <a:lumMod val="60000"/>
                  <a:lumOff val="40000"/>
                </a:schemeClr>
              </a:buClr>
              <a:buSzPct val="80000"/>
            </a:pPr>
            <a:endParaRPr lang="en-US" altLang="ja-JP" sz="2800" dirty="0">
              <a:solidFill>
                <a:schemeClr val="tx1">
                  <a:lumMod val="75000"/>
                  <a:lumOff val="25000"/>
                </a:schemeClr>
              </a:solidFill>
            </a:endParaRPr>
          </a:p>
          <a:p>
            <a:pPr>
              <a:buClr>
                <a:schemeClr val="accent3">
                  <a:lumMod val="75000"/>
                </a:schemeClr>
              </a:buClr>
              <a:buSzPct val="100000"/>
            </a:pPr>
            <a:r>
              <a:rPr lang="ja-JP" altLang="en-US" sz="1600" dirty="0">
                <a:solidFill>
                  <a:schemeClr val="tx1">
                    <a:lumMod val="75000"/>
                    <a:lumOff val="25000"/>
                  </a:schemeClr>
                </a:solidFill>
              </a:rPr>
              <a:t>  </a:t>
            </a:r>
            <a:endParaRPr lang="en-US" altLang="ja-JP" sz="1600" dirty="0">
              <a:solidFill>
                <a:schemeClr val="tx1">
                  <a:lumMod val="75000"/>
                  <a:lumOff val="25000"/>
                </a:schemeClr>
              </a:solidFill>
            </a:endParaRPr>
          </a:p>
          <a:p>
            <a:pPr>
              <a:buClr>
                <a:schemeClr val="accent3">
                  <a:lumMod val="75000"/>
                </a:schemeClr>
              </a:buClr>
              <a:buSzPct val="100000"/>
            </a:pPr>
            <a:endParaRPr lang="en-US" altLang="ja-JP" sz="900" dirty="0">
              <a:solidFill>
                <a:schemeClr val="tx1">
                  <a:lumMod val="75000"/>
                  <a:lumOff val="25000"/>
                </a:schemeClr>
              </a:solidFill>
            </a:endParaRPr>
          </a:p>
          <a:p>
            <a:pPr marL="342900" indent="-342900">
              <a:buClr>
                <a:schemeClr val="accent1">
                  <a:lumMod val="60000"/>
                  <a:lumOff val="40000"/>
                </a:schemeClr>
              </a:buClr>
              <a:buSzPct val="100000"/>
              <a:buFont typeface="Wingdings" panose="05000000000000000000" pitchFamily="2" charset="2"/>
              <a:buChar char="Ø"/>
            </a:pPr>
            <a:r>
              <a:rPr kumimoji="1" lang="en-US" altLang="ja-JP" sz="2400" dirty="0">
                <a:solidFill>
                  <a:schemeClr val="tx1">
                    <a:lumMod val="75000"/>
                    <a:lumOff val="25000"/>
                  </a:schemeClr>
                </a:solidFill>
              </a:rPr>
              <a:t>Confusion Matrix</a:t>
            </a:r>
            <a:endParaRPr lang="en-US" altLang="ja-JP" sz="400" dirty="0">
              <a:solidFill>
                <a:schemeClr val="tx1">
                  <a:lumMod val="75000"/>
                  <a:lumOff val="25000"/>
                </a:schemeClr>
              </a:solidFill>
            </a:endParaRPr>
          </a:p>
          <a:p>
            <a:pPr>
              <a:buClr>
                <a:schemeClr val="bg2">
                  <a:lumMod val="40000"/>
                  <a:lumOff val="60000"/>
                </a:schemeClr>
              </a:buClr>
              <a:buSzPct val="85000"/>
            </a:pPr>
            <a:r>
              <a:rPr kumimoji="1" lang="ja-JP" altLang="en-US" sz="2800" dirty="0">
                <a:solidFill>
                  <a:schemeClr val="tx1">
                    <a:lumMod val="75000"/>
                    <a:lumOff val="25000"/>
                  </a:schemeClr>
                </a:solidFill>
              </a:rPr>
              <a:t>   </a:t>
            </a:r>
            <a:endParaRPr kumimoji="1" lang="en-US" altLang="ja-JP" sz="2800" dirty="0">
              <a:solidFill>
                <a:schemeClr val="tx1">
                  <a:lumMod val="75000"/>
                  <a:lumOff val="25000"/>
                </a:schemeClr>
              </a:solidFill>
            </a:endParaRPr>
          </a:p>
        </p:txBody>
      </p:sp>
      <p:graphicFrame>
        <p:nvGraphicFramePr>
          <p:cNvPr id="2" name="表 1"/>
          <p:cNvGraphicFramePr>
            <a:graphicFrameLocks noGrp="1"/>
          </p:cNvGraphicFramePr>
          <p:nvPr>
            <p:extLst>
              <p:ext uri="{D42A27DB-BD31-4B8C-83A1-F6EECF244321}">
                <p14:modId xmlns:p14="http://schemas.microsoft.com/office/powerpoint/2010/main" val="955863376"/>
              </p:ext>
            </p:extLst>
          </p:nvPr>
        </p:nvGraphicFramePr>
        <p:xfrm>
          <a:off x="610697" y="4424648"/>
          <a:ext cx="4944284" cy="1611440"/>
        </p:xfrm>
        <a:graphic>
          <a:graphicData uri="http://schemas.openxmlformats.org/drawingml/2006/table">
            <a:tbl>
              <a:tblPr firstRow="1" bandRow="1">
                <a:tableStyleId>{5940675A-B579-460E-94D1-54222C63F5DA}</a:tableStyleId>
              </a:tblPr>
              <a:tblGrid>
                <a:gridCol w="1313005">
                  <a:extLst>
                    <a:ext uri="{9D8B030D-6E8A-4147-A177-3AD203B41FA5}">
                      <a16:colId xmlns:a16="http://schemas.microsoft.com/office/drawing/2014/main" val="3549575358"/>
                    </a:ext>
                  </a:extLst>
                </a:gridCol>
                <a:gridCol w="1159137">
                  <a:extLst>
                    <a:ext uri="{9D8B030D-6E8A-4147-A177-3AD203B41FA5}">
                      <a16:colId xmlns:a16="http://schemas.microsoft.com/office/drawing/2014/main" val="2752417323"/>
                    </a:ext>
                  </a:extLst>
                </a:gridCol>
                <a:gridCol w="1236071">
                  <a:extLst>
                    <a:ext uri="{9D8B030D-6E8A-4147-A177-3AD203B41FA5}">
                      <a16:colId xmlns:a16="http://schemas.microsoft.com/office/drawing/2014/main" val="2672087600"/>
                    </a:ext>
                  </a:extLst>
                </a:gridCol>
                <a:gridCol w="1236071">
                  <a:extLst>
                    <a:ext uri="{9D8B030D-6E8A-4147-A177-3AD203B41FA5}">
                      <a16:colId xmlns:a16="http://schemas.microsoft.com/office/drawing/2014/main" val="3783663596"/>
                    </a:ext>
                  </a:extLst>
                </a:gridCol>
              </a:tblGrid>
              <a:tr h="402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予測されたクラス</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5712917"/>
                  </a:ext>
                </a:extLst>
              </a:tr>
              <a:tr h="402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solidFill>
                          <a:schemeClr val="tx1">
                            <a:lumMod val="75000"/>
                            <a:lumOff val="2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solidFill>
                            <a:schemeClr val="tx1">
                              <a:lumMod val="75000"/>
                              <a:lumOff val="25000"/>
                            </a:schemeClr>
                          </a:solidFill>
                        </a:rPr>
                        <a:t>負例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37544"/>
                  </a:ext>
                </a:extLst>
              </a:tr>
              <a:tr h="402860">
                <a:tc rowSpan="2">
                  <a:txBody>
                    <a:bodyPr/>
                    <a:lstStyle/>
                    <a:p>
                      <a:r>
                        <a:rPr kumimoji="1" lang="ja-JP" altLang="en-US" sz="2000" dirty="0">
                          <a:solidFill>
                            <a:schemeClr val="tx1">
                              <a:lumMod val="75000"/>
                              <a:lumOff val="25000"/>
                            </a:schemeClr>
                          </a:solidFill>
                        </a:rPr>
                        <a:t>実際の</a:t>
                      </a:r>
                      <a:endParaRPr kumimoji="1" lang="en-US" altLang="ja-JP" sz="2000" dirty="0">
                        <a:solidFill>
                          <a:schemeClr val="tx1">
                            <a:lumMod val="75000"/>
                            <a:lumOff val="25000"/>
                          </a:schemeClr>
                        </a:solidFill>
                      </a:endParaRPr>
                    </a:p>
                    <a:p>
                      <a:r>
                        <a:rPr kumimoji="1" lang="ja-JP" altLang="en-US" sz="2000" dirty="0">
                          <a:solidFill>
                            <a:schemeClr val="tx1">
                              <a:lumMod val="75000"/>
                              <a:lumOff val="25000"/>
                            </a:schemeClr>
                          </a:solidFill>
                        </a:rPr>
                        <a:t>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lumMod val="75000"/>
                              <a:lumOff val="25000"/>
                            </a:schemeClr>
                          </a:solidFill>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204</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sz="2000" dirty="0">
                          <a:solidFill>
                            <a:schemeClr val="tx1">
                              <a:lumMod val="75000"/>
                              <a:lumOff val="25000"/>
                            </a:schemeClr>
                          </a:solidFill>
                        </a:rPr>
                        <a:t>25</a:t>
                      </a:r>
                      <a:endParaRPr kumimoji="1" lang="ja-JP" altLang="en-US" sz="200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50699802"/>
                  </a:ext>
                </a:extLst>
              </a:tr>
              <a:tr h="4028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2800" dirty="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75000"/>
                              <a:lumOff val="25000"/>
                            </a:schemeClr>
                          </a:solidFill>
                        </a:rPr>
                        <a:t>負例</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lumMod val="75000"/>
                              <a:lumOff val="25000"/>
                            </a:schemeClr>
                          </a:solidFill>
                        </a:rPr>
                        <a:t>5133</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tcPr>
                </a:tc>
                <a:tc>
                  <a:txBody>
                    <a:bodyPr/>
                    <a:lstStyle/>
                    <a:p>
                      <a:r>
                        <a:rPr kumimoji="1" lang="en-US" altLang="ja-JP" sz="2000" dirty="0">
                          <a:solidFill>
                            <a:schemeClr val="tx1">
                              <a:lumMod val="75000"/>
                              <a:lumOff val="25000"/>
                            </a:schemeClr>
                          </a:solidFill>
                        </a:rPr>
                        <a:t>33557</a:t>
                      </a:r>
                      <a:endParaRPr kumimoji="1" lang="ja-JP" altLang="en-US" sz="2000" dirty="0">
                        <a:solidFill>
                          <a:schemeClr val="tx1">
                            <a:lumMod val="75000"/>
                            <a:lumOff val="25000"/>
                          </a:schemeClr>
                        </a:solidFill>
                      </a:endParaRPr>
                    </a:p>
                  </a:txBody>
                  <a:tcPr/>
                </a:tc>
                <a:extLst>
                  <a:ext uri="{0D108BD9-81ED-4DB2-BD59-A6C34878D82A}">
                    <a16:rowId xmlns:a16="http://schemas.microsoft.com/office/drawing/2014/main" val="2144063592"/>
                  </a:ext>
                </a:extLst>
              </a:tr>
            </a:tbl>
          </a:graphicData>
        </a:graphic>
      </p:graphicFrame>
      <p:sp>
        <p:nvSpPr>
          <p:cNvPr id="5" name="テキスト ボックス 4"/>
          <p:cNvSpPr txBox="1"/>
          <p:nvPr/>
        </p:nvSpPr>
        <p:spPr>
          <a:xfrm>
            <a:off x="5554981" y="5230368"/>
            <a:ext cx="3589019" cy="877163"/>
          </a:xfrm>
          <a:prstGeom prst="rect">
            <a:avLst/>
          </a:prstGeom>
          <a:noFill/>
        </p:spPr>
        <p:txBody>
          <a:bodyPr wrap="square" rtlCol="0">
            <a:spAutoFit/>
          </a:bodyPr>
          <a:lstStyle/>
          <a:p>
            <a:r>
              <a:rPr lang="ja-JP" altLang="en-US" sz="2400" dirty="0">
                <a:solidFill>
                  <a:schemeClr val="tx1">
                    <a:lumMod val="75000"/>
                    <a:lumOff val="25000"/>
                  </a:schemeClr>
                </a:solidFill>
              </a:rPr>
              <a:t>＊正例の</a:t>
            </a:r>
            <a:r>
              <a:rPr lang="en-US" altLang="ja-JP" sz="2400" dirty="0">
                <a:solidFill>
                  <a:schemeClr val="tx1">
                    <a:lumMod val="75000"/>
                    <a:lumOff val="25000"/>
                  </a:schemeClr>
                </a:solidFill>
              </a:rPr>
              <a:t>recall</a:t>
            </a:r>
            <a:r>
              <a:rPr lang="ja-JP" altLang="en-US" sz="2400" dirty="0">
                <a:solidFill>
                  <a:schemeClr val="tx1">
                    <a:lumMod val="75000"/>
                    <a:lumOff val="25000"/>
                  </a:schemeClr>
                </a:solidFill>
              </a:rPr>
              <a:t>：</a:t>
            </a:r>
            <a:r>
              <a:rPr lang="en-US" altLang="ja-JP" sz="2400" dirty="0">
                <a:solidFill>
                  <a:srgbClr val="FF3300"/>
                </a:solidFill>
              </a:rPr>
              <a:t>0.89</a:t>
            </a:r>
          </a:p>
          <a:p>
            <a:endParaRPr lang="en-US" altLang="ja-JP" sz="300" dirty="0">
              <a:solidFill>
                <a:srgbClr val="FF3300"/>
              </a:solidFill>
            </a:endParaRPr>
          </a:p>
          <a:p>
            <a:r>
              <a:rPr lang="ja-JP" altLang="en-US" sz="2400" dirty="0">
                <a:solidFill>
                  <a:schemeClr val="tx1">
                    <a:lumMod val="75000"/>
                    <a:lumOff val="25000"/>
                  </a:schemeClr>
                </a:solidFill>
              </a:rPr>
              <a:t>　正例の</a:t>
            </a:r>
            <a:r>
              <a:rPr lang="en-US" altLang="ja-JP" sz="2400" dirty="0">
                <a:solidFill>
                  <a:schemeClr val="tx1">
                    <a:lumMod val="75000"/>
                    <a:lumOff val="25000"/>
                  </a:schemeClr>
                </a:solidFill>
              </a:rPr>
              <a:t>precision</a:t>
            </a:r>
            <a:r>
              <a:rPr lang="ja-JP" altLang="en-US" sz="2400" dirty="0">
                <a:solidFill>
                  <a:schemeClr val="tx1">
                    <a:lumMod val="75000"/>
                    <a:lumOff val="25000"/>
                  </a:schemeClr>
                </a:solidFill>
              </a:rPr>
              <a:t>：</a:t>
            </a:r>
            <a:r>
              <a:rPr lang="en-US" altLang="ja-JP" sz="2400" dirty="0">
                <a:solidFill>
                  <a:schemeClr val="bg2">
                    <a:lumMod val="50000"/>
                  </a:schemeClr>
                </a:solidFill>
              </a:rPr>
              <a:t>0.04</a:t>
            </a:r>
            <a:endParaRPr lang="ja-JP" altLang="en-US" sz="2400" dirty="0">
              <a:solidFill>
                <a:schemeClr val="bg2">
                  <a:lumMod val="50000"/>
                </a:schemeClr>
              </a:solidFill>
            </a:endParaRPr>
          </a:p>
        </p:txBody>
      </p:sp>
      <p:graphicFrame>
        <p:nvGraphicFramePr>
          <p:cNvPr id="7" name="表 6"/>
          <p:cNvGraphicFramePr>
            <a:graphicFrameLocks noGrp="1"/>
          </p:cNvGraphicFramePr>
          <p:nvPr>
            <p:extLst>
              <p:ext uri="{D42A27DB-BD31-4B8C-83A1-F6EECF244321}">
                <p14:modId xmlns:p14="http://schemas.microsoft.com/office/powerpoint/2010/main" val="1713257696"/>
              </p:ext>
            </p:extLst>
          </p:nvPr>
        </p:nvGraphicFramePr>
        <p:xfrm>
          <a:off x="850727" y="2743302"/>
          <a:ext cx="3635740" cy="972472"/>
        </p:xfrm>
        <a:graphic>
          <a:graphicData uri="http://schemas.openxmlformats.org/drawingml/2006/table">
            <a:tbl>
              <a:tblPr firstRow="1" bandRow="1">
                <a:tableStyleId>{5C22544A-7EE6-4342-B048-85BDC9FD1C3A}</a:tableStyleId>
              </a:tblPr>
              <a:tblGrid>
                <a:gridCol w="1817870">
                  <a:extLst>
                    <a:ext uri="{9D8B030D-6E8A-4147-A177-3AD203B41FA5}">
                      <a16:colId xmlns:a16="http://schemas.microsoft.com/office/drawing/2014/main" val="688198541"/>
                    </a:ext>
                  </a:extLst>
                </a:gridCol>
                <a:gridCol w="1817870">
                  <a:extLst>
                    <a:ext uri="{9D8B030D-6E8A-4147-A177-3AD203B41FA5}">
                      <a16:colId xmlns:a16="http://schemas.microsoft.com/office/drawing/2014/main" val="1796052005"/>
                    </a:ext>
                  </a:extLst>
                </a:gridCol>
              </a:tblGrid>
              <a:tr h="486236">
                <a:tc>
                  <a:txBody>
                    <a:bodyPr/>
                    <a:lstStyle/>
                    <a:p>
                      <a:r>
                        <a:rPr kumimoji="1" lang="ja-JP" altLang="en-US" sz="2400" b="0" dirty="0">
                          <a:solidFill>
                            <a:schemeClr val="tx1">
                              <a:lumMod val="75000"/>
                              <a:lumOff val="25000"/>
                            </a:schemeClr>
                          </a:solidFill>
                        </a:rPr>
                        <a:t>正例データ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b="0" dirty="0">
                          <a:solidFill>
                            <a:schemeClr val="tx1">
                              <a:lumMod val="75000"/>
                              <a:lumOff val="25000"/>
                            </a:schemeClr>
                          </a:solidFill>
                        </a:rPr>
                        <a:t>229</a:t>
                      </a:r>
                      <a:endParaRPr kumimoji="1" lang="ja-JP" altLang="en-US" sz="240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0646075"/>
                  </a:ext>
                </a:extLst>
              </a:tr>
              <a:tr h="4862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chemeClr val="tx1">
                              <a:lumMod val="75000"/>
                              <a:lumOff val="25000"/>
                            </a:schemeClr>
                          </a:solidFill>
                        </a:rPr>
                        <a:t>負例データ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400" b="0" dirty="0">
                          <a:solidFill>
                            <a:schemeClr val="tx1">
                              <a:lumMod val="75000"/>
                              <a:lumOff val="25000"/>
                            </a:schemeClr>
                          </a:solidFill>
                        </a:rPr>
                        <a:t>38690</a:t>
                      </a:r>
                      <a:endParaRPr kumimoji="1" lang="ja-JP" altLang="en-US" sz="240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3088286"/>
                  </a:ext>
                </a:extLst>
              </a:tr>
            </a:tbl>
          </a:graphicData>
        </a:graphic>
      </p:graphicFrame>
    </p:spTree>
    <p:extLst>
      <p:ext uri="{BB962C8B-B14F-4D97-AF65-F5344CB8AC3E}">
        <p14:creationId xmlns:p14="http://schemas.microsoft.com/office/powerpoint/2010/main" val="1227189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21791" y="250086"/>
            <a:ext cx="4134465" cy="769441"/>
          </a:xfrm>
          <a:prstGeom prst="rect">
            <a:avLst/>
          </a:prstGeom>
        </p:spPr>
        <p:txBody>
          <a:bodyPr wrap="none">
            <a:spAutoFit/>
          </a:bodyPr>
          <a:lstStyle/>
          <a:p>
            <a:r>
              <a:rPr lang="ja-JP" altLang="en-US" sz="4400" dirty="0">
                <a:solidFill>
                  <a:schemeClr val="accent1">
                    <a:lumMod val="75000"/>
                  </a:schemeClr>
                </a:solidFill>
              </a:rPr>
              <a:t>まとめ　　　　</a:t>
            </a:r>
          </a:p>
        </p:txBody>
      </p:sp>
      <p:sp>
        <p:nvSpPr>
          <p:cNvPr id="4" name="テキスト ボックス 3"/>
          <p:cNvSpPr txBox="1"/>
          <p:nvPr/>
        </p:nvSpPr>
        <p:spPr>
          <a:xfrm>
            <a:off x="321790" y="2313882"/>
            <a:ext cx="8673619" cy="3539430"/>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対象病名全てを正例として識別すると，</a:t>
            </a:r>
            <a:endParaRPr lang="en-US" altLang="ja-JP" sz="2800" dirty="0">
              <a:solidFill>
                <a:schemeClr val="tx1">
                  <a:lumMod val="75000"/>
                  <a:lumOff val="25000"/>
                </a:schemeClr>
              </a:solidFill>
            </a:endParaRPr>
          </a:p>
          <a:p>
            <a:pPr>
              <a:buClr>
                <a:schemeClr val="accent1">
                  <a:lumMod val="60000"/>
                  <a:lumOff val="40000"/>
                </a:schemeClr>
              </a:buClr>
              <a:buSzPct val="85000"/>
            </a:pPr>
            <a:r>
              <a:rPr lang="ja-JP" altLang="en-US" sz="2800" dirty="0">
                <a:solidFill>
                  <a:schemeClr val="tx1">
                    <a:lumMod val="75000"/>
                    <a:lumOff val="25000"/>
                  </a:schemeClr>
                </a:solidFill>
              </a:rPr>
              <a:t>　 </a:t>
            </a:r>
            <a:r>
              <a:rPr lang="en-US" altLang="ja-JP" sz="2800" dirty="0">
                <a:solidFill>
                  <a:schemeClr val="tx1">
                    <a:lumMod val="75000"/>
                    <a:lumOff val="25000"/>
                  </a:schemeClr>
                </a:solidFill>
              </a:rPr>
              <a:t>recall=0.89, precision=0.32</a:t>
            </a:r>
            <a:r>
              <a:rPr lang="ja-JP" altLang="en-US" sz="2800" dirty="0">
                <a:solidFill>
                  <a:schemeClr val="tx1">
                    <a:lumMod val="75000"/>
                    <a:lumOff val="25000"/>
                  </a:schemeClr>
                </a:solidFill>
              </a:rPr>
              <a:t>という結果が得られた</a:t>
            </a:r>
            <a:endParaRPr lang="en-US" altLang="ja-JP" sz="28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endParaRPr lang="en-US" altLang="ja-JP" sz="28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対象病名の中で，糖尿病は高い精度で識別できる</a:t>
            </a:r>
            <a:endParaRPr lang="en-US" altLang="ja-JP" sz="28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endParaRPr lang="en-US" altLang="ja-JP" sz="2800" dirty="0">
              <a:solidFill>
                <a:schemeClr val="tx1">
                  <a:lumMod val="75000"/>
                  <a:lumOff val="25000"/>
                </a:schemeClr>
              </a:solidFill>
            </a:endParaRPr>
          </a:p>
          <a:p>
            <a:pPr marL="457200" indent="-457200">
              <a:buClr>
                <a:schemeClr val="accent1">
                  <a:lumMod val="60000"/>
                  <a:lumOff val="40000"/>
                </a:schemeClr>
              </a:buClr>
              <a:buSzPct val="100000"/>
              <a:buFont typeface="Wingdings" panose="05000000000000000000" pitchFamily="2" charset="2"/>
              <a:buChar char="Ø"/>
            </a:pPr>
            <a:r>
              <a:rPr lang="ja-JP" altLang="en-US" sz="2800" dirty="0">
                <a:solidFill>
                  <a:schemeClr val="tx1">
                    <a:lumMod val="75000"/>
                    <a:lumOff val="25000"/>
                  </a:schemeClr>
                </a:solidFill>
              </a:rPr>
              <a:t>糖尿病以外である狭心症を正例として識別すると，</a:t>
            </a:r>
            <a:endParaRPr lang="en-US" altLang="ja-JP" sz="2800" dirty="0">
              <a:solidFill>
                <a:schemeClr val="tx1">
                  <a:lumMod val="75000"/>
                  <a:lumOff val="25000"/>
                </a:schemeClr>
              </a:solidFill>
            </a:endParaRPr>
          </a:p>
          <a:p>
            <a:pPr>
              <a:buClr>
                <a:schemeClr val="accent1">
                  <a:lumMod val="60000"/>
                  <a:lumOff val="40000"/>
                </a:schemeClr>
              </a:buClr>
              <a:buSzPct val="85000"/>
            </a:pPr>
            <a:r>
              <a:rPr lang="ja-JP" altLang="en-US" sz="2800" dirty="0">
                <a:solidFill>
                  <a:schemeClr val="tx1">
                    <a:lumMod val="75000"/>
                    <a:lumOff val="25000"/>
                  </a:schemeClr>
                </a:solidFill>
              </a:rPr>
              <a:t>　 </a:t>
            </a:r>
            <a:r>
              <a:rPr lang="en-US" altLang="ja-JP" sz="2800" dirty="0">
                <a:solidFill>
                  <a:schemeClr val="tx1">
                    <a:lumMod val="75000"/>
                    <a:lumOff val="25000"/>
                  </a:schemeClr>
                </a:solidFill>
              </a:rPr>
              <a:t>recall=0.90, precision=0.03</a:t>
            </a:r>
            <a:r>
              <a:rPr lang="ja-JP" altLang="en-US" sz="2800" dirty="0">
                <a:solidFill>
                  <a:schemeClr val="tx1">
                    <a:lumMod val="75000"/>
                    <a:lumOff val="25000"/>
                  </a:schemeClr>
                </a:solidFill>
              </a:rPr>
              <a:t>にとどまった</a:t>
            </a:r>
            <a:endParaRPr lang="en-US" altLang="ja-JP" sz="2800" dirty="0">
              <a:solidFill>
                <a:schemeClr val="tx1">
                  <a:lumMod val="75000"/>
                  <a:lumOff val="25000"/>
                </a:schemeClr>
              </a:solidFill>
            </a:endParaRPr>
          </a:p>
          <a:p>
            <a:pPr>
              <a:buClr>
                <a:schemeClr val="accent1">
                  <a:lumMod val="60000"/>
                  <a:lumOff val="40000"/>
                </a:schemeClr>
              </a:buClr>
              <a:buSzPct val="85000"/>
            </a:pPr>
            <a:r>
              <a:rPr lang="ja-JP" altLang="en-US" sz="2800" dirty="0">
                <a:solidFill>
                  <a:schemeClr val="tx1">
                    <a:lumMod val="75000"/>
                    <a:lumOff val="25000"/>
                  </a:schemeClr>
                </a:solidFill>
              </a:rPr>
              <a:t>　</a:t>
            </a:r>
            <a:endParaRPr lang="en-US" altLang="ja-JP" sz="2800" dirty="0">
              <a:solidFill>
                <a:schemeClr val="tx1">
                  <a:lumMod val="75000"/>
                  <a:lumOff val="25000"/>
                </a:schemeClr>
              </a:solidFill>
            </a:endParaRPr>
          </a:p>
        </p:txBody>
      </p:sp>
      <p:sp>
        <p:nvSpPr>
          <p:cNvPr id="2" name="正方形/長方形 1"/>
          <p:cNvSpPr/>
          <p:nvPr/>
        </p:nvSpPr>
        <p:spPr>
          <a:xfrm>
            <a:off x="321790" y="1474793"/>
            <a:ext cx="7759219" cy="523220"/>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問題設定：「</a:t>
            </a:r>
            <a:r>
              <a:rPr lang="en-US" altLang="ja-JP" sz="2800" dirty="0">
                <a:solidFill>
                  <a:schemeClr val="tx1">
                    <a:lumMod val="75000"/>
                    <a:lumOff val="25000"/>
                  </a:schemeClr>
                </a:solidFill>
              </a:rPr>
              <a:t>1</a:t>
            </a:r>
            <a:r>
              <a:rPr lang="ja-JP" altLang="en-US" sz="2800" dirty="0">
                <a:solidFill>
                  <a:schemeClr val="tx1">
                    <a:lumMod val="75000"/>
                    <a:lumOff val="25000"/>
                  </a:schemeClr>
                </a:solidFill>
              </a:rPr>
              <a:t>年以内に重症化するか否か」</a:t>
            </a:r>
            <a:endParaRPr lang="en-US" altLang="ja-JP" sz="2800" dirty="0">
              <a:solidFill>
                <a:schemeClr val="tx1">
                  <a:lumMod val="75000"/>
                  <a:lumOff val="25000"/>
                </a:schemeClr>
              </a:solidFill>
            </a:endParaRPr>
          </a:p>
        </p:txBody>
      </p:sp>
    </p:spTree>
    <p:extLst>
      <p:ext uri="{BB962C8B-B14F-4D97-AF65-F5344CB8AC3E}">
        <p14:creationId xmlns:p14="http://schemas.microsoft.com/office/powerpoint/2010/main" val="2502767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24661" y="272946"/>
            <a:ext cx="3005951" cy="769441"/>
          </a:xfrm>
          <a:prstGeom prst="rect">
            <a:avLst/>
          </a:prstGeom>
        </p:spPr>
        <p:txBody>
          <a:bodyPr wrap="none">
            <a:spAutoFit/>
          </a:bodyPr>
          <a:lstStyle/>
          <a:p>
            <a:r>
              <a:rPr lang="ja-JP" altLang="en-US" sz="4400" dirty="0">
                <a:solidFill>
                  <a:schemeClr val="accent1">
                    <a:lumMod val="75000"/>
                  </a:schemeClr>
                </a:solidFill>
              </a:rPr>
              <a:t>今後の課題</a:t>
            </a:r>
          </a:p>
        </p:txBody>
      </p:sp>
      <p:sp>
        <p:nvSpPr>
          <p:cNvPr id="5" name="正方形/長方形 4"/>
          <p:cNvSpPr/>
          <p:nvPr/>
        </p:nvSpPr>
        <p:spPr>
          <a:xfrm>
            <a:off x="424661" y="1611630"/>
            <a:ext cx="8513599" cy="3970318"/>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医師の自由記述欄</a:t>
            </a:r>
            <a:endParaRPr lang="en-US" altLang="ja-JP" sz="2800" dirty="0">
              <a:solidFill>
                <a:schemeClr val="tx1">
                  <a:lumMod val="75000"/>
                  <a:lumOff val="25000"/>
                </a:schemeClr>
              </a:solidFill>
            </a:endParaRPr>
          </a:p>
          <a:p>
            <a:pPr>
              <a:buClr>
                <a:schemeClr val="accent1">
                  <a:lumMod val="60000"/>
                  <a:lumOff val="40000"/>
                </a:schemeClr>
              </a:buClr>
              <a:buSzPct val="85000"/>
            </a:pPr>
            <a:r>
              <a:rPr lang="ja-JP" altLang="en-US" sz="2800" dirty="0">
                <a:solidFill>
                  <a:schemeClr val="tx1">
                    <a:lumMod val="75000"/>
                    <a:lumOff val="25000"/>
                  </a:schemeClr>
                </a:solidFill>
              </a:rPr>
              <a:t>　 ⇒自然言語処理を施し，特徴量に追加</a:t>
            </a:r>
            <a:endParaRPr lang="en-US" altLang="ja-JP" sz="2800" dirty="0">
              <a:solidFill>
                <a:schemeClr val="tx1">
                  <a:lumMod val="75000"/>
                  <a:lumOff val="25000"/>
                </a:schemeClr>
              </a:solidFill>
            </a:endParaRPr>
          </a:p>
          <a:p>
            <a:pPr>
              <a:buClr>
                <a:schemeClr val="accent1">
                  <a:lumMod val="60000"/>
                  <a:lumOff val="40000"/>
                </a:schemeClr>
              </a:buClr>
              <a:buSzPct val="85000"/>
            </a:pPr>
            <a:endParaRPr lang="en-US" altLang="ja-JP" sz="28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問診票の変化量も特徴量に加える</a:t>
            </a:r>
            <a:endParaRPr lang="en-US" altLang="ja-JP" sz="2800" dirty="0">
              <a:solidFill>
                <a:schemeClr val="tx1">
                  <a:lumMod val="75000"/>
                  <a:lumOff val="25000"/>
                </a:schemeClr>
              </a:solidFill>
            </a:endParaRPr>
          </a:p>
          <a:p>
            <a:pPr>
              <a:buClr>
                <a:schemeClr val="accent1">
                  <a:lumMod val="60000"/>
                  <a:lumOff val="40000"/>
                </a:schemeClr>
              </a:buClr>
              <a:buSzPct val="85000"/>
            </a:pPr>
            <a:endParaRPr lang="en-US" altLang="ja-JP" sz="28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異常検知手法の利用　（不均衡データに適する）</a:t>
            </a:r>
            <a:endParaRPr lang="en-US" altLang="ja-JP" sz="2800" dirty="0">
              <a:solidFill>
                <a:schemeClr val="tx1">
                  <a:lumMod val="75000"/>
                  <a:lumOff val="25000"/>
                </a:schemeClr>
              </a:solidFill>
            </a:endParaRPr>
          </a:p>
          <a:p>
            <a:pPr marL="457200" indent="-457200">
              <a:buClr>
                <a:schemeClr val="accent1">
                  <a:lumMod val="60000"/>
                  <a:lumOff val="40000"/>
                </a:schemeClr>
              </a:buClr>
              <a:buSzPct val="100000"/>
              <a:buFont typeface="Wingdings" panose="05000000000000000000" pitchFamily="2" charset="2"/>
              <a:buChar char="Ø"/>
            </a:pPr>
            <a:endParaRPr lang="en-US" altLang="ja-JP" sz="28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糖尿病の指標である</a:t>
            </a:r>
            <a:r>
              <a:rPr lang="en-US" altLang="ja-JP" sz="2800" dirty="0">
                <a:solidFill>
                  <a:schemeClr val="tx1">
                    <a:lumMod val="75000"/>
                    <a:lumOff val="25000"/>
                  </a:schemeClr>
                </a:solidFill>
              </a:rPr>
              <a:t>HbA1c</a:t>
            </a:r>
            <a:r>
              <a:rPr lang="ja-JP" altLang="en-US" sz="2800" dirty="0">
                <a:solidFill>
                  <a:schemeClr val="tx1">
                    <a:lumMod val="75000"/>
                    <a:lumOff val="25000"/>
                  </a:schemeClr>
                </a:solidFill>
              </a:rPr>
              <a:t>を予測のターゲットとする</a:t>
            </a:r>
            <a:endParaRPr lang="en-US" altLang="ja-JP" sz="2800" dirty="0">
              <a:solidFill>
                <a:schemeClr val="tx1">
                  <a:lumMod val="75000"/>
                  <a:lumOff val="25000"/>
                </a:schemeClr>
              </a:solidFill>
            </a:endParaRPr>
          </a:p>
        </p:txBody>
      </p:sp>
    </p:spTree>
    <p:extLst>
      <p:ext uri="{BB962C8B-B14F-4D97-AF65-F5344CB8AC3E}">
        <p14:creationId xmlns:p14="http://schemas.microsoft.com/office/powerpoint/2010/main" val="4068086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424661" y="272946"/>
            <a:ext cx="2441694" cy="769441"/>
          </a:xfrm>
          <a:prstGeom prst="rect">
            <a:avLst/>
          </a:prstGeom>
        </p:spPr>
        <p:txBody>
          <a:bodyPr wrap="none">
            <a:spAutoFit/>
          </a:bodyPr>
          <a:lstStyle/>
          <a:p>
            <a:r>
              <a:rPr lang="ja-JP" altLang="en-US" sz="4400" dirty="0">
                <a:solidFill>
                  <a:schemeClr val="accent1">
                    <a:lumMod val="75000"/>
                  </a:schemeClr>
                </a:solidFill>
              </a:rPr>
              <a:t>質疑応答</a:t>
            </a:r>
          </a:p>
        </p:txBody>
      </p:sp>
      <p:sp>
        <p:nvSpPr>
          <p:cNvPr id="5" name="正方形/長方形 4"/>
          <p:cNvSpPr/>
          <p:nvPr/>
        </p:nvSpPr>
        <p:spPr>
          <a:xfrm>
            <a:off x="424661" y="1611630"/>
            <a:ext cx="8513599" cy="3416320"/>
          </a:xfrm>
          <a:prstGeom prst="rect">
            <a:avLst/>
          </a:prstGeom>
        </p:spPr>
        <p:txBody>
          <a:bodyPr wrap="square">
            <a:spAutoFit/>
          </a:bodyPr>
          <a:lstStyle/>
          <a:p>
            <a:pPr>
              <a:buClr>
                <a:schemeClr val="accent1">
                  <a:lumMod val="60000"/>
                  <a:lumOff val="40000"/>
                </a:schemeClr>
              </a:buClr>
              <a:buSzPct val="85000"/>
            </a:pPr>
            <a:r>
              <a:rPr lang="ja-JP" altLang="en-US" sz="2400" dirty="0">
                <a:solidFill>
                  <a:schemeClr val="tx1">
                    <a:lumMod val="75000"/>
                    <a:lumOff val="25000"/>
                  </a:schemeClr>
                </a:solidFill>
              </a:rPr>
              <a:t>糖尿病は線形的に悪化していくから、</a:t>
            </a:r>
            <a:endParaRPr lang="en-US" altLang="ja-JP" sz="2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二つの差分でいけるかもしれんけど、</a:t>
            </a:r>
            <a:endParaRPr lang="en-US" altLang="ja-JP" sz="2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それ以外の突発的な病名は</a:t>
            </a:r>
            <a:r>
              <a:rPr lang="en-US" altLang="ja-JP" sz="2400" dirty="0">
                <a:solidFill>
                  <a:schemeClr val="tx1">
                    <a:lumMod val="75000"/>
                    <a:lumOff val="25000"/>
                  </a:schemeClr>
                </a:solidFill>
              </a:rPr>
              <a:t>(</a:t>
            </a:r>
            <a:r>
              <a:rPr lang="ja-JP" altLang="en-US" sz="2400" dirty="0">
                <a:solidFill>
                  <a:schemeClr val="tx1">
                    <a:lumMod val="75000"/>
                    <a:lumOff val="25000"/>
                  </a:schemeClr>
                </a:solidFill>
              </a:rPr>
              <a:t>例えやけど</a:t>
            </a:r>
            <a:r>
              <a:rPr lang="en-US" altLang="ja-JP" sz="2400" dirty="0">
                <a:solidFill>
                  <a:schemeClr val="tx1">
                    <a:lumMod val="75000"/>
                    <a:lumOff val="25000"/>
                  </a:schemeClr>
                </a:solidFill>
              </a:rPr>
              <a:t>)</a:t>
            </a:r>
            <a:r>
              <a:rPr lang="ja-JP" altLang="en-US" sz="2400" dirty="0">
                <a:solidFill>
                  <a:schemeClr val="tx1">
                    <a:lumMod val="75000"/>
                    <a:lumOff val="25000"/>
                  </a:schemeClr>
                </a:solidFill>
              </a:rPr>
              <a:t>指数的に悪化</a:t>
            </a:r>
            <a:r>
              <a:rPr lang="ja-JP" altLang="en-US" sz="2400" dirty="0" err="1">
                <a:solidFill>
                  <a:schemeClr val="tx1">
                    <a:lumMod val="75000"/>
                    <a:lumOff val="25000"/>
                  </a:schemeClr>
                </a:solidFill>
              </a:rPr>
              <a:t>するとすると</a:t>
            </a:r>
            <a:r>
              <a:rPr lang="ja-JP" altLang="en-US" sz="2400" dirty="0">
                <a:solidFill>
                  <a:schemeClr val="tx1">
                    <a:lumMod val="75000"/>
                    <a:lumOff val="25000"/>
                  </a:schemeClr>
                </a:solidFill>
              </a:rPr>
              <a:t>、もっと長いスパンのデータを見て</a:t>
            </a:r>
            <a:r>
              <a:rPr lang="en-US" altLang="ja-JP" sz="2400" dirty="0">
                <a:solidFill>
                  <a:schemeClr val="tx1">
                    <a:lumMod val="75000"/>
                    <a:lumOff val="25000"/>
                  </a:schemeClr>
                </a:solidFill>
              </a:rPr>
              <a:t>LSTM</a:t>
            </a:r>
            <a:r>
              <a:rPr lang="ja-JP" altLang="en-US" sz="2400" dirty="0">
                <a:solidFill>
                  <a:schemeClr val="tx1">
                    <a:lumMod val="75000"/>
                    <a:lumOff val="25000"/>
                  </a:schemeClr>
                </a:solidFill>
              </a:rPr>
              <a:t>などを使ってみるとか、考えなければならないのではないか</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2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欠損値</a:t>
            </a:r>
            <a:r>
              <a:rPr lang="en-US" altLang="ja-JP" sz="2400" dirty="0">
                <a:solidFill>
                  <a:schemeClr val="tx1">
                    <a:lumMod val="75000"/>
                    <a:lumOff val="25000"/>
                  </a:schemeClr>
                </a:solidFill>
              </a:rPr>
              <a:t>50</a:t>
            </a:r>
            <a:r>
              <a:rPr lang="ja-JP" altLang="en-US" sz="2400" dirty="0">
                <a:solidFill>
                  <a:schemeClr val="tx1">
                    <a:lumMod val="75000"/>
                    <a:lumOff val="25000"/>
                  </a:schemeClr>
                </a:solidFill>
              </a:rPr>
              <a:t>％以上の項目は除外しているが、</a:t>
            </a:r>
            <a:endParaRPr lang="en-US" altLang="ja-JP" sz="2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欠損値になっていること自体が貴重な情報になっている可能性もあるので、もう少し慎重に扱う必要がある</a:t>
            </a:r>
            <a:endParaRPr lang="en-US" altLang="ja-JP" sz="2400" dirty="0">
              <a:solidFill>
                <a:schemeClr val="tx1">
                  <a:lumMod val="75000"/>
                  <a:lumOff val="25000"/>
                </a:schemeClr>
              </a:solidFill>
            </a:endParaRPr>
          </a:p>
        </p:txBody>
      </p:sp>
    </p:spTree>
    <p:extLst>
      <p:ext uri="{BB962C8B-B14F-4D97-AF65-F5344CB8AC3E}">
        <p14:creationId xmlns:p14="http://schemas.microsoft.com/office/powerpoint/2010/main" val="701051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54278" y="1726495"/>
            <a:ext cx="8527676" cy="1569660"/>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en-US" altLang="ja-JP" sz="2800" dirty="0">
                <a:solidFill>
                  <a:schemeClr val="tx1">
                    <a:lumMod val="75000"/>
                    <a:lumOff val="25000"/>
                  </a:schemeClr>
                </a:solidFill>
              </a:rPr>
              <a:t>SG</a:t>
            </a:r>
            <a:r>
              <a:rPr lang="ja-JP" altLang="en-US" sz="2800" dirty="0">
                <a:solidFill>
                  <a:schemeClr val="tx1">
                    <a:lumMod val="75000"/>
                    <a:lumOff val="25000"/>
                  </a:schemeClr>
                </a:solidFill>
              </a:rPr>
              <a:t>ホールディングスグループ健康保険組合の</a:t>
            </a:r>
            <a:endParaRPr lang="en-US" altLang="ja-JP" sz="2800" dirty="0">
              <a:solidFill>
                <a:schemeClr val="tx1">
                  <a:lumMod val="75000"/>
                  <a:lumOff val="25000"/>
                </a:schemeClr>
              </a:solidFill>
            </a:endParaRPr>
          </a:p>
          <a:p>
            <a:pPr>
              <a:buClr>
                <a:schemeClr val="accent1">
                  <a:lumMod val="60000"/>
                  <a:lumOff val="40000"/>
                </a:schemeClr>
              </a:buClr>
              <a:buSzPct val="85000"/>
            </a:pPr>
            <a:r>
              <a:rPr lang="ja-JP" altLang="en-US" sz="2800" dirty="0">
                <a:solidFill>
                  <a:schemeClr val="tx1">
                    <a:lumMod val="75000"/>
                    <a:lumOff val="25000"/>
                  </a:schemeClr>
                </a:solidFill>
              </a:rPr>
              <a:t>　 医療データを使用</a:t>
            </a:r>
            <a:endParaRPr lang="en-US" altLang="ja-JP" sz="3200" dirty="0">
              <a:solidFill>
                <a:schemeClr val="tx1">
                  <a:lumMod val="75000"/>
                  <a:lumOff val="25000"/>
                </a:schemeClr>
              </a:solidFill>
            </a:endParaRPr>
          </a:p>
          <a:p>
            <a:pPr>
              <a:buClr>
                <a:schemeClr val="accent1">
                  <a:lumMod val="60000"/>
                  <a:lumOff val="40000"/>
                </a:schemeClr>
              </a:buClr>
              <a:buSzPct val="85000"/>
            </a:pPr>
            <a:endParaRPr lang="en-US" altLang="ja-JP" sz="2000" dirty="0">
              <a:solidFill>
                <a:schemeClr val="tx1">
                  <a:lumMod val="75000"/>
                  <a:lumOff val="25000"/>
                </a:schemeClr>
              </a:solidFill>
            </a:endParaRPr>
          </a:p>
          <a:p>
            <a:pPr>
              <a:buClr>
                <a:schemeClr val="accent1">
                  <a:lumMod val="60000"/>
                  <a:lumOff val="40000"/>
                </a:schemeClr>
              </a:buClr>
              <a:buSzPct val="85000"/>
            </a:pPr>
            <a:r>
              <a:rPr lang="ja-JP" altLang="en-US" sz="2000" dirty="0">
                <a:solidFill>
                  <a:schemeClr val="tx1">
                    <a:lumMod val="75000"/>
                    <a:lumOff val="25000"/>
                  </a:schemeClr>
                </a:solidFill>
              </a:rPr>
              <a:t>利用したデータの概要</a:t>
            </a:r>
            <a:endParaRPr lang="en-US" altLang="ja-JP" sz="3200" dirty="0">
              <a:solidFill>
                <a:schemeClr val="tx1">
                  <a:lumMod val="75000"/>
                  <a:lumOff val="25000"/>
                </a:schemeClr>
              </a:solidFill>
            </a:endParaRPr>
          </a:p>
        </p:txBody>
      </p:sp>
      <p:sp>
        <p:nvSpPr>
          <p:cNvPr id="3" name="正方形/長方形 2"/>
          <p:cNvSpPr/>
          <p:nvPr/>
        </p:nvSpPr>
        <p:spPr>
          <a:xfrm>
            <a:off x="454278" y="268490"/>
            <a:ext cx="7718172" cy="830997"/>
          </a:xfrm>
          <a:prstGeom prst="rect">
            <a:avLst/>
          </a:prstGeom>
        </p:spPr>
        <p:txBody>
          <a:bodyPr wrap="square">
            <a:spAutoFit/>
          </a:bodyPr>
          <a:lstStyle/>
          <a:p>
            <a:r>
              <a:rPr kumimoji="1" lang="ja-JP" altLang="en-US" sz="4800" dirty="0">
                <a:solidFill>
                  <a:schemeClr val="accent1">
                    <a:lumMod val="75000"/>
                  </a:schemeClr>
                </a:solidFill>
              </a:rPr>
              <a:t>データの概要と予測対象</a:t>
            </a:r>
            <a:endParaRPr lang="ja-JP" altLang="en-US" sz="4800" dirty="0">
              <a:solidFill>
                <a:schemeClr val="accent1">
                  <a:lumMod val="75000"/>
                </a:schemeClr>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813152192"/>
              </p:ext>
            </p:extLst>
          </p:nvPr>
        </p:nvGraphicFramePr>
        <p:xfrm>
          <a:off x="566031" y="3368128"/>
          <a:ext cx="8058152" cy="1371600"/>
        </p:xfrm>
        <a:graphic>
          <a:graphicData uri="http://schemas.openxmlformats.org/drawingml/2006/table">
            <a:tbl>
              <a:tblPr firstRow="1" bandRow="1">
                <a:tableStyleId>{5C22544A-7EE6-4342-B048-85BDC9FD1C3A}</a:tableStyleId>
              </a:tblPr>
              <a:tblGrid>
                <a:gridCol w="2442556">
                  <a:extLst>
                    <a:ext uri="{9D8B030D-6E8A-4147-A177-3AD203B41FA5}">
                      <a16:colId xmlns:a16="http://schemas.microsoft.com/office/drawing/2014/main" val="712538656"/>
                    </a:ext>
                  </a:extLst>
                </a:gridCol>
                <a:gridCol w="1595520">
                  <a:extLst>
                    <a:ext uri="{9D8B030D-6E8A-4147-A177-3AD203B41FA5}">
                      <a16:colId xmlns:a16="http://schemas.microsoft.com/office/drawing/2014/main" val="144823792"/>
                    </a:ext>
                  </a:extLst>
                </a:gridCol>
                <a:gridCol w="1174005">
                  <a:extLst>
                    <a:ext uri="{9D8B030D-6E8A-4147-A177-3AD203B41FA5}">
                      <a16:colId xmlns:a16="http://schemas.microsoft.com/office/drawing/2014/main" val="198821788"/>
                    </a:ext>
                  </a:extLst>
                </a:gridCol>
                <a:gridCol w="1234441">
                  <a:extLst>
                    <a:ext uri="{9D8B030D-6E8A-4147-A177-3AD203B41FA5}">
                      <a16:colId xmlns:a16="http://schemas.microsoft.com/office/drawing/2014/main" val="4070656666"/>
                    </a:ext>
                  </a:extLst>
                </a:gridCol>
                <a:gridCol w="1611630">
                  <a:extLst>
                    <a:ext uri="{9D8B030D-6E8A-4147-A177-3AD203B41FA5}">
                      <a16:colId xmlns:a16="http://schemas.microsoft.com/office/drawing/2014/main" val="3154748696"/>
                    </a:ext>
                  </a:extLst>
                </a:gridCol>
              </a:tblGrid>
              <a:tr h="409504">
                <a:tc>
                  <a:txBody>
                    <a:bodyPr/>
                    <a:lstStyle/>
                    <a:p>
                      <a:endParaRPr kumimoji="1" lang="ja-JP"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400" b="0" dirty="0">
                          <a:solidFill>
                            <a:schemeClr val="tx1">
                              <a:lumMod val="75000"/>
                              <a:lumOff val="25000"/>
                            </a:schemeClr>
                          </a:solidFill>
                        </a:rPr>
                        <a:t>年代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400" b="0" dirty="0">
                          <a:solidFill>
                            <a:schemeClr val="tx1">
                              <a:lumMod val="75000"/>
                              <a:lumOff val="25000"/>
                            </a:schemeClr>
                          </a:solidFill>
                        </a:rPr>
                        <a:t>年齢層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400" b="0" dirty="0">
                          <a:solidFill>
                            <a:schemeClr val="tx1">
                              <a:lumMod val="75000"/>
                              <a:lumOff val="25000"/>
                            </a:schemeClr>
                          </a:solidFill>
                        </a:rPr>
                        <a:t>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2400" b="0" dirty="0">
                          <a:solidFill>
                            <a:schemeClr val="tx1">
                              <a:lumMod val="75000"/>
                              <a:lumOff val="25000"/>
                            </a:schemeClr>
                          </a:solidFill>
                        </a:rPr>
                        <a:t>枚数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992855"/>
                  </a:ext>
                </a:extLst>
              </a:tr>
              <a:tr h="409504">
                <a:tc>
                  <a:txBody>
                    <a:bodyPr/>
                    <a:lstStyle/>
                    <a:p>
                      <a:r>
                        <a:rPr kumimoji="1" lang="ja-JP" altLang="en-US" sz="2400" dirty="0">
                          <a:solidFill>
                            <a:schemeClr val="tx1">
                              <a:lumMod val="75000"/>
                              <a:lumOff val="25000"/>
                            </a:schemeClr>
                          </a:solidFill>
                        </a:rPr>
                        <a:t>レセプトデータ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a:solidFill>
                            <a:schemeClr val="tx1">
                              <a:lumMod val="75000"/>
                              <a:lumOff val="25000"/>
                            </a:schemeClr>
                          </a:solidFill>
                        </a:rPr>
                        <a:t>1996~2017</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a:solidFill>
                            <a:schemeClr val="tx1">
                              <a:lumMod val="75000"/>
                              <a:lumOff val="25000"/>
                            </a:schemeClr>
                          </a:solidFill>
                        </a:rPr>
                        <a:t>15~74</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a:solidFill>
                            <a:schemeClr val="tx1">
                              <a:lumMod val="75000"/>
                              <a:lumOff val="25000"/>
                            </a:schemeClr>
                          </a:solidFill>
                        </a:rPr>
                        <a:t>156,145</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a:solidFill>
                            <a:schemeClr val="tx1">
                              <a:lumMod val="75000"/>
                              <a:lumOff val="25000"/>
                            </a:schemeClr>
                          </a:solidFill>
                        </a:rPr>
                        <a:t>961,906</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3073027"/>
                  </a:ext>
                </a:extLst>
              </a:tr>
              <a:tr h="447239">
                <a:tc>
                  <a:txBody>
                    <a:bodyPr/>
                    <a:lstStyle/>
                    <a:p>
                      <a:r>
                        <a:rPr kumimoji="1" lang="ja-JP" altLang="en-US" sz="2400" dirty="0">
                          <a:solidFill>
                            <a:schemeClr val="tx1">
                              <a:lumMod val="75000"/>
                              <a:lumOff val="25000"/>
                            </a:schemeClr>
                          </a:solidFill>
                        </a:rPr>
                        <a:t>健診データ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a:solidFill>
                            <a:schemeClr val="tx1">
                              <a:lumMod val="75000"/>
                              <a:lumOff val="25000"/>
                            </a:schemeClr>
                          </a:solidFill>
                        </a:rPr>
                        <a:t>2006~2018</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a:solidFill>
                            <a:schemeClr val="tx1">
                              <a:lumMod val="75000"/>
                              <a:lumOff val="25000"/>
                            </a:schemeClr>
                          </a:solidFill>
                        </a:rPr>
                        <a:t>15~74</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a:solidFill>
                            <a:schemeClr val="tx1">
                              <a:lumMod val="75000"/>
                              <a:lumOff val="25000"/>
                            </a:schemeClr>
                          </a:solidFill>
                        </a:rPr>
                        <a:t>108,581</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2000" dirty="0">
                          <a:solidFill>
                            <a:schemeClr val="tx1">
                              <a:lumMod val="75000"/>
                              <a:lumOff val="25000"/>
                            </a:schemeClr>
                          </a:solidFill>
                        </a:rPr>
                        <a:t>1,617,078</a:t>
                      </a:r>
                      <a:endParaRPr kumimoji="1" lang="ja-JP" altLang="en-US" sz="200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4701406"/>
                  </a:ext>
                </a:extLst>
              </a:tr>
            </a:tbl>
          </a:graphicData>
        </a:graphic>
      </p:graphicFrame>
      <p:sp>
        <p:nvSpPr>
          <p:cNvPr id="12" name="正方形/長方形 11"/>
          <p:cNvSpPr/>
          <p:nvPr/>
        </p:nvSpPr>
        <p:spPr>
          <a:xfrm>
            <a:off x="454278" y="5208764"/>
            <a:ext cx="8206743" cy="1323439"/>
          </a:xfrm>
          <a:prstGeom prst="rect">
            <a:avLst/>
          </a:prstGeom>
        </p:spPr>
        <p:txBody>
          <a:bodyPr wrap="square">
            <a:spAutoFit/>
          </a:bodyPr>
          <a:lstStyle/>
          <a:p>
            <a:pPr marL="342900" indent="-342900">
              <a:buClr>
                <a:schemeClr val="accent1">
                  <a:lumMod val="60000"/>
                  <a:lumOff val="40000"/>
                </a:schemeClr>
              </a:buClr>
              <a:buSzPct val="80000"/>
              <a:buFont typeface="Wingdings" panose="05000000000000000000" pitchFamily="2" charset="2"/>
              <a:buChar char="Ø"/>
            </a:pPr>
            <a:r>
              <a:rPr lang="ja-JP" altLang="en-US" sz="2400" dirty="0"/>
              <a:t>予測対象として定義した重症化病名：</a:t>
            </a:r>
            <a:endParaRPr lang="en-US" altLang="ja-JP" sz="2400" dirty="0"/>
          </a:p>
          <a:p>
            <a:pPr>
              <a:buClr>
                <a:schemeClr val="accent1">
                  <a:lumMod val="60000"/>
                  <a:lumOff val="40000"/>
                </a:schemeClr>
              </a:buClr>
              <a:buSzPct val="80000"/>
            </a:pPr>
            <a:endParaRPr lang="en-US" altLang="ja-JP" sz="500" dirty="0"/>
          </a:p>
          <a:p>
            <a:pPr>
              <a:buClr>
                <a:schemeClr val="accent1">
                  <a:lumMod val="60000"/>
                  <a:lumOff val="40000"/>
                </a:schemeClr>
              </a:buClr>
              <a:buSzPct val="80000"/>
            </a:pPr>
            <a:r>
              <a:rPr lang="ja-JP" altLang="en-US" sz="2400" dirty="0"/>
              <a:t>　 糖尿病，狭心症，心筋梗塞，心筋症，心房細動，</a:t>
            </a:r>
            <a:endParaRPr lang="en-US" altLang="ja-JP" sz="2400" dirty="0"/>
          </a:p>
          <a:p>
            <a:pPr>
              <a:buClr>
                <a:schemeClr val="accent1">
                  <a:lumMod val="60000"/>
                  <a:lumOff val="40000"/>
                </a:schemeClr>
              </a:buClr>
              <a:buSzPct val="80000"/>
            </a:pPr>
            <a:r>
              <a:rPr lang="ja-JP" altLang="en-US" sz="2400" dirty="0"/>
              <a:t>　 心室細動，くも膜下出血，脳内出血，脳梗塞</a:t>
            </a:r>
            <a:endParaRPr lang="en-US" altLang="ja-JP" sz="2400" dirty="0"/>
          </a:p>
        </p:txBody>
      </p:sp>
    </p:spTree>
    <p:extLst>
      <p:ext uri="{BB962C8B-B14F-4D97-AF65-F5344CB8AC3E}">
        <p14:creationId xmlns:p14="http://schemas.microsoft.com/office/powerpoint/2010/main" val="341710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37556" y="226192"/>
            <a:ext cx="6340197" cy="830997"/>
          </a:xfrm>
          <a:prstGeom prst="rect">
            <a:avLst/>
          </a:prstGeom>
        </p:spPr>
        <p:txBody>
          <a:bodyPr wrap="none">
            <a:spAutoFit/>
          </a:bodyPr>
          <a:lstStyle/>
          <a:p>
            <a:r>
              <a:rPr lang="ja-JP" altLang="en-US" sz="4800" dirty="0">
                <a:solidFill>
                  <a:schemeClr val="accent1">
                    <a:lumMod val="75000"/>
                  </a:schemeClr>
                </a:solidFill>
              </a:rPr>
              <a:t>用意されているデータ</a:t>
            </a:r>
          </a:p>
        </p:txBody>
      </p:sp>
      <p:sp>
        <p:nvSpPr>
          <p:cNvPr id="4" name="テキスト ボックス 3"/>
          <p:cNvSpPr txBox="1"/>
          <p:nvPr/>
        </p:nvSpPr>
        <p:spPr>
          <a:xfrm>
            <a:off x="414696" y="1390374"/>
            <a:ext cx="8589213" cy="3970318"/>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3200" dirty="0">
                <a:solidFill>
                  <a:schemeClr val="tx1">
                    <a:lumMod val="75000"/>
                    <a:lumOff val="25000"/>
                  </a:schemeClr>
                </a:solidFill>
              </a:rPr>
              <a:t>レセプトデータ </a:t>
            </a:r>
            <a:r>
              <a:rPr lang="en-US" altLang="ja-JP" sz="2400" dirty="0">
                <a:solidFill>
                  <a:schemeClr val="tx1">
                    <a:lumMod val="75000"/>
                    <a:lumOff val="25000"/>
                  </a:schemeClr>
                </a:solidFill>
              </a:rPr>
              <a:t>(   )</a:t>
            </a:r>
            <a:endParaRPr lang="en-US" altLang="ja-JP" sz="3200" dirty="0">
              <a:solidFill>
                <a:schemeClr val="tx1">
                  <a:lumMod val="75000"/>
                  <a:lumOff val="25000"/>
                </a:schemeClr>
              </a:solidFill>
            </a:endParaRPr>
          </a:p>
          <a:p>
            <a:pPr>
              <a:buClr>
                <a:schemeClr val="accent3">
                  <a:lumMod val="75000"/>
                </a:schemeClr>
              </a:buClr>
            </a:pPr>
            <a:r>
              <a:rPr lang="ja-JP" altLang="en-US" sz="2800" dirty="0">
                <a:solidFill>
                  <a:schemeClr val="tx1">
                    <a:lumMod val="75000"/>
                    <a:lumOff val="25000"/>
                  </a:schemeClr>
                </a:solidFill>
              </a:rPr>
              <a:t>　 </a:t>
            </a:r>
            <a:r>
              <a:rPr lang="en-US" altLang="ja-JP" sz="2800" dirty="0">
                <a:solidFill>
                  <a:schemeClr val="tx1">
                    <a:lumMod val="75000"/>
                    <a:lumOff val="25000"/>
                  </a:schemeClr>
                </a:solidFill>
              </a:rPr>
              <a:t>―</a:t>
            </a:r>
          </a:p>
          <a:p>
            <a:pPr>
              <a:buClr>
                <a:schemeClr val="accent3">
                  <a:lumMod val="75000"/>
                </a:schemeClr>
              </a:buClr>
            </a:pPr>
            <a:r>
              <a:rPr lang="ja-JP" altLang="en-US" sz="2800" dirty="0">
                <a:solidFill>
                  <a:schemeClr val="tx1">
                    <a:lumMod val="75000"/>
                    <a:lumOff val="25000"/>
                  </a:schemeClr>
                </a:solidFill>
              </a:rPr>
              <a:t>　</a:t>
            </a:r>
            <a:endParaRPr lang="en-US" altLang="ja-JP" sz="2800" dirty="0">
              <a:solidFill>
                <a:schemeClr val="tx1">
                  <a:lumMod val="75000"/>
                  <a:lumOff val="25000"/>
                </a:schemeClr>
              </a:solidFill>
            </a:endParaRPr>
          </a:p>
          <a:p>
            <a:pPr>
              <a:buClr>
                <a:schemeClr val="accent3">
                  <a:lumMod val="75000"/>
                </a:schemeClr>
              </a:buClr>
            </a:pPr>
            <a:endParaRPr lang="en-US" altLang="ja-JP" sz="28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3200" dirty="0">
                <a:solidFill>
                  <a:schemeClr val="tx1">
                    <a:lumMod val="75000"/>
                    <a:lumOff val="25000"/>
                  </a:schemeClr>
                </a:solidFill>
              </a:rPr>
              <a:t>健診データ </a:t>
            </a:r>
            <a:r>
              <a:rPr lang="en-US" altLang="ja-JP" sz="2400" dirty="0">
                <a:solidFill>
                  <a:schemeClr val="tx1">
                    <a:lumMod val="75000"/>
                    <a:lumOff val="25000"/>
                  </a:schemeClr>
                </a:solidFill>
              </a:rPr>
              <a:t>(   )</a:t>
            </a:r>
            <a:endParaRPr lang="en-US" altLang="ja-JP" sz="3200" dirty="0">
              <a:solidFill>
                <a:schemeClr val="tx1">
                  <a:lumMod val="75000"/>
                  <a:lumOff val="25000"/>
                </a:schemeClr>
              </a:solidFill>
            </a:endParaRPr>
          </a:p>
          <a:p>
            <a:pPr>
              <a:buClr>
                <a:schemeClr val="accent3">
                  <a:lumMod val="75000"/>
                </a:schemeClr>
              </a:buClr>
            </a:pPr>
            <a:r>
              <a:rPr lang="ja-JP" altLang="en-US" sz="2800" dirty="0">
                <a:solidFill>
                  <a:schemeClr val="tx1">
                    <a:lumMod val="75000"/>
                    <a:lumOff val="25000"/>
                  </a:schemeClr>
                </a:solidFill>
              </a:rPr>
              <a:t>　 </a:t>
            </a:r>
            <a:r>
              <a:rPr lang="en-US" altLang="ja-JP" sz="2800" dirty="0">
                <a:solidFill>
                  <a:schemeClr val="tx1">
                    <a:lumMod val="75000"/>
                    <a:lumOff val="25000"/>
                  </a:schemeClr>
                </a:solidFill>
              </a:rPr>
              <a:t>―</a:t>
            </a:r>
          </a:p>
          <a:p>
            <a:pPr>
              <a:buClr>
                <a:schemeClr val="accent3">
                  <a:lumMod val="75000"/>
                </a:schemeClr>
              </a:buClr>
            </a:pPr>
            <a:endParaRPr lang="en-US" altLang="ja-JP" sz="2800" dirty="0">
              <a:solidFill>
                <a:schemeClr val="tx1">
                  <a:lumMod val="75000"/>
                  <a:lumOff val="25000"/>
                </a:schemeClr>
              </a:solidFill>
            </a:endParaRPr>
          </a:p>
          <a:p>
            <a:pPr algn="ctr">
              <a:buClr>
                <a:schemeClr val="accent3">
                  <a:lumMod val="75000"/>
                </a:schemeClr>
              </a:buClr>
            </a:pPr>
            <a:endParaRPr lang="en-US" altLang="ja-JP" sz="2800" dirty="0">
              <a:solidFill>
                <a:schemeClr val="tx1">
                  <a:lumMod val="75000"/>
                  <a:lumOff val="25000"/>
                </a:schemeClr>
              </a:solidFill>
            </a:endParaRPr>
          </a:p>
          <a:p>
            <a:pPr>
              <a:buClr>
                <a:schemeClr val="accent3">
                  <a:lumMod val="75000"/>
                </a:schemeClr>
              </a:buClr>
            </a:pPr>
            <a:endParaRPr kumimoji="1" lang="en-US" altLang="ja-JP" sz="1600" dirty="0">
              <a:solidFill>
                <a:schemeClr val="tx1">
                  <a:lumMod val="75000"/>
                  <a:lumOff val="25000"/>
                </a:schemeClr>
              </a:solidFill>
            </a:endParaRPr>
          </a:p>
        </p:txBody>
      </p:sp>
      <p:sp>
        <p:nvSpPr>
          <p:cNvPr id="5" name="正方形/長方形 4"/>
          <p:cNvSpPr/>
          <p:nvPr/>
        </p:nvSpPr>
        <p:spPr>
          <a:xfrm>
            <a:off x="1286599" y="1886402"/>
            <a:ext cx="7717310" cy="984885"/>
          </a:xfrm>
          <a:prstGeom prst="rect">
            <a:avLst/>
          </a:prstGeom>
        </p:spPr>
        <p:txBody>
          <a:bodyPr wrap="square">
            <a:spAutoFit/>
          </a:bodyPr>
          <a:lstStyle/>
          <a:p>
            <a:pPr indent="-457200">
              <a:buClr>
                <a:schemeClr val="accent3">
                  <a:lumMod val="75000"/>
                </a:schemeClr>
              </a:buClr>
            </a:pPr>
            <a:r>
              <a:rPr lang="ja-JP" altLang="en-US" sz="3000" b="1" dirty="0">
                <a:solidFill>
                  <a:schemeClr val="tx1">
                    <a:lumMod val="75000"/>
                    <a:lumOff val="25000"/>
                  </a:schemeClr>
                </a:solidFill>
              </a:rPr>
              <a:t>医療報酬の明細書</a:t>
            </a:r>
            <a:endParaRPr lang="en-US" altLang="ja-JP" sz="3000" b="1" dirty="0">
              <a:solidFill>
                <a:schemeClr val="tx1">
                  <a:lumMod val="75000"/>
                  <a:lumOff val="25000"/>
                </a:schemeClr>
              </a:solidFill>
            </a:endParaRPr>
          </a:p>
          <a:p>
            <a:pPr indent="-457200">
              <a:buClr>
                <a:schemeClr val="accent3">
                  <a:lumMod val="75000"/>
                </a:schemeClr>
              </a:buClr>
            </a:pPr>
            <a:r>
              <a:rPr kumimoji="1" lang="ja-JP" altLang="en-US" sz="2800" dirty="0">
                <a:solidFill>
                  <a:schemeClr val="tx1">
                    <a:lumMod val="75000"/>
                    <a:lumOff val="25000"/>
                  </a:schemeClr>
                </a:solidFill>
              </a:rPr>
              <a:t>診療年月，診断病名，処方された薬 </a:t>
            </a:r>
            <a:r>
              <a:rPr kumimoji="1" lang="en-US" altLang="ja-JP" sz="2800" dirty="0">
                <a:solidFill>
                  <a:schemeClr val="tx1">
                    <a:lumMod val="75000"/>
                    <a:lumOff val="25000"/>
                  </a:schemeClr>
                </a:solidFill>
              </a:rPr>
              <a:t>etc.</a:t>
            </a:r>
            <a:endParaRPr lang="en-US" altLang="ja-JP" sz="2800" dirty="0">
              <a:solidFill>
                <a:schemeClr val="tx1">
                  <a:lumMod val="75000"/>
                  <a:lumOff val="25000"/>
                </a:schemeClr>
              </a:solidFill>
            </a:endParaRPr>
          </a:p>
        </p:txBody>
      </p:sp>
      <p:sp>
        <p:nvSpPr>
          <p:cNvPr id="6" name="正方形/長方形 5"/>
          <p:cNvSpPr/>
          <p:nvPr/>
        </p:nvSpPr>
        <p:spPr>
          <a:xfrm>
            <a:off x="1286599" y="3676626"/>
            <a:ext cx="7940919" cy="1415772"/>
          </a:xfrm>
          <a:prstGeom prst="rect">
            <a:avLst/>
          </a:prstGeom>
        </p:spPr>
        <p:txBody>
          <a:bodyPr wrap="square">
            <a:spAutoFit/>
          </a:bodyPr>
          <a:lstStyle/>
          <a:p>
            <a:pPr indent="-457200">
              <a:buClr>
                <a:schemeClr val="accent3">
                  <a:lumMod val="75000"/>
                </a:schemeClr>
              </a:buClr>
            </a:pPr>
            <a:r>
              <a:rPr lang="ja-JP" altLang="en-US" sz="3000" b="1" dirty="0">
                <a:solidFill>
                  <a:schemeClr val="tx1">
                    <a:lumMod val="75000"/>
                    <a:lumOff val="25000"/>
                  </a:schemeClr>
                </a:solidFill>
              </a:rPr>
              <a:t>健康診断</a:t>
            </a:r>
            <a:r>
              <a:rPr lang="ja-JP" altLang="en-US" sz="2800" dirty="0">
                <a:solidFill>
                  <a:schemeClr val="tx1">
                    <a:lumMod val="75000"/>
                    <a:lumOff val="25000"/>
                  </a:schemeClr>
                </a:solidFill>
              </a:rPr>
              <a:t>の結果。</a:t>
            </a:r>
            <a:endParaRPr lang="en-US" altLang="ja-JP" sz="2800" dirty="0">
              <a:solidFill>
                <a:schemeClr val="tx1">
                  <a:lumMod val="75000"/>
                  <a:lumOff val="25000"/>
                </a:schemeClr>
              </a:solidFill>
            </a:endParaRPr>
          </a:p>
          <a:p>
            <a:pPr indent="-457200">
              <a:buClr>
                <a:schemeClr val="accent3">
                  <a:lumMod val="75000"/>
                </a:schemeClr>
              </a:buClr>
            </a:pPr>
            <a:r>
              <a:rPr lang="ja-JP" altLang="en-US" sz="2800" dirty="0">
                <a:solidFill>
                  <a:schemeClr val="tx1">
                    <a:lumMod val="75000"/>
                    <a:lumOff val="25000"/>
                  </a:schemeClr>
                </a:solidFill>
              </a:rPr>
              <a:t>身長，体重，血圧，赤血球数 </a:t>
            </a:r>
            <a:r>
              <a:rPr lang="en-US" altLang="ja-JP" sz="2800" dirty="0">
                <a:solidFill>
                  <a:schemeClr val="tx1">
                    <a:lumMod val="75000"/>
                    <a:lumOff val="25000"/>
                  </a:schemeClr>
                </a:solidFill>
              </a:rPr>
              <a:t>&amp;</a:t>
            </a:r>
          </a:p>
          <a:p>
            <a:pPr indent="-457200">
              <a:buClr>
                <a:schemeClr val="accent3">
                  <a:lumMod val="75000"/>
                </a:schemeClr>
              </a:buClr>
            </a:pPr>
            <a:r>
              <a:rPr lang="ja-JP" altLang="en-US" sz="2800" dirty="0">
                <a:solidFill>
                  <a:schemeClr val="tx1">
                    <a:lumMod val="75000"/>
                    <a:lumOff val="25000"/>
                  </a:schemeClr>
                </a:solidFill>
              </a:rPr>
              <a:t>問診表の回答結果 </a:t>
            </a:r>
            <a:r>
              <a:rPr lang="en-US" altLang="ja-JP" sz="2800" dirty="0">
                <a:solidFill>
                  <a:schemeClr val="tx1">
                    <a:lumMod val="75000"/>
                    <a:lumOff val="25000"/>
                  </a:schemeClr>
                </a:solidFill>
              </a:rPr>
              <a:t>&amp; </a:t>
            </a:r>
            <a:r>
              <a:rPr lang="ja-JP" altLang="en-US" sz="2800" dirty="0">
                <a:solidFill>
                  <a:schemeClr val="tx1">
                    <a:lumMod val="75000"/>
                    <a:lumOff val="25000"/>
                  </a:schemeClr>
                </a:solidFill>
              </a:rPr>
              <a:t>判定結果</a:t>
            </a:r>
            <a:r>
              <a:rPr lang="en-US" altLang="ja-JP" sz="2800" dirty="0">
                <a:solidFill>
                  <a:schemeClr val="tx1">
                    <a:lumMod val="75000"/>
                    <a:lumOff val="25000"/>
                  </a:schemeClr>
                </a:solidFill>
              </a:rPr>
              <a:t>(</a:t>
            </a:r>
            <a:r>
              <a:rPr lang="ja-JP" altLang="en-US" sz="2800" dirty="0">
                <a:solidFill>
                  <a:schemeClr val="tx1">
                    <a:lumMod val="75000"/>
                    <a:lumOff val="25000"/>
                  </a:schemeClr>
                </a:solidFill>
              </a:rPr>
              <a:t>６段階</a:t>
            </a:r>
            <a:r>
              <a:rPr lang="en-US" altLang="ja-JP" sz="2800" dirty="0">
                <a:solidFill>
                  <a:schemeClr val="tx1">
                    <a:lumMod val="75000"/>
                    <a:lumOff val="25000"/>
                  </a:schemeClr>
                </a:solidFill>
              </a:rPr>
              <a:t>)</a:t>
            </a:r>
          </a:p>
        </p:txBody>
      </p:sp>
      <p:sp>
        <p:nvSpPr>
          <p:cNvPr id="2" name="角丸四角形吹き出し 1"/>
          <p:cNvSpPr/>
          <p:nvPr/>
        </p:nvSpPr>
        <p:spPr>
          <a:xfrm>
            <a:off x="4583192" y="1112342"/>
            <a:ext cx="3714988" cy="586454"/>
          </a:xfrm>
          <a:prstGeom prst="wedgeRoundRectCallout">
            <a:avLst>
              <a:gd name="adj1" fmla="val -68178"/>
              <a:gd name="adj2" fmla="val -4118"/>
              <a:gd name="adj3" fmla="val 16667"/>
            </a:avLst>
          </a:prstGeom>
          <a:solidFill>
            <a:schemeClr val="bg1"/>
          </a:solidFill>
          <a:ln w="28575">
            <a:solidFill>
              <a:srgbClr val="3D8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lumMod val="75000"/>
                    <a:lumOff val="25000"/>
                  </a:schemeClr>
                </a:solidFill>
              </a:rPr>
              <a:t>発症のタイミングを判断</a:t>
            </a:r>
            <a:endParaRPr kumimoji="1" lang="en-US" altLang="ja-JP" sz="2400" dirty="0">
              <a:solidFill>
                <a:schemeClr val="tx1">
                  <a:lumMod val="75000"/>
                  <a:lumOff val="25000"/>
                </a:schemeClr>
              </a:solidFill>
            </a:endParaRPr>
          </a:p>
        </p:txBody>
      </p:sp>
      <p:sp>
        <p:nvSpPr>
          <p:cNvPr id="8" name="角丸四角形吹き出し 7"/>
          <p:cNvSpPr/>
          <p:nvPr/>
        </p:nvSpPr>
        <p:spPr>
          <a:xfrm>
            <a:off x="3676232" y="2881931"/>
            <a:ext cx="3536097" cy="586454"/>
          </a:xfrm>
          <a:prstGeom prst="wedgeRoundRectCallout">
            <a:avLst>
              <a:gd name="adj1" fmla="val -70465"/>
              <a:gd name="adj2" fmla="val -4118"/>
              <a:gd name="adj3" fmla="val 16667"/>
            </a:avLst>
          </a:prstGeom>
          <a:solidFill>
            <a:schemeClr val="bg1"/>
          </a:solidFill>
          <a:ln w="28575">
            <a:solidFill>
              <a:srgbClr val="3D8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lumMod val="75000"/>
                    <a:lumOff val="25000"/>
                  </a:schemeClr>
                </a:solidFill>
              </a:rPr>
              <a:t>発症するか否かを識別</a:t>
            </a:r>
            <a:endParaRPr kumimoji="1" lang="en-US" altLang="ja-JP" sz="2400" dirty="0">
              <a:solidFill>
                <a:schemeClr val="tx1">
                  <a:lumMod val="75000"/>
                  <a:lumOff val="25000"/>
                </a:schemeClr>
              </a:solidFill>
            </a:endParaRPr>
          </a:p>
        </p:txBody>
      </p:sp>
      <p:cxnSp>
        <p:nvCxnSpPr>
          <p:cNvPr id="9" name="直線矢印コネクタ 8"/>
          <p:cNvCxnSpPr/>
          <p:nvPr/>
        </p:nvCxnSpPr>
        <p:spPr>
          <a:xfrm>
            <a:off x="849211" y="5735905"/>
            <a:ext cx="6625388" cy="18732"/>
          </a:xfrm>
          <a:prstGeom prst="straightConnector1">
            <a:avLst/>
          </a:prstGeom>
          <a:ln w="76200">
            <a:solidFill>
              <a:schemeClr val="tx1">
                <a:lumMod val="75000"/>
                <a:lumOff val="25000"/>
              </a:schemeClr>
            </a:solidFill>
            <a:tailEnd type="triangle" w="med" len="lg"/>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7036017" y="5298765"/>
            <a:ext cx="877163" cy="369332"/>
          </a:xfrm>
          <a:prstGeom prst="rect">
            <a:avLst/>
          </a:prstGeom>
        </p:spPr>
        <p:txBody>
          <a:bodyPr wrap="none">
            <a:spAutoFit/>
          </a:bodyPr>
          <a:lstStyle/>
          <a:p>
            <a:r>
              <a:rPr kumimoji="1" lang="ja-JP" altLang="en-US" dirty="0">
                <a:solidFill>
                  <a:schemeClr val="tx1">
                    <a:lumMod val="75000"/>
                    <a:lumOff val="25000"/>
                  </a:schemeClr>
                </a:solidFill>
              </a:rPr>
              <a:t>時間軸</a:t>
            </a:r>
          </a:p>
        </p:txBody>
      </p:sp>
      <p:sp>
        <p:nvSpPr>
          <p:cNvPr id="11" name="ひし形 10"/>
          <p:cNvSpPr/>
          <p:nvPr/>
        </p:nvSpPr>
        <p:spPr>
          <a:xfrm>
            <a:off x="2489310" y="5538934"/>
            <a:ext cx="352921" cy="344394"/>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星 5 11"/>
          <p:cNvSpPr/>
          <p:nvPr/>
        </p:nvSpPr>
        <p:spPr>
          <a:xfrm>
            <a:off x="4702731" y="5487611"/>
            <a:ext cx="475282" cy="453536"/>
          </a:xfrm>
          <a:prstGeom prst="star5">
            <a:avLst/>
          </a:prstGeom>
          <a:solidFill>
            <a:srgbClr val="FF3300"/>
          </a:solidFill>
          <a:ln>
            <a:solidFill>
              <a:srgbClr val="F92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ひし形 13"/>
          <p:cNvSpPr/>
          <p:nvPr/>
        </p:nvSpPr>
        <p:spPr>
          <a:xfrm>
            <a:off x="3194706" y="3301413"/>
            <a:ext cx="310098" cy="302606"/>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 name="星 5 14"/>
          <p:cNvSpPr/>
          <p:nvPr/>
        </p:nvSpPr>
        <p:spPr>
          <a:xfrm>
            <a:off x="4011542" y="1526578"/>
            <a:ext cx="300726" cy="292729"/>
          </a:xfrm>
          <a:prstGeom prst="star5">
            <a:avLst/>
          </a:prstGeom>
          <a:solidFill>
            <a:srgbClr val="FF0000"/>
          </a:solidFill>
          <a:ln w="19050">
            <a:solidFill>
              <a:srgbClr val="F92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828509" y="6457890"/>
            <a:ext cx="1692222" cy="400110"/>
          </a:xfrm>
          <a:prstGeom prst="rect">
            <a:avLst/>
          </a:prstGeom>
          <a:noFill/>
        </p:spPr>
        <p:txBody>
          <a:bodyPr wrap="square" rtlCol="0">
            <a:spAutoFit/>
          </a:bodyPr>
          <a:lstStyle/>
          <a:p>
            <a:r>
              <a:rPr kumimoji="1" lang="ja-JP" altLang="en-US" sz="2000" dirty="0">
                <a:solidFill>
                  <a:schemeClr val="tx1">
                    <a:lumMod val="75000"/>
                    <a:lumOff val="25000"/>
                  </a:schemeClr>
                </a:solidFill>
              </a:rPr>
              <a:t>健診データ</a:t>
            </a:r>
          </a:p>
        </p:txBody>
      </p:sp>
      <p:cxnSp>
        <p:nvCxnSpPr>
          <p:cNvPr id="17" name="直線矢印コネクタ 16"/>
          <p:cNvCxnSpPr/>
          <p:nvPr/>
        </p:nvCxnSpPr>
        <p:spPr>
          <a:xfrm flipH="1" flipV="1">
            <a:off x="2674620" y="5962567"/>
            <a:ext cx="2581" cy="445708"/>
          </a:xfrm>
          <a:prstGeom prst="straightConnector1">
            <a:avLst/>
          </a:prstGeom>
          <a:ln w="38100">
            <a:solidFill>
              <a:schemeClr val="tx1">
                <a:lumMod val="75000"/>
                <a:lumOff val="25000"/>
              </a:schemeClr>
            </a:solidFill>
            <a:tailEnd type="arrow" w="med" len="lg"/>
          </a:ln>
        </p:spPr>
        <p:style>
          <a:lnRef idx="1">
            <a:schemeClr val="dk1"/>
          </a:lnRef>
          <a:fillRef idx="0">
            <a:schemeClr val="dk1"/>
          </a:fillRef>
          <a:effectRef idx="0">
            <a:schemeClr val="dk1"/>
          </a:effectRef>
          <a:fontRef idx="minor">
            <a:schemeClr val="tx1"/>
          </a:fontRef>
        </p:style>
      </p:cxnSp>
      <p:sp>
        <p:nvSpPr>
          <p:cNvPr id="19" name="テキスト ボックス 18"/>
          <p:cNvSpPr txBox="1"/>
          <p:nvPr/>
        </p:nvSpPr>
        <p:spPr>
          <a:xfrm>
            <a:off x="4583192" y="6457890"/>
            <a:ext cx="2103358" cy="400110"/>
          </a:xfrm>
          <a:prstGeom prst="rect">
            <a:avLst/>
          </a:prstGeom>
          <a:noFill/>
        </p:spPr>
        <p:txBody>
          <a:bodyPr wrap="square" rtlCol="0">
            <a:spAutoFit/>
          </a:bodyPr>
          <a:lstStyle/>
          <a:p>
            <a:r>
              <a:rPr kumimoji="1" lang="ja-JP" altLang="en-US" sz="2000" dirty="0">
                <a:solidFill>
                  <a:schemeClr val="tx1">
                    <a:lumMod val="75000"/>
                    <a:lumOff val="25000"/>
                  </a:schemeClr>
                </a:solidFill>
              </a:rPr>
              <a:t>レセプトデータ</a:t>
            </a:r>
          </a:p>
        </p:txBody>
      </p:sp>
      <p:cxnSp>
        <p:nvCxnSpPr>
          <p:cNvPr id="20" name="直線矢印コネクタ 19"/>
          <p:cNvCxnSpPr/>
          <p:nvPr/>
        </p:nvCxnSpPr>
        <p:spPr>
          <a:xfrm flipH="1" flipV="1">
            <a:off x="4937791" y="6002543"/>
            <a:ext cx="2581" cy="445708"/>
          </a:xfrm>
          <a:prstGeom prst="straightConnector1">
            <a:avLst/>
          </a:prstGeom>
          <a:ln w="38100">
            <a:solidFill>
              <a:schemeClr val="tx1">
                <a:lumMod val="75000"/>
                <a:lumOff val="25000"/>
              </a:schemeClr>
            </a:solidFill>
            <a:tailEnd type="arrow" w="med" len="lg"/>
          </a:ln>
        </p:spPr>
        <p:style>
          <a:lnRef idx="1">
            <a:schemeClr val="dk1"/>
          </a:lnRef>
          <a:fillRef idx="0">
            <a:schemeClr val="dk1"/>
          </a:fillRef>
          <a:effectRef idx="0">
            <a:schemeClr val="dk1"/>
          </a:effectRef>
          <a:fontRef idx="minor">
            <a:schemeClr val="tx1"/>
          </a:fontRef>
        </p:style>
      </p:cxnSp>
      <p:sp>
        <p:nvSpPr>
          <p:cNvPr id="21" name="右矢印 20"/>
          <p:cNvSpPr/>
          <p:nvPr/>
        </p:nvSpPr>
        <p:spPr>
          <a:xfrm>
            <a:off x="2932809" y="5092398"/>
            <a:ext cx="1740961" cy="1239485"/>
          </a:xfrm>
          <a:prstGeom prst="rightArrow">
            <a:avLst/>
          </a:prstGeom>
          <a:solidFill>
            <a:srgbClr val="3D8933"/>
          </a:solidFill>
          <a:ln>
            <a:solidFill>
              <a:srgbClr val="3D8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予測</a:t>
            </a:r>
            <a:endParaRPr kumimoji="1" lang="ja-JP" altLang="en-US" dirty="0"/>
          </a:p>
        </p:txBody>
      </p:sp>
    </p:spTree>
    <p:extLst>
      <p:ext uri="{BB962C8B-B14F-4D97-AF65-F5344CB8AC3E}">
        <p14:creationId xmlns:p14="http://schemas.microsoft.com/office/powerpoint/2010/main" val="11931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strVal val="#ppt_w*0.70"/>
                                          </p:val>
                                        </p:tav>
                                        <p:tav tm="100000">
                                          <p:val>
                                            <p:strVal val="#ppt_w"/>
                                          </p:val>
                                        </p:tav>
                                      </p:tavLst>
                                    </p:anim>
                                    <p:anim calcmode="lin" valueType="num">
                                      <p:cBhvr>
                                        <p:cTn id="16" dur="500" fill="hold"/>
                                        <p:tgtEl>
                                          <p:spTgt spid="21"/>
                                        </p:tgtEl>
                                        <p:attrNameLst>
                                          <p:attrName>ppt_h</p:attrName>
                                        </p:attrNameLst>
                                      </p:cBhvr>
                                      <p:tavLst>
                                        <p:tav tm="0">
                                          <p:val>
                                            <p:strVal val="#ppt_h"/>
                                          </p:val>
                                        </p:tav>
                                        <p:tav tm="100000">
                                          <p:val>
                                            <p:strVal val="#ppt_h"/>
                                          </p:val>
                                        </p:tav>
                                      </p:tavLst>
                                    </p:anim>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14111" y="215291"/>
            <a:ext cx="6340197" cy="830997"/>
          </a:xfrm>
          <a:prstGeom prst="rect">
            <a:avLst/>
          </a:prstGeom>
        </p:spPr>
        <p:txBody>
          <a:bodyPr wrap="none">
            <a:spAutoFit/>
          </a:bodyPr>
          <a:lstStyle/>
          <a:p>
            <a:r>
              <a:rPr lang="ja-JP" altLang="en-US" sz="4800" dirty="0">
                <a:solidFill>
                  <a:schemeClr val="accent1">
                    <a:lumMod val="75000"/>
                  </a:schemeClr>
                </a:solidFill>
              </a:rPr>
              <a:t>データの特徴　　　　</a:t>
            </a:r>
          </a:p>
        </p:txBody>
      </p:sp>
      <p:sp>
        <p:nvSpPr>
          <p:cNvPr id="4" name="テキスト ボックス 3"/>
          <p:cNvSpPr txBox="1"/>
          <p:nvPr/>
        </p:nvSpPr>
        <p:spPr>
          <a:xfrm>
            <a:off x="414111" y="1326498"/>
            <a:ext cx="8554043" cy="5262979"/>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3200" dirty="0">
                <a:solidFill>
                  <a:schemeClr val="tx1">
                    <a:lumMod val="75000"/>
                    <a:lumOff val="25000"/>
                  </a:schemeClr>
                </a:solidFill>
              </a:rPr>
              <a:t>重症化病名が初出であると断定できない</a:t>
            </a:r>
            <a:endParaRPr lang="en-US" altLang="ja-JP" sz="3200" dirty="0">
              <a:solidFill>
                <a:schemeClr val="tx1">
                  <a:lumMod val="75000"/>
                  <a:lumOff val="25000"/>
                </a:schemeClr>
              </a:solidFill>
            </a:endParaRPr>
          </a:p>
          <a:p>
            <a:pPr>
              <a:buClr>
                <a:schemeClr val="accent3">
                  <a:lumMod val="75000"/>
                </a:schemeClr>
              </a:buClr>
              <a:buSzPct val="85000"/>
            </a:pPr>
            <a:endParaRPr lang="en-US" altLang="ja-JP" sz="1000" dirty="0">
              <a:solidFill>
                <a:schemeClr val="tx1">
                  <a:lumMod val="75000"/>
                  <a:lumOff val="25000"/>
                </a:schemeClr>
              </a:solidFill>
            </a:endParaRPr>
          </a:p>
          <a:p>
            <a:pPr>
              <a:buClr>
                <a:schemeClr val="accent3">
                  <a:lumMod val="75000"/>
                </a:schemeClr>
              </a:buClr>
              <a:buSzPct val="85000"/>
            </a:pPr>
            <a:r>
              <a:rPr lang="ja-JP" altLang="en-US" sz="2800" dirty="0">
                <a:solidFill>
                  <a:schemeClr val="tx1">
                    <a:lumMod val="75000"/>
                    <a:lumOff val="25000"/>
                  </a:schemeClr>
                </a:solidFill>
              </a:rPr>
              <a:t>   ・中途採用者が存在</a:t>
            </a:r>
            <a:endParaRPr lang="en-US" altLang="ja-JP" sz="2800" dirty="0">
              <a:solidFill>
                <a:schemeClr val="tx1">
                  <a:lumMod val="75000"/>
                  <a:lumOff val="25000"/>
                </a:schemeClr>
              </a:solidFill>
            </a:endParaRPr>
          </a:p>
          <a:p>
            <a:pPr>
              <a:buClr>
                <a:schemeClr val="accent3">
                  <a:lumMod val="75000"/>
                </a:schemeClr>
              </a:buClr>
              <a:buSzPct val="85000"/>
            </a:pPr>
            <a:r>
              <a:rPr lang="ja-JP" altLang="en-US" sz="2800" dirty="0">
                <a:solidFill>
                  <a:schemeClr val="tx1">
                    <a:lumMod val="75000"/>
                    <a:lumOff val="25000"/>
                  </a:schemeClr>
                </a:solidFill>
              </a:rPr>
              <a:t>   ・健康保険組合に加入している時期の</a:t>
            </a:r>
            <a:endParaRPr lang="en-US" altLang="ja-JP" sz="2800" dirty="0">
              <a:solidFill>
                <a:schemeClr val="tx1">
                  <a:lumMod val="75000"/>
                  <a:lumOff val="25000"/>
                </a:schemeClr>
              </a:solidFill>
            </a:endParaRPr>
          </a:p>
          <a:p>
            <a:pPr>
              <a:buClr>
                <a:schemeClr val="accent3">
                  <a:lumMod val="75000"/>
                </a:schemeClr>
              </a:buClr>
              <a:buSzPct val="85000"/>
            </a:pPr>
            <a:r>
              <a:rPr lang="ja-JP" altLang="en-US" sz="2800" dirty="0">
                <a:solidFill>
                  <a:schemeClr val="tx1">
                    <a:lumMod val="75000"/>
                    <a:lumOff val="25000"/>
                  </a:schemeClr>
                </a:solidFill>
              </a:rPr>
              <a:t>　　データしかない</a:t>
            </a:r>
            <a:endParaRPr lang="en-US" altLang="ja-JP" sz="2800" dirty="0">
              <a:solidFill>
                <a:schemeClr val="tx1">
                  <a:lumMod val="75000"/>
                  <a:lumOff val="25000"/>
                </a:schemeClr>
              </a:solidFill>
            </a:endParaRPr>
          </a:p>
          <a:p>
            <a:pPr>
              <a:buClr>
                <a:schemeClr val="accent3">
                  <a:lumMod val="75000"/>
                </a:schemeClr>
              </a:buClr>
              <a:buSzPct val="85000"/>
            </a:pPr>
            <a:endParaRPr lang="en-US" altLang="ja-JP" sz="20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3200" dirty="0">
                <a:solidFill>
                  <a:schemeClr val="tx1">
                    <a:lumMod val="75000"/>
                    <a:lumOff val="25000"/>
                  </a:schemeClr>
                </a:solidFill>
              </a:rPr>
              <a:t>正例データと負例データの認定手順が煩雑</a:t>
            </a:r>
            <a:endParaRPr lang="en-US" altLang="ja-JP" sz="3200" dirty="0">
              <a:solidFill>
                <a:schemeClr val="tx1">
                  <a:lumMod val="75000"/>
                  <a:lumOff val="25000"/>
                </a:schemeClr>
              </a:solidFill>
            </a:endParaRPr>
          </a:p>
          <a:p>
            <a:pPr>
              <a:buClr>
                <a:schemeClr val="accent3">
                  <a:lumMod val="75000"/>
                </a:schemeClr>
              </a:buClr>
              <a:buSzPct val="85000"/>
            </a:pPr>
            <a:endParaRPr lang="en-US" altLang="ja-JP" sz="20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3200" dirty="0">
                <a:solidFill>
                  <a:schemeClr val="tx1">
                    <a:lumMod val="75000"/>
                    <a:lumOff val="25000"/>
                  </a:schemeClr>
                </a:solidFill>
              </a:rPr>
              <a:t>データの偏り</a:t>
            </a:r>
            <a:endParaRPr lang="en-US" altLang="ja-JP" sz="3200" dirty="0">
              <a:solidFill>
                <a:schemeClr val="tx1">
                  <a:lumMod val="75000"/>
                  <a:lumOff val="25000"/>
                </a:schemeClr>
              </a:solidFill>
            </a:endParaRPr>
          </a:p>
          <a:p>
            <a:pPr>
              <a:buClr>
                <a:schemeClr val="accent3">
                  <a:lumMod val="75000"/>
                </a:schemeClr>
              </a:buClr>
              <a:buSzPct val="100000"/>
            </a:pPr>
            <a:endParaRPr lang="en-US" altLang="ja-JP" sz="1000" dirty="0">
              <a:solidFill>
                <a:schemeClr val="tx1">
                  <a:lumMod val="75000"/>
                  <a:lumOff val="25000"/>
                </a:schemeClr>
              </a:solidFill>
            </a:endParaRPr>
          </a:p>
          <a:p>
            <a:pPr>
              <a:buClr>
                <a:schemeClr val="accent3">
                  <a:lumMod val="75000"/>
                </a:schemeClr>
              </a:buClr>
              <a:buSzPct val="100000"/>
            </a:pPr>
            <a:r>
              <a:rPr lang="ja-JP" altLang="en-US" sz="2800" dirty="0">
                <a:solidFill>
                  <a:schemeClr val="tx1">
                    <a:lumMod val="75000"/>
                    <a:lumOff val="25000"/>
                  </a:schemeClr>
                </a:solidFill>
              </a:rPr>
              <a:t>   ・健康な人のデータ　　　病気の人のデータ</a:t>
            </a:r>
            <a:endParaRPr lang="en-US" altLang="ja-JP" sz="2800" dirty="0">
              <a:solidFill>
                <a:schemeClr val="tx1">
                  <a:lumMod val="75000"/>
                  <a:lumOff val="25000"/>
                </a:schemeClr>
              </a:solidFill>
            </a:endParaRPr>
          </a:p>
          <a:p>
            <a:pPr>
              <a:buClr>
                <a:schemeClr val="accent3">
                  <a:lumMod val="75000"/>
                </a:schemeClr>
              </a:buClr>
              <a:buSzPct val="100000"/>
            </a:pPr>
            <a:r>
              <a:rPr lang="ja-JP" altLang="en-US" sz="2800" dirty="0">
                <a:solidFill>
                  <a:schemeClr val="tx1">
                    <a:lumMod val="75000"/>
                    <a:lumOff val="25000"/>
                  </a:schemeClr>
                </a:solidFill>
              </a:rPr>
              <a:t>　　　  </a:t>
            </a:r>
            <a:r>
              <a:rPr lang="en-US" altLang="ja-JP" sz="2800" dirty="0">
                <a:solidFill>
                  <a:schemeClr val="tx1">
                    <a:lumMod val="75000"/>
                    <a:lumOff val="25000"/>
                  </a:schemeClr>
                </a:solidFill>
              </a:rPr>
              <a:t> </a:t>
            </a:r>
            <a:r>
              <a:rPr lang="ja-JP" altLang="en-US" sz="2800" dirty="0">
                <a:solidFill>
                  <a:schemeClr val="tx1">
                    <a:lumMod val="75000"/>
                    <a:lumOff val="25000"/>
                  </a:schemeClr>
                </a:solidFill>
              </a:rPr>
              <a:t>（負例）                          </a:t>
            </a:r>
            <a:r>
              <a:rPr lang="en-US" altLang="ja-JP" sz="2800" dirty="0">
                <a:solidFill>
                  <a:schemeClr val="tx1">
                    <a:lumMod val="75000"/>
                    <a:lumOff val="25000"/>
                  </a:schemeClr>
                </a:solidFill>
              </a:rPr>
              <a:t>(</a:t>
            </a:r>
            <a:r>
              <a:rPr lang="ja-JP" altLang="en-US" sz="2800" dirty="0">
                <a:solidFill>
                  <a:schemeClr val="tx1">
                    <a:lumMod val="75000"/>
                    <a:lumOff val="25000"/>
                  </a:schemeClr>
                </a:solidFill>
              </a:rPr>
              <a:t>正例</a:t>
            </a:r>
            <a:r>
              <a:rPr lang="en-US" altLang="ja-JP" sz="2800" dirty="0">
                <a:solidFill>
                  <a:schemeClr val="tx1">
                    <a:lumMod val="75000"/>
                    <a:lumOff val="25000"/>
                  </a:schemeClr>
                </a:solidFill>
              </a:rPr>
              <a:t>)</a:t>
            </a:r>
          </a:p>
          <a:p>
            <a:pPr>
              <a:buClr>
                <a:schemeClr val="accent3">
                  <a:lumMod val="75000"/>
                </a:schemeClr>
              </a:buClr>
            </a:pPr>
            <a:r>
              <a:rPr lang="ja-JP" altLang="en-US" sz="2800" dirty="0">
                <a:solidFill>
                  <a:schemeClr val="tx1">
                    <a:lumMod val="75000"/>
                    <a:lumOff val="25000"/>
                  </a:schemeClr>
                </a:solidFill>
              </a:rPr>
              <a:t>   ・重症化病名の割合は全体の</a:t>
            </a:r>
            <a:r>
              <a:rPr lang="en-US" altLang="ja-JP" sz="4000" dirty="0">
                <a:solidFill>
                  <a:schemeClr val="tx1">
                    <a:lumMod val="75000"/>
                    <a:lumOff val="25000"/>
                  </a:schemeClr>
                </a:solidFill>
              </a:rPr>
              <a:t>4.5% </a:t>
            </a:r>
            <a:r>
              <a:rPr lang="en-US" altLang="ja-JP" sz="2800" dirty="0">
                <a:solidFill>
                  <a:schemeClr val="tx1">
                    <a:lumMod val="75000"/>
                    <a:lumOff val="25000"/>
                  </a:schemeClr>
                </a:solidFill>
              </a:rPr>
              <a:t>(2017</a:t>
            </a:r>
            <a:r>
              <a:rPr lang="ja-JP" altLang="en-US" sz="2800" dirty="0">
                <a:solidFill>
                  <a:schemeClr val="tx1">
                    <a:lumMod val="75000"/>
                    <a:lumOff val="25000"/>
                  </a:schemeClr>
                </a:solidFill>
              </a:rPr>
              <a:t>年</a:t>
            </a:r>
            <a:r>
              <a:rPr lang="en-US" altLang="ja-JP" sz="2800" dirty="0">
                <a:solidFill>
                  <a:schemeClr val="tx1">
                    <a:lumMod val="75000"/>
                    <a:lumOff val="25000"/>
                  </a:schemeClr>
                </a:solidFill>
              </a:rPr>
              <a:t>)</a:t>
            </a:r>
          </a:p>
        </p:txBody>
      </p:sp>
      <mc:AlternateContent xmlns:mc="http://schemas.openxmlformats.org/markup-compatibility/2006" xmlns:a14="http://schemas.microsoft.com/office/drawing/2010/main">
        <mc:Choice Requires="a14">
          <p:sp>
            <p:nvSpPr>
              <p:cNvPr id="2" name="正方形/長方形 1"/>
              <p:cNvSpPr/>
              <p:nvPr/>
            </p:nvSpPr>
            <p:spPr>
              <a:xfrm>
                <a:off x="4027807" y="4732259"/>
                <a:ext cx="995785"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5400" b="1" i="1" smtClean="0">
                          <a:solidFill>
                            <a:schemeClr val="tx1">
                              <a:lumMod val="75000"/>
                              <a:lumOff val="25000"/>
                            </a:schemeClr>
                          </a:solidFill>
                          <a:latin typeface="Cambria Math" panose="02040503050406030204" pitchFamily="18" charset="0"/>
                        </a:rPr>
                        <m:t>≫</m:t>
                      </m:r>
                    </m:oMath>
                  </m:oMathPara>
                </a14:m>
                <a:endParaRPr lang="ja-JP" altLang="en-US" sz="5400" b="1" dirty="0">
                  <a:solidFill>
                    <a:schemeClr val="tx1">
                      <a:lumMod val="75000"/>
                      <a:lumOff val="25000"/>
                    </a:schemeClr>
                  </a:solidFill>
                </a:endParaRPr>
              </a:p>
            </p:txBody>
          </p:sp>
        </mc:Choice>
        <mc:Fallback xmlns="">
          <p:sp>
            <p:nvSpPr>
              <p:cNvPr id="2" name="正方形/長方形 1"/>
              <p:cNvSpPr>
                <a:spLocks noRot="1" noChangeAspect="1" noMove="1" noResize="1" noEditPoints="1" noAdjustHandles="1" noChangeArrowheads="1" noChangeShapeType="1" noTextEdit="1"/>
              </p:cNvSpPr>
              <p:nvPr/>
            </p:nvSpPr>
            <p:spPr>
              <a:xfrm>
                <a:off x="4027807" y="4732259"/>
                <a:ext cx="995785" cy="923330"/>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912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14111" y="215291"/>
            <a:ext cx="8384201" cy="830997"/>
          </a:xfrm>
          <a:prstGeom prst="rect">
            <a:avLst/>
          </a:prstGeom>
        </p:spPr>
        <p:txBody>
          <a:bodyPr wrap="square">
            <a:spAutoFit/>
          </a:bodyPr>
          <a:lstStyle/>
          <a:p>
            <a:r>
              <a:rPr lang="ja-JP" altLang="en-US" sz="4800" dirty="0">
                <a:solidFill>
                  <a:schemeClr val="accent1">
                    <a:lumMod val="75000"/>
                  </a:schemeClr>
                </a:solidFill>
              </a:rPr>
              <a:t>病気診断データの選定　　　　</a:t>
            </a:r>
          </a:p>
        </p:txBody>
      </p:sp>
      <p:sp>
        <p:nvSpPr>
          <p:cNvPr id="4" name="テキスト ボックス 3"/>
          <p:cNvSpPr txBox="1"/>
          <p:nvPr/>
        </p:nvSpPr>
        <p:spPr>
          <a:xfrm>
            <a:off x="414111" y="1665566"/>
            <a:ext cx="8554043" cy="2616101"/>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3200" dirty="0">
                <a:solidFill>
                  <a:schemeClr val="tx1">
                    <a:lumMod val="75000"/>
                    <a:lumOff val="25000"/>
                  </a:schemeClr>
                </a:solidFill>
              </a:rPr>
              <a:t>レセプトデータ上で病名を見つける</a:t>
            </a:r>
            <a:endParaRPr lang="en-US" altLang="ja-JP" sz="3200" dirty="0">
              <a:solidFill>
                <a:schemeClr val="tx1">
                  <a:lumMod val="75000"/>
                  <a:lumOff val="25000"/>
                </a:schemeClr>
              </a:solidFill>
            </a:endParaRPr>
          </a:p>
          <a:p>
            <a:pPr>
              <a:buClr>
                <a:schemeClr val="accent1">
                  <a:lumMod val="60000"/>
                  <a:lumOff val="40000"/>
                </a:schemeClr>
              </a:buClr>
              <a:buSzPct val="85000"/>
            </a:pPr>
            <a:r>
              <a:rPr lang="ja-JP" altLang="en-US" sz="3200" dirty="0">
                <a:solidFill>
                  <a:schemeClr val="tx1">
                    <a:lumMod val="75000"/>
                    <a:lumOff val="25000"/>
                  </a:schemeClr>
                </a:solidFill>
              </a:rPr>
              <a:t>　 ⇒正例に用いるデータとする</a:t>
            </a:r>
            <a:endParaRPr lang="en-US" altLang="ja-JP" sz="3200" dirty="0">
              <a:solidFill>
                <a:schemeClr val="tx1">
                  <a:lumMod val="75000"/>
                  <a:lumOff val="25000"/>
                </a:schemeClr>
              </a:solidFill>
            </a:endParaRPr>
          </a:p>
          <a:p>
            <a:pPr>
              <a:buClr>
                <a:schemeClr val="accent3">
                  <a:lumMod val="75000"/>
                </a:schemeClr>
              </a:buClr>
              <a:buSzPct val="100000"/>
            </a:pPr>
            <a:endParaRPr lang="en-US" altLang="ja-JP" sz="2000" dirty="0">
              <a:solidFill>
                <a:schemeClr val="tx1">
                  <a:lumMod val="75000"/>
                  <a:lumOff val="25000"/>
                </a:schemeClr>
              </a:solidFill>
            </a:endParaRPr>
          </a:p>
          <a:p>
            <a:pPr>
              <a:buClr>
                <a:schemeClr val="accent3">
                  <a:lumMod val="75000"/>
                </a:schemeClr>
              </a:buClr>
              <a:buSzPct val="100000"/>
            </a:pPr>
            <a:r>
              <a:rPr lang="ja-JP" altLang="en-US" sz="2800" dirty="0">
                <a:solidFill>
                  <a:schemeClr val="tx1">
                    <a:lumMod val="75000"/>
                    <a:lumOff val="25000"/>
                  </a:schemeClr>
                </a:solidFill>
              </a:rPr>
              <a:t>　なぜなら</a:t>
            </a:r>
            <a:r>
              <a:rPr lang="en-US" altLang="ja-JP" sz="2800" dirty="0">
                <a:solidFill>
                  <a:schemeClr val="tx1">
                    <a:lumMod val="75000"/>
                    <a:lumOff val="25000"/>
                  </a:schemeClr>
                </a:solidFill>
              </a:rPr>
              <a:t>…</a:t>
            </a:r>
            <a:r>
              <a:rPr lang="ja-JP" altLang="en-US" sz="2800" dirty="0">
                <a:solidFill>
                  <a:schemeClr val="tx1">
                    <a:lumMod val="75000"/>
                    <a:lumOff val="25000"/>
                  </a:schemeClr>
                </a:solidFill>
              </a:rPr>
              <a:t>　　　　</a:t>
            </a:r>
            <a:endParaRPr lang="en-US" altLang="ja-JP" sz="3600" b="1" dirty="0">
              <a:solidFill>
                <a:schemeClr val="tx1">
                  <a:lumMod val="75000"/>
                  <a:lumOff val="25000"/>
                </a:schemeClr>
              </a:solidFill>
            </a:endParaRPr>
          </a:p>
          <a:p>
            <a:pPr>
              <a:buClr>
                <a:schemeClr val="accent3">
                  <a:lumMod val="75000"/>
                </a:schemeClr>
              </a:buClr>
              <a:buSzPct val="100000"/>
            </a:pPr>
            <a:r>
              <a:rPr lang="ja-JP" altLang="en-US" sz="3600" b="1" dirty="0">
                <a:solidFill>
                  <a:schemeClr val="tx1">
                    <a:lumMod val="75000"/>
                    <a:lumOff val="25000"/>
                  </a:schemeClr>
                </a:solidFill>
              </a:rPr>
              <a:t>  　</a:t>
            </a:r>
            <a:r>
              <a:rPr lang="ja-JP" altLang="en-US" sz="2800" dirty="0">
                <a:solidFill>
                  <a:schemeClr val="tx1">
                    <a:lumMod val="75000"/>
                    <a:lumOff val="25000"/>
                  </a:schemeClr>
                </a:solidFill>
              </a:rPr>
              <a:t>検査をするために便宜的に病名をつける</a:t>
            </a:r>
            <a:endParaRPr lang="en-US" altLang="ja-JP" sz="4000" dirty="0">
              <a:solidFill>
                <a:schemeClr val="tx1">
                  <a:lumMod val="75000"/>
                  <a:lumOff val="25000"/>
                </a:schemeClr>
              </a:solidFill>
            </a:endParaRPr>
          </a:p>
          <a:p>
            <a:pPr>
              <a:buClr>
                <a:schemeClr val="accent3">
                  <a:lumMod val="75000"/>
                </a:schemeClr>
              </a:buClr>
              <a:buSzPct val="85000"/>
            </a:pPr>
            <a:endParaRPr lang="en-US" altLang="ja-JP" sz="1600" dirty="0">
              <a:solidFill>
                <a:schemeClr val="tx1">
                  <a:lumMod val="75000"/>
                  <a:lumOff val="25000"/>
                </a:schemeClr>
              </a:solidFill>
            </a:endParaRPr>
          </a:p>
        </p:txBody>
      </p:sp>
      <p:sp>
        <p:nvSpPr>
          <p:cNvPr id="5" name="正方形/長方形 4"/>
          <p:cNvSpPr/>
          <p:nvPr/>
        </p:nvSpPr>
        <p:spPr>
          <a:xfrm>
            <a:off x="1286501" y="4360122"/>
            <a:ext cx="6200078" cy="1717288"/>
          </a:xfrm>
          <a:prstGeom prst="rect">
            <a:avLst/>
          </a:prstGeom>
          <a:noFill/>
          <a:ln w="38100">
            <a:solidFill>
              <a:srgbClr val="3D8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601522" y="4680157"/>
            <a:ext cx="5570035" cy="1077218"/>
          </a:xfrm>
          <a:prstGeom prst="rect">
            <a:avLst/>
          </a:prstGeom>
        </p:spPr>
        <p:txBody>
          <a:bodyPr wrap="square">
            <a:spAutoFit/>
          </a:bodyPr>
          <a:lstStyle/>
          <a:p>
            <a:pPr>
              <a:buClr>
                <a:schemeClr val="accent3">
                  <a:lumMod val="75000"/>
                </a:schemeClr>
              </a:buClr>
              <a:buSzPct val="85000"/>
            </a:pPr>
            <a:r>
              <a:rPr lang="ja-JP" altLang="en-US" sz="3200" dirty="0">
                <a:solidFill>
                  <a:schemeClr val="tx1">
                    <a:lumMod val="75000"/>
                    <a:lumOff val="25000"/>
                  </a:schemeClr>
                </a:solidFill>
              </a:rPr>
              <a:t>・「疑い病名」は取り除く</a:t>
            </a:r>
            <a:endParaRPr lang="en-US" altLang="ja-JP" sz="3200" dirty="0">
              <a:solidFill>
                <a:schemeClr val="tx1">
                  <a:lumMod val="75000"/>
                  <a:lumOff val="25000"/>
                </a:schemeClr>
              </a:solidFill>
            </a:endParaRPr>
          </a:p>
          <a:p>
            <a:pPr>
              <a:buClr>
                <a:schemeClr val="accent3">
                  <a:lumMod val="75000"/>
                </a:schemeClr>
              </a:buClr>
              <a:buSzPct val="85000"/>
            </a:pPr>
            <a:r>
              <a:rPr lang="ja-JP" altLang="en-US" sz="3200" dirty="0">
                <a:solidFill>
                  <a:schemeClr val="tx1">
                    <a:lumMod val="75000"/>
                    <a:lumOff val="25000"/>
                  </a:schemeClr>
                </a:solidFill>
              </a:rPr>
              <a:t>・薬と病名の対応を確認する</a:t>
            </a:r>
            <a:endParaRPr lang="en-US" altLang="ja-JP" sz="3200" dirty="0">
              <a:solidFill>
                <a:schemeClr val="tx1">
                  <a:lumMod val="75000"/>
                  <a:lumOff val="25000"/>
                </a:schemeClr>
              </a:solidFill>
            </a:endParaRPr>
          </a:p>
        </p:txBody>
      </p:sp>
      <p:cxnSp>
        <p:nvCxnSpPr>
          <p:cNvPr id="8" name="直線コネクタ 7"/>
          <p:cNvCxnSpPr/>
          <p:nvPr/>
        </p:nvCxnSpPr>
        <p:spPr>
          <a:xfrm>
            <a:off x="1003610" y="1754776"/>
            <a:ext cx="6375709" cy="8880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1014761" y="1765927"/>
            <a:ext cx="6375709" cy="79885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319" y="4471239"/>
            <a:ext cx="1907260" cy="1907260"/>
          </a:xfrm>
          <a:prstGeom prst="rect">
            <a:avLst/>
          </a:prstGeom>
        </p:spPr>
      </p:pic>
    </p:spTree>
    <p:extLst>
      <p:ext uri="{BB962C8B-B14F-4D97-AF65-F5344CB8AC3E}">
        <p14:creationId xmlns:p14="http://schemas.microsoft.com/office/powerpoint/2010/main" val="307978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36545" y="203516"/>
            <a:ext cx="8648521" cy="769441"/>
          </a:xfrm>
          <a:prstGeom prst="rect">
            <a:avLst/>
          </a:prstGeom>
        </p:spPr>
        <p:txBody>
          <a:bodyPr wrap="none">
            <a:spAutoFit/>
          </a:bodyPr>
          <a:lstStyle/>
          <a:p>
            <a:r>
              <a:rPr lang="ja-JP" altLang="en-US" sz="4400" dirty="0">
                <a:solidFill>
                  <a:schemeClr val="accent1">
                    <a:lumMod val="75000"/>
                  </a:schemeClr>
                </a:solidFill>
              </a:rPr>
              <a:t>病名を初出とみなす条件　　　　</a:t>
            </a:r>
          </a:p>
        </p:txBody>
      </p:sp>
      <p:cxnSp>
        <p:nvCxnSpPr>
          <p:cNvPr id="6" name="直線矢印コネクタ 5"/>
          <p:cNvCxnSpPr/>
          <p:nvPr/>
        </p:nvCxnSpPr>
        <p:spPr>
          <a:xfrm>
            <a:off x="143087" y="2837481"/>
            <a:ext cx="8841605" cy="18732"/>
          </a:xfrm>
          <a:prstGeom prst="straightConnector1">
            <a:avLst/>
          </a:prstGeom>
          <a:ln w="76200">
            <a:solidFill>
              <a:schemeClr val="tx1">
                <a:lumMod val="75000"/>
                <a:lumOff val="25000"/>
              </a:schemeClr>
            </a:solidFill>
            <a:tailEnd type="triangle" w="med" len="lg"/>
          </a:ln>
        </p:spPr>
        <p:style>
          <a:lnRef idx="1">
            <a:schemeClr val="dk1"/>
          </a:lnRef>
          <a:fillRef idx="0">
            <a:schemeClr val="dk1"/>
          </a:fillRef>
          <a:effectRef idx="0">
            <a:schemeClr val="dk1"/>
          </a:effectRef>
          <a:fontRef idx="minor">
            <a:schemeClr val="tx1"/>
          </a:fontRef>
        </p:style>
      </p:cxnSp>
      <p:sp>
        <p:nvSpPr>
          <p:cNvPr id="9" name="星 5 8"/>
          <p:cNvSpPr/>
          <p:nvPr/>
        </p:nvSpPr>
        <p:spPr>
          <a:xfrm>
            <a:off x="4096172" y="2477645"/>
            <a:ext cx="664634" cy="651934"/>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16" name="直線矢印コネクタ 15"/>
          <p:cNvCxnSpPr/>
          <p:nvPr/>
        </p:nvCxnSpPr>
        <p:spPr>
          <a:xfrm flipV="1">
            <a:off x="4428489" y="3173607"/>
            <a:ext cx="0" cy="540834"/>
          </a:xfrm>
          <a:prstGeom prst="straightConnector1">
            <a:avLst/>
          </a:prstGeom>
          <a:ln w="38100">
            <a:solidFill>
              <a:schemeClr val="tx1">
                <a:lumMod val="75000"/>
                <a:lumOff val="25000"/>
              </a:schemeClr>
            </a:solidFill>
            <a:tailEnd type="arrow" w="med" len="lg"/>
          </a:ln>
        </p:spPr>
        <p:style>
          <a:lnRef idx="1">
            <a:schemeClr val="dk1"/>
          </a:lnRef>
          <a:fillRef idx="0">
            <a:schemeClr val="dk1"/>
          </a:fillRef>
          <a:effectRef idx="0">
            <a:schemeClr val="dk1"/>
          </a:effectRef>
          <a:fontRef idx="minor">
            <a:schemeClr val="tx1"/>
          </a:fontRef>
        </p:style>
      </p:cxnSp>
      <p:sp>
        <p:nvSpPr>
          <p:cNvPr id="19" name="テキスト ボックス 18"/>
          <p:cNvSpPr txBox="1"/>
          <p:nvPr/>
        </p:nvSpPr>
        <p:spPr>
          <a:xfrm>
            <a:off x="4139500" y="3758469"/>
            <a:ext cx="2159566" cy="430887"/>
          </a:xfrm>
          <a:prstGeom prst="rect">
            <a:avLst/>
          </a:prstGeom>
          <a:noFill/>
        </p:spPr>
        <p:txBody>
          <a:bodyPr wrap="none" rtlCol="0">
            <a:spAutoFit/>
          </a:bodyPr>
          <a:lstStyle/>
          <a:p>
            <a:r>
              <a:rPr kumimoji="1" lang="ja-JP" altLang="en-US" sz="2200" dirty="0">
                <a:solidFill>
                  <a:schemeClr val="tx1">
                    <a:lumMod val="75000"/>
                    <a:lumOff val="25000"/>
                  </a:schemeClr>
                </a:solidFill>
              </a:rPr>
              <a:t>重症化病名発見</a:t>
            </a:r>
          </a:p>
        </p:txBody>
      </p:sp>
      <p:sp>
        <p:nvSpPr>
          <p:cNvPr id="24" name="正方形/長方形 23"/>
          <p:cNvSpPr/>
          <p:nvPr/>
        </p:nvSpPr>
        <p:spPr>
          <a:xfrm>
            <a:off x="8245911" y="2355062"/>
            <a:ext cx="877163" cy="369332"/>
          </a:xfrm>
          <a:prstGeom prst="rect">
            <a:avLst/>
          </a:prstGeom>
        </p:spPr>
        <p:txBody>
          <a:bodyPr wrap="none">
            <a:spAutoFit/>
          </a:bodyPr>
          <a:lstStyle/>
          <a:p>
            <a:r>
              <a:rPr kumimoji="1" lang="ja-JP" altLang="en-US" dirty="0">
                <a:solidFill>
                  <a:schemeClr val="tx1">
                    <a:lumMod val="75000"/>
                    <a:lumOff val="25000"/>
                  </a:schemeClr>
                </a:solidFill>
              </a:rPr>
              <a:t>時間軸</a:t>
            </a:r>
          </a:p>
        </p:txBody>
      </p:sp>
      <p:sp>
        <p:nvSpPr>
          <p:cNvPr id="26" name="円弧 25"/>
          <p:cNvSpPr/>
          <p:nvPr/>
        </p:nvSpPr>
        <p:spPr>
          <a:xfrm>
            <a:off x="5560376" y="2039780"/>
            <a:ext cx="1610456" cy="1040371"/>
          </a:xfrm>
          <a:prstGeom prst="arc">
            <a:avLst>
              <a:gd name="adj1" fmla="val 10945576"/>
              <a:gd name="adj2" fmla="val 0"/>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27" name="円弧 26"/>
          <p:cNvSpPr/>
          <p:nvPr/>
        </p:nvSpPr>
        <p:spPr>
          <a:xfrm>
            <a:off x="7201613" y="2122042"/>
            <a:ext cx="1044299" cy="888373"/>
          </a:xfrm>
          <a:prstGeom prst="arc">
            <a:avLst>
              <a:gd name="adj1" fmla="val 10945576"/>
              <a:gd name="adj2" fmla="val 5"/>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32" name="円弧 31"/>
          <p:cNvSpPr/>
          <p:nvPr/>
        </p:nvSpPr>
        <p:spPr>
          <a:xfrm>
            <a:off x="4462810" y="2089120"/>
            <a:ext cx="1076931" cy="901216"/>
          </a:xfrm>
          <a:prstGeom prst="arc">
            <a:avLst>
              <a:gd name="adj1" fmla="val 10945576"/>
              <a:gd name="adj2" fmla="val 5"/>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34" name="正方形/長方形 33"/>
          <p:cNvSpPr/>
          <p:nvPr/>
        </p:nvSpPr>
        <p:spPr>
          <a:xfrm>
            <a:off x="4625210" y="1640235"/>
            <a:ext cx="954107" cy="400110"/>
          </a:xfrm>
          <a:prstGeom prst="rect">
            <a:avLst/>
          </a:prstGeom>
          <a:ln>
            <a:solidFill>
              <a:schemeClr val="bg1"/>
            </a:solidFill>
          </a:ln>
        </p:spPr>
        <p:txBody>
          <a:bodyPr wrap="none">
            <a:spAutoFit/>
          </a:bodyPr>
          <a:lstStyle/>
          <a:p>
            <a:r>
              <a:rPr kumimoji="1" lang="ja-JP" altLang="en-US" sz="2000" dirty="0">
                <a:solidFill>
                  <a:schemeClr val="tx1">
                    <a:lumMod val="75000"/>
                    <a:lumOff val="25000"/>
                  </a:schemeClr>
                </a:solidFill>
              </a:rPr>
              <a:t>２ヶ月</a:t>
            </a:r>
          </a:p>
        </p:txBody>
      </p:sp>
      <p:sp>
        <p:nvSpPr>
          <p:cNvPr id="35" name="正方形/長方形 34"/>
          <p:cNvSpPr/>
          <p:nvPr/>
        </p:nvSpPr>
        <p:spPr>
          <a:xfrm>
            <a:off x="5964253" y="1607811"/>
            <a:ext cx="954107" cy="400110"/>
          </a:xfrm>
          <a:prstGeom prst="rect">
            <a:avLst/>
          </a:prstGeom>
        </p:spPr>
        <p:txBody>
          <a:bodyPr wrap="none">
            <a:spAutoFit/>
          </a:bodyPr>
          <a:lstStyle/>
          <a:p>
            <a:r>
              <a:rPr kumimoji="1" lang="ja-JP" altLang="en-US" sz="2000" dirty="0">
                <a:solidFill>
                  <a:schemeClr val="tx1">
                    <a:lumMod val="75000"/>
                    <a:lumOff val="25000"/>
                  </a:schemeClr>
                </a:solidFill>
              </a:rPr>
              <a:t>３ヶ月</a:t>
            </a:r>
          </a:p>
        </p:txBody>
      </p:sp>
      <p:sp>
        <p:nvSpPr>
          <p:cNvPr id="36" name="正方形/長方形 35"/>
          <p:cNvSpPr/>
          <p:nvPr/>
        </p:nvSpPr>
        <p:spPr>
          <a:xfrm>
            <a:off x="7303296" y="1652434"/>
            <a:ext cx="954107" cy="400110"/>
          </a:xfrm>
          <a:prstGeom prst="rect">
            <a:avLst/>
          </a:prstGeom>
        </p:spPr>
        <p:txBody>
          <a:bodyPr wrap="none">
            <a:spAutoFit/>
          </a:bodyPr>
          <a:lstStyle/>
          <a:p>
            <a:r>
              <a:rPr kumimoji="1" lang="ja-JP" altLang="en-US" sz="2000" dirty="0">
                <a:solidFill>
                  <a:schemeClr val="tx1">
                    <a:lumMod val="75000"/>
                    <a:lumOff val="25000"/>
                  </a:schemeClr>
                </a:solidFill>
              </a:rPr>
              <a:t>２ヶ月</a:t>
            </a:r>
          </a:p>
        </p:txBody>
      </p:sp>
      <p:sp>
        <p:nvSpPr>
          <p:cNvPr id="38" name="円弧 37"/>
          <p:cNvSpPr/>
          <p:nvPr/>
        </p:nvSpPr>
        <p:spPr>
          <a:xfrm>
            <a:off x="1126060" y="2019544"/>
            <a:ext cx="3302429" cy="844282"/>
          </a:xfrm>
          <a:prstGeom prst="arc">
            <a:avLst>
              <a:gd name="adj1" fmla="val 10945576"/>
              <a:gd name="adj2" fmla="val 21510245"/>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39" name="正方形/長方形 38"/>
          <p:cNvSpPr/>
          <p:nvPr/>
        </p:nvSpPr>
        <p:spPr>
          <a:xfrm>
            <a:off x="2897185" y="1656359"/>
            <a:ext cx="840295" cy="400110"/>
          </a:xfrm>
          <a:prstGeom prst="rect">
            <a:avLst/>
          </a:prstGeom>
          <a:ln>
            <a:noFill/>
          </a:ln>
        </p:spPr>
        <p:txBody>
          <a:bodyPr wrap="none">
            <a:spAutoFit/>
          </a:bodyPr>
          <a:lstStyle/>
          <a:p>
            <a:r>
              <a:rPr kumimoji="1" lang="en-US" altLang="ja-JP" sz="2000" dirty="0">
                <a:solidFill>
                  <a:schemeClr val="tx1">
                    <a:lumMod val="75000"/>
                    <a:lumOff val="25000"/>
                  </a:schemeClr>
                </a:solidFill>
              </a:rPr>
              <a:t>8</a:t>
            </a:r>
            <a:r>
              <a:rPr kumimoji="1" lang="ja-JP" altLang="en-US" sz="2000" dirty="0">
                <a:solidFill>
                  <a:schemeClr val="tx1">
                    <a:lumMod val="75000"/>
                    <a:lumOff val="25000"/>
                  </a:schemeClr>
                </a:solidFill>
              </a:rPr>
              <a:t>ヶ月</a:t>
            </a:r>
          </a:p>
        </p:txBody>
      </p:sp>
      <p:sp>
        <p:nvSpPr>
          <p:cNvPr id="43" name="下カーブ矢印 42"/>
          <p:cNvSpPr/>
          <p:nvPr/>
        </p:nvSpPr>
        <p:spPr>
          <a:xfrm rot="10800000">
            <a:off x="2611190" y="3030269"/>
            <a:ext cx="1484983" cy="4695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4" name="直線矢印コネクタ 43"/>
          <p:cNvCxnSpPr/>
          <p:nvPr/>
        </p:nvCxnSpPr>
        <p:spPr>
          <a:xfrm flipV="1">
            <a:off x="1156840" y="3116780"/>
            <a:ext cx="0" cy="540820"/>
          </a:xfrm>
          <a:prstGeom prst="straightConnector1">
            <a:avLst/>
          </a:prstGeom>
          <a:ln w="38100">
            <a:solidFill>
              <a:schemeClr val="tx1">
                <a:lumMod val="75000"/>
                <a:lumOff val="25000"/>
              </a:schemeClr>
            </a:solidFill>
            <a:tailEnd type="arrow" w="med" len="lg"/>
          </a:ln>
        </p:spPr>
        <p:style>
          <a:lnRef idx="1">
            <a:schemeClr val="dk1"/>
          </a:lnRef>
          <a:fillRef idx="0">
            <a:schemeClr val="dk1"/>
          </a:fillRef>
          <a:effectRef idx="0">
            <a:schemeClr val="dk1"/>
          </a:effectRef>
          <a:fontRef idx="minor">
            <a:schemeClr val="tx1"/>
          </a:fontRef>
        </p:style>
      </p:cxnSp>
      <p:sp>
        <p:nvSpPr>
          <p:cNvPr id="45" name="テキスト ボックス 44"/>
          <p:cNvSpPr txBox="1"/>
          <p:nvPr/>
        </p:nvSpPr>
        <p:spPr>
          <a:xfrm>
            <a:off x="143087" y="3692884"/>
            <a:ext cx="1877437" cy="1107996"/>
          </a:xfrm>
          <a:prstGeom prst="rect">
            <a:avLst/>
          </a:prstGeom>
          <a:noFill/>
        </p:spPr>
        <p:txBody>
          <a:bodyPr wrap="none" rtlCol="0">
            <a:spAutoFit/>
          </a:bodyPr>
          <a:lstStyle/>
          <a:p>
            <a:r>
              <a:rPr kumimoji="1" lang="ja-JP" altLang="en-US" sz="2200" dirty="0">
                <a:solidFill>
                  <a:schemeClr val="tx1">
                    <a:lumMod val="75000"/>
                    <a:lumOff val="25000"/>
                  </a:schemeClr>
                </a:solidFill>
              </a:rPr>
              <a:t>データとして</a:t>
            </a:r>
            <a:endParaRPr kumimoji="1" lang="en-US" altLang="ja-JP" sz="2200" dirty="0">
              <a:solidFill>
                <a:schemeClr val="tx1">
                  <a:lumMod val="75000"/>
                  <a:lumOff val="25000"/>
                </a:schemeClr>
              </a:solidFill>
            </a:endParaRPr>
          </a:p>
          <a:p>
            <a:r>
              <a:rPr kumimoji="1" lang="ja-JP" altLang="en-US" sz="2200" dirty="0">
                <a:solidFill>
                  <a:schemeClr val="tx1">
                    <a:lumMod val="75000"/>
                    <a:lumOff val="25000"/>
                  </a:schemeClr>
                </a:solidFill>
              </a:rPr>
              <a:t>ある最も古い</a:t>
            </a:r>
            <a:endParaRPr kumimoji="1" lang="en-US" altLang="ja-JP" sz="2200" dirty="0">
              <a:solidFill>
                <a:schemeClr val="tx1">
                  <a:lumMod val="75000"/>
                  <a:lumOff val="25000"/>
                </a:schemeClr>
              </a:solidFill>
            </a:endParaRPr>
          </a:p>
          <a:p>
            <a:r>
              <a:rPr kumimoji="1" lang="ja-JP" altLang="en-US" sz="2200" dirty="0">
                <a:solidFill>
                  <a:schemeClr val="tx1">
                    <a:lumMod val="75000"/>
                    <a:lumOff val="25000"/>
                  </a:schemeClr>
                </a:solidFill>
              </a:rPr>
              <a:t>レセプト</a:t>
            </a:r>
          </a:p>
        </p:txBody>
      </p:sp>
      <p:sp>
        <p:nvSpPr>
          <p:cNvPr id="50" name="正方形/長方形 49"/>
          <p:cNvSpPr/>
          <p:nvPr/>
        </p:nvSpPr>
        <p:spPr>
          <a:xfrm>
            <a:off x="2297140" y="3494369"/>
            <a:ext cx="1467068" cy="707886"/>
          </a:xfrm>
          <a:prstGeom prst="rect">
            <a:avLst/>
          </a:prstGeom>
        </p:spPr>
        <p:txBody>
          <a:bodyPr wrap="none">
            <a:spAutoFit/>
          </a:bodyPr>
          <a:lstStyle/>
          <a:p>
            <a:r>
              <a:rPr kumimoji="1" lang="ja-JP" altLang="en-US" sz="2000" b="1" dirty="0">
                <a:solidFill>
                  <a:schemeClr val="tx1">
                    <a:lumMod val="75000"/>
                    <a:lumOff val="25000"/>
                  </a:schemeClr>
                </a:solidFill>
              </a:rPr>
              <a:t>３ヶ月</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さかのぼる</a:t>
            </a:r>
          </a:p>
        </p:txBody>
      </p:sp>
      <p:sp>
        <p:nvSpPr>
          <p:cNvPr id="52" name="テキスト ボックス 51"/>
          <p:cNvSpPr txBox="1"/>
          <p:nvPr/>
        </p:nvSpPr>
        <p:spPr>
          <a:xfrm>
            <a:off x="125376" y="5213796"/>
            <a:ext cx="9018624" cy="830997"/>
          </a:xfrm>
          <a:prstGeom prst="rect">
            <a:avLst/>
          </a:prstGeom>
          <a:noFill/>
        </p:spPr>
        <p:txBody>
          <a:bodyPr wrap="square" rtlCol="0">
            <a:spAutoFit/>
          </a:bodyPr>
          <a:lstStyle/>
          <a:p>
            <a:r>
              <a:rPr kumimoji="1" lang="ja-JP" altLang="en-US" sz="2400" dirty="0">
                <a:solidFill>
                  <a:schemeClr val="tx1">
                    <a:lumMod val="75000"/>
                    <a:lumOff val="25000"/>
                  </a:schemeClr>
                </a:solidFill>
              </a:rPr>
              <a:t>◎</a:t>
            </a:r>
            <a:r>
              <a:rPr kumimoji="1" lang="ja-JP" altLang="en-US" sz="2300" dirty="0">
                <a:solidFill>
                  <a:schemeClr val="tx1">
                    <a:lumMod val="75000"/>
                    <a:lumOff val="25000"/>
                  </a:schemeClr>
                </a:solidFill>
              </a:rPr>
              <a:t>推定した通院間隔より長期間過去にレセプトデータが存在する</a:t>
            </a:r>
            <a:endParaRPr kumimoji="1" lang="en-US" altLang="ja-JP" sz="2300" dirty="0">
              <a:solidFill>
                <a:schemeClr val="tx1">
                  <a:lumMod val="75000"/>
                  <a:lumOff val="25000"/>
                </a:schemeClr>
              </a:solidFill>
            </a:endParaRPr>
          </a:p>
          <a:p>
            <a:r>
              <a:rPr kumimoji="1" lang="ja-JP" altLang="en-US" sz="2400" dirty="0">
                <a:solidFill>
                  <a:schemeClr val="tx1">
                    <a:lumMod val="75000"/>
                    <a:lumOff val="25000"/>
                  </a:schemeClr>
                </a:solidFill>
              </a:rPr>
              <a:t>　→重症病名を持って保険に加入してきたわけではない</a:t>
            </a:r>
          </a:p>
        </p:txBody>
      </p:sp>
      <p:sp>
        <p:nvSpPr>
          <p:cNvPr id="2" name="楕円 1"/>
          <p:cNvSpPr/>
          <p:nvPr/>
        </p:nvSpPr>
        <p:spPr>
          <a:xfrm>
            <a:off x="5964624" y="1523979"/>
            <a:ext cx="954107" cy="499872"/>
          </a:xfrm>
          <a:prstGeom prst="ellips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555281" y="1242832"/>
            <a:ext cx="646331" cy="369332"/>
          </a:xfrm>
          <a:prstGeom prst="rect">
            <a:avLst/>
          </a:prstGeom>
        </p:spPr>
        <p:txBody>
          <a:bodyPr wrap="none">
            <a:spAutoFit/>
          </a:bodyPr>
          <a:lstStyle/>
          <a:p>
            <a:r>
              <a:rPr kumimoji="1" lang="ja-JP" altLang="en-US" dirty="0">
                <a:solidFill>
                  <a:schemeClr val="accent5">
                    <a:lumMod val="75000"/>
                  </a:schemeClr>
                </a:solidFill>
              </a:rPr>
              <a:t>最大</a:t>
            </a:r>
          </a:p>
        </p:txBody>
      </p:sp>
      <p:cxnSp>
        <p:nvCxnSpPr>
          <p:cNvPr id="7" name="直線コネクタ 6"/>
          <p:cNvCxnSpPr/>
          <p:nvPr/>
        </p:nvCxnSpPr>
        <p:spPr>
          <a:xfrm>
            <a:off x="2399322" y="3798378"/>
            <a:ext cx="768096"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星 5 40"/>
          <p:cNvSpPr/>
          <p:nvPr/>
        </p:nvSpPr>
        <p:spPr>
          <a:xfrm>
            <a:off x="5322734" y="2585677"/>
            <a:ext cx="475282" cy="453536"/>
          </a:xfrm>
          <a:prstGeom prst="star5">
            <a:avLst/>
          </a:prstGeom>
          <a:solidFill>
            <a:srgbClr val="FF3300"/>
          </a:solidFill>
          <a:ln>
            <a:solidFill>
              <a:srgbClr val="F92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星 5 41"/>
          <p:cNvSpPr/>
          <p:nvPr/>
        </p:nvSpPr>
        <p:spPr>
          <a:xfrm>
            <a:off x="6963971" y="2603638"/>
            <a:ext cx="475282" cy="453536"/>
          </a:xfrm>
          <a:prstGeom prst="star5">
            <a:avLst/>
          </a:prstGeom>
          <a:solidFill>
            <a:srgbClr val="FF3300"/>
          </a:solidFill>
          <a:ln>
            <a:solidFill>
              <a:srgbClr val="F92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星 5 45"/>
          <p:cNvSpPr/>
          <p:nvPr/>
        </p:nvSpPr>
        <p:spPr>
          <a:xfrm>
            <a:off x="7995165" y="2595223"/>
            <a:ext cx="475282" cy="453536"/>
          </a:xfrm>
          <a:prstGeom prst="star5">
            <a:avLst/>
          </a:prstGeom>
          <a:solidFill>
            <a:srgbClr val="FF3300"/>
          </a:solidFill>
          <a:ln>
            <a:solidFill>
              <a:srgbClr val="F92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929339" y="2559965"/>
            <a:ext cx="475282" cy="453536"/>
          </a:xfrm>
          <a:prstGeom prst="star5">
            <a:avLst/>
          </a:prstGeom>
          <a:solidFill>
            <a:srgbClr val="FB7D55"/>
          </a:solidFill>
          <a:ln>
            <a:solidFill>
              <a:srgbClr val="FB7D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5 27"/>
          <p:cNvSpPr/>
          <p:nvPr/>
        </p:nvSpPr>
        <p:spPr>
          <a:xfrm>
            <a:off x="348834" y="1506069"/>
            <a:ext cx="300726" cy="292729"/>
          </a:xfrm>
          <a:prstGeom prst="star5">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92156" y="1495578"/>
            <a:ext cx="2031325" cy="369332"/>
          </a:xfrm>
          <a:prstGeom prst="rect">
            <a:avLst/>
          </a:prstGeom>
        </p:spPr>
        <p:txBody>
          <a:bodyPr wrap="none">
            <a:spAutoFit/>
          </a:bodyPr>
          <a:lstStyle/>
          <a:p>
            <a:r>
              <a:rPr lang="ja-JP" altLang="en-US" dirty="0">
                <a:solidFill>
                  <a:schemeClr val="tx1">
                    <a:lumMod val="75000"/>
                    <a:lumOff val="25000"/>
                  </a:schemeClr>
                </a:solidFill>
              </a:rPr>
              <a:t>：レセプトデータ</a:t>
            </a:r>
            <a:endParaRPr lang="ja-JP" altLang="en-US" dirty="0"/>
          </a:p>
        </p:txBody>
      </p:sp>
    </p:spTree>
    <p:extLst>
      <p:ext uri="{BB962C8B-B14F-4D97-AF65-F5344CB8AC3E}">
        <p14:creationId xmlns:p14="http://schemas.microsoft.com/office/powerpoint/2010/main" val="128886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矢印コネクタ 5"/>
          <p:cNvCxnSpPr/>
          <p:nvPr/>
        </p:nvCxnSpPr>
        <p:spPr>
          <a:xfrm>
            <a:off x="502920" y="3076549"/>
            <a:ext cx="7680960" cy="10188"/>
          </a:xfrm>
          <a:prstGeom prst="straightConnector1">
            <a:avLst/>
          </a:prstGeom>
          <a:ln w="76200">
            <a:solidFill>
              <a:schemeClr val="tx1">
                <a:lumMod val="75000"/>
                <a:lumOff val="25000"/>
              </a:schemeClr>
            </a:solidFill>
            <a:tailEnd type="triangle" w="med" len="lg"/>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458922" y="265497"/>
            <a:ext cx="7391767" cy="769441"/>
          </a:xfrm>
          <a:prstGeom prst="rect">
            <a:avLst/>
          </a:prstGeom>
        </p:spPr>
        <p:txBody>
          <a:bodyPr wrap="none">
            <a:spAutoFit/>
          </a:bodyPr>
          <a:lstStyle/>
          <a:p>
            <a:r>
              <a:rPr lang="ja-JP" altLang="en-US" sz="4400" dirty="0">
                <a:solidFill>
                  <a:schemeClr val="accent1">
                    <a:lumMod val="75000"/>
                  </a:schemeClr>
                </a:solidFill>
              </a:rPr>
              <a:t>病気の人</a:t>
            </a:r>
            <a:r>
              <a:rPr lang="en-US" altLang="ja-JP" sz="4400" dirty="0">
                <a:solidFill>
                  <a:schemeClr val="accent1">
                    <a:lumMod val="75000"/>
                  </a:schemeClr>
                </a:solidFill>
              </a:rPr>
              <a:t>(</a:t>
            </a:r>
            <a:r>
              <a:rPr lang="ja-JP" altLang="en-US" sz="4400" dirty="0">
                <a:solidFill>
                  <a:schemeClr val="accent1">
                    <a:lumMod val="75000"/>
                  </a:schemeClr>
                </a:solidFill>
              </a:rPr>
              <a:t>正例</a:t>
            </a:r>
            <a:r>
              <a:rPr lang="en-US" altLang="ja-JP" sz="4400" dirty="0">
                <a:solidFill>
                  <a:schemeClr val="accent1">
                    <a:lumMod val="75000"/>
                  </a:schemeClr>
                </a:solidFill>
              </a:rPr>
              <a:t>)</a:t>
            </a:r>
            <a:r>
              <a:rPr lang="ja-JP" altLang="en-US" sz="4400" dirty="0">
                <a:solidFill>
                  <a:schemeClr val="accent1">
                    <a:lumMod val="75000"/>
                  </a:schemeClr>
                </a:solidFill>
              </a:rPr>
              <a:t>データの作成</a:t>
            </a:r>
          </a:p>
        </p:txBody>
      </p:sp>
      <p:sp>
        <p:nvSpPr>
          <p:cNvPr id="4" name="テキスト ボックス 3"/>
          <p:cNvSpPr txBox="1"/>
          <p:nvPr/>
        </p:nvSpPr>
        <p:spPr>
          <a:xfrm>
            <a:off x="402370" y="1307631"/>
            <a:ext cx="8513599" cy="584775"/>
          </a:xfrm>
          <a:prstGeom prst="rect">
            <a:avLst/>
          </a:prstGeom>
          <a:noFill/>
        </p:spPr>
        <p:txBody>
          <a:bodyPr wrap="square" rtlCol="0">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3200" dirty="0">
                <a:solidFill>
                  <a:schemeClr val="tx1">
                    <a:lumMod val="75000"/>
                    <a:lumOff val="25000"/>
                  </a:schemeClr>
                </a:solidFill>
              </a:rPr>
              <a:t>問題設定：</a:t>
            </a:r>
            <a:r>
              <a:rPr lang="ja-JP" altLang="en-US" sz="2800" dirty="0">
                <a:solidFill>
                  <a:schemeClr val="tx1">
                    <a:lumMod val="75000"/>
                    <a:lumOff val="25000"/>
                  </a:schemeClr>
                </a:solidFill>
              </a:rPr>
              <a:t>「</a:t>
            </a:r>
            <a:r>
              <a:rPr lang="en-US" altLang="ja-JP" sz="2800" dirty="0">
                <a:solidFill>
                  <a:schemeClr val="tx1">
                    <a:lumMod val="75000"/>
                    <a:lumOff val="25000"/>
                  </a:schemeClr>
                </a:solidFill>
              </a:rPr>
              <a:t>1</a:t>
            </a:r>
            <a:r>
              <a:rPr lang="ja-JP" altLang="en-US" sz="2800" dirty="0">
                <a:solidFill>
                  <a:schemeClr val="tx1">
                    <a:lumMod val="75000"/>
                    <a:lumOff val="25000"/>
                  </a:schemeClr>
                </a:solidFill>
              </a:rPr>
              <a:t>年以内に重症化するか否か」</a:t>
            </a:r>
            <a:endParaRPr lang="en-US" altLang="ja-JP" sz="2800" dirty="0">
              <a:solidFill>
                <a:schemeClr val="tx1">
                  <a:lumMod val="75000"/>
                  <a:lumOff val="25000"/>
                </a:schemeClr>
              </a:solidFill>
            </a:endParaRPr>
          </a:p>
        </p:txBody>
      </p:sp>
      <p:cxnSp>
        <p:nvCxnSpPr>
          <p:cNvPr id="8" name="直線矢印コネクタ 7"/>
          <p:cNvCxnSpPr/>
          <p:nvPr/>
        </p:nvCxnSpPr>
        <p:spPr>
          <a:xfrm flipH="1" flipV="1">
            <a:off x="6910698" y="3294533"/>
            <a:ext cx="161565" cy="403667"/>
          </a:xfrm>
          <a:prstGeom prst="straightConnector1">
            <a:avLst/>
          </a:prstGeom>
          <a:ln w="38100">
            <a:solidFill>
              <a:schemeClr val="tx1">
                <a:lumMod val="75000"/>
                <a:lumOff val="25000"/>
              </a:schemeClr>
            </a:solidFill>
            <a:tailEnd type="arrow" w="med" len="lg"/>
          </a:ln>
        </p:spPr>
        <p:style>
          <a:lnRef idx="1">
            <a:schemeClr val="dk1"/>
          </a:lnRef>
          <a:fillRef idx="0">
            <a:schemeClr val="dk1"/>
          </a:fillRef>
          <a:effectRef idx="0">
            <a:schemeClr val="dk1"/>
          </a:effectRef>
          <a:fontRef idx="minor">
            <a:schemeClr val="tx1"/>
          </a:fontRef>
        </p:style>
      </p:cxnSp>
      <p:sp>
        <p:nvSpPr>
          <p:cNvPr id="9" name="テキスト ボックス 8"/>
          <p:cNvSpPr txBox="1"/>
          <p:nvPr/>
        </p:nvSpPr>
        <p:spPr>
          <a:xfrm>
            <a:off x="6805216" y="3745306"/>
            <a:ext cx="2339102" cy="461665"/>
          </a:xfrm>
          <a:prstGeom prst="rect">
            <a:avLst/>
          </a:prstGeom>
          <a:noFill/>
        </p:spPr>
        <p:txBody>
          <a:bodyPr wrap="none" rtlCol="0">
            <a:spAutoFit/>
          </a:bodyPr>
          <a:lstStyle/>
          <a:p>
            <a:r>
              <a:rPr kumimoji="1" lang="ja-JP" altLang="en-US" sz="2400" dirty="0">
                <a:solidFill>
                  <a:schemeClr val="tx1">
                    <a:lumMod val="75000"/>
                    <a:lumOff val="25000"/>
                  </a:schemeClr>
                </a:solidFill>
              </a:rPr>
              <a:t>重症化病名発見</a:t>
            </a:r>
          </a:p>
        </p:txBody>
      </p:sp>
      <p:sp>
        <p:nvSpPr>
          <p:cNvPr id="10" name="正方形/長方形 9"/>
          <p:cNvSpPr/>
          <p:nvPr/>
        </p:nvSpPr>
        <p:spPr>
          <a:xfrm>
            <a:off x="7423758" y="2556075"/>
            <a:ext cx="877163" cy="369332"/>
          </a:xfrm>
          <a:prstGeom prst="rect">
            <a:avLst/>
          </a:prstGeom>
        </p:spPr>
        <p:txBody>
          <a:bodyPr wrap="none">
            <a:spAutoFit/>
          </a:bodyPr>
          <a:lstStyle/>
          <a:p>
            <a:r>
              <a:rPr kumimoji="1" lang="ja-JP" altLang="en-US" dirty="0">
                <a:solidFill>
                  <a:schemeClr val="tx1">
                    <a:lumMod val="75000"/>
                    <a:lumOff val="25000"/>
                  </a:schemeClr>
                </a:solidFill>
              </a:rPr>
              <a:t>時間軸</a:t>
            </a:r>
          </a:p>
        </p:txBody>
      </p:sp>
      <p:sp>
        <p:nvSpPr>
          <p:cNvPr id="11" name="円弧 10"/>
          <p:cNvSpPr/>
          <p:nvPr/>
        </p:nvSpPr>
        <p:spPr>
          <a:xfrm>
            <a:off x="4905099" y="2375967"/>
            <a:ext cx="1791514" cy="888373"/>
          </a:xfrm>
          <a:prstGeom prst="arc">
            <a:avLst>
              <a:gd name="adj1" fmla="val 10945576"/>
              <a:gd name="adj2" fmla="val 5"/>
            </a:avLst>
          </a:prstGeom>
          <a:ln w="317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 name="直線コネクタ 11"/>
          <p:cNvCxnSpPr/>
          <p:nvPr/>
        </p:nvCxnSpPr>
        <p:spPr>
          <a:xfrm>
            <a:off x="4882238" y="2864511"/>
            <a:ext cx="0" cy="465153"/>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084105" y="4217671"/>
            <a:ext cx="2851653" cy="400110"/>
          </a:xfrm>
          <a:prstGeom prst="rect">
            <a:avLst/>
          </a:prstGeom>
          <a:noFill/>
        </p:spPr>
        <p:txBody>
          <a:bodyPr wrap="square" rtlCol="0">
            <a:spAutoFit/>
          </a:bodyPr>
          <a:lstStyle/>
          <a:p>
            <a:r>
              <a:rPr kumimoji="1" lang="ja-JP" altLang="en-US" sz="2000" dirty="0">
                <a:solidFill>
                  <a:schemeClr val="tx1">
                    <a:lumMod val="75000"/>
                    <a:lumOff val="25000"/>
                  </a:schemeClr>
                </a:solidFill>
              </a:rPr>
              <a:t>正例とする健診データ</a:t>
            </a:r>
          </a:p>
        </p:txBody>
      </p:sp>
      <p:sp>
        <p:nvSpPr>
          <p:cNvPr id="14" name="正方形/長方形 13"/>
          <p:cNvSpPr/>
          <p:nvPr/>
        </p:nvSpPr>
        <p:spPr>
          <a:xfrm>
            <a:off x="4836474" y="2143692"/>
            <a:ext cx="776873" cy="310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lumOff val="25000"/>
                  </a:schemeClr>
                </a:solidFill>
              </a:rPr>
              <a:t>１年</a:t>
            </a:r>
          </a:p>
        </p:txBody>
      </p:sp>
      <p:cxnSp>
        <p:nvCxnSpPr>
          <p:cNvPr id="15" name="直線矢印コネクタ 14"/>
          <p:cNvCxnSpPr/>
          <p:nvPr/>
        </p:nvCxnSpPr>
        <p:spPr>
          <a:xfrm flipH="1" flipV="1">
            <a:off x="5406083" y="3278826"/>
            <a:ext cx="2887" cy="927297"/>
          </a:xfrm>
          <a:prstGeom prst="straightConnector1">
            <a:avLst/>
          </a:prstGeom>
          <a:ln w="38100">
            <a:solidFill>
              <a:schemeClr val="tx1">
                <a:lumMod val="75000"/>
                <a:lumOff val="25000"/>
              </a:schemeClr>
            </a:solidFill>
            <a:tailEnd type="arrow" w="med" len="lg"/>
          </a:ln>
        </p:spPr>
        <p:style>
          <a:lnRef idx="1">
            <a:schemeClr val="dk1"/>
          </a:lnRef>
          <a:fillRef idx="0">
            <a:schemeClr val="dk1"/>
          </a:fillRef>
          <a:effectRef idx="0">
            <a:schemeClr val="dk1"/>
          </a:effectRef>
          <a:fontRef idx="minor">
            <a:schemeClr val="tx1"/>
          </a:fontRef>
        </p:style>
      </p:cxnSp>
      <p:sp>
        <p:nvSpPr>
          <p:cNvPr id="16" name="ひし形 15"/>
          <p:cNvSpPr/>
          <p:nvPr/>
        </p:nvSpPr>
        <p:spPr>
          <a:xfrm>
            <a:off x="5232510" y="2875744"/>
            <a:ext cx="352921" cy="344394"/>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下カーブ矢印 16"/>
          <p:cNvSpPr/>
          <p:nvPr/>
        </p:nvSpPr>
        <p:spPr>
          <a:xfrm rot="10800000">
            <a:off x="3417569" y="3219641"/>
            <a:ext cx="1814940" cy="374201"/>
          </a:xfrm>
          <a:prstGeom prst="curvedDownArrow">
            <a:avLst>
              <a:gd name="adj1" fmla="val 25000"/>
              <a:gd name="adj2" fmla="val 50000"/>
              <a:gd name="adj3" fmla="val 20994"/>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下カーブ矢印 17"/>
          <p:cNvSpPr/>
          <p:nvPr/>
        </p:nvSpPr>
        <p:spPr>
          <a:xfrm rot="10800000">
            <a:off x="1588769" y="3220359"/>
            <a:ext cx="3799605" cy="690574"/>
          </a:xfrm>
          <a:prstGeom prst="curvedDown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18"/>
          <p:cNvSpPr/>
          <p:nvPr/>
        </p:nvSpPr>
        <p:spPr>
          <a:xfrm>
            <a:off x="3051953" y="3417987"/>
            <a:ext cx="646331" cy="369332"/>
          </a:xfrm>
          <a:prstGeom prst="rect">
            <a:avLst/>
          </a:prstGeom>
        </p:spPr>
        <p:txBody>
          <a:bodyPr wrap="none">
            <a:spAutoFit/>
          </a:bodyPr>
          <a:lstStyle/>
          <a:p>
            <a:r>
              <a:rPr kumimoji="1" lang="ja-JP" altLang="en-US" dirty="0">
                <a:solidFill>
                  <a:schemeClr val="tx1">
                    <a:lumMod val="75000"/>
                    <a:lumOff val="25000"/>
                  </a:schemeClr>
                </a:solidFill>
              </a:rPr>
              <a:t>差分</a:t>
            </a:r>
            <a:endParaRPr lang="ja-JP" altLang="en-US" dirty="0">
              <a:solidFill>
                <a:schemeClr val="tx1">
                  <a:lumMod val="75000"/>
                  <a:lumOff val="25000"/>
                </a:schemeClr>
              </a:solidFill>
            </a:endParaRPr>
          </a:p>
        </p:txBody>
      </p:sp>
      <p:sp>
        <p:nvSpPr>
          <p:cNvPr id="20" name="正方形/長方形 19"/>
          <p:cNvSpPr/>
          <p:nvPr/>
        </p:nvSpPr>
        <p:spPr>
          <a:xfrm>
            <a:off x="1717287" y="3733331"/>
            <a:ext cx="646331" cy="369332"/>
          </a:xfrm>
          <a:prstGeom prst="rect">
            <a:avLst/>
          </a:prstGeom>
        </p:spPr>
        <p:txBody>
          <a:bodyPr wrap="none">
            <a:spAutoFit/>
          </a:bodyPr>
          <a:lstStyle/>
          <a:p>
            <a:r>
              <a:rPr kumimoji="1" lang="ja-JP" altLang="en-US" dirty="0">
                <a:solidFill>
                  <a:schemeClr val="tx1">
                    <a:lumMod val="75000"/>
                    <a:lumOff val="25000"/>
                  </a:schemeClr>
                </a:solidFill>
              </a:rPr>
              <a:t>差分</a:t>
            </a:r>
            <a:endParaRPr lang="ja-JP" altLang="en-US" dirty="0">
              <a:solidFill>
                <a:schemeClr val="tx1">
                  <a:lumMod val="75000"/>
                  <a:lumOff val="25000"/>
                </a:schemeClr>
              </a:solidFill>
            </a:endParaRPr>
          </a:p>
        </p:txBody>
      </p:sp>
      <p:sp>
        <p:nvSpPr>
          <p:cNvPr id="21" name="ひし形 20"/>
          <p:cNvSpPr/>
          <p:nvPr/>
        </p:nvSpPr>
        <p:spPr>
          <a:xfrm>
            <a:off x="3328783" y="2892112"/>
            <a:ext cx="352921" cy="344394"/>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ひし形 21"/>
          <p:cNvSpPr/>
          <p:nvPr/>
        </p:nvSpPr>
        <p:spPr>
          <a:xfrm>
            <a:off x="1452990" y="2902414"/>
            <a:ext cx="352921" cy="344394"/>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星 5 6"/>
          <p:cNvSpPr/>
          <p:nvPr/>
        </p:nvSpPr>
        <p:spPr>
          <a:xfrm>
            <a:off x="6645831" y="2824421"/>
            <a:ext cx="475282" cy="453536"/>
          </a:xfrm>
          <a:prstGeom prst="star5">
            <a:avLst/>
          </a:prstGeom>
          <a:solidFill>
            <a:srgbClr val="FF3300"/>
          </a:solidFill>
          <a:ln>
            <a:solidFill>
              <a:srgbClr val="F92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411480" y="4504168"/>
            <a:ext cx="8160698" cy="2308324"/>
          </a:xfrm>
          <a:prstGeom prst="rect">
            <a:avLst/>
          </a:prstGeom>
        </p:spPr>
        <p:txBody>
          <a:bodyPr wrap="square">
            <a:spAutoFit/>
          </a:bodyPr>
          <a:lstStyle/>
          <a:p>
            <a:pPr marL="457200" indent="-457200">
              <a:buClr>
                <a:schemeClr val="accent1">
                  <a:lumMod val="60000"/>
                  <a:lumOff val="40000"/>
                </a:schemeClr>
              </a:buClr>
              <a:buSzPct val="85000"/>
              <a:buFont typeface="Wingdings" panose="05000000000000000000" pitchFamily="2" charset="2"/>
              <a:buChar char="Ø"/>
            </a:pPr>
            <a:r>
              <a:rPr lang="ja-JP" altLang="en-US" sz="2400" dirty="0">
                <a:solidFill>
                  <a:schemeClr val="tx1">
                    <a:lumMod val="75000"/>
                    <a:lumOff val="25000"/>
                  </a:schemeClr>
                </a:solidFill>
              </a:rPr>
              <a:t>データの形：</a:t>
            </a:r>
            <a:endParaRPr lang="en-US" altLang="ja-JP" sz="2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健診データそのもの＋一つ目との差分＋二つ目との差分</a:t>
            </a:r>
            <a:endParaRPr lang="en-US" altLang="ja-JP" sz="2400" dirty="0">
              <a:solidFill>
                <a:schemeClr val="tx1">
                  <a:lumMod val="75000"/>
                  <a:lumOff val="25000"/>
                </a:schemeClr>
              </a:solidFill>
            </a:endParaRPr>
          </a:p>
          <a:p>
            <a:pPr>
              <a:buClr>
                <a:schemeClr val="accent1">
                  <a:lumMod val="60000"/>
                  <a:lumOff val="40000"/>
                </a:schemeClr>
              </a:buClr>
              <a:buSzPct val="85000"/>
            </a:pPr>
            <a:r>
              <a:rPr lang="ja-JP" altLang="en-US" sz="2400" dirty="0">
                <a:solidFill>
                  <a:schemeClr val="tx1">
                    <a:lumMod val="75000"/>
                    <a:lumOff val="25000"/>
                  </a:schemeClr>
                </a:solidFill>
              </a:rPr>
              <a:t>　　　　　　　</a:t>
            </a:r>
            <a:endParaRPr lang="en-US" altLang="ja-JP" sz="2400" dirty="0">
              <a:solidFill>
                <a:schemeClr val="tx1">
                  <a:lumMod val="75000"/>
                  <a:lumOff val="25000"/>
                </a:schemeClr>
              </a:solidFill>
            </a:endParaRPr>
          </a:p>
          <a:p>
            <a:pPr>
              <a:buClr>
                <a:schemeClr val="accent1">
                  <a:lumMod val="60000"/>
                  <a:lumOff val="40000"/>
                </a:schemeClr>
              </a:buClr>
              <a:buSzPct val="85000"/>
            </a:pPr>
            <a:endParaRPr lang="en-US" altLang="ja-JP" sz="2400" dirty="0">
              <a:solidFill>
                <a:schemeClr val="tx1">
                  <a:lumMod val="75000"/>
                  <a:lumOff val="25000"/>
                </a:schemeClr>
              </a:solidFill>
            </a:endParaRPr>
          </a:p>
          <a:p>
            <a:pPr marL="342900" indent="-342900">
              <a:buClr>
                <a:schemeClr val="accent1">
                  <a:lumMod val="60000"/>
                  <a:lumOff val="40000"/>
                </a:schemeClr>
              </a:buClr>
              <a:buSzPct val="85000"/>
              <a:buFont typeface="Wingdings" panose="05000000000000000000" pitchFamily="2" charset="2"/>
              <a:buChar char="Ø"/>
            </a:pPr>
            <a:r>
              <a:rPr kumimoji="1" lang="ja-JP" altLang="en-US" sz="2400" dirty="0">
                <a:solidFill>
                  <a:schemeClr val="tx1">
                    <a:lumMod val="75000"/>
                    <a:lumOff val="25000"/>
                  </a:schemeClr>
                </a:solidFill>
              </a:rPr>
              <a:t>病気を発症する際には，何らかの項目に変化がある</a:t>
            </a:r>
            <a:endParaRPr kumimoji="1" lang="en-US" altLang="ja-JP" sz="2400" dirty="0">
              <a:solidFill>
                <a:schemeClr val="tx1">
                  <a:lumMod val="75000"/>
                  <a:lumOff val="25000"/>
                </a:schemeClr>
              </a:solidFill>
            </a:endParaRPr>
          </a:p>
          <a:p>
            <a:pPr>
              <a:buClr>
                <a:schemeClr val="accent1">
                  <a:lumMod val="60000"/>
                  <a:lumOff val="40000"/>
                </a:schemeClr>
              </a:buClr>
              <a:buSzPct val="85000"/>
            </a:pPr>
            <a:r>
              <a:rPr kumimoji="1" lang="ja-JP" altLang="en-US" sz="2400" dirty="0">
                <a:solidFill>
                  <a:schemeClr val="tx1">
                    <a:lumMod val="75000"/>
                    <a:lumOff val="25000"/>
                  </a:schemeClr>
                </a:solidFill>
              </a:rPr>
              <a:t>　⇒差分に注目</a:t>
            </a:r>
            <a:endParaRPr lang="en-US" altLang="ja-JP" sz="2400" dirty="0">
              <a:solidFill>
                <a:schemeClr val="tx1">
                  <a:lumMod val="75000"/>
                  <a:lumOff val="25000"/>
                </a:schemeClr>
              </a:solidFill>
            </a:endParaRPr>
          </a:p>
        </p:txBody>
      </p:sp>
      <p:cxnSp>
        <p:nvCxnSpPr>
          <p:cNvPr id="23" name="直線コネクタ 22"/>
          <p:cNvCxnSpPr/>
          <p:nvPr/>
        </p:nvCxnSpPr>
        <p:spPr>
          <a:xfrm flipV="1">
            <a:off x="807451" y="5285182"/>
            <a:ext cx="2731770" cy="11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2456606" y="5360239"/>
            <a:ext cx="1143262" cy="461665"/>
          </a:xfrm>
          <a:prstGeom prst="rect">
            <a:avLst/>
          </a:prstGeom>
        </p:spPr>
        <p:txBody>
          <a:bodyPr wrap="none">
            <a:spAutoFit/>
          </a:bodyPr>
          <a:lstStyle/>
          <a:p>
            <a:r>
              <a:rPr lang="en-US" altLang="ja-JP" sz="2400" dirty="0">
                <a:solidFill>
                  <a:schemeClr val="tx1">
                    <a:lumMod val="75000"/>
                    <a:lumOff val="25000"/>
                  </a:schemeClr>
                </a:solidFill>
              </a:rPr>
              <a:t>60</a:t>
            </a:r>
            <a:r>
              <a:rPr lang="ja-JP" altLang="en-US" sz="2400" dirty="0">
                <a:solidFill>
                  <a:schemeClr val="tx1">
                    <a:lumMod val="75000"/>
                    <a:lumOff val="25000"/>
                  </a:schemeClr>
                </a:solidFill>
              </a:rPr>
              <a:t>次元</a:t>
            </a:r>
          </a:p>
        </p:txBody>
      </p:sp>
      <p:cxnSp>
        <p:nvCxnSpPr>
          <p:cNvPr id="25" name="直線コネクタ 24"/>
          <p:cNvCxnSpPr/>
          <p:nvPr/>
        </p:nvCxnSpPr>
        <p:spPr>
          <a:xfrm flipV="1">
            <a:off x="3840480" y="5283688"/>
            <a:ext cx="2174928" cy="14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4872146" y="5352619"/>
            <a:ext cx="1143262" cy="461665"/>
          </a:xfrm>
          <a:prstGeom prst="rect">
            <a:avLst/>
          </a:prstGeom>
        </p:spPr>
        <p:txBody>
          <a:bodyPr wrap="none">
            <a:spAutoFit/>
          </a:bodyPr>
          <a:lstStyle/>
          <a:p>
            <a:r>
              <a:rPr lang="en-US" altLang="ja-JP" sz="2400" dirty="0">
                <a:solidFill>
                  <a:schemeClr val="tx1">
                    <a:lumMod val="75000"/>
                    <a:lumOff val="25000"/>
                  </a:schemeClr>
                </a:solidFill>
              </a:rPr>
              <a:t>36</a:t>
            </a:r>
            <a:r>
              <a:rPr lang="ja-JP" altLang="en-US" sz="2400" dirty="0">
                <a:solidFill>
                  <a:schemeClr val="tx1">
                    <a:lumMod val="75000"/>
                    <a:lumOff val="25000"/>
                  </a:schemeClr>
                </a:solidFill>
              </a:rPr>
              <a:t>次元</a:t>
            </a:r>
          </a:p>
        </p:txBody>
      </p:sp>
      <p:cxnSp>
        <p:nvCxnSpPr>
          <p:cNvPr id="32" name="直線コネクタ 31"/>
          <p:cNvCxnSpPr/>
          <p:nvPr/>
        </p:nvCxnSpPr>
        <p:spPr>
          <a:xfrm flipV="1">
            <a:off x="6267450" y="5276068"/>
            <a:ext cx="2174928" cy="14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7299116" y="5344999"/>
            <a:ext cx="1143262" cy="461665"/>
          </a:xfrm>
          <a:prstGeom prst="rect">
            <a:avLst/>
          </a:prstGeom>
        </p:spPr>
        <p:txBody>
          <a:bodyPr wrap="none">
            <a:spAutoFit/>
          </a:bodyPr>
          <a:lstStyle/>
          <a:p>
            <a:r>
              <a:rPr lang="en-US" altLang="ja-JP" sz="2400" dirty="0">
                <a:solidFill>
                  <a:schemeClr val="tx1">
                    <a:lumMod val="75000"/>
                    <a:lumOff val="25000"/>
                  </a:schemeClr>
                </a:solidFill>
              </a:rPr>
              <a:t>36</a:t>
            </a:r>
            <a:r>
              <a:rPr lang="ja-JP" altLang="en-US" sz="2400" dirty="0">
                <a:solidFill>
                  <a:schemeClr val="tx1">
                    <a:lumMod val="75000"/>
                    <a:lumOff val="25000"/>
                  </a:schemeClr>
                </a:solidFill>
              </a:rPr>
              <a:t>次元</a:t>
            </a:r>
          </a:p>
        </p:txBody>
      </p:sp>
      <p:sp>
        <p:nvSpPr>
          <p:cNvPr id="28" name="ひし形 27"/>
          <p:cNvSpPr/>
          <p:nvPr/>
        </p:nvSpPr>
        <p:spPr>
          <a:xfrm>
            <a:off x="542181" y="2020280"/>
            <a:ext cx="310098" cy="302606"/>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9" name="星 5 28"/>
          <p:cNvSpPr/>
          <p:nvPr/>
        </p:nvSpPr>
        <p:spPr>
          <a:xfrm>
            <a:off x="542181" y="2428359"/>
            <a:ext cx="300726" cy="292729"/>
          </a:xfrm>
          <a:prstGeom prst="star5">
            <a:avLst/>
          </a:prstGeom>
          <a:solidFill>
            <a:srgbClr val="FF0000"/>
          </a:solidFill>
          <a:ln w="19050">
            <a:solidFill>
              <a:srgbClr val="F92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837481" y="2031547"/>
            <a:ext cx="1569660" cy="369332"/>
          </a:xfrm>
          <a:prstGeom prst="rect">
            <a:avLst/>
          </a:prstGeom>
        </p:spPr>
        <p:txBody>
          <a:bodyPr wrap="none">
            <a:spAutoFit/>
          </a:bodyPr>
          <a:lstStyle/>
          <a:p>
            <a:r>
              <a:rPr lang="ja-JP" altLang="en-US" dirty="0">
                <a:solidFill>
                  <a:schemeClr val="tx1">
                    <a:lumMod val="75000"/>
                    <a:lumOff val="25000"/>
                  </a:schemeClr>
                </a:solidFill>
              </a:rPr>
              <a:t>：健診データ</a:t>
            </a:r>
            <a:endParaRPr lang="ja-JP" altLang="en-US" dirty="0"/>
          </a:p>
        </p:txBody>
      </p:sp>
      <p:sp>
        <p:nvSpPr>
          <p:cNvPr id="27" name="正方形/長方形 26"/>
          <p:cNvSpPr/>
          <p:nvPr/>
        </p:nvSpPr>
        <p:spPr>
          <a:xfrm>
            <a:off x="837481" y="2421131"/>
            <a:ext cx="2031325" cy="369332"/>
          </a:xfrm>
          <a:prstGeom prst="rect">
            <a:avLst/>
          </a:prstGeom>
        </p:spPr>
        <p:txBody>
          <a:bodyPr wrap="none">
            <a:spAutoFit/>
          </a:bodyPr>
          <a:lstStyle/>
          <a:p>
            <a:r>
              <a:rPr lang="ja-JP" altLang="en-US" dirty="0">
                <a:solidFill>
                  <a:schemeClr val="tx1">
                    <a:lumMod val="75000"/>
                    <a:lumOff val="25000"/>
                  </a:schemeClr>
                </a:solidFill>
              </a:rPr>
              <a:t>：レセプトデータ</a:t>
            </a:r>
            <a:endParaRPr lang="ja-JP" altLang="en-US" dirty="0"/>
          </a:p>
        </p:txBody>
      </p:sp>
    </p:spTree>
    <p:extLst>
      <p:ext uri="{BB962C8B-B14F-4D97-AF65-F5344CB8AC3E}">
        <p14:creationId xmlns:p14="http://schemas.microsoft.com/office/powerpoint/2010/main" val="209290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矢印コネクタ 5"/>
          <p:cNvCxnSpPr/>
          <p:nvPr/>
        </p:nvCxnSpPr>
        <p:spPr>
          <a:xfrm flipV="1">
            <a:off x="422910" y="5074920"/>
            <a:ext cx="8389620" cy="1879"/>
          </a:xfrm>
          <a:prstGeom prst="straightConnector1">
            <a:avLst/>
          </a:prstGeom>
          <a:ln w="76200">
            <a:solidFill>
              <a:schemeClr val="tx1">
                <a:lumMod val="75000"/>
                <a:lumOff val="25000"/>
              </a:schemeClr>
            </a:solidFill>
            <a:tailEnd type="triangle" w="med" len="lg"/>
          </a:ln>
        </p:spPr>
        <p:style>
          <a:lnRef idx="1">
            <a:schemeClr val="dk1"/>
          </a:lnRef>
          <a:fillRef idx="0">
            <a:schemeClr val="dk1"/>
          </a:fillRef>
          <a:effectRef idx="0">
            <a:schemeClr val="dk1"/>
          </a:effectRef>
          <a:fontRef idx="minor">
            <a:schemeClr val="tx1"/>
          </a:fontRef>
        </p:style>
      </p:cxnSp>
      <p:sp>
        <p:nvSpPr>
          <p:cNvPr id="3" name="正方形/長方形 2"/>
          <p:cNvSpPr/>
          <p:nvPr/>
        </p:nvSpPr>
        <p:spPr>
          <a:xfrm>
            <a:off x="458922" y="265497"/>
            <a:ext cx="7391767" cy="769441"/>
          </a:xfrm>
          <a:prstGeom prst="rect">
            <a:avLst/>
          </a:prstGeom>
        </p:spPr>
        <p:txBody>
          <a:bodyPr wrap="none">
            <a:spAutoFit/>
          </a:bodyPr>
          <a:lstStyle/>
          <a:p>
            <a:r>
              <a:rPr lang="ja-JP" altLang="en-US" sz="4400" dirty="0">
                <a:solidFill>
                  <a:schemeClr val="accent1">
                    <a:lumMod val="75000"/>
                  </a:schemeClr>
                </a:solidFill>
              </a:rPr>
              <a:t>健康な人</a:t>
            </a:r>
            <a:r>
              <a:rPr lang="en-US" altLang="ja-JP" sz="4400" dirty="0">
                <a:solidFill>
                  <a:schemeClr val="accent1">
                    <a:lumMod val="75000"/>
                  </a:schemeClr>
                </a:solidFill>
              </a:rPr>
              <a:t>(</a:t>
            </a:r>
            <a:r>
              <a:rPr lang="ja-JP" altLang="en-US" sz="4400" dirty="0">
                <a:solidFill>
                  <a:schemeClr val="accent1">
                    <a:lumMod val="75000"/>
                  </a:schemeClr>
                </a:solidFill>
              </a:rPr>
              <a:t>負例</a:t>
            </a:r>
            <a:r>
              <a:rPr lang="en-US" altLang="ja-JP" sz="4400" dirty="0">
                <a:solidFill>
                  <a:schemeClr val="accent1">
                    <a:lumMod val="75000"/>
                  </a:schemeClr>
                </a:solidFill>
              </a:rPr>
              <a:t>)</a:t>
            </a:r>
            <a:r>
              <a:rPr lang="ja-JP" altLang="en-US" sz="4400" dirty="0">
                <a:solidFill>
                  <a:schemeClr val="accent1">
                    <a:lumMod val="75000"/>
                  </a:schemeClr>
                </a:solidFill>
              </a:rPr>
              <a:t>データの作成</a:t>
            </a:r>
          </a:p>
        </p:txBody>
      </p:sp>
      <p:sp>
        <p:nvSpPr>
          <p:cNvPr id="4" name="テキスト ボックス 3"/>
          <p:cNvSpPr txBox="1"/>
          <p:nvPr/>
        </p:nvSpPr>
        <p:spPr>
          <a:xfrm>
            <a:off x="220640" y="1215251"/>
            <a:ext cx="8820489" cy="2739211"/>
          </a:xfrm>
          <a:prstGeom prst="rect">
            <a:avLst/>
          </a:prstGeom>
          <a:noFill/>
        </p:spPr>
        <p:txBody>
          <a:bodyPr wrap="square" rtlCol="0">
            <a:spAutoFit/>
          </a:bodyPr>
          <a:lstStyle/>
          <a:p>
            <a:pPr marL="457200" indent="-457200">
              <a:buClr>
                <a:schemeClr val="accent1">
                  <a:lumMod val="60000"/>
                  <a:lumOff val="40000"/>
                </a:schemeClr>
              </a:buClr>
              <a:buSzPct val="80000"/>
              <a:buFont typeface="Wingdings" panose="05000000000000000000" pitchFamily="2" charset="2"/>
              <a:buChar char="Ø"/>
            </a:pPr>
            <a:r>
              <a:rPr lang="ja-JP" altLang="en-US" sz="2800" dirty="0">
                <a:solidFill>
                  <a:schemeClr val="tx1">
                    <a:lumMod val="75000"/>
                    <a:lumOff val="25000"/>
                  </a:schemeClr>
                </a:solidFill>
              </a:rPr>
              <a:t>負例データ</a:t>
            </a:r>
            <a:endParaRPr lang="en-US" altLang="ja-JP" sz="2800" dirty="0">
              <a:solidFill>
                <a:schemeClr val="tx1">
                  <a:lumMod val="75000"/>
                  <a:lumOff val="25000"/>
                </a:schemeClr>
              </a:solidFill>
            </a:endParaRPr>
          </a:p>
          <a:p>
            <a:pPr>
              <a:buClr>
                <a:schemeClr val="accent3">
                  <a:lumMod val="75000"/>
                </a:schemeClr>
              </a:buClr>
              <a:buSzPct val="100000"/>
            </a:pPr>
            <a:r>
              <a:rPr lang="ja-JP" altLang="en-US" sz="3200" dirty="0">
                <a:solidFill>
                  <a:schemeClr val="tx1">
                    <a:lumMod val="75000"/>
                    <a:lumOff val="25000"/>
                  </a:schemeClr>
                </a:solidFill>
              </a:rPr>
              <a:t> ・</a:t>
            </a:r>
            <a:r>
              <a:rPr lang="ja-JP" altLang="ja-JP" sz="2400" dirty="0">
                <a:solidFill>
                  <a:schemeClr val="tx1">
                    <a:lumMod val="75000"/>
                    <a:lumOff val="25000"/>
                  </a:schemeClr>
                </a:solidFill>
              </a:rPr>
              <a:t>重症</a:t>
            </a:r>
            <a:r>
              <a:rPr lang="ja-JP" altLang="en-US" sz="2400" dirty="0">
                <a:solidFill>
                  <a:schemeClr val="tx1">
                    <a:lumMod val="75000"/>
                    <a:lumOff val="25000"/>
                  </a:schemeClr>
                </a:solidFill>
              </a:rPr>
              <a:t>化</a:t>
            </a:r>
            <a:r>
              <a:rPr lang="ja-JP" altLang="ja-JP" sz="2400" dirty="0">
                <a:solidFill>
                  <a:schemeClr val="tx1">
                    <a:lumMod val="75000"/>
                    <a:lumOff val="25000"/>
                  </a:schemeClr>
                </a:solidFill>
              </a:rPr>
              <a:t>病名の対象である病名が一度でもついた人間を除外</a:t>
            </a:r>
            <a:endParaRPr lang="en-US" altLang="ja-JP" sz="2400" dirty="0">
              <a:solidFill>
                <a:schemeClr val="tx1">
                  <a:lumMod val="75000"/>
                  <a:lumOff val="25000"/>
                </a:schemeClr>
              </a:solidFill>
            </a:endParaRPr>
          </a:p>
          <a:p>
            <a:pPr>
              <a:buClr>
                <a:schemeClr val="accent3">
                  <a:lumMod val="75000"/>
                </a:schemeClr>
              </a:buClr>
              <a:buSzPct val="100000"/>
            </a:pPr>
            <a:r>
              <a:rPr lang="ja-JP" altLang="en-US" sz="3200" dirty="0">
                <a:solidFill>
                  <a:schemeClr val="tx1">
                    <a:lumMod val="75000"/>
                    <a:lumOff val="25000"/>
                  </a:schemeClr>
                </a:solidFill>
              </a:rPr>
              <a:t> ・</a:t>
            </a:r>
            <a:r>
              <a:rPr lang="ja-JP" altLang="en-US" sz="2400" dirty="0">
                <a:solidFill>
                  <a:schemeClr val="tx1">
                    <a:lumMod val="75000"/>
                    <a:lumOff val="25000"/>
                  </a:schemeClr>
                </a:solidFill>
              </a:rPr>
              <a:t>同様に健診データ</a:t>
            </a:r>
            <a:r>
              <a:rPr lang="en-US" altLang="ja-JP" sz="2400" dirty="0">
                <a:solidFill>
                  <a:schemeClr val="tx1">
                    <a:lumMod val="75000"/>
                    <a:lumOff val="25000"/>
                  </a:schemeClr>
                </a:solidFill>
              </a:rPr>
              <a:t>3</a:t>
            </a:r>
            <a:r>
              <a:rPr lang="ja-JP" altLang="en-US" sz="2400" dirty="0" err="1">
                <a:solidFill>
                  <a:schemeClr val="tx1">
                    <a:lumMod val="75000"/>
                    <a:lumOff val="25000"/>
                  </a:schemeClr>
                </a:solidFill>
              </a:rPr>
              <a:t>つを</a:t>
            </a:r>
            <a:r>
              <a:rPr lang="ja-JP" altLang="en-US" sz="2400" dirty="0">
                <a:solidFill>
                  <a:schemeClr val="tx1">
                    <a:lumMod val="75000"/>
                    <a:lumOff val="25000"/>
                  </a:schemeClr>
                </a:solidFill>
              </a:rPr>
              <a:t>使って差分を計算して特徴量に追加</a:t>
            </a:r>
            <a:endParaRPr lang="en-US" altLang="ja-JP" sz="24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endParaRPr lang="en-US" altLang="ja-JP" sz="2400" dirty="0">
              <a:solidFill>
                <a:schemeClr val="tx1">
                  <a:lumMod val="75000"/>
                  <a:lumOff val="25000"/>
                </a:schemeClr>
              </a:solidFill>
            </a:endParaRPr>
          </a:p>
          <a:p>
            <a:pPr marL="457200" indent="-457200">
              <a:buClr>
                <a:schemeClr val="accent1">
                  <a:lumMod val="60000"/>
                  <a:lumOff val="40000"/>
                </a:schemeClr>
              </a:buClr>
              <a:buSzPct val="85000"/>
              <a:buFont typeface="Wingdings" panose="05000000000000000000" pitchFamily="2" charset="2"/>
              <a:buChar char="Ø"/>
            </a:pPr>
            <a:r>
              <a:rPr lang="ja-JP" altLang="en-US" sz="2800" dirty="0">
                <a:solidFill>
                  <a:schemeClr val="tx1">
                    <a:lumMod val="75000"/>
                    <a:lumOff val="25000"/>
                  </a:schemeClr>
                </a:solidFill>
              </a:rPr>
              <a:t>問題設定</a:t>
            </a:r>
            <a:r>
              <a:rPr lang="en-US" altLang="ja-JP" sz="2800" dirty="0">
                <a:solidFill>
                  <a:schemeClr val="tx1">
                    <a:lumMod val="75000"/>
                    <a:lumOff val="25000"/>
                  </a:schemeClr>
                </a:solidFill>
              </a:rPr>
              <a:t>(1</a:t>
            </a:r>
            <a:r>
              <a:rPr lang="ja-JP" altLang="en-US" sz="2800" dirty="0">
                <a:solidFill>
                  <a:schemeClr val="tx1">
                    <a:lumMod val="75000"/>
                    <a:lumOff val="25000"/>
                  </a:schemeClr>
                </a:solidFill>
              </a:rPr>
              <a:t>年以内に重症化するか否か</a:t>
            </a:r>
            <a:r>
              <a:rPr lang="en-US" altLang="ja-JP" sz="2800" dirty="0">
                <a:solidFill>
                  <a:schemeClr val="tx1">
                    <a:lumMod val="75000"/>
                    <a:lumOff val="25000"/>
                  </a:schemeClr>
                </a:solidFill>
              </a:rPr>
              <a:t>)</a:t>
            </a:r>
          </a:p>
          <a:p>
            <a:pPr>
              <a:buClr>
                <a:schemeClr val="accent1">
                  <a:lumMod val="60000"/>
                  <a:lumOff val="40000"/>
                </a:schemeClr>
              </a:buClr>
              <a:buSzPct val="85000"/>
            </a:pPr>
            <a:r>
              <a:rPr lang="ja-JP" altLang="en-US" sz="2800" dirty="0">
                <a:solidFill>
                  <a:schemeClr val="tx1">
                    <a:lumMod val="75000"/>
                    <a:lumOff val="25000"/>
                  </a:schemeClr>
                </a:solidFill>
              </a:rPr>
              <a:t>　 を保証するための工夫</a:t>
            </a:r>
            <a:endParaRPr lang="en-US" altLang="ja-JP" sz="2800" dirty="0">
              <a:solidFill>
                <a:schemeClr val="tx1">
                  <a:lumMod val="75000"/>
                  <a:lumOff val="25000"/>
                </a:schemeClr>
              </a:solidFill>
            </a:endParaRPr>
          </a:p>
        </p:txBody>
      </p:sp>
      <p:sp>
        <p:nvSpPr>
          <p:cNvPr id="9" name="テキスト ボックス 8"/>
          <p:cNvSpPr txBox="1"/>
          <p:nvPr/>
        </p:nvSpPr>
        <p:spPr>
          <a:xfrm>
            <a:off x="7083961" y="5725809"/>
            <a:ext cx="1980029" cy="707886"/>
          </a:xfrm>
          <a:prstGeom prst="rect">
            <a:avLst/>
          </a:prstGeom>
          <a:noFill/>
        </p:spPr>
        <p:txBody>
          <a:bodyPr wrap="none" rtlCol="0">
            <a:spAutoFit/>
          </a:bodyPr>
          <a:lstStyle/>
          <a:p>
            <a:r>
              <a:rPr kumimoji="1" lang="ja-JP" altLang="en-US" sz="2000" dirty="0">
                <a:solidFill>
                  <a:schemeClr val="tx1">
                    <a:lumMod val="75000"/>
                    <a:lumOff val="25000"/>
                  </a:schemeClr>
                </a:solidFill>
              </a:rPr>
              <a:t>ある人の最新の</a:t>
            </a:r>
            <a:endParaRPr kumimoji="1" lang="en-US" altLang="ja-JP" sz="2000" dirty="0">
              <a:solidFill>
                <a:schemeClr val="tx1">
                  <a:lumMod val="75000"/>
                  <a:lumOff val="25000"/>
                </a:schemeClr>
              </a:solidFill>
            </a:endParaRPr>
          </a:p>
          <a:p>
            <a:r>
              <a:rPr kumimoji="1" lang="ja-JP" altLang="en-US" sz="2000" dirty="0">
                <a:solidFill>
                  <a:schemeClr val="tx1">
                    <a:lumMod val="75000"/>
                    <a:lumOff val="25000"/>
                  </a:schemeClr>
                </a:solidFill>
              </a:rPr>
              <a:t>レセプトデータ</a:t>
            </a:r>
          </a:p>
        </p:txBody>
      </p:sp>
      <p:sp>
        <p:nvSpPr>
          <p:cNvPr id="10" name="正方形/長方形 9"/>
          <p:cNvSpPr/>
          <p:nvPr/>
        </p:nvSpPr>
        <p:spPr>
          <a:xfrm>
            <a:off x="7939733" y="4634106"/>
            <a:ext cx="877163" cy="369332"/>
          </a:xfrm>
          <a:prstGeom prst="rect">
            <a:avLst/>
          </a:prstGeom>
        </p:spPr>
        <p:txBody>
          <a:bodyPr wrap="none">
            <a:spAutoFit/>
          </a:bodyPr>
          <a:lstStyle/>
          <a:p>
            <a:r>
              <a:rPr kumimoji="1" lang="ja-JP" altLang="en-US" dirty="0">
                <a:solidFill>
                  <a:schemeClr val="tx1">
                    <a:lumMod val="75000"/>
                    <a:lumOff val="25000"/>
                  </a:schemeClr>
                </a:solidFill>
              </a:rPr>
              <a:t>時間軸</a:t>
            </a:r>
          </a:p>
        </p:txBody>
      </p:sp>
      <p:sp>
        <p:nvSpPr>
          <p:cNvPr id="11" name="円弧 10"/>
          <p:cNvSpPr/>
          <p:nvPr/>
        </p:nvSpPr>
        <p:spPr>
          <a:xfrm>
            <a:off x="5636619" y="4376217"/>
            <a:ext cx="1791514" cy="888373"/>
          </a:xfrm>
          <a:prstGeom prst="arc">
            <a:avLst>
              <a:gd name="adj1" fmla="val 10945576"/>
              <a:gd name="adj2" fmla="val 5"/>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 name="直線コネクタ 11"/>
          <p:cNvCxnSpPr/>
          <p:nvPr/>
        </p:nvCxnSpPr>
        <p:spPr>
          <a:xfrm>
            <a:off x="5636618" y="4864761"/>
            <a:ext cx="0" cy="465153"/>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65600" y="6418411"/>
            <a:ext cx="2732075" cy="400110"/>
          </a:xfrm>
          <a:prstGeom prst="rect">
            <a:avLst/>
          </a:prstGeom>
          <a:noFill/>
        </p:spPr>
        <p:txBody>
          <a:bodyPr wrap="square" rtlCol="0">
            <a:spAutoFit/>
          </a:bodyPr>
          <a:lstStyle/>
          <a:p>
            <a:r>
              <a:rPr kumimoji="1" lang="ja-JP" altLang="en-US" sz="2000" dirty="0">
                <a:solidFill>
                  <a:schemeClr val="tx1">
                    <a:lumMod val="75000"/>
                    <a:lumOff val="25000"/>
                  </a:schemeClr>
                </a:solidFill>
              </a:rPr>
              <a:t>負例とする健診データ</a:t>
            </a:r>
          </a:p>
        </p:txBody>
      </p:sp>
      <p:sp>
        <p:nvSpPr>
          <p:cNvPr id="14" name="正方形/長方形 13"/>
          <p:cNvSpPr/>
          <p:nvPr/>
        </p:nvSpPr>
        <p:spPr>
          <a:xfrm>
            <a:off x="5590854" y="4143942"/>
            <a:ext cx="776873" cy="310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lumOff val="25000"/>
                  </a:schemeClr>
                </a:solidFill>
              </a:rPr>
              <a:t>１年</a:t>
            </a:r>
          </a:p>
        </p:txBody>
      </p:sp>
      <p:cxnSp>
        <p:nvCxnSpPr>
          <p:cNvPr id="15" name="直線矢印コネクタ 14"/>
          <p:cNvCxnSpPr/>
          <p:nvPr/>
        </p:nvCxnSpPr>
        <p:spPr>
          <a:xfrm flipH="1" flipV="1">
            <a:off x="5326074" y="5279077"/>
            <a:ext cx="1443" cy="1139334"/>
          </a:xfrm>
          <a:prstGeom prst="straightConnector1">
            <a:avLst/>
          </a:prstGeom>
          <a:ln w="38100">
            <a:solidFill>
              <a:schemeClr val="tx1">
                <a:lumMod val="75000"/>
                <a:lumOff val="25000"/>
              </a:schemeClr>
            </a:solidFill>
            <a:tailEnd type="arrow" w="med" len="lg"/>
          </a:ln>
        </p:spPr>
        <p:style>
          <a:lnRef idx="1">
            <a:schemeClr val="dk1"/>
          </a:lnRef>
          <a:fillRef idx="0">
            <a:schemeClr val="dk1"/>
          </a:fillRef>
          <a:effectRef idx="0">
            <a:schemeClr val="dk1"/>
          </a:effectRef>
          <a:fontRef idx="minor">
            <a:schemeClr val="tx1"/>
          </a:fontRef>
        </p:style>
      </p:cxnSp>
      <p:sp>
        <p:nvSpPr>
          <p:cNvPr id="16" name="ひし形 15"/>
          <p:cNvSpPr/>
          <p:nvPr/>
        </p:nvSpPr>
        <p:spPr>
          <a:xfrm>
            <a:off x="5152500" y="4875994"/>
            <a:ext cx="352921" cy="344394"/>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下カーブ矢印 16"/>
          <p:cNvSpPr/>
          <p:nvPr/>
        </p:nvSpPr>
        <p:spPr>
          <a:xfrm rot="10800000">
            <a:off x="3491921" y="5219891"/>
            <a:ext cx="1660578" cy="374201"/>
          </a:xfrm>
          <a:prstGeom prst="curvedDownArrow">
            <a:avLst>
              <a:gd name="adj1" fmla="val 25000"/>
              <a:gd name="adj2" fmla="val 50000"/>
              <a:gd name="adj3" fmla="val 20994"/>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下カーブ矢印 17"/>
          <p:cNvSpPr/>
          <p:nvPr/>
        </p:nvSpPr>
        <p:spPr>
          <a:xfrm rot="10800000">
            <a:off x="1637276" y="5220609"/>
            <a:ext cx="3671089" cy="690574"/>
          </a:xfrm>
          <a:prstGeom prst="curvedDown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18"/>
          <p:cNvSpPr/>
          <p:nvPr/>
        </p:nvSpPr>
        <p:spPr>
          <a:xfrm>
            <a:off x="3116617" y="5414366"/>
            <a:ext cx="646331" cy="369332"/>
          </a:xfrm>
          <a:prstGeom prst="rect">
            <a:avLst/>
          </a:prstGeom>
        </p:spPr>
        <p:txBody>
          <a:bodyPr wrap="none">
            <a:spAutoFit/>
          </a:bodyPr>
          <a:lstStyle/>
          <a:p>
            <a:r>
              <a:rPr kumimoji="1" lang="ja-JP" altLang="en-US" dirty="0"/>
              <a:t>差分</a:t>
            </a:r>
            <a:endParaRPr lang="ja-JP" altLang="en-US" dirty="0"/>
          </a:p>
        </p:txBody>
      </p:sp>
      <p:sp>
        <p:nvSpPr>
          <p:cNvPr id="20" name="正方形/長方形 19"/>
          <p:cNvSpPr/>
          <p:nvPr/>
        </p:nvSpPr>
        <p:spPr>
          <a:xfrm>
            <a:off x="1637277" y="5733581"/>
            <a:ext cx="646331" cy="369332"/>
          </a:xfrm>
          <a:prstGeom prst="rect">
            <a:avLst/>
          </a:prstGeom>
        </p:spPr>
        <p:txBody>
          <a:bodyPr wrap="none">
            <a:spAutoFit/>
          </a:bodyPr>
          <a:lstStyle/>
          <a:p>
            <a:r>
              <a:rPr kumimoji="1" lang="ja-JP" altLang="en-US" dirty="0"/>
              <a:t>差分</a:t>
            </a:r>
            <a:endParaRPr lang="ja-JP" altLang="en-US" dirty="0"/>
          </a:p>
        </p:txBody>
      </p:sp>
      <p:sp>
        <p:nvSpPr>
          <p:cNvPr id="21" name="ひし形 20"/>
          <p:cNvSpPr/>
          <p:nvPr/>
        </p:nvSpPr>
        <p:spPr>
          <a:xfrm>
            <a:off x="3328783" y="4892362"/>
            <a:ext cx="352921" cy="344394"/>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ひし形 21"/>
          <p:cNvSpPr/>
          <p:nvPr/>
        </p:nvSpPr>
        <p:spPr>
          <a:xfrm>
            <a:off x="1533000" y="4902664"/>
            <a:ext cx="352921" cy="344394"/>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p:cNvCxnSpPr/>
          <p:nvPr/>
        </p:nvCxnSpPr>
        <p:spPr>
          <a:xfrm flipV="1">
            <a:off x="7447320" y="5286735"/>
            <a:ext cx="7426" cy="486770"/>
          </a:xfrm>
          <a:prstGeom prst="straightConnector1">
            <a:avLst/>
          </a:prstGeom>
          <a:ln w="38100">
            <a:solidFill>
              <a:schemeClr val="tx1">
                <a:lumMod val="75000"/>
                <a:lumOff val="25000"/>
              </a:schemeClr>
            </a:solidFill>
            <a:tailEnd type="arrow" w="med" len="lg"/>
          </a:ln>
        </p:spPr>
        <p:style>
          <a:lnRef idx="1">
            <a:schemeClr val="dk1"/>
          </a:lnRef>
          <a:fillRef idx="0">
            <a:schemeClr val="dk1"/>
          </a:fillRef>
          <a:effectRef idx="0">
            <a:schemeClr val="dk1"/>
          </a:effectRef>
          <a:fontRef idx="minor">
            <a:schemeClr val="tx1"/>
          </a:fontRef>
        </p:style>
      </p:cxnSp>
      <p:sp>
        <p:nvSpPr>
          <p:cNvPr id="23" name="星 5 22"/>
          <p:cNvSpPr/>
          <p:nvPr/>
        </p:nvSpPr>
        <p:spPr>
          <a:xfrm>
            <a:off x="7217105" y="4811054"/>
            <a:ext cx="475282" cy="453536"/>
          </a:xfrm>
          <a:prstGeom prst="star5">
            <a:avLst/>
          </a:prstGeom>
          <a:solidFill>
            <a:srgbClr val="FF3300"/>
          </a:solidFill>
          <a:ln>
            <a:solidFill>
              <a:srgbClr val="F92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ひし形 23"/>
          <p:cNvSpPr/>
          <p:nvPr/>
        </p:nvSpPr>
        <p:spPr>
          <a:xfrm>
            <a:off x="542181" y="4009100"/>
            <a:ext cx="310098" cy="302606"/>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5" name="星 5 24"/>
          <p:cNvSpPr/>
          <p:nvPr/>
        </p:nvSpPr>
        <p:spPr>
          <a:xfrm>
            <a:off x="542181" y="4417179"/>
            <a:ext cx="300726" cy="292729"/>
          </a:xfrm>
          <a:prstGeom prst="star5">
            <a:avLst/>
          </a:prstGeom>
          <a:solidFill>
            <a:srgbClr val="FF0000"/>
          </a:solidFill>
          <a:ln w="19050">
            <a:solidFill>
              <a:srgbClr val="F92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837481" y="4020367"/>
            <a:ext cx="1569660" cy="369332"/>
          </a:xfrm>
          <a:prstGeom prst="rect">
            <a:avLst/>
          </a:prstGeom>
        </p:spPr>
        <p:txBody>
          <a:bodyPr wrap="none">
            <a:spAutoFit/>
          </a:bodyPr>
          <a:lstStyle/>
          <a:p>
            <a:r>
              <a:rPr lang="ja-JP" altLang="en-US" dirty="0">
                <a:solidFill>
                  <a:schemeClr val="tx1">
                    <a:lumMod val="75000"/>
                    <a:lumOff val="25000"/>
                  </a:schemeClr>
                </a:solidFill>
              </a:rPr>
              <a:t>：健診データ</a:t>
            </a:r>
            <a:endParaRPr lang="ja-JP" altLang="en-US" dirty="0"/>
          </a:p>
        </p:txBody>
      </p:sp>
      <p:sp>
        <p:nvSpPr>
          <p:cNvPr id="27" name="正方形/長方形 26"/>
          <p:cNvSpPr/>
          <p:nvPr/>
        </p:nvSpPr>
        <p:spPr>
          <a:xfrm>
            <a:off x="837481" y="4409951"/>
            <a:ext cx="2031325" cy="369332"/>
          </a:xfrm>
          <a:prstGeom prst="rect">
            <a:avLst/>
          </a:prstGeom>
        </p:spPr>
        <p:txBody>
          <a:bodyPr wrap="none">
            <a:spAutoFit/>
          </a:bodyPr>
          <a:lstStyle/>
          <a:p>
            <a:r>
              <a:rPr lang="ja-JP" altLang="en-US" dirty="0">
                <a:solidFill>
                  <a:schemeClr val="tx1">
                    <a:lumMod val="75000"/>
                    <a:lumOff val="25000"/>
                  </a:schemeClr>
                </a:solidFill>
              </a:rPr>
              <a:t>：レセプトデータ</a:t>
            </a:r>
            <a:endParaRPr lang="ja-JP" altLang="en-US" dirty="0"/>
          </a:p>
        </p:txBody>
      </p:sp>
    </p:spTree>
    <p:extLst>
      <p:ext uri="{BB962C8B-B14F-4D97-AF65-F5344CB8AC3E}">
        <p14:creationId xmlns:p14="http://schemas.microsoft.com/office/powerpoint/2010/main" val="3993075463"/>
      </p:ext>
    </p:extLst>
  </p:cSld>
  <p:clrMapOvr>
    <a:masterClrMapping/>
  </p:clrMapOvr>
</p:sld>
</file>

<file path=ppt/theme/theme1.xml><?xml version="1.0" encoding="utf-8"?>
<a:theme xmlns:a="http://schemas.openxmlformats.org/drawingml/2006/main" name="テンプレ青">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8A585261-4F28-4216-ABAA-A18BF2C94B20}" vid="{EBA83F18-BD3B-40CB-9ADC-906029DFA0E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テンプレ青</Template>
  <TotalTime>19336</TotalTime>
  <Words>4356</Words>
  <Application>Microsoft Office PowerPoint</Application>
  <PresentationFormat>画面に合わせる (4:3)</PresentationFormat>
  <Paragraphs>793</Paragraphs>
  <Slides>28</Slides>
  <Notes>27</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游ゴシック</vt:lpstr>
      <vt:lpstr>游ゴシック Light</vt:lpstr>
      <vt:lpstr>Arial</vt:lpstr>
      <vt:lpstr>Cambria Math</vt:lpstr>
      <vt:lpstr>Wingdings</vt:lpstr>
      <vt:lpstr>テンプレ青</vt:lpstr>
      <vt:lpstr>健診データを用いた 生活習慣病の発症予測</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今までのラボ生活と これからの研究</dc:title>
  <dc:creator>恒川 充</dc:creator>
  <cp:lastModifiedBy>mitsuru tsunekawa</cp:lastModifiedBy>
  <cp:revision>531</cp:revision>
  <cp:lastPrinted>2019-02-25T03:46:17Z</cp:lastPrinted>
  <dcterms:created xsi:type="dcterms:W3CDTF">2018-05-22T07:56:21Z</dcterms:created>
  <dcterms:modified xsi:type="dcterms:W3CDTF">2019-07-01T03:22:01Z</dcterms:modified>
</cp:coreProperties>
</file>