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819BA-760B-423D-8744-B81B88816C33}"/>
              </a:ext>
            </a:extLst>
          </p:cNvPr>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kumimoji="1" lang="en-US" altLang="ja-JP" dirty="0"/>
              <a:t>title</a:t>
            </a:r>
            <a:endParaRPr kumimoji="1" lang="ja-JP" altLang="en-US" dirty="0"/>
          </a:p>
        </p:txBody>
      </p:sp>
      <p:sp>
        <p:nvSpPr>
          <p:cNvPr id="3" name="サブタイトル 2">
            <a:extLst>
              <a:ext uri="{FF2B5EF4-FFF2-40B4-BE49-F238E27FC236}">
                <a16:creationId xmlns:a16="http://schemas.microsoft.com/office/drawing/2014/main" id="{369693B0-E2ED-489E-9C7F-861683E078B6}"/>
              </a:ext>
            </a:extLst>
          </p:cNvPr>
          <p:cNvSpPr>
            <a:spLocks noGrp="1"/>
          </p:cNvSpPr>
          <p:nvPr>
            <p:ph type="subTitle" idx="1" hasCustomPrompt="1"/>
          </p:nvPr>
        </p:nvSpPr>
        <p:spPr>
          <a:xfrm>
            <a:off x="1524000" y="3602038"/>
            <a:ext cx="9144000" cy="537700"/>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err="1"/>
              <a:t>syutten</a:t>
            </a:r>
            <a:endParaRPr kumimoji="1" lang="ja-JP" altLang="en-US" dirty="0"/>
          </a:p>
        </p:txBody>
      </p:sp>
      <p:sp>
        <p:nvSpPr>
          <p:cNvPr id="4" name="日付プレースホルダー 3">
            <a:extLst>
              <a:ext uri="{FF2B5EF4-FFF2-40B4-BE49-F238E27FC236}">
                <a16:creationId xmlns:a16="http://schemas.microsoft.com/office/drawing/2014/main" id="{313F9C5E-AC90-4D0D-888D-2FC572D0644F}"/>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36A9CA22-8D6B-419D-8F1E-075C1AF3AA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E3158-C68D-453C-8CF7-7E191ACA8D7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
        <p:nvSpPr>
          <p:cNvPr id="7" name="サブタイトル 2">
            <a:extLst>
              <a:ext uri="{FF2B5EF4-FFF2-40B4-BE49-F238E27FC236}">
                <a16:creationId xmlns:a16="http://schemas.microsoft.com/office/drawing/2014/main" id="{08AD23E4-3CFE-4951-B1F0-BFC29CB006A5}"/>
              </a:ext>
            </a:extLst>
          </p:cNvPr>
          <p:cNvSpPr txBox="1">
            <a:spLocks/>
          </p:cNvSpPr>
          <p:nvPr userDrawn="1"/>
        </p:nvSpPr>
        <p:spPr>
          <a:xfrm>
            <a:off x="1607127" y="5188875"/>
            <a:ext cx="9144000" cy="537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en-US" altLang="ja-JP" dirty="0"/>
              <a:t>M2</a:t>
            </a:r>
            <a:r>
              <a:rPr lang="ja-JP" altLang="en-US" dirty="0"/>
              <a:t> </a:t>
            </a:r>
            <a:r>
              <a:rPr lang="ja-JP" altLang="en-US" b="0" dirty="0">
                <a:latin typeface="ＭＳ Ｐゴシック" panose="020B0600070205080204" pitchFamily="50" charset="-128"/>
                <a:ea typeface="ＭＳ Ｐゴシック" panose="020B0600070205080204" pitchFamily="50" charset="-128"/>
              </a:rPr>
              <a:t>宮崎 辰郎</a:t>
            </a:r>
            <a:r>
              <a:rPr lang="en-US" altLang="ja-JP" b="0" dirty="0">
                <a:latin typeface="ＭＳ Ｐゴシック" panose="020B0600070205080204" pitchFamily="50" charset="-128"/>
                <a:ea typeface="ＭＳ Ｐゴシック" panose="020B0600070205080204" pitchFamily="50" charset="-128"/>
              </a:rPr>
              <a:t> </a:t>
            </a:r>
            <a:endParaRPr lang="ja-JP" altLang="en-US" b="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2998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63A43-EB45-40B4-8ED9-9CB89F2646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82DCBD-9BD8-4A0C-9F87-9FCAF8DA66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862274-3CF3-4871-B63F-CC4263D33A20}"/>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1F0C7EEA-F5D3-4CAA-8F7C-43FAF380B6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EEE52D-1F9C-4FB4-A4CE-50F9906AF364}"/>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71466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6AF941-03B0-4496-99A7-44A5625282B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F9BA4F-B47C-4F32-8172-DF7F90F68B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37632-87D6-4EF4-AD5A-EF813F3DFA18}"/>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25FBF0E1-1191-4090-AC23-1166F2EC9E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9EEE67-CA3E-4CF6-AD16-F6495601F90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422499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C7372-8C31-4F8A-9740-E490EF26898D}"/>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kumimoji="1" lang="en-US" altLang="ja-JP" dirty="0"/>
              <a:t>title</a:t>
            </a:r>
            <a:endParaRPr kumimoji="1" lang="ja-JP" altLang="en-US" dirty="0"/>
          </a:p>
        </p:txBody>
      </p:sp>
      <p:sp>
        <p:nvSpPr>
          <p:cNvPr id="3" name="コンテンツ プレースホルダー 2">
            <a:extLst>
              <a:ext uri="{FF2B5EF4-FFF2-40B4-BE49-F238E27FC236}">
                <a16:creationId xmlns:a16="http://schemas.microsoft.com/office/drawing/2014/main" id="{E1689571-D038-405F-96C1-610D9DD91680}"/>
              </a:ext>
            </a:extLst>
          </p:cNvPr>
          <p:cNvSpPr>
            <a:spLocks noGrp="1"/>
          </p:cNvSpPr>
          <p:nvPr>
            <p:ph idx="1"/>
          </p:nvPr>
        </p:nvSpPr>
        <p:spPr/>
        <p:txBody>
          <a:bodyPr/>
          <a:lstStyle>
            <a:lvl1pPr>
              <a:defRPr>
                <a:latin typeface="+mn-lt"/>
                <a:ea typeface="ＭＳ Ｐゴシック" panose="020B0600070205080204" pitchFamily="50" charset="-128"/>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A39F838F-6334-4D47-9E5C-5F917DBED240}"/>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11BD1449-BCAC-4135-ACA2-10686715D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0899E5-CDA9-496E-95BE-A09690E3DDA9}"/>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80446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3041-120B-4E94-A228-C29518677B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F14373-F90F-454E-9D22-B03B9F1F3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78D587-4052-433D-80A6-1262ADC25DD7}"/>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734CA12D-2CEA-4931-A951-7540D31DFA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497F4F-3D0B-4A7D-B770-940FC66E8315}"/>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00583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93FBB-A01A-42C0-A073-C6B12A5163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203E9-7134-4D90-892B-ABC6FCE017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E96813-8A37-413A-9CF5-A5AE6C9C93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5BB2D0-194D-46F9-B6F3-3EA095CF1ED3}"/>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6" name="フッター プレースホルダー 5">
            <a:extLst>
              <a:ext uri="{FF2B5EF4-FFF2-40B4-BE49-F238E27FC236}">
                <a16:creationId xmlns:a16="http://schemas.microsoft.com/office/drawing/2014/main" id="{AF9C7724-401C-4652-9738-B3C18873E3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370124-7A36-45E7-B14E-671373907140}"/>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401537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4251C-E22E-4DD0-BFA8-62E8F27CBB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DD8D02-5196-472B-BC42-E0CC8F8A8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02D135-E04E-4B6E-8AF4-A1D2E642259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D78590-5858-47CA-8CF6-B5D6DD299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47E529-DB1C-43AF-9A73-3123B4DFB1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B9721DC-C889-4646-A29D-684B2EE851BC}"/>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8" name="フッター プレースホルダー 7">
            <a:extLst>
              <a:ext uri="{FF2B5EF4-FFF2-40B4-BE49-F238E27FC236}">
                <a16:creationId xmlns:a16="http://schemas.microsoft.com/office/drawing/2014/main" id="{C4B736D0-A624-4A82-8BBB-E946C4F4CE4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FCD5030-1B46-4D24-ABB9-8C6BE5E49813}"/>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373353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38B28-08E1-4FDD-86C0-A80F3F6A72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E0DB5F-59A5-4601-B4EB-F06016AA9AC5}"/>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4" name="フッター プレースホルダー 3">
            <a:extLst>
              <a:ext uri="{FF2B5EF4-FFF2-40B4-BE49-F238E27FC236}">
                <a16:creationId xmlns:a16="http://schemas.microsoft.com/office/drawing/2014/main" id="{5E3FEEDF-601D-49BD-9776-8180752963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6FB3E9-DC13-442F-81AA-B4CBD963DB5E}"/>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07957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3CF9E8-A491-48E9-961A-46D5542E3ABE}"/>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3" name="フッター プレースホルダー 2">
            <a:extLst>
              <a:ext uri="{FF2B5EF4-FFF2-40B4-BE49-F238E27FC236}">
                <a16:creationId xmlns:a16="http://schemas.microsoft.com/office/drawing/2014/main" id="{50D4763A-0CE8-4101-A781-162E1895AD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46E81-DC9F-4D6C-9017-007A1A53773E}"/>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54020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4489D-A352-406E-8EB9-32CAD65B7C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968D1E-F035-400F-97CA-094ED35C1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2227766-9BF6-48B6-ADBD-10C7886E6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C1FC63-89EE-4E8D-BE36-730803E5C6C6}"/>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6" name="フッター プレースホルダー 5">
            <a:extLst>
              <a:ext uri="{FF2B5EF4-FFF2-40B4-BE49-F238E27FC236}">
                <a16:creationId xmlns:a16="http://schemas.microsoft.com/office/drawing/2014/main" id="{9C9AC778-BE17-4489-8D70-8B1EBFFF1C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B92824-7CDA-41D6-B9C4-8E560A91BB36}"/>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16802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EA56-0C91-489C-A53C-FB5064638D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909C5B-C417-4DC4-B171-61C650833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CDF154F-0305-43D6-A135-19BD0D246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CC6393-4516-4E49-A5E8-5567E2E46921}"/>
              </a:ext>
            </a:extLst>
          </p:cNvPr>
          <p:cNvSpPr>
            <a:spLocks noGrp="1"/>
          </p:cNvSpPr>
          <p:nvPr>
            <p:ph type="dt" sz="half" idx="10"/>
          </p:nvPr>
        </p:nvSpPr>
        <p:spPr/>
        <p:txBody>
          <a:bodyPr/>
          <a:lstStyle/>
          <a:p>
            <a:fld id="{02A63BCB-4B58-458C-9C22-F97B978B61A2}" type="datetimeFigureOut">
              <a:rPr kumimoji="1" lang="ja-JP" altLang="en-US" smtClean="0"/>
              <a:t>2018/5/31</a:t>
            </a:fld>
            <a:endParaRPr kumimoji="1" lang="ja-JP" altLang="en-US"/>
          </a:p>
        </p:txBody>
      </p:sp>
      <p:sp>
        <p:nvSpPr>
          <p:cNvPr id="6" name="フッター プレースホルダー 5">
            <a:extLst>
              <a:ext uri="{FF2B5EF4-FFF2-40B4-BE49-F238E27FC236}">
                <a16:creationId xmlns:a16="http://schemas.microsoft.com/office/drawing/2014/main" id="{3D25A25F-AB33-4EE3-B122-052C6A8A5F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3FD24D-CC23-42A1-8A93-BD337266BA4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358627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DE8CD0-8F11-430A-91E0-0DC7FCD54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61B73D-E81D-4C49-A9CF-5D665DAAC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DBAF7C-79D4-42FF-95DA-F06F63439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63BCB-4B58-458C-9C22-F97B978B61A2}" type="datetimeFigureOut">
              <a:rPr kumimoji="1" lang="ja-JP" altLang="en-US" smtClean="0"/>
              <a:t>2018/5/31</a:t>
            </a:fld>
            <a:endParaRPr kumimoji="1" lang="ja-JP" altLang="en-US"/>
          </a:p>
        </p:txBody>
      </p:sp>
      <p:sp>
        <p:nvSpPr>
          <p:cNvPr id="5" name="フッター プレースホルダー 4">
            <a:extLst>
              <a:ext uri="{FF2B5EF4-FFF2-40B4-BE49-F238E27FC236}">
                <a16:creationId xmlns:a16="http://schemas.microsoft.com/office/drawing/2014/main" id="{5D87695E-D9C4-46CC-9C0A-438AC55A4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13A90E-73A4-46C7-9E0A-F42CF206E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06758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1A76D-D939-4852-BC0E-310D2A064FE2}"/>
              </a:ext>
            </a:extLst>
          </p:cNvPr>
          <p:cNvSpPr>
            <a:spLocks noGrp="1"/>
          </p:cNvSpPr>
          <p:nvPr>
            <p:ph type="ctrTitle"/>
          </p:nvPr>
        </p:nvSpPr>
        <p:spPr/>
        <p:txBody>
          <a:bodyPr>
            <a:noAutofit/>
          </a:bodyPr>
          <a:lstStyle/>
          <a:p>
            <a:r>
              <a:rPr kumimoji="1" lang="en-US" altLang="ja-JP" sz="3600" dirty="0"/>
              <a:t>Label Propagation Prediction of Drug-Drug Interactions Based on Clinical Side Effects</a:t>
            </a:r>
            <a:endParaRPr kumimoji="1" lang="ja-JP" altLang="en-US" sz="3600" dirty="0"/>
          </a:p>
        </p:txBody>
      </p:sp>
      <p:sp>
        <p:nvSpPr>
          <p:cNvPr id="3" name="サブタイトル 2">
            <a:extLst>
              <a:ext uri="{FF2B5EF4-FFF2-40B4-BE49-F238E27FC236}">
                <a16:creationId xmlns:a16="http://schemas.microsoft.com/office/drawing/2014/main" id="{89A612B2-5A62-47BA-BA75-BB3F1CCF5853}"/>
              </a:ext>
            </a:extLst>
          </p:cNvPr>
          <p:cNvSpPr>
            <a:spLocks noGrp="1"/>
          </p:cNvSpPr>
          <p:nvPr>
            <p:ph type="subTitle" idx="1"/>
          </p:nvPr>
        </p:nvSpPr>
        <p:spPr>
          <a:xfrm>
            <a:off x="1524000" y="3602037"/>
            <a:ext cx="9144000" cy="1607525"/>
          </a:xfrm>
        </p:spPr>
        <p:txBody>
          <a:bodyPr>
            <a:normAutofit fontScale="92500" lnSpcReduction="10000"/>
          </a:bodyPr>
          <a:lstStyle/>
          <a:p>
            <a:r>
              <a:rPr lang="en-US" altLang="ja-JP" b="1" dirty="0"/>
              <a:t>Scientific Reports</a:t>
            </a:r>
          </a:p>
          <a:p>
            <a:r>
              <a:rPr kumimoji="1" lang="en-US" altLang="ja-JP" dirty="0"/>
              <a:t>Received 27 January 2015</a:t>
            </a:r>
          </a:p>
          <a:p>
            <a:r>
              <a:rPr kumimoji="1" lang="en-US" altLang="ja-JP" dirty="0"/>
              <a:t>Accepted 22 June 2015</a:t>
            </a:r>
          </a:p>
          <a:p>
            <a:r>
              <a:rPr lang="en-US" altLang="ja-JP" dirty="0"/>
              <a:t>Published 21 July 2015</a:t>
            </a:r>
            <a:endParaRPr kumimoji="1" lang="ja-JP" altLang="en-US" dirty="0"/>
          </a:p>
        </p:txBody>
      </p:sp>
    </p:spTree>
    <p:extLst>
      <p:ext uri="{BB962C8B-B14F-4D97-AF65-F5344CB8AC3E}">
        <p14:creationId xmlns:p14="http://schemas.microsoft.com/office/powerpoint/2010/main" val="190011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07F19-BF43-457C-A862-B8AD74698CB8}"/>
              </a:ext>
            </a:extLst>
          </p:cNvPr>
          <p:cNvSpPr>
            <a:spLocks noGrp="1"/>
          </p:cNvSpPr>
          <p:nvPr>
            <p:ph type="title"/>
          </p:nvPr>
        </p:nvSpPr>
        <p:spPr/>
        <p:txBody>
          <a:bodyPr>
            <a:normAutofit/>
          </a:bodyPr>
          <a:lstStyle/>
          <a:p>
            <a:r>
              <a:rPr kumimoji="1" lang="en-US" altLang="ja-JP" sz="4000" dirty="0"/>
              <a:t>Label propagation with multiple similarities</a:t>
            </a:r>
            <a:endParaRPr kumimoji="1" lang="ja-JP" altLang="en-US" sz="4000" dirty="0"/>
          </a:p>
        </p:txBody>
      </p:sp>
      <p:sp>
        <p:nvSpPr>
          <p:cNvPr id="3" name="コンテンツ プレースホルダー 2">
            <a:extLst>
              <a:ext uri="{FF2B5EF4-FFF2-40B4-BE49-F238E27FC236}">
                <a16:creationId xmlns:a16="http://schemas.microsoft.com/office/drawing/2014/main" id="{5E796329-ECE0-4D5D-BD82-20318BA3EFF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55344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F83EBA-E32F-4E69-94FC-76D9B76F3976}"/>
              </a:ext>
            </a:extLst>
          </p:cNvPr>
          <p:cNvSpPr>
            <a:spLocks noGrp="1"/>
          </p:cNvSpPr>
          <p:nvPr>
            <p:ph type="title"/>
          </p:nvPr>
        </p:nvSpPr>
        <p:spPr/>
        <p:txBody>
          <a:bodyPr/>
          <a:lstStyle/>
          <a:p>
            <a:r>
              <a:rPr kumimoji="1" lang="en-US" altLang="ja-JP" dirty="0"/>
              <a:t>Results</a:t>
            </a:r>
            <a:endParaRPr kumimoji="1" lang="ja-JP" altLang="en-US" dirty="0"/>
          </a:p>
        </p:txBody>
      </p:sp>
      <p:sp>
        <p:nvSpPr>
          <p:cNvPr id="3" name="コンテンツ プレースホルダー 2">
            <a:extLst>
              <a:ext uri="{FF2B5EF4-FFF2-40B4-BE49-F238E27FC236}">
                <a16:creationId xmlns:a16="http://schemas.microsoft.com/office/drawing/2014/main" id="{0FBDA1BC-75B1-4D45-8CAF-898431A6D7A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750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3E229-0831-4EBD-9D80-1E6A0C80B0EC}"/>
              </a:ext>
            </a:extLst>
          </p:cNvPr>
          <p:cNvSpPr>
            <a:spLocks noGrp="1"/>
          </p:cNvSpPr>
          <p:nvPr>
            <p:ph type="title"/>
          </p:nvPr>
        </p:nvSpPr>
        <p:spPr/>
        <p:txBody>
          <a:bodyPr/>
          <a:lstStyle/>
          <a:p>
            <a:r>
              <a:rPr kumimoji="1" lang="en-US" altLang="ja-JP"/>
              <a:t>Discussion</a:t>
            </a:r>
            <a:endParaRPr kumimoji="1" lang="ja-JP" altLang="en-US"/>
          </a:p>
        </p:txBody>
      </p:sp>
      <p:sp>
        <p:nvSpPr>
          <p:cNvPr id="3" name="コンテンツ プレースホルダー 2">
            <a:extLst>
              <a:ext uri="{FF2B5EF4-FFF2-40B4-BE49-F238E27FC236}">
                <a16:creationId xmlns:a16="http://schemas.microsoft.com/office/drawing/2014/main" id="{9105D6D4-2E2C-4A60-86B7-901295C8DD9F}"/>
              </a:ext>
            </a:extLst>
          </p:cNvPr>
          <p:cNvSpPr>
            <a:spLocks noGrp="1"/>
          </p:cNvSpPr>
          <p:nvPr>
            <p:ph idx="1"/>
          </p:nvPr>
        </p:nvSpPr>
        <p:spPr/>
        <p:txBody>
          <a:bodyPr>
            <a:normAutofit/>
          </a:bodyPr>
          <a:lstStyle/>
          <a:p>
            <a:r>
              <a:rPr kumimoji="1" lang="ja-JP" altLang="en-US" dirty="0"/>
              <a:t>ラベル副作用、ラベル外副作用、化学構造を統合して</a:t>
            </a:r>
            <a:r>
              <a:rPr kumimoji="1" lang="en-US" altLang="ja-JP" dirty="0"/>
              <a:t>DDI</a:t>
            </a:r>
            <a:r>
              <a:rPr kumimoji="1" lang="ja-JP" altLang="en-US" dirty="0"/>
              <a:t>を予測するための統合的なラベル伝播を提案</a:t>
            </a:r>
            <a:endParaRPr kumimoji="1" lang="en-US" altLang="ja-JP" dirty="0"/>
          </a:p>
          <a:p>
            <a:r>
              <a:rPr lang="ja-JP" altLang="en-US" dirty="0"/>
              <a:t>副作用プロファイルが</a:t>
            </a:r>
            <a:r>
              <a:rPr lang="en-US" altLang="ja-JP" dirty="0"/>
              <a:t>DDI</a:t>
            </a:r>
            <a:r>
              <a:rPr lang="ja-JP" altLang="en-US" dirty="0"/>
              <a:t>予測における化学構造よりも予測的特徴である</a:t>
            </a:r>
            <a:endParaRPr lang="en-US" altLang="ja-JP" dirty="0"/>
          </a:p>
          <a:p>
            <a:r>
              <a:rPr kumimoji="1" lang="ja-JP" altLang="en-US" dirty="0"/>
              <a:t>臨床上の副作用は翻訳の問題を回避する人の表現型データであるという事実から大きく利益を得る</a:t>
            </a:r>
            <a:endParaRPr kumimoji="1" lang="en-US" altLang="ja-JP" dirty="0"/>
          </a:p>
          <a:p>
            <a:r>
              <a:rPr lang="ja-JP" altLang="en-US" dirty="0"/>
              <a:t>ラベル伝播は薬剤間の高次の関係を考慮して</a:t>
            </a:r>
            <a:r>
              <a:rPr lang="en-US" altLang="ja-JP" dirty="0"/>
              <a:t>DDI</a:t>
            </a:r>
            <a:r>
              <a:rPr lang="ja-JP" altLang="en-US" dirty="0"/>
              <a:t>予測を向上させた</a:t>
            </a:r>
            <a:endParaRPr lang="en-US" altLang="ja-JP" dirty="0"/>
          </a:p>
          <a:p>
            <a:r>
              <a:rPr kumimoji="1" lang="ja-JP" altLang="en-US" dirty="0"/>
              <a:t>提案された統合的なラベル伝播は複数の薬物特性を効果的に統合</a:t>
            </a:r>
          </a:p>
        </p:txBody>
      </p:sp>
    </p:spTree>
    <p:extLst>
      <p:ext uri="{BB962C8B-B14F-4D97-AF65-F5344CB8AC3E}">
        <p14:creationId xmlns:p14="http://schemas.microsoft.com/office/powerpoint/2010/main" val="110936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B95B8-8731-4BF6-81FE-DB3C07F4D48E}"/>
              </a:ext>
            </a:extLst>
          </p:cNvPr>
          <p:cNvSpPr>
            <a:spLocks noGrp="1"/>
          </p:cNvSpPr>
          <p:nvPr>
            <p:ph type="title"/>
          </p:nvPr>
        </p:nvSpPr>
        <p:spPr/>
        <p:txBody>
          <a:bodyPr/>
          <a:lstStyle/>
          <a:p>
            <a:r>
              <a:rPr kumimoji="1" lang="en-US" altLang="ja-JP" dirty="0"/>
              <a:t>Abstract</a:t>
            </a:r>
            <a:endParaRPr kumimoji="1" lang="ja-JP" altLang="en-US" dirty="0"/>
          </a:p>
        </p:txBody>
      </p:sp>
      <p:sp>
        <p:nvSpPr>
          <p:cNvPr id="3" name="コンテンツ プレースホルダー 2">
            <a:extLst>
              <a:ext uri="{FF2B5EF4-FFF2-40B4-BE49-F238E27FC236}">
                <a16:creationId xmlns:a16="http://schemas.microsoft.com/office/drawing/2014/main" id="{F56CC7BE-F093-484F-858F-3F1648B791BB}"/>
              </a:ext>
            </a:extLst>
          </p:cNvPr>
          <p:cNvSpPr>
            <a:spLocks noGrp="1"/>
          </p:cNvSpPr>
          <p:nvPr>
            <p:ph idx="1"/>
          </p:nvPr>
        </p:nvSpPr>
        <p:spPr/>
        <p:txBody>
          <a:bodyPr>
            <a:normAutofit fontScale="92500"/>
          </a:bodyPr>
          <a:lstStyle/>
          <a:p>
            <a:r>
              <a:rPr lang="en-US" altLang="ja-JP" dirty="0">
                <a:ea typeface="游ゴシック" panose="020B0400000000000000" pitchFamily="50" charset="-128"/>
              </a:rPr>
              <a:t>PubChem</a:t>
            </a:r>
            <a:r>
              <a:rPr lang="ja-JP" altLang="en-US" dirty="0">
                <a:ea typeface="游ゴシック" panose="020B0400000000000000" pitchFamily="50" charset="-128"/>
              </a:rPr>
              <a:t>の化学構造を統合して</a:t>
            </a:r>
            <a:r>
              <a:rPr lang="en-US" altLang="ja-JP" dirty="0">
                <a:ea typeface="游ゴシック" panose="020B0400000000000000" pitchFamily="50" charset="-128"/>
              </a:rPr>
              <a:t>DDI</a:t>
            </a:r>
            <a:r>
              <a:rPr lang="ja-JP" altLang="en-US" dirty="0">
                <a:ea typeface="游ゴシック" panose="020B0400000000000000" pitchFamily="50" charset="-128"/>
              </a:rPr>
              <a:t>を予測する統合的なラベル伝播アルゴリズムを提案</a:t>
            </a:r>
            <a:endParaRPr lang="en-US" altLang="ja-JP" dirty="0">
              <a:ea typeface="游ゴシック" panose="020B0400000000000000" pitchFamily="50" charset="-128"/>
            </a:endParaRPr>
          </a:p>
          <a:p>
            <a:r>
              <a:rPr lang="ja-JP" altLang="en-US" dirty="0">
                <a:ea typeface="游ゴシック" panose="020B0400000000000000" pitchFamily="50" charset="-128"/>
              </a:rPr>
              <a:t>交差検定に基づく実験で、提案されたアルゴリズムの有効性を示した</a:t>
            </a:r>
            <a:endParaRPr lang="en-US" altLang="ja-JP" dirty="0">
              <a:ea typeface="游ゴシック" panose="020B0400000000000000" pitchFamily="50" charset="-128"/>
            </a:endParaRPr>
          </a:p>
          <a:p>
            <a:r>
              <a:rPr lang="ja-JP" altLang="en-US" dirty="0">
                <a:ea typeface="游ゴシック" panose="020B0400000000000000" pitchFamily="50" charset="-128"/>
              </a:rPr>
              <a:t>臨床副作用</a:t>
            </a:r>
            <a:r>
              <a:rPr lang="en-US" altLang="ja-JP" dirty="0">
                <a:ea typeface="游ゴシック" panose="020B0400000000000000" pitchFamily="50" charset="-128"/>
              </a:rPr>
              <a:t>(SE)</a:t>
            </a:r>
            <a:r>
              <a:rPr lang="ja-JP" altLang="en-US" dirty="0">
                <a:ea typeface="游ゴシック" panose="020B0400000000000000" pitchFamily="50" charset="-128"/>
              </a:rPr>
              <a:t>が</a:t>
            </a:r>
            <a:r>
              <a:rPr lang="en-US" altLang="ja-JP" dirty="0">
                <a:ea typeface="游ゴシック" panose="020B0400000000000000" pitchFamily="50" charset="-128"/>
              </a:rPr>
              <a:t>DDI</a:t>
            </a:r>
            <a:r>
              <a:rPr lang="ja-JP" altLang="en-US" dirty="0">
                <a:ea typeface="游ゴシック" panose="020B0400000000000000" pitchFamily="50" charset="-128"/>
              </a:rPr>
              <a:t>予測の重要な特徴であることを確認するだけでなく、複数のデータソースに優先順位をつけてより信頼性の高い</a:t>
            </a:r>
            <a:r>
              <a:rPr lang="en-US" altLang="ja-JP" dirty="0">
                <a:ea typeface="游ゴシック" panose="020B0400000000000000" pitchFamily="50" charset="-128"/>
              </a:rPr>
              <a:t>DDI</a:t>
            </a:r>
            <a:r>
              <a:rPr lang="ja-JP" altLang="en-US" dirty="0">
                <a:ea typeface="游ゴシック" panose="020B0400000000000000" pitchFamily="50" charset="-128"/>
              </a:rPr>
              <a:t>予測モデルを構築</a:t>
            </a:r>
            <a:endParaRPr lang="en-US" altLang="ja-JP" dirty="0">
              <a:ea typeface="游ゴシック" panose="020B0400000000000000" pitchFamily="50" charset="-128"/>
            </a:endParaRPr>
          </a:p>
          <a:p>
            <a:r>
              <a:rPr lang="ja-JP" altLang="en-US" dirty="0">
                <a:ea typeface="游ゴシック" panose="020B0400000000000000" pitchFamily="50" charset="-128"/>
              </a:rPr>
              <a:t>予測された</a:t>
            </a:r>
            <a:r>
              <a:rPr lang="en-US" altLang="ja-JP" dirty="0">
                <a:ea typeface="游ゴシック" panose="020B0400000000000000" pitchFamily="50" charset="-128"/>
              </a:rPr>
              <a:t>DDI</a:t>
            </a:r>
            <a:r>
              <a:rPr lang="ja-JP" altLang="en-US" dirty="0">
                <a:ea typeface="游ゴシック" panose="020B0400000000000000" pitchFamily="50" charset="-128"/>
              </a:rPr>
              <a:t>は臨床医が処方箋中の有害な</a:t>
            </a:r>
            <a:r>
              <a:rPr lang="en-US" altLang="ja-JP" dirty="0">
                <a:ea typeface="游ゴシック" panose="020B0400000000000000" pitchFamily="50" charset="-128"/>
              </a:rPr>
              <a:t>DDI</a:t>
            </a:r>
            <a:r>
              <a:rPr lang="ja-JP" altLang="en-US" dirty="0">
                <a:ea typeface="游ゴシック" panose="020B0400000000000000" pitchFamily="50" charset="-128"/>
              </a:rPr>
              <a:t>を避けるのに役立つ</a:t>
            </a:r>
            <a:endParaRPr lang="en-US" altLang="ja-JP" dirty="0">
              <a:ea typeface="游ゴシック" panose="020B0400000000000000" pitchFamily="50" charset="-128"/>
            </a:endParaRPr>
          </a:p>
          <a:p>
            <a:r>
              <a:rPr lang="ja-JP" altLang="en-US" dirty="0">
                <a:ea typeface="游ゴシック" panose="020B0400000000000000" pitchFamily="50" charset="-128"/>
              </a:rPr>
              <a:t>潜在的な</a:t>
            </a:r>
            <a:r>
              <a:rPr lang="en-US" altLang="ja-JP" dirty="0">
                <a:ea typeface="游ゴシック" panose="020B0400000000000000" pitchFamily="50" charset="-128"/>
              </a:rPr>
              <a:t>DDI</a:t>
            </a:r>
            <a:r>
              <a:rPr lang="ja-JP" altLang="en-US" dirty="0">
                <a:ea typeface="游ゴシック" panose="020B0400000000000000" pitchFamily="50" charset="-128"/>
              </a:rPr>
              <a:t>を予測することによって製薬会社が大規模な臨床試験を設計するのに助かる</a:t>
            </a:r>
            <a:endParaRPr lang="en-US" altLang="ja-JP" dirty="0">
              <a:ea typeface="游ゴシック" panose="020B0400000000000000" pitchFamily="50" charset="-128"/>
            </a:endParaRPr>
          </a:p>
        </p:txBody>
      </p:sp>
    </p:spTree>
    <p:extLst>
      <p:ext uri="{BB962C8B-B14F-4D97-AF65-F5344CB8AC3E}">
        <p14:creationId xmlns:p14="http://schemas.microsoft.com/office/powerpoint/2010/main" val="256982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B56A7-D3C6-489E-8855-CB5BA6BC5162}"/>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ECFBC4CF-002F-4080-909D-94106BDF10EE}"/>
              </a:ext>
            </a:extLst>
          </p:cNvPr>
          <p:cNvSpPr>
            <a:spLocks noGrp="1"/>
          </p:cNvSpPr>
          <p:nvPr>
            <p:ph idx="1"/>
          </p:nvPr>
        </p:nvSpPr>
        <p:spPr/>
        <p:txBody>
          <a:bodyPr/>
          <a:lstStyle/>
          <a:p>
            <a:r>
              <a:rPr kumimoji="1" lang="en-US" altLang="ja-JP" dirty="0">
                <a:latin typeface="游ゴシック" panose="020B0400000000000000" pitchFamily="50" charset="-128"/>
                <a:ea typeface="游ゴシック" panose="020B0400000000000000" pitchFamily="50" charset="-128"/>
              </a:rPr>
              <a:t>DDI</a:t>
            </a:r>
            <a:r>
              <a:rPr kumimoji="1" lang="ja-JP" altLang="en-US" dirty="0">
                <a:latin typeface="游ゴシック" panose="020B0400000000000000" pitchFamily="50" charset="-128"/>
                <a:ea typeface="游ゴシック" panose="020B0400000000000000" pitchFamily="50" charset="-128"/>
              </a:rPr>
              <a:t>は２つ以上の薬物が同時処方されている場合に副作用を引き起こす</a:t>
            </a:r>
            <a:endParaRPr kumimoji="1" lang="en-US" altLang="ja-JP" dirty="0">
              <a:latin typeface="游ゴシック" panose="020B0400000000000000" pitchFamily="50" charset="-128"/>
              <a:ea typeface="游ゴシック" panose="020B0400000000000000" pitchFamily="50" charset="-128"/>
            </a:endParaRPr>
          </a:p>
          <a:p>
            <a:r>
              <a:rPr lang="en-US" altLang="ja-JP" dirty="0">
                <a:latin typeface="游ゴシック" panose="020B0400000000000000" pitchFamily="50" charset="-128"/>
                <a:ea typeface="游ゴシック" panose="020B0400000000000000" pitchFamily="50" charset="-128"/>
              </a:rPr>
              <a:t>DDI</a:t>
            </a:r>
            <a:r>
              <a:rPr lang="ja-JP" altLang="en-US" dirty="0">
                <a:latin typeface="游ゴシック" panose="020B0400000000000000" pitchFamily="50" charset="-128"/>
                <a:ea typeface="游ゴシック" panose="020B0400000000000000" pitchFamily="50" charset="-128"/>
              </a:rPr>
              <a:t>を予測することは臨床現場で声明を脅かす結果を防ぐだけでなく、より良い治療のための迅速な安全な薬物併用療法を可能にする</a:t>
            </a:r>
            <a:endParaRPr lang="en-US" altLang="ja-JP" dirty="0">
              <a:latin typeface="游ゴシック" panose="020B0400000000000000" pitchFamily="50" charset="-128"/>
              <a:ea typeface="游ゴシック" panose="020B0400000000000000" pitchFamily="50" charset="-128"/>
            </a:endParaRPr>
          </a:p>
          <a:p>
            <a:r>
              <a:rPr kumimoji="1" lang="en-US" altLang="ja-JP" dirty="0">
                <a:latin typeface="游ゴシック" panose="020B0400000000000000" pitchFamily="50" charset="-128"/>
                <a:ea typeface="游ゴシック" panose="020B0400000000000000" pitchFamily="50" charset="-128"/>
              </a:rPr>
              <a:t>DDI</a:t>
            </a:r>
            <a:r>
              <a:rPr kumimoji="1" lang="ja-JP" altLang="en-US" dirty="0">
                <a:latin typeface="游ゴシック" panose="020B0400000000000000" pitchFamily="50" charset="-128"/>
                <a:ea typeface="游ゴシック" panose="020B0400000000000000" pitchFamily="50" charset="-128"/>
              </a:rPr>
              <a:t>を効果的に検出するために、化学文献、電子カルテを用いて統計的方法で行ってきた</a:t>
            </a:r>
            <a:endParaRPr kumimoji="1"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しかし、これらの方法は臨床的証拠の蓄積に依存している</a:t>
            </a:r>
            <a:endParaRPr kumimoji="1" lang="en-US" altLang="ja-JP" dirty="0">
              <a:latin typeface="游ゴシック" panose="020B0400000000000000" pitchFamily="50" charset="-128"/>
              <a:ea typeface="游ゴシック" panose="020B0400000000000000" pitchFamily="50" charset="-128"/>
            </a:endParaRPr>
          </a:p>
          <a:p>
            <a:pPr marL="457200" lvl="1" indent="0">
              <a:buNone/>
            </a:pPr>
            <a:r>
              <a:rPr kumimoji="1" lang="ja-JP" altLang="en-US" dirty="0" err="1">
                <a:latin typeface="游ゴシック" panose="020B0400000000000000" pitchFamily="50" charset="-128"/>
                <a:ea typeface="游ゴシック" panose="020B0400000000000000" pitchFamily="50" charset="-128"/>
              </a:rPr>
              <a:t>ー</a:t>
            </a:r>
            <a:r>
              <a:rPr kumimoji="1" lang="ja-JP" altLang="en-US" dirty="0">
                <a:latin typeface="游ゴシック" panose="020B0400000000000000" pitchFamily="50" charset="-128"/>
                <a:ea typeface="游ゴシック" panose="020B0400000000000000" pitchFamily="50" charset="-128"/>
              </a:rPr>
              <a:t>＞すべての</a:t>
            </a:r>
            <a:r>
              <a:rPr kumimoji="1" lang="en-US" altLang="ja-JP" dirty="0">
                <a:latin typeface="游ゴシック" panose="020B0400000000000000" pitchFamily="50" charset="-128"/>
                <a:ea typeface="游ゴシック" panose="020B0400000000000000" pitchFamily="50" charset="-128"/>
              </a:rPr>
              <a:t>DDI</a:t>
            </a:r>
            <a:r>
              <a:rPr kumimoji="1" lang="ja-JP" altLang="en-US" dirty="0" err="1">
                <a:latin typeface="游ゴシック" panose="020B0400000000000000" pitchFamily="50" charset="-128"/>
                <a:ea typeface="游ゴシック" panose="020B0400000000000000" pitchFamily="50" charset="-128"/>
              </a:rPr>
              <a:t>を検</a:t>
            </a:r>
            <a:r>
              <a:rPr kumimoji="1" lang="ja-JP" altLang="en-US" dirty="0">
                <a:latin typeface="游ゴシック" panose="020B0400000000000000" pitchFamily="50" charset="-128"/>
                <a:ea typeface="游ゴシック" panose="020B0400000000000000" pitchFamily="50" charset="-128"/>
              </a:rPr>
              <a:t>出するには不十分であり、市場に参入する前に危険な</a:t>
            </a:r>
            <a:r>
              <a:rPr kumimoji="1" lang="en-US" altLang="ja-JP" dirty="0">
                <a:latin typeface="游ゴシック" panose="020B0400000000000000" pitchFamily="50" charset="-128"/>
                <a:ea typeface="游ゴシック" panose="020B0400000000000000" pitchFamily="50" charset="-128"/>
              </a:rPr>
              <a:t>DDI</a:t>
            </a:r>
            <a:r>
              <a:rPr lang="ja-JP" altLang="en-US" dirty="0">
                <a:latin typeface="游ゴシック" panose="020B0400000000000000" pitchFamily="50" charset="-128"/>
                <a:ea typeface="游ゴシック" panose="020B0400000000000000" pitchFamily="50" charset="-128"/>
              </a:rPr>
              <a:t>を知らせることができない</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09232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DEF6A-C9FE-4DE9-868E-A50F7733446B}"/>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9F3C685E-E03F-4FEA-86F0-17DE3B7A63B1}"/>
              </a:ext>
            </a:extLst>
          </p:cNvPr>
          <p:cNvSpPr>
            <a:spLocks noGrp="1"/>
          </p:cNvSpPr>
          <p:nvPr>
            <p:ph idx="1"/>
          </p:nvPr>
        </p:nvSpPr>
        <p:spPr/>
        <p:txBody>
          <a:bodyPr/>
          <a:lstStyle/>
          <a:p>
            <a:r>
              <a:rPr kumimoji="1" lang="ja-JP" altLang="en-US" dirty="0"/>
              <a:t>近年の動向は、薬物そのものの機械的および構造的情報およびたんぱく質との相互作用に基づいて新規の</a:t>
            </a:r>
            <a:r>
              <a:rPr kumimoji="1" lang="en-US" altLang="ja-JP" dirty="0"/>
              <a:t>DDI</a:t>
            </a:r>
            <a:r>
              <a:rPr kumimoji="1" lang="ja-JP" altLang="en-US" dirty="0"/>
              <a:t>を予測</a:t>
            </a:r>
            <a:endParaRPr kumimoji="1" lang="en-US" altLang="ja-JP" dirty="0"/>
          </a:p>
          <a:p>
            <a:r>
              <a:rPr lang="en-US" altLang="ja-JP" dirty="0"/>
              <a:t>Ex.) </a:t>
            </a:r>
            <a:r>
              <a:rPr lang="ja-JP" altLang="en-US" dirty="0"/>
              <a:t>化学構造類似性の分析、化学的たんぱく質相互作用の実施、相互作用プロファイルフィンガープリントのモデル化、薬物相互作用ネットワーク構造の利用</a:t>
            </a:r>
            <a:endParaRPr lang="en-US" altLang="ja-JP" dirty="0"/>
          </a:p>
          <a:p>
            <a:r>
              <a:rPr lang="ja-JP" altLang="en-US" dirty="0"/>
              <a:t>これらは、臨床記録ではなく、実験や研究からの化学的データに頼っていることー＞</a:t>
            </a:r>
            <a:r>
              <a:rPr lang="en-US" altLang="ja-JP" dirty="0"/>
              <a:t>DDI</a:t>
            </a:r>
            <a:r>
              <a:rPr lang="ja-JP" altLang="en-US" dirty="0"/>
              <a:t>を事前に予測</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92118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17355-5E76-459C-B521-4622C765C6C2}"/>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444E3323-6935-4D2B-8E27-83380A3ED448}"/>
              </a:ext>
            </a:extLst>
          </p:cNvPr>
          <p:cNvSpPr>
            <a:spLocks noGrp="1"/>
          </p:cNvSpPr>
          <p:nvPr>
            <p:ph idx="1"/>
          </p:nvPr>
        </p:nvSpPr>
        <p:spPr>
          <a:xfrm>
            <a:off x="838200" y="1825624"/>
            <a:ext cx="10515600" cy="4893958"/>
          </a:xfrm>
        </p:spPr>
        <p:txBody>
          <a:bodyPr>
            <a:normAutofit lnSpcReduction="10000"/>
          </a:bodyPr>
          <a:lstStyle/>
          <a:p>
            <a:r>
              <a:rPr kumimoji="1" lang="ja-JP" altLang="en-US" dirty="0"/>
              <a:t>類似性に基づくアプローチは、</a:t>
            </a:r>
            <a:r>
              <a:rPr kumimoji="1" lang="en-US" altLang="ja-JP" dirty="0"/>
              <a:t>DDI</a:t>
            </a:r>
            <a:r>
              <a:rPr kumimoji="1" lang="ja-JP" altLang="en-US" dirty="0"/>
              <a:t>予測のための代表的な戦略</a:t>
            </a:r>
            <a:endParaRPr kumimoji="1" lang="en-US" altLang="ja-JP" dirty="0"/>
          </a:p>
          <a:p>
            <a:r>
              <a:rPr lang="ja-JP" altLang="en-US" dirty="0"/>
              <a:t>既存の類似性ベースのアルゴリズムは一次類似性のみを利用</a:t>
            </a:r>
            <a:endParaRPr lang="en-US" altLang="ja-JP" dirty="0"/>
          </a:p>
          <a:p>
            <a:pPr lvl="1"/>
            <a:r>
              <a:rPr kumimoji="1" lang="ja-JP" altLang="en-US" dirty="0"/>
              <a:t>予測に直接類似性を使用している</a:t>
            </a:r>
            <a:endParaRPr kumimoji="1" lang="en-US" altLang="ja-JP" dirty="0"/>
          </a:p>
          <a:p>
            <a:pPr lvl="1"/>
            <a:r>
              <a:rPr lang="ja-JP" altLang="en-US" dirty="0"/>
              <a:t>類似性の推移性を考慮していない</a:t>
            </a:r>
            <a:endParaRPr lang="en-US" altLang="ja-JP" dirty="0"/>
          </a:p>
          <a:p>
            <a:r>
              <a:rPr kumimoji="1" lang="ja-JP" altLang="en-US" dirty="0"/>
              <a:t>これを解消するために、高次の類似性を考慮して</a:t>
            </a:r>
            <a:r>
              <a:rPr kumimoji="1" lang="en-US" altLang="ja-JP" dirty="0"/>
              <a:t>DDI</a:t>
            </a:r>
            <a:r>
              <a:rPr kumimoji="1" lang="ja-JP" altLang="en-US" dirty="0"/>
              <a:t>を予測するためのラベル伝播手法を提案</a:t>
            </a:r>
            <a:endParaRPr kumimoji="1" lang="en-US" altLang="ja-JP" dirty="0"/>
          </a:p>
          <a:p>
            <a:r>
              <a:rPr lang="ja-JP" altLang="en-US" dirty="0"/>
              <a:t>臨床表現型情報を利用する利点</a:t>
            </a:r>
            <a:endParaRPr lang="en-US" altLang="ja-JP" dirty="0"/>
          </a:p>
          <a:p>
            <a:pPr lvl="1"/>
            <a:r>
              <a:rPr kumimoji="1" lang="ja-JP" altLang="en-US" dirty="0"/>
              <a:t>治療効果と毒性効果の両方のバイオマーカーとして役立ち、</a:t>
            </a:r>
            <a:r>
              <a:rPr kumimoji="1" lang="en-US" altLang="ja-JP" dirty="0"/>
              <a:t>DDI</a:t>
            </a:r>
            <a:r>
              <a:rPr kumimoji="1" lang="ja-JP" altLang="en-US" dirty="0"/>
              <a:t>予測に使用される可能性がある</a:t>
            </a:r>
            <a:endParaRPr kumimoji="1" lang="en-US" altLang="ja-JP" dirty="0"/>
          </a:p>
          <a:p>
            <a:pPr lvl="1"/>
            <a:r>
              <a:rPr lang="ja-JP" altLang="en-US" dirty="0"/>
              <a:t>人からの直接観察に由来するので、</a:t>
            </a:r>
            <a:r>
              <a:rPr lang="en-US" altLang="ja-JP" dirty="0"/>
              <a:t>DDI</a:t>
            </a:r>
            <a:r>
              <a:rPr lang="ja-JP" altLang="en-US" dirty="0"/>
              <a:t>予測における分子モデルと比較した場合より良好な翻訳力を有する</a:t>
            </a:r>
            <a:endParaRPr lang="en-US" altLang="ja-JP" dirty="0"/>
          </a:p>
          <a:p>
            <a:r>
              <a:rPr lang="en-US" altLang="ja-JP" dirty="0"/>
              <a:t>DDI</a:t>
            </a:r>
            <a:r>
              <a:rPr lang="ja-JP" altLang="en-US" dirty="0"/>
              <a:t>を予測するための</a:t>
            </a:r>
            <a:r>
              <a:rPr lang="en-US" altLang="ja-JP" dirty="0"/>
              <a:t>SE</a:t>
            </a:r>
            <a:r>
              <a:rPr lang="ja-JP" altLang="en-US" dirty="0"/>
              <a:t>の使用法についても調査した</a:t>
            </a:r>
            <a:endParaRPr lang="en-US" altLang="ja-JP" dirty="0"/>
          </a:p>
        </p:txBody>
      </p:sp>
    </p:spTree>
    <p:extLst>
      <p:ext uri="{BB962C8B-B14F-4D97-AF65-F5344CB8AC3E}">
        <p14:creationId xmlns:p14="http://schemas.microsoft.com/office/powerpoint/2010/main" val="270309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17355-5E76-459C-B521-4622C765C6C2}"/>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444E3323-6935-4D2B-8E27-83380A3ED448}"/>
              </a:ext>
            </a:extLst>
          </p:cNvPr>
          <p:cNvSpPr>
            <a:spLocks noGrp="1"/>
          </p:cNvSpPr>
          <p:nvPr>
            <p:ph idx="1"/>
          </p:nvPr>
        </p:nvSpPr>
        <p:spPr>
          <a:xfrm>
            <a:off x="838200" y="1825624"/>
            <a:ext cx="10515600" cy="4893958"/>
          </a:xfrm>
        </p:spPr>
        <p:txBody>
          <a:bodyPr>
            <a:normAutofit/>
          </a:bodyPr>
          <a:lstStyle/>
          <a:p>
            <a:r>
              <a:rPr lang="ja-JP" altLang="en-US" dirty="0"/>
              <a:t>異なる</a:t>
            </a:r>
            <a:r>
              <a:rPr lang="en-US" altLang="ja-JP" dirty="0"/>
              <a:t>SE</a:t>
            </a:r>
            <a:r>
              <a:rPr lang="ja-JP" altLang="en-US" dirty="0"/>
              <a:t>および化学構造情報源の使用を容易にするために、処方薬の文書、</a:t>
            </a:r>
            <a:r>
              <a:rPr lang="en-US" altLang="ja-JP" dirty="0"/>
              <a:t>FDA</a:t>
            </a:r>
            <a:r>
              <a:rPr lang="ja-JP" altLang="en-US" dirty="0"/>
              <a:t>有害事象報告システムから抽出された</a:t>
            </a:r>
            <a:r>
              <a:rPr lang="en-US" altLang="ja-JP" dirty="0"/>
              <a:t>SE</a:t>
            </a:r>
            <a:r>
              <a:rPr lang="ja-JP" altLang="en-US" dirty="0" err="1"/>
              <a:t>、</a:t>
            </a:r>
            <a:r>
              <a:rPr lang="ja-JP" altLang="en-US" dirty="0"/>
              <a:t>および</a:t>
            </a:r>
            <a:r>
              <a:rPr lang="en-US" altLang="ja-JP" dirty="0"/>
              <a:t>PubChem</a:t>
            </a:r>
            <a:r>
              <a:rPr lang="ja-JP" altLang="en-US" dirty="0"/>
              <a:t>からの化学構造を統合することによって</a:t>
            </a:r>
            <a:r>
              <a:rPr lang="en-US" altLang="ja-JP" dirty="0"/>
              <a:t>DDI</a:t>
            </a:r>
            <a:r>
              <a:rPr lang="ja-JP" altLang="en-US" dirty="0"/>
              <a:t>を予測するためのラベル伝播を提案</a:t>
            </a:r>
            <a:endParaRPr lang="en-US" altLang="ja-JP" dirty="0"/>
          </a:p>
          <a:p>
            <a:r>
              <a:rPr lang="ja-JP" altLang="en-US" dirty="0"/>
              <a:t>関連研究と異なる点</a:t>
            </a:r>
            <a:endParaRPr lang="en-US" altLang="ja-JP" dirty="0"/>
          </a:p>
          <a:p>
            <a:pPr lvl="1"/>
            <a:r>
              <a:rPr lang="en-US" altLang="ja-JP" dirty="0"/>
              <a:t>DDI</a:t>
            </a:r>
            <a:r>
              <a:rPr lang="ja-JP" altLang="en-US" dirty="0"/>
              <a:t>を予測するための重要な特徴として臨床</a:t>
            </a:r>
            <a:r>
              <a:rPr lang="en-US" altLang="ja-JP" dirty="0"/>
              <a:t>SE</a:t>
            </a:r>
            <a:r>
              <a:rPr lang="ja-JP" altLang="en-US" dirty="0"/>
              <a:t>の使用を調査</a:t>
            </a:r>
            <a:endParaRPr lang="en-US" altLang="ja-JP" dirty="0"/>
          </a:p>
          <a:p>
            <a:pPr lvl="1"/>
            <a:r>
              <a:rPr lang="ja-JP" altLang="en-US" dirty="0"/>
              <a:t>高次類似性を考慮した</a:t>
            </a:r>
            <a:r>
              <a:rPr lang="en-US" altLang="ja-JP" dirty="0"/>
              <a:t>DDI</a:t>
            </a:r>
            <a:r>
              <a:rPr lang="ja-JP" altLang="en-US" dirty="0"/>
              <a:t>予測のためのラベル伝播を使用し、複数の情報源からの薬物情報を考慮して統合的なラベル伝播を提案</a:t>
            </a:r>
            <a:endParaRPr lang="en-US" altLang="ja-JP" dirty="0"/>
          </a:p>
          <a:p>
            <a:pPr lvl="1"/>
            <a:r>
              <a:rPr lang="en-US" altLang="ja-JP" dirty="0"/>
              <a:t>DDI</a:t>
            </a:r>
            <a:r>
              <a:rPr lang="ja-JP" altLang="en-US" dirty="0"/>
              <a:t>予測を提供するだけでなく、複数の薬物情報源をランク付けできる</a:t>
            </a:r>
            <a:endParaRPr lang="en-US" altLang="ja-JP" dirty="0"/>
          </a:p>
        </p:txBody>
      </p:sp>
    </p:spTree>
    <p:extLst>
      <p:ext uri="{BB962C8B-B14F-4D97-AF65-F5344CB8AC3E}">
        <p14:creationId xmlns:p14="http://schemas.microsoft.com/office/powerpoint/2010/main" val="9472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45E0-0B6F-40C8-AFC3-B5351CDA756E}"/>
              </a:ext>
            </a:extLst>
          </p:cNvPr>
          <p:cNvSpPr>
            <a:spLocks noGrp="1"/>
          </p:cNvSpPr>
          <p:nvPr>
            <p:ph type="title"/>
          </p:nvPr>
        </p:nvSpPr>
        <p:spPr/>
        <p:txBody>
          <a:bodyPr/>
          <a:lstStyle/>
          <a:p>
            <a:r>
              <a:rPr lang="en-US" altLang="ja-JP" dirty="0"/>
              <a:t>Preparation of datasets</a:t>
            </a:r>
            <a:endParaRPr kumimoji="1" lang="ja-JP" altLang="en-US" dirty="0"/>
          </a:p>
        </p:txBody>
      </p:sp>
      <p:sp>
        <p:nvSpPr>
          <p:cNvPr id="3" name="コンテンツ プレースホルダー 2">
            <a:extLst>
              <a:ext uri="{FF2B5EF4-FFF2-40B4-BE49-F238E27FC236}">
                <a16:creationId xmlns:a16="http://schemas.microsoft.com/office/drawing/2014/main" id="{ECAED855-14D9-4D30-A460-E82FB674BE9F}"/>
              </a:ext>
            </a:extLst>
          </p:cNvPr>
          <p:cNvSpPr>
            <a:spLocks noGrp="1"/>
          </p:cNvSpPr>
          <p:nvPr>
            <p:ph idx="1"/>
          </p:nvPr>
        </p:nvSpPr>
        <p:spPr/>
        <p:txBody>
          <a:bodyPr/>
          <a:lstStyle/>
          <a:p>
            <a:r>
              <a:rPr lang="en-US" altLang="ja-JP" dirty="0"/>
              <a:t>FAERS(FDA Adverse Event Reporting System) DDI database : FDA</a:t>
            </a:r>
            <a:r>
              <a:rPr lang="ja-JP" altLang="en-US" dirty="0"/>
              <a:t>の医薬品および治療用製品のための市販後安全監視をサポートするためにある</a:t>
            </a:r>
            <a:r>
              <a:rPr lang="en-US" altLang="ja-JP" dirty="0"/>
              <a:t>DB</a:t>
            </a:r>
            <a:r>
              <a:rPr lang="ja-JP" altLang="en-US" dirty="0" err="1"/>
              <a:t>、</a:t>
            </a:r>
            <a:r>
              <a:rPr lang="ja-JP" altLang="en-US" dirty="0"/>
              <a:t>薬物の組み合わせによって引きこされる</a:t>
            </a:r>
            <a:r>
              <a:rPr lang="en-US" altLang="ja-JP" dirty="0"/>
              <a:t>SE</a:t>
            </a:r>
            <a:r>
              <a:rPr lang="ja-JP" altLang="en-US" dirty="0"/>
              <a:t>のみを含むデータセット</a:t>
            </a:r>
            <a:endParaRPr lang="en-US" altLang="ja-JP" dirty="0"/>
          </a:p>
          <a:p>
            <a:r>
              <a:rPr kumimoji="1" lang="en-US" altLang="ja-JP" dirty="0"/>
              <a:t>Side effect datasets : SIDER</a:t>
            </a:r>
            <a:r>
              <a:rPr kumimoji="1" lang="ja-JP" altLang="en-US" dirty="0"/>
              <a:t>と呼ばれる市場医薬品及びその記録された副作用に関する情報を含む医薬品の副作用</a:t>
            </a:r>
            <a:r>
              <a:rPr kumimoji="1" lang="en-US" altLang="ja-JP" dirty="0"/>
              <a:t>DB</a:t>
            </a:r>
            <a:r>
              <a:rPr kumimoji="1" lang="ja-JP" altLang="en-US" dirty="0" err="1"/>
              <a:t>、</a:t>
            </a:r>
            <a:r>
              <a:rPr kumimoji="1" lang="ja-JP" altLang="en-US" dirty="0"/>
              <a:t>文書から抽出</a:t>
            </a:r>
            <a:endParaRPr kumimoji="1" lang="en-US" altLang="ja-JP" dirty="0"/>
          </a:p>
          <a:p>
            <a:r>
              <a:rPr lang="en-US" altLang="ja-JP" dirty="0"/>
              <a:t>Chemical structure dataset : </a:t>
            </a:r>
            <a:r>
              <a:rPr lang="en-US" altLang="ja-JP" dirty="0" err="1"/>
              <a:t>Pubchem</a:t>
            </a:r>
            <a:r>
              <a:rPr lang="ja-JP" altLang="en-US" dirty="0"/>
              <a:t>から薬の化学構造を抽出（化学構造と副作用情報を比較）</a:t>
            </a:r>
            <a:endParaRPr kumimoji="1" lang="ja-JP" altLang="en-US" dirty="0"/>
          </a:p>
        </p:txBody>
      </p:sp>
    </p:spTree>
    <p:extLst>
      <p:ext uri="{BB962C8B-B14F-4D97-AF65-F5344CB8AC3E}">
        <p14:creationId xmlns:p14="http://schemas.microsoft.com/office/powerpoint/2010/main" val="10911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45E0-0B6F-40C8-AFC3-B5351CDA756E}"/>
              </a:ext>
            </a:extLst>
          </p:cNvPr>
          <p:cNvSpPr>
            <a:spLocks noGrp="1"/>
          </p:cNvSpPr>
          <p:nvPr>
            <p:ph type="title"/>
          </p:nvPr>
        </p:nvSpPr>
        <p:spPr/>
        <p:txBody>
          <a:bodyPr/>
          <a:lstStyle/>
          <a:p>
            <a:r>
              <a:rPr lang="en-US" altLang="ja-JP" dirty="0"/>
              <a:t>Similarity measures</a:t>
            </a:r>
            <a:endParaRPr kumimoji="1" lang="ja-JP" altLang="en-US" dirty="0"/>
          </a:p>
        </p:txBody>
      </p:sp>
      <p:sp>
        <p:nvSpPr>
          <p:cNvPr id="3" name="コンテンツ プレースホルダー 2">
            <a:extLst>
              <a:ext uri="{FF2B5EF4-FFF2-40B4-BE49-F238E27FC236}">
                <a16:creationId xmlns:a16="http://schemas.microsoft.com/office/drawing/2014/main" id="{ECAED855-14D9-4D30-A460-E82FB674BE9F}"/>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48226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45E0-0B6F-40C8-AFC3-B5351CDA756E}"/>
              </a:ext>
            </a:extLst>
          </p:cNvPr>
          <p:cNvSpPr>
            <a:spLocks noGrp="1"/>
          </p:cNvSpPr>
          <p:nvPr>
            <p:ph type="title"/>
          </p:nvPr>
        </p:nvSpPr>
        <p:spPr/>
        <p:txBody>
          <a:bodyPr/>
          <a:lstStyle/>
          <a:p>
            <a:r>
              <a:rPr lang="en-US" altLang="ja-JP" dirty="0"/>
              <a:t>Label propagation algorithm</a:t>
            </a:r>
            <a:endParaRPr kumimoji="1" lang="ja-JP" altLang="en-US" dirty="0"/>
          </a:p>
        </p:txBody>
      </p:sp>
      <p:sp>
        <p:nvSpPr>
          <p:cNvPr id="3" name="コンテンツ プレースホルダー 2">
            <a:extLst>
              <a:ext uri="{FF2B5EF4-FFF2-40B4-BE49-F238E27FC236}">
                <a16:creationId xmlns:a16="http://schemas.microsoft.com/office/drawing/2014/main" id="{ECAED855-14D9-4D30-A460-E82FB674BE9F}"/>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4790034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791</Words>
  <Application>Microsoft Office PowerPoint</Application>
  <PresentationFormat>ワイド画面</PresentationFormat>
  <Paragraphs>51</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游ゴシック</vt:lpstr>
      <vt:lpstr>游ゴシック Light</vt:lpstr>
      <vt:lpstr>Arial</vt:lpstr>
      <vt:lpstr>Office テーマ</vt:lpstr>
      <vt:lpstr>Label Propagation Prediction of Drug-Drug Interactions Based on Clinical Side Effects</vt:lpstr>
      <vt:lpstr>Abstract</vt:lpstr>
      <vt:lpstr>Introduction</vt:lpstr>
      <vt:lpstr>Introduction</vt:lpstr>
      <vt:lpstr>Introduction</vt:lpstr>
      <vt:lpstr>Introduction</vt:lpstr>
      <vt:lpstr>Preparation of datasets</vt:lpstr>
      <vt:lpstr>Similarity measures</vt:lpstr>
      <vt:lpstr>Label propagation algorithm</vt:lpstr>
      <vt:lpstr>Label propagation with multiple similarities</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Miyazaki Tatsuro</dc:creator>
  <cp:lastModifiedBy>Miyazaki Tatsuro</cp:lastModifiedBy>
  <cp:revision>12</cp:revision>
  <dcterms:created xsi:type="dcterms:W3CDTF">2018-05-31T08:56:47Z</dcterms:created>
  <dcterms:modified xsi:type="dcterms:W3CDTF">2018-06-01T13:49:52Z</dcterms:modified>
</cp:coreProperties>
</file>