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4378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0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2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81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論文のタイトル A Method for Relating Multiple Newspaper Articles by Using Graphs,and Its Application to Webcasting…"/>
          <p:cNvSpPr txBox="1">
            <a:spLocks noGrp="1"/>
          </p:cNvSpPr>
          <p:nvPr>
            <p:ph type="title"/>
          </p:nvPr>
        </p:nvSpPr>
        <p:spPr>
          <a:xfrm>
            <a:off x="839228" y="263525"/>
            <a:ext cx="10515601" cy="1694334"/>
          </a:xfrm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sz="2232" dirty="0" err="1"/>
              <a:t>論文のタイトル</a:t>
            </a:r>
            <a:r>
              <a:rPr sz="2232" dirty="0"/>
              <a:t> </a:t>
            </a:r>
            <a:r>
              <a:rPr lang="en-US" sz="2000" dirty="0" smtClean="0"/>
              <a:t>Automatically Learning Semantic Features for Defect Prediction</a:t>
            </a:r>
            <a:r>
              <a:rPr lang="en-US" sz="2232" dirty="0" smtClean="0"/>
              <a:t/>
            </a:r>
            <a:br>
              <a:rPr lang="en-US" sz="2232" dirty="0" smtClean="0"/>
            </a:br>
            <a:r>
              <a:rPr sz="1736" dirty="0" err="1" smtClean="0"/>
              <a:t>著者名</a:t>
            </a:r>
            <a:r>
              <a:rPr lang="en-US" sz="1736" dirty="0" smtClean="0"/>
              <a:t> Song Wang, </a:t>
            </a:r>
            <a:r>
              <a:rPr lang="en-US" sz="1736" dirty="0" err="1" smtClean="0"/>
              <a:t>Taiyue</a:t>
            </a:r>
            <a:r>
              <a:rPr lang="en-US" sz="1736" dirty="0" smtClean="0"/>
              <a:t> Liu and Lin Tan</a:t>
            </a:r>
            <a:r>
              <a:rPr sz="1736" dirty="0"/>
              <a:t/>
            </a:r>
            <a:br>
              <a:rPr sz="1736" dirty="0"/>
            </a:br>
            <a:r>
              <a:rPr sz="1736" dirty="0" err="1"/>
              <a:t>出典</a:t>
            </a:r>
            <a:r>
              <a:rPr sz="1736" dirty="0"/>
              <a:t> </a:t>
            </a:r>
            <a:r>
              <a:rPr lang="en-US" sz="1736" dirty="0" smtClean="0"/>
              <a:t>International Conference on Software Engineering 2016</a:t>
            </a:r>
            <a:endParaRPr sz="1736" dirty="0"/>
          </a:p>
        </p:txBody>
      </p:sp>
      <p:sp>
        <p:nvSpPr>
          <p:cNvPr id="110" name="目的"/>
          <p:cNvSpPr txBox="1">
            <a:spLocks noGrp="1"/>
          </p:cNvSpPr>
          <p:nvPr>
            <p:ph type="body" sz="quarter" idx="1"/>
          </p:nvPr>
        </p:nvSpPr>
        <p:spPr>
          <a:xfrm>
            <a:off x="1159474" y="2261352"/>
            <a:ext cx="4392827" cy="423305"/>
          </a:xfrm>
          <a:prstGeom prst="rect">
            <a:avLst/>
          </a:prstGeom>
          <a:ln w="9525">
            <a:solidFill>
              <a:srgbClr val="000000"/>
            </a:solidFill>
            <a:bevel/>
          </a:ln>
        </p:spPr>
        <p:txBody>
          <a:bodyPr anchor="b"/>
          <a:lstStyle>
            <a:lvl1pPr marL="0" indent="0" algn="ctr">
              <a:buSzTx/>
              <a:buNone/>
              <a:defRPr sz="2000"/>
            </a:lvl1pPr>
          </a:lstStyle>
          <a:p>
            <a:pPr>
              <a:defRPr sz="2400"/>
            </a:pPr>
            <a:r>
              <a:rPr sz="2000"/>
              <a:t>目的</a:t>
            </a:r>
          </a:p>
        </p:txBody>
      </p:sp>
      <p:sp>
        <p:nvSpPr>
          <p:cNvPr id="111" name="四角形"/>
          <p:cNvSpPr/>
          <p:nvPr/>
        </p:nvSpPr>
        <p:spPr>
          <a:xfrm>
            <a:off x="1159474" y="2684658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2" name="検証方法"/>
          <p:cNvSpPr txBox="1"/>
          <p:nvPr/>
        </p:nvSpPr>
        <p:spPr>
          <a:xfrm>
            <a:off x="6641755" y="2259421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検証方法</a:t>
            </a:r>
          </a:p>
        </p:txBody>
      </p:sp>
      <p:sp>
        <p:nvSpPr>
          <p:cNvPr id="113" name="先行研究よりも優れている点"/>
          <p:cNvSpPr txBox="1"/>
          <p:nvPr/>
        </p:nvSpPr>
        <p:spPr>
          <a:xfrm>
            <a:off x="1159474" y="3834090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先行研究よりも優れている点</a:t>
            </a:r>
          </a:p>
        </p:txBody>
      </p:sp>
      <p:sp>
        <p:nvSpPr>
          <p:cNvPr id="114" name="アルゴリズムのキモ"/>
          <p:cNvSpPr txBox="1"/>
          <p:nvPr/>
        </p:nvSpPr>
        <p:spPr>
          <a:xfrm>
            <a:off x="1159475" y="5265908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アルゴリズムのキモ</a:t>
            </a:r>
          </a:p>
        </p:txBody>
      </p:sp>
      <p:sp>
        <p:nvSpPr>
          <p:cNvPr id="115" name="議論"/>
          <p:cNvSpPr txBox="1"/>
          <p:nvPr/>
        </p:nvSpPr>
        <p:spPr>
          <a:xfrm>
            <a:off x="6641755" y="3834090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議論</a:t>
            </a:r>
          </a:p>
        </p:txBody>
      </p:sp>
      <p:sp>
        <p:nvSpPr>
          <p:cNvPr id="116" name="次に読む論文"/>
          <p:cNvSpPr txBox="1"/>
          <p:nvPr/>
        </p:nvSpPr>
        <p:spPr>
          <a:xfrm>
            <a:off x="6641755" y="5265908"/>
            <a:ext cx="4392828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次に読む論文</a:t>
            </a:r>
          </a:p>
        </p:txBody>
      </p:sp>
      <p:sp>
        <p:nvSpPr>
          <p:cNvPr id="117" name="四角形"/>
          <p:cNvSpPr/>
          <p:nvPr/>
        </p:nvSpPr>
        <p:spPr>
          <a:xfrm>
            <a:off x="1159474" y="4257395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8" name="四角形"/>
          <p:cNvSpPr/>
          <p:nvPr/>
        </p:nvSpPr>
        <p:spPr>
          <a:xfrm>
            <a:off x="1159474" y="5689213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9" name="四角形"/>
          <p:cNvSpPr/>
          <p:nvPr/>
        </p:nvSpPr>
        <p:spPr>
          <a:xfrm>
            <a:off x="6641755" y="5689213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0" name="四角形"/>
          <p:cNvSpPr/>
          <p:nvPr/>
        </p:nvSpPr>
        <p:spPr>
          <a:xfrm>
            <a:off x="6641754" y="4257395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1" name="四角形"/>
          <p:cNvSpPr/>
          <p:nvPr/>
        </p:nvSpPr>
        <p:spPr>
          <a:xfrm>
            <a:off x="6641754" y="2682624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2" name="理解しやすく、計算コストの低い方法で複数の関連するニュース記事と…"/>
          <p:cNvSpPr txBox="1"/>
          <p:nvPr/>
        </p:nvSpPr>
        <p:spPr>
          <a:xfrm>
            <a:off x="1359820" y="2817979"/>
            <a:ext cx="359489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rPr lang="ja-JP" altLang="en-US" sz="2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ソースコードの欠陥を予測、検出</a:t>
            </a:r>
            <a:endParaRPr sz="2000" dirty="0" err="1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3" name="記事間のトピックの関連付けに加え…"/>
          <p:cNvSpPr txBox="1"/>
          <p:nvPr/>
        </p:nvSpPr>
        <p:spPr>
          <a:xfrm>
            <a:off x="1180338" y="4289955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 err="1"/>
          </a:p>
        </p:txBody>
      </p:sp>
      <p:sp>
        <p:nvSpPr>
          <p:cNvPr id="124" name="記事を時系列に並べ、ノードに対するsimilarity matrixから…"/>
          <p:cNvSpPr txBox="1"/>
          <p:nvPr/>
        </p:nvSpPr>
        <p:spPr>
          <a:xfrm>
            <a:off x="1084371" y="5785274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endParaRPr dirty="0"/>
          </a:p>
        </p:txBody>
      </p:sp>
      <p:sp>
        <p:nvSpPr>
          <p:cNvPr id="125" name="研究室で開発したXMLプロセッサを用いて様々なニュースソースに提案手法を…"/>
          <p:cNvSpPr txBox="1"/>
          <p:nvPr/>
        </p:nvSpPr>
        <p:spPr>
          <a:xfrm>
            <a:off x="6579871" y="2837730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endParaRPr dirty="0"/>
          </a:p>
        </p:txBody>
      </p:sp>
      <p:sp>
        <p:nvSpPr>
          <p:cNvPr id="126" name="有向グラフは木構造よりも有用な情報を示しているが、理解し…"/>
          <p:cNvSpPr txBox="1"/>
          <p:nvPr/>
        </p:nvSpPr>
        <p:spPr>
          <a:xfrm>
            <a:off x="6634113" y="4385205"/>
            <a:ext cx="923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endParaRPr dirty="0"/>
          </a:p>
        </p:txBody>
      </p:sp>
      <p:sp>
        <p:nvSpPr>
          <p:cNvPr id="127" name="Hierarchical classification with a topic taxonomy via LDA"/>
          <p:cNvSpPr txBox="1"/>
          <p:nvPr/>
        </p:nvSpPr>
        <p:spPr>
          <a:xfrm>
            <a:off x="6704979" y="5893224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1200"/>
              </a:spcBef>
              <a:defRPr sz="1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endParaRPr dirty="0"/>
          </a:p>
        </p:txBody>
      </p:sp>
      <p:sp>
        <p:nvSpPr>
          <p:cNvPr id="21" name="理解しやすく、計算コストの低い方法で複数の関連するニュース記事と…"/>
          <p:cNvSpPr txBox="1"/>
          <p:nvPr/>
        </p:nvSpPr>
        <p:spPr>
          <a:xfrm>
            <a:off x="1176767" y="4331691"/>
            <a:ext cx="419922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プログラムの意味論的表現を学習して精度向上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（抽象構文木から抽出）</a:t>
            </a:r>
            <a:endParaRPr sz="1600" dirty="0" err="1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理解しやすく、計算コストの低い方法で複数の関連するニュース記事と…"/>
          <p:cNvSpPr txBox="1"/>
          <p:nvPr/>
        </p:nvSpPr>
        <p:spPr>
          <a:xfrm>
            <a:off x="1226536" y="5785274"/>
            <a:ext cx="453104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rPr lang="en-US" altLang="ja-JP" sz="13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AST</a:t>
            </a:r>
            <a:r>
              <a:rPr lang="ja-JP" altLang="en-US" sz="13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からトークンベクトルを抽出し、これらの特徴を利用して</a:t>
            </a:r>
            <a:endParaRPr lang="en-US" altLang="ja-JP" sz="135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 sz="1000"/>
            </a:pPr>
            <a:r>
              <a:rPr lang="en-US" altLang="ja-JP" sz="13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Deep Belief Network</a:t>
            </a:r>
            <a:r>
              <a:rPr lang="ja-JP" altLang="en-US" sz="13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を用いて意味的特徴を学習</a:t>
            </a:r>
            <a:endParaRPr sz="1350" dirty="0" err="1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理解しやすく、計算コストの低い方法で複数の関連するニュース記事と…"/>
          <p:cNvSpPr txBox="1"/>
          <p:nvPr/>
        </p:nvSpPr>
        <p:spPr>
          <a:xfrm>
            <a:off x="6726509" y="2643593"/>
            <a:ext cx="4303420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rPr lang="ja-JP" altLang="en-US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古い</a:t>
            </a:r>
            <a:r>
              <a:rPr lang="en-US" altLang="ja-JP" sz="15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Ver</a:t>
            </a:r>
            <a:r>
              <a:rPr lang="ja-JP" altLang="en-US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のプロジェクトで学習し、新しい</a:t>
            </a:r>
            <a:r>
              <a:rPr lang="en-US" altLang="ja-JP" sz="15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Ver</a:t>
            </a:r>
            <a:r>
              <a:rPr lang="ja-JP" altLang="en-US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でテスト</a:t>
            </a:r>
            <a:endParaRPr lang="en-US" altLang="ja-JP" sz="15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 sz="1000"/>
            </a:pPr>
            <a:r>
              <a:rPr lang="en-US" altLang="ja-JP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Promise</a:t>
            </a:r>
            <a:r>
              <a:rPr lang="ja-JP" altLang="en-US" sz="15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en-US" altLang="ja-JP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AST</a:t>
            </a:r>
            <a:r>
              <a:rPr lang="ja-JP" altLang="en-US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ノードから得られる特徴ベクトルと比較</a:t>
            </a:r>
            <a:endParaRPr lang="en-US" altLang="ja-JP" sz="15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 sz="1000"/>
            </a:pPr>
            <a:r>
              <a:rPr lang="en-US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Cross Project</a:t>
            </a:r>
            <a:r>
              <a:rPr lang="ja-JP" altLang="en-US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</a:t>
            </a:r>
            <a:r>
              <a:rPr lang="en-US" altLang="ja-JP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TCA+</a:t>
            </a:r>
            <a:r>
              <a:rPr lang="ja-JP" altLang="en-US" sz="1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と比較</a:t>
            </a:r>
            <a:endParaRPr sz="1500" dirty="0" err="1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理解しやすく、計算コストの低い方法で複数の関連するニュース記事と…"/>
          <p:cNvSpPr txBox="1"/>
          <p:nvPr/>
        </p:nvSpPr>
        <p:spPr>
          <a:xfrm>
            <a:off x="6680311" y="4229010"/>
            <a:ext cx="4580739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rPr lang="ja-JP" altLang="en-US" sz="14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従来の特徴ベクトルを用いたときより精度向上</a:t>
            </a:r>
            <a:endParaRPr lang="en-US" altLang="ja-JP" sz="145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 sz="1000"/>
            </a:pPr>
            <a:r>
              <a:rPr lang="ja-JP" altLang="en-US" sz="14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異なるプロジェクト間</a:t>
            </a:r>
            <a:r>
              <a:rPr lang="ja-JP" altLang="en-US" sz="145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</a:t>
            </a:r>
            <a:r>
              <a:rPr lang="ja-JP" altLang="en-US" sz="14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の欠陥予測も</a:t>
            </a:r>
            <a:r>
              <a:rPr lang="en-US" altLang="ja-JP" sz="14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TCA+</a:t>
            </a:r>
            <a:r>
              <a:rPr lang="ja-JP" altLang="en-US" sz="14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より精度向上</a:t>
            </a:r>
            <a:endParaRPr lang="en-US" altLang="ja-JP" sz="145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 sz="1000"/>
            </a:pPr>
            <a:r>
              <a:rPr lang="ja-JP" altLang="en-US" sz="14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将来的には、</a:t>
            </a:r>
            <a:r>
              <a:rPr lang="en-US" sz="14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C/C++</a:t>
            </a:r>
            <a:r>
              <a:rPr lang="ja-JP" altLang="en-US" sz="145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プロジェクトにも適用</a:t>
            </a:r>
            <a:endParaRPr sz="1450" dirty="0" err="1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112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Avenir Roman</vt:lpstr>
      <vt:lpstr>ＭＳ Ｐゴシック</vt:lpstr>
      <vt:lpstr>メイリオ</vt:lpstr>
      <vt:lpstr>Arial</vt:lpstr>
      <vt:lpstr>Calibri</vt:lpstr>
      <vt:lpstr>Calibri Light</vt:lpstr>
      <vt:lpstr>Times</vt:lpstr>
      <vt:lpstr>Default</vt:lpstr>
      <vt:lpstr>論文のタイトル Automatically Learning Semantic Features for Defect Prediction 著者名 Song Wang, Taiyue Liu and Lin Tan 出典 International Conference on Software Engineering 2016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論文のタイトル  著者名 出典</dc:title>
  <dc:creator>miyazaki</dc:creator>
  <cp:lastModifiedBy>miyazaki</cp:lastModifiedBy>
  <cp:revision>9</cp:revision>
  <dcterms:modified xsi:type="dcterms:W3CDTF">2018-01-15T05:12:01Z</dcterms:modified>
</cp:coreProperties>
</file>