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4378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0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2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81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メイリオ"/>
          <a:ea typeface="メイリオ"/>
          <a:cs typeface="メイリオ"/>
          <a:sym typeface="メイリオ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論文のタイトル A Method for Relating Multiple Newspaper Articles by Using Graphs,and Its Application to Webcasting…"/>
          <p:cNvSpPr txBox="1">
            <a:spLocks noGrp="1"/>
          </p:cNvSpPr>
          <p:nvPr>
            <p:ph type="title"/>
          </p:nvPr>
        </p:nvSpPr>
        <p:spPr>
          <a:xfrm>
            <a:off x="839228" y="263525"/>
            <a:ext cx="10515601" cy="169433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66927">
              <a:defRPr sz="2728"/>
            </a:pPr>
            <a:r>
              <a:rPr sz="2232" dirty="0" err="1" smtClean="0"/>
              <a:t>論文のタイトル</a:t>
            </a:r>
            <a:r>
              <a:rPr lang="ja-JP" altLang="en-US" sz="2232" dirty="0"/>
              <a:t> </a:t>
            </a:r>
            <a:r>
              <a:rPr lang="en-US" altLang="ja-JP" sz="2232" dirty="0" smtClean="0"/>
              <a:t>: Learning to Generate Pseudo-code from Source Code 						using statistical Machine Translation</a:t>
            </a:r>
            <a:r>
              <a:rPr sz="2232" dirty="0" smtClean="0"/>
              <a:t> </a:t>
            </a:r>
            <a:r>
              <a:rPr lang="en-US" sz="2232" dirty="0" smtClean="0"/>
              <a:t/>
            </a:r>
            <a:br>
              <a:rPr lang="en-US" sz="2232" dirty="0" smtClean="0"/>
            </a:br>
            <a:r>
              <a:rPr sz="1736" dirty="0" err="1" smtClean="0"/>
              <a:t>著者名</a:t>
            </a:r>
            <a:r>
              <a:rPr lang="en-US" sz="1736" dirty="0" smtClean="0"/>
              <a:t> : Yusuke Oda et al.</a:t>
            </a:r>
            <a:r>
              <a:rPr sz="1736" dirty="0"/>
              <a:t/>
            </a:r>
            <a:br>
              <a:rPr sz="1736" dirty="0"/>
            </a:br>
            <a:r>
              <a:rPr sz="1736" dirty="0" err="1"/>
              <a:t>出典</a:t>
            </a:r>
            <a:r>
              <a:rPr sz="1736" dirty="0"/>
              <a:t> </a:t>
            </a:r>
            <a:r>
              <a:rPr lang="en-US" altLang="ja-JP" sz="1740" dirty="0"/>
              <a:t>ASE '15 Proceedings of the 2015 30th IEEE/ACM International Conference on Automated Software Engineering (ASE)</a:t>
            </a:r>
            <a:endParaRPr sz="1740" dirty="0"/>
          </a:p>
        </p:txBody>
      </p:sp>
      <p:sp>
        <p:nvSpPr>
          <p:cNvPr id="110" name="目的"/>
          <p:cNvSpPr txBox="1">
            <a:spLocks noGrp="1"/>
          </p:cNvSpPr>
          <p:nvPr>
            <p:ph type="body" sz="quarter" idx="1"/>
          </p:nvPr>
        </p:nvSpPr>
        <p:spPr>
          <a:xfrm>
            <a:off x="1159474" y="2261352"/>
            <a:ext cx="4392827" cy="423305"/>
          </a:xfrm>
          <a:prstGeom prst="rect">
            <a:avLst/>
          </a:prstGeom>
          <a:ln w="9525">
            <a:solidFill>
              <a:srgbClr val="000000"/>
            </a:solidFill>
            <a:bevel/>
          </a:ln>
        </p:spPr>
        <p:txBody>
          <a:bodyPr anchor="b"/>
          <a:lstStyle>
            <a:lvl1pPr marL="0" indent="0" algn="ctr">
              <a:buSzTx/>
              <a:buNone/>
              <a:defRPr sz="2000"/>
            </a:lvl1pPr>
          </a:lstStyle>
          <a:p>
            <a:pPr>
              <a:defRPr sz="2400"/>
            </a:pPr>
            <a:r>
              <a:rPr sz="2000"/>
              <a:t>目的</a:t>
            </a:r>
          </a:p>
        </p:txBody>
      </p:sp>
      <p:sp>
        <p:nvSpPr>
          <p:cNvPr id="111" name="四角形"/>
          <p:cNvSpPr/>
          <p:nvPr/>
        </p:nvSpPr>
        <p:spPr>
          <a:xfrm>
            <a:off x="1159474" y="2684658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2" name="検証方法"/>
          <p:cNvSpPr txBox="1"/>
          <p:nvPr/>
        </p:nvSpPr>
        <p:spPr>
          <a:xfrm>
            <a:off x="6641755" y="2259421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検証方法</a:t>
            </a:r>
          </a:p>
        </p:txBody>
      </p:sp>
      <p:sp>
        <p:nvSpPr>
          <p:cNvPr id="113" name="先行研究よりも優れている点"/>
          <p:cNvSpPr txBox="1"/>
          <p:nvPr/>
        </p:nvSpPr>
        <p:spPr>
          <a:xfrm>
            <a:off x="1159474" y="3834090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先行研究よりも優れている点</a:t>
            </a:r>
          </a:p>
        </p:txBody>
      </p:sp>
      <p:sp>
        <p:nvSpPr>
          <p:cNvPr id="114" name="アルゴリズムのキモ"/>
          <p:cNvSpPr txBox="1"/>
          <p:nvPr/>
        </p:nvSpPr>
        <p:spPr>
          <a:xfrm>
            <a:off x="1159475" y="5265908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アルゴリズムのキモ</a:t>
            </a:r>
          </a:p>
        </p:txBody>
      </p:sp>
      <p:sp>
        <p:nvSpPr>
          <p:cNvPr id="115" name="議論"/>
          <p:cNvSpPr txBox="1"/>
          <p:nvPr/>
        </p:nvSpPr>
        <p:spPr>
          <a:xfrm>
            <a:off x="6641755" y="3834090"/>
            <a:ext cx="4392827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議論</a:t>
            </a:r>
          </a:p>
        </p:txBody>
      </p:sp>
      <p:sp>
        <p:nvSpPr>
          <p:cNvPr id="116" name="次に読む論文"/>
          <p:cNvSpPr txBox="1"/>
          <p:nvPr/>
        </p:nvSpPr>
        <p:spPr>
          <a:xfrm>
            <a:off x="6641755" y="5265908"/>
            <a:ext cx="4392828" cy="423305"/>
          </a:xfrm>
          <a:prstGeom prst="rect">
            <a:avLst/>
          </a:prstGeom>
          <a:ln>
            <a:solidFill>
              <a:srgbClr val="000000"/>
            </a:solidFill>
            <a:beve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 sz="2400"/>
            </a:pPr>
            <a:r>
              <a:rPr sz="2000"/>
              <a:t>次に読む論文</a:t>
            </a:r>
          </a:p>
        </p:txBody>
      </p:sp>
      <p:sp>
        <p:nvSpPr>
          <p:cNvPr id="117" name="四角形"/>
          <p:cNvSpPr/>
          <p:nvPr/>
        </p:nvSpPr>
        <p:spPr>
          <a:xfrm>
            <a:off x="1159474" y="4257395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8" name="四角形"/>
          <p:cNvSpPr/>
          <p:nvPr/>
        </p:nvSpPr>
        <p:spPr>
          <a:xfrm>
            <a:off x="1159474" y="5689213"/>
            <a:ext cx="4392827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19" name="四角形"/>
          <p:cNvSpPr/>
          <p:nvPr/>
        </p:nvSpPr>
        <p:spPr>
          <a:xfrm>
            <a:off x="6641755" y="5689213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0" name="四角形"/>
          <p:cNvSpPr/>
          <p:nvPr/>
        </p:nvSpPr>
        <p:spPr>
          <a:xfrm>
            <a:off x="6641754" y="4257395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1" name="四角形"/>
          <p:cNvSpPr/>
          <p:nvPr/>
        </p:nvSpPr>
        <p:spPr>
          <a:xfrm>
            <a:off x="6641754" y="2682624"/>
            <a:ext cx="4392828" cy="728061"/>
          </a:xfrm>
          <a:prstGeom prst="rect">
            <a:avLst/>
          </a:prstGeom>
          <a:ln>
            <a:solidFill>
              <a:srgbClr val="000000"/>
            </a:solidFill>
            <a:bevel/>
          </a:ln>
        </p:spPr>
        <p:txBody>
          <a:bodyPr lIns="45719" rIns="45719" anchor="b"/>
          <a:lstStyle/>
          <a:p>
            <a:pPr>
              <a:lnSpc>
                <a:spcPct val="90000"/>
              </a:lnSpc>
              <a:spcBef>
                <a:spcPts val="1000"/>
              </a:spcBef>
              <a:defRPr sz="2000">
                <a:latin typeface="メイリオ"/>
                <a:ea typeface="メイリオ"/>
                <a:cs typeface="メイリオ"/>
                <a:sym typeface="メイリオ"/>
              </a:defRPr>
            </a:pPr>
            <a:endParaRPr/>
          </a:p>
        </p:txBody>
      </p:sp>
      <p:sp>
        <p:nvSpPr>
          <p:cNvPr id="122" name="理解しやすく、計算コストの低い方法で複数の関連するニュース記事と…"/>
          <p:cNvSpPr txBox="1"/>
          <p:nvPr/>
        </p:nvSpPr>
        <p:spPr>
          <a:xfrm>
            <a:off x="1264116" y="2837730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endParaRPr dirty="0" err="1"/>
          </a:p>
        </p:txBody>
      </p:sp>
      <p:sp>
        <p:nvSpPr>
          <p:cNvPr id="123" name="記事間のトピックの関連付けに加え…"/>
          <p:cNvSpPr txBox="1"/>
          <p:nvPr/>
        </p:nvSpPr>
        <p:spPr>
          <a:xfrm>
            <a:off x="1180338" y="4289955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dirty="0" err="1"/>
          </a:p>
        </p:txBody>
      </p:sp>
      <p:sp>
        <p:nvSpPr>
          <p:cNvPr id="124" name="記事を時系列に並べ、ノードに対するsimilarity matrixから…"/>
          <p:cNvSpPr txBox="1"/>
          <p:nvPr/>
        </p:nvSpPr>
        <p:spPr>
          <a:xfrm>
            <a:off x="1084371" y="5785274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endParaRPr dirty="0"/>
          </a:p>
        </p:txBody>
      </p:sp>
      <p:sp>
        <p:nvSpPr>
          <p:cNvPr id="125" name="研究室で開発したXMLプロセッサを用いて様々なニュースソースに提案手法を…"/>
          <p:cNvSpPr txBox="1"/>
          <p:nvPr/>
        </p:nvSpPr>
        <p:spPr>
          <a:xfrm>
            <a:off x="6579871" y="2837730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endParaRPr dirty="0"/>
          </a:p>
        </p:txBody>
      </p:sp>
      <p:sp>
        <p:nvSpPr>
          <p:cNvPr id="126" name="有向グラフは木構造よりも有用な情報を示しているが、理解し…"/>
          <p:cNvSpPr txBox="1"/>
          <p:nvPr/>
        </p:nvSpPr>
        <p:spPr>
          <a:xfrm>
            <a:off x="6634113" y="4385205"/>
            <a:ext cx="923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endParaRPr dirty="0"/>
          </a:p>
        </p:txBody>
      </p:sp>
      <p:sp>
        <p:nvSpPr>
          <p:cNvPr id="127" name="Hierarchical classification with a topic taxonomy via LDA"/>
          <p:cNvSpPr txBox="1"/>
          <p:nvPr/>
        </p:nvSpPr>
        <p:spPr>
          <a:xfrm>
            <a:off x="6704979" y="5893224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1200"/>
              </a:spcBef>
              <a:defRPr sz="1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endParaRPr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99556" y="2800434"/>
            <a:ext cx="4112662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SMT</a:t>
            </a:r>
            <a:r>
              <a:rPr kumimoji="0" lang="en-US" altLang="ja-JP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 (statistical machine translation) </a:t>
            </a:r>
            <a:r>
              <a:rPr kumimoji="0" lang="ja-JP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を適用して、</a:t>
            </a:r>
            <a:r>
              <a:rPr kumimoji="0" lang="en-US" altLang="ja-JP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/>
            </a:r>
            <a:br>
              <a:rPr kumimoji="0" lang="en-US" altLang="ja-JP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</a:br>
            <a:r>
              <a:rPr kumimoji="0" lang="ja-JP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ソースコードから疑似コード </a:t>
            </a:r>
            <a:r>
              <a:rPr kumimoji="0" lang="en-US" altLang="ja-JP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(</a:t>
            </a:r>
            <a:r>
              <a:rPr kumimoji="0" lang="ja-JP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自然言語</a:t>
            </a:r>
            <a:r>
              <a:rPr kumimoji="0" lang="en-US" altLang="ja-JP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) </a:t>
            </a:r>
            <a:r>
              <a:rPr kumimoji="0" lang="ja-JP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を自動生成</a:t>
            </a:r>
            <a:endParaRPr kumimoji="0" lang="ja-JP" alt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Calibri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72267" y="4324561"/>
            <a:ext cx="438196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疑似コード生成をツール化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-&gt;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コーパスの品質をあげる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大規模なソフトウェアプロジェクトでの調査 </a:t>
            </a:r>
            <a:r>
              <a:rPr kumimoji="0" lang="en-US" altLang="ja-JP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/>
            </a:r>
            <a:br>
              <a:rPr kumimoji="0" lang="en-US" altLang="ja-JP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</a:br>
            <a:r>
              <a:rPr kumimoji="0" lang="en-US" altLang="ja-JP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(</a:t>
            </a:r>
            <a:r>
              <a:rPr kumimoji="0" lang="ja-JP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経験豊富なプログラマが望む疑似コードが生成できているか</a:t>
            </a:r>
            <a:r>
              <a:rPr kumimoji="0" lang="en-US" altLang="ja-JP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)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Calibri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10314" y="4401505"/>
            <a:ext cx="4093426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著者らが知る限り最初の疑似コード生成アルゴリズム</a:t>
            </a:r>
            <a:endParaRPr kumimoji="0" lang="en-US" altLang="ja-JP" sz="13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コメント生成は前にもあった</a:t>
            </a:r>
            <a:r>
              <a:rPr lang="en-US" altLang="ja-JP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0" lang="ja-JP" alt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Calibri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39991" y="5772602"/>
            <a:ext cx="423128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PBMT (phrase-based machine translation)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T2SMT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 panose="020B0604030504040204" pitchFamily="50" charset="-128"/>
                <a:ea typeface="メイリオ" panose="020B0604030504040204" pitchFamily="50" charset="-128"/>
                <a:sym typeface="Calibri"/>
              </a:rPr>
              <a:t>(tree</a:t>
            </a:r>
            <a:r>
              <a:rPr lang="en-US" altLang="ja-JP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-to-string machine translation)</a:t>
            </a:r>
            <a:r>
              <a:rPr lang="ja-JP" altLang="en-US" sz="13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を組み合わせた</a:t>
            </a:r>
            <a:endParaRPr kumimoji="0" lang="ja-JP" alt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Calibri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2441" y="2765436"/>
            <a:ext cx="429700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BLEU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を用いて検証 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生成された疑似コードと参照コードの類似度を算出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0" lang="ja-JP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 panose="020B0604030504040204" pitchFamily="50" charset="-128"/>
              <a:ea typeface="メイリオ" panose="020B0604030504040204" pitchFamily="50" charset="-128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34529</TotalTime>
  <Words>94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Avenir Roman</vt:lpstr>
      <vt:lpstr>メイリオ</vt:lpstr>
      <vt:lpstr>Arial</vt:lpstr>
      <vt:lpstr>Calibri</vt:lpstr>
      <vt:lpstr>Calibri Light</vt:lpstr>
      <vt:lpstr>Times</vt:lpstr>
      <vt:lpstr>Default</vt:lpstr>
      <vt:lpstr>論文のタイトル : Learning to Generate Pseudo-code from Source Code       using statistical Machine Translation  著者名 : Yusuke Oda et al. 出典 ASE '15 Proceedings of the 2015 30th IEEE/ACM International Conference on Automated Software Engineering (ASE)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論文のタイトル  著者名 出典</dc:title>
  <dc:creator>miyazaki</dc:creator>
  <cp:lastModifiedBy>miyazaki</cp:lastModifiedBy>
  <cp:revision>7</cp:revision>
  <dcterms:modified xsi:type="dcterms:W3CDTF">2018-01-13T04:56:10Z</dcterms:modified>
</cp:coreProperties>
</file>