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95" r:id="rId5"/>
    <p:sldId id="259" r:id="rId6"/>
    <p:sldId id="296" r:id="rId7"/>
    <p:sldId id="260" r:id="rId8"/>
    <p:sldId id="297" r:id="rId9"/>
    <p:sldId id="261" r:id="rId10"/>
    <p:sldId id="262" r:id="rId11"/>
    <p:sldId id="298" r:id="rId12"/>
    <p:sldId id="299" r:id="rId13"/>
    <p:sldId id="266" r:id="rId14"/>
    <p:sldId id="263" r:id="rId15"/>
    <p:sldId id="267" r:id="rId16"/>
    <p:sldId id="268" r:id="rId17"/>
    <p:sldId id="269" r:id="rId18"/>
    <p:sldId id="270" r:id="rId19"/>
    <p:sldId id="271" r:id="rId20"/>
    <p:sldId id="272" r:id="rId21"/>
    <p:sldId id="273" r:id="rId22"/>
    <p:sldId id="274" r:id="rId23"/>
    <p:sldId id="275" r:id="rId24"/>
    <p:sldId id="276" r:id="rId25"/>
    <p:sldId id="284" r:id="rId26"/>
    <p:sldId id="285" r:id="rId27"/>
    <p:sldId id="287" r:id="rId28"/>
    <p:sldId id="286" r:id="rId29"/>
    <p:sldId id="288" r:id="rId30"/>
    <p:sldId id="289" r:id="rId31"/>
    <p:sldId id="290" r:id="rId32"/>
    <p:sldId id="277" r:id="rId33"/>
    <p:sldId id="291" r:id="rId34"/>
    <p:sldId id="292" r:id="rId35"/>
    <p:sldId id="293" r:id="rId36"/>
    <p:sldId id="278" r:id="rId37"/>
    <p:sldId id="279" r:id="rId38"/>
    <p:sldId id="280" r:id="rId39"/>
    <p:sldId id="294" r:id="rId40"/>
    <p:sldId id="281" r:id="rId41"/>
    <p:sldId id="282" r:id="rId42"/>
    <p:sldId id="283" r:id="rId43"/>
    <p:sldId id="265" r:id="rId44"/>
    <p:sldId id="264" r:id="rId4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yazaki Tatsuro" initials="MT" lastIdx="3" clrIdx="0">
    <p:extLst>
      <p:ext uri="{19B8F6BF-5375-455C-9EA6-DF929625EA0E}">
        <p15:presenceInfo xmlns:p15="http://schemas.microsoft.com/office/powerpoint/2012/main" userId="8d3570f1d424fc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65885" autoAdjust="0"/>
  </p:normalViewPr>
  <p:slideViewPr>
    <p:cSldViewPr snapToGrid="0">
      <p:cViewPr>
        <p:scale>
          <a:sx n="53" d="100"/>
          <a:sy n="53" d="100"/>
        </p:scale>
        <p:origin x="144" y="1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1FC56-6FCF-4521-A4AA-2AD3048E00E8}" type="datetimeFigureOut">
              <a:rPr kumimoji="1" lang="ja-JP" altLang="en-US" smtClean="0"/>
              <a:t>2018/6/2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3800B-5E77-421E-AC78-FFD0C0C3D815}" type="slidenum">
              <a:rPr kumimoji="1" lang="ja-JP" altLang="en-US" smtClean="0"/>
              <a:t>‹#›</a:t>
            </a:fld>
            <a:endParaRPr kumimoji="1" lang="ja-JP" altLang="en-US"/>
          </a:p>
        </p:txBody>
      </p:sp>
    </p:spTree>
    <p:extLst>
      <p:ext uri="{BB962C8B-B14F-4D97-AF65-F5344CB8AC3E}">
        <p14:creationId xmlns:p14="http://schemas.microsoft.com/office/powerpoint/2010/main" val="19169027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943800B-5E77-421E-AC78-FFD0C0C3D815}" type="slidenum">
              <a:rPr kumimoji="1" lang="ja-JP" altLang="en-US" smtClean="0"/>
              <a:t>31</a:t>
            </a:fld>
            <a:endParaRPr kumimoji="1" lang="ja-JP" altLang="en-US"/>
          </a:p>
        </p:txBody>
      </p:sp>
    </p:spTree>
    <p:extLst>
      <p:ext uri="{BB962C8B-B14F-4D97-AF65-F5344CB8AC3E}">
        <p14:creationId xmlns:p14="http://schemas.microsoft.com/office/powerpoint/2010/main" val="2603170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69A856-6052-450B-8DC7-4CA565C77AA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B2C02FAA-5F1B-4552-9D9A-6240F2F53C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D3E937A-0C51-4A4D-B832-0FF7C3BC0250}"/>
              </a:ext>
            </a:extLst>
          </p:cNvPr>
          <p:cNvSpPr>
            <a:spLocks noGrp="1"/>
          </p:cNvSpPr>
          <p:nvPr>
            <p:ph type="dt" sz="half" idx="10"/>
          </p:nvPr>
        </p:nvSpPr>
        <p:spPr/>
        <p:txBody>
          <a:bodyPr/>
          <a:lstStyle/>
          <a:p>
            <a:fld id="{F92661A0-85C2-46B2-83F3-4EF2C8446724}" type="datetimeFigureOut">
              <a:rPr kumimoji="1" lang="ja-JP" altLang="en-US" smtClean="0"/>
              <a:t>2018/6/2</a:t>
            </a:fld>
            <a:endParaRPr kumimoji="1" lang="ja-JP" altLang="en-US"/>
          </a:p>
        </p:txBody>
      </p:sp>
      <p:sp>
        <p:nvSpPr>
          <p:cNvPr id="5" name="フッター プレースホルダー 4">
            <a:extLst>
              <a:ext uri="{FF2B5EF4-FFF2-40B4-BE49-F238E27FC236}">
                <a16:creationId xmlns:a16="http://schemas.microsoft.com/office/drawing/2014/main" id="{6C25352D-046C-4689-B653-A6FA104940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FF19A2-9472-411C-BA71-EA4719698363}"/>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122547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6CB84F-E14F-470C-AF77-7746E627DD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4806CC-FF4B-4FA2-8164-EB13304DF1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9E4FC1-6367-4DFC-9659-4BCE0E317BDD}"/>
              </a:ext>
            </a:extLst>
          </p:cNvPr>
          <p:cNvSpPr>
            <a:spLocks noGrp="1"/>
          </p:cNvSpPr>
          <p:nvPr>
            <p:ph type="dt" sz="half" idx="10"/>
          </p:nvPr>
        </p:nvSpPr>
        <p:spPr/>
        <p:txBody>
          <a:bodyPr/>
          <a:lstStyle/>
          <a:p>
            <a:fld id="{F92661A0-85C2-46B2-83F3-4EF2C8446724}" type="datetimeFigureOut">
              <a:rPr kumimoji="1" lang="ja-JP" altLang="en-US" smtClean="0"/>
              <a:t>2018/6/2</a:t>
            </a:fld>
            <a:endParaRPr kumimoji="1" lang="ja-JP" altLang="en-US"/>
          </a:p>
        </p:txBody>
      </p:sp>
      <p:sp>
        <p:nvSpPr>
          <p:cNvPr id="5" name="フッター プレースホルダー 4">
            <a:extLst>
              <a:ext uri="{FF2B5EF4-FFF2-40B4-BE49-F238E27FC236}">
                <a16:creationId xmlns:a16="http://schemas.microsoft.com/office/drawing/2014/main" id="{A86E8B18-FF4B-455E-9D64-E15D752F55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7C4953-80F9-426E-A81C-F4CBBA6A4A10}"/>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83853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9D59830-0612-4B94-9C67-548A2E7455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CE9D13-EC03-4A43-A913-6E84B042CE8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F5B1AA-63D6-403E-857F-A804BE5BBE52}"/>
              </a:ext>
            </a:extLst>
          </p:cNvPr>
          <p:cNvSpPr>
            <a:spLocks noGrp="1"/>
          </p:cNvSpPr>
          <p:nvPr>
            <p:ph type="dt" sz="half" idx="10"/>
          </p:nvPr>
        </p:nvSpPr>
        <p:spPr/>
        <p:txBody>
          <a:bodyPr/>
          <a:lstStyle/>
          <a:p>
            <a:fld id="{F92661A0-85C2-46B2-83F3-4EF2C8446724}" type="datetimeFigureOut">
              <a:rPr kumimoji="1" lang="ja-JP" altLang="en-US" smtClean="0"/>
              <a:t>2018/6/2</a:t>
            </a:fld>
            <a:endParaRPr kumimoji="1" lang="ja-JP" altLang="en-US"/>
          </a:p>
        </p:txBody>
      </p:sp>
      <p:sp>
        <p:nvSpPr>
          <p:cNvPr id="5" name="フッター プレースホルダー 4">
            <a:extLst>
              <a:ext uri="{FF2B5EF4-FFF2-40B4-BE49-F238E27FC236}">
                <a16:creationId xmlns:a16="http://schemas.microsoft.com/office/drawing/2014/main" id="{3B63F05F-692B-45DC-A04F-6D0E84FFF2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68A4BE-25D7-421B-909D-0DDF885DECA5}"/>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3373945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1F464A-86C8-4267-9B3B-53DCBEAEECE7}"/>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37D4FD70-A299-4772-9159-4F56FBC73A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AA9658-15D9-4001-8477-B6ECDFA77949}"/>
              </a:ext>
            </a:extLst>
          </p:cNvPr>
          <p:cNvSpPr>
            <a:spLocks noGrp="1"/>
          </p:cNvSpPr>
          <p:nvPr>
            <p:ph type="dt" sz="half" idx="10"/>
          </p:nvPr>
        </p:nvSpPr>
        <p:spPr/>
        <p:txBody>
          <a:bodyPr/>
          <a:lstStyle/>
          <a:p>
            <a:fld id="{F92661A0-85C2-46B2-83F3-4EF2C8446724}" type="datetimeFigureOut">
              <a:rPr kumimoji="1" lang="ja-JP" altLang="en-US" smtClean="0"/>
              <a:t>2018/6/2</a:t>
            </a:fld>
            <a:endParaRPr kumimoji="1" lang="ja-JP" altLang="en-US"/>
          </a:p>
        </p:txBody>
      </p:sp>
      <p:sp>
        <p:nvSpPr>
          <p:cNvPr id="5" name="フッター プレースホルダー 4">
            <a:extLst>
              <a:ext uri="{FF2B5EF4-FFF2-40B4-BE49-F238E27FC236}">
                <a16:creationId xmlns:a16="http://schemas.microsoft.com/office/drawing/2014/main" id="{02D1D175-B531-4C06-9455-88A4BDA233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80039C-0FA7-4476-9B64-08B9037C09FB}"/>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398678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9FC61-1146-4B92-B466-66D85825573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BA11A7-56C0-40F3-B8D2-0BB973D01E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4F90CC5-E161-44B8-BF0B-8D45A373EBB7}"/>
              </a:ext>
            </a:extLst>
          </p:cNvPr>
          <p:cNvSpPr>
            <a:spLocks noGrp="1"/>
          </p:cNvSpPr>
          <p:nvPr>
            <p:ph type="dt" sz="half" idx="10"/>
          </p:nvPr>
        </p:nvSpPr>
        <p:spPr/>
        <p:txBody>
          <a:bodyPr/>
          <a:lstStyle/>
          <a:p>
            <a:fld id="{F92661A0-85C2-46B2-83F3-4EF2C8446724}" type="datetimeFigureOut">
              <a:rPr kumimoji="1" lang="ja-JP" altLang="en-US" smtClean="0"/>
              <a:t>2018/6/2</a:t>
            </a:fld>
            <a:endParaRPr kumimoji="1" lang="ja-JP" altLang="en-US"/>
          </a:p>
        </p:txBody>
      </p:sp>
      <p:sp>
        <p:nvSpPr>
          <p:cNvPr id="5" name="フッター プレースホルダー 4">
            <a:extLst>
              <a:ext uri="{FF2B5EF4-FFF2-40B4-BE49-F238E27FC236}">
                <a16:creationId xmlns:a16="http://schemas.microsoft.com/office/drawing/2014/main" id="{66E84116-1A30-4574-9550-699B85F8DE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99E317-2024-41CF-9BF8-1662429E4311}"/>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09172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C2E0CF-27CF-40D6-B126-A403AFA9FE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C40A9A1-8D30-4DDA-8747-69C1B45B59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3BC155A-07FD-41B3-AE58-6FF1CCAB735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6313EC2-4CBA-468F-AA2C-76B8F72F04D8}"/>
              </a:ext>
            </a:extLst>
          </p:cNvPr>
          <p:cNvSpPr>
            <a:spLocks noGrp="1"/>
          </p:cNvSpPr>
          <p:nvPr>
            <p:ph type="dt" sz="half" idx="10"/>
          </p:nvPr>
        </p:nvSpPr>
        <p:spPr/>
        <p:txBody>
          <a:bodyPr/>
          <a:lstStyle/>
          <a:p>
            <a:fld id="{F92661A0-85C2-46B2-83F3-4EF2C8446724}" type="datetimeFigureOut">
              <a:rPr kumimoji="1" lang="ja-JP" altLang="en-US" smtClean="0"/>
              <a:t>2018/6/2</a:t>
            </a:fld>
            <a:endParaRPr kumimoji="1" lang="ja-JP" altLang="en-US"/>
          </a:p>
        </p:txBody>
      </p:sp>
      <p:sp>
        <p:nvSpPr>
          <p:cNvPr id="6" name="フッター プレースホルダー 5">
            <a:extLst>
              <a:ext uri="{FF2B5EF4-FFF2-40B4-BE49-F238E27FC236}">
                <a16:creationId xmlns:a16="http://schemas.microsoft.com/office/drawing/2014/main" id="{9E670671-AF6A-4C4C-B7DD-2753E421FA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E8778A-D8E6-4888-A764-002C546136BF}"/>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110388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1556D1-AA28-4B6A-AEAA-F8A160D8740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794E74-BE3A-4D2F-99BB-B107C6FEE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CEAE952-528F-478D-A5A9-F681AD697E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649CAE-7273-4ACB-B799-14D2EEEABA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4EE64EC-759F-4E01-BCA1-0CC67746E38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7249F3E-FCF4-4E85-94E8-A993876C1D91}"/>
              </a:ext>
            </a:extLst>
          </p:cNvPr>
          <p:cNvSpPr>
            <a:spLocks noGrp="1"/>
          </p:cNvSpPr>
          <p:nvPr>
            <p:ph type="dt" sz="half" idx="10"/>
          </p:nvPr>
        </p:nvSpPr>
        <p:spPr/>
        <p:txBody>
          <a:bodyPr/>
          <a:lstStyle/>
          <a:p>
            <a:fld id="{F92661A0-85C2-46B2-83F3-4EF2C8446724}" type="datetimeFigureOut">
              <a:rPr kumimoji="1" lang="ja-JP" altLang="en-US" smtClean="0"/>
              <a:t>2018/6/2</a:t>
            </a:fld>
            <a:endParaRPr kumimoji="1" lang="ja-JP" altLang="en-US"/>
          </a:p>
        </p:txBody>
      </p:sp>
      <p:sp>
        <p:nvSpPr>
          <p:cNvPr id="8" name="フッター プレースホルダー 7">
            <a:extLst>
              <a:ext uri="{FF2B5EF4-FFF2-40B4-BE49-F238E27FC236}">
                <a16:creationId xmlns:a16="http://schemas.microsoft.com/office/drawing/2014/main" id="{C37928C7-9A42-47CA-9216-82C5AEB3A9A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7F17E47-CF9A-4D7A-A6E8-38EC1CF7D341}"/>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49300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8036F-9322-40DB-B0F6-93A3D46771A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5C7B611-97B9-46AF-AA9E-93263CD05738}"/>
              </a:ext>
            </a:extLst>
          </p:cNvPr>
          <p:cNvSpPr>
            <a:spLocks noGrp="1"/>
          </p:cNvSpPr>
          <p:nvPr>
            <p:ph type="dt" sz="half" idx="10"/>
          </p:nvPr>
        </p:nvSpPr>
        <p:spPr/>
        <p:txBody>
          <a:bodyPr/>
          <a:lstStyle/>
          <a:p>
            <a:fld id="{F92661A0-85C2-46B2-83F3-4EF2C8446724}" type="datetimeFigureOut">
              <a:rPr kumimoji="1" lang="ja-JP" altLang="en-US" smtClean="0"/>
              <a:t>2018/6/2</a:t>
            </a:fld>
            <a:endParaRPr kumimoji="1" lang="ja-JP" altLang="en-US"/>
          </a:p>
        </p:txBody>
      </p:sp>
      <p:sp>
        <p:nvSpPr>
          <p:cNvPr id="4" name="フッター プレースホルダー 3">
            <a:extLst>
              <a:ext uri="{FF2B5EF4-FFF2-40B4-BE49-F238E27FC236}">
                <a16:creationId xmlns:a16="http://schemas.microsoft.com/office/drawing/2014/main" id="{32822FF3-47CA-4093-B876-C829E4249ED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5463A2B-463D-4550-9748-491A48ACE79F}"/>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63585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81E15F5-FACA-4151-AC9C-75C1DF5F8D87}"/>
              </a:ext>
            </a:extLst>
          </p:cNvPr>
          <p:cNvSpPr>
            <a:spLocks noGrp="1"/>
          </p:cNvSpPr>
          <p:nvPr>
            <p:ph type="dt" sz="half" idx="10"/>
          </p:nvPr>
        </p:nvSpPr>
        <p:spPr/>
        <p:txBody>
          <a:bodyPr/>
          <a:lstStyle/>
          <a:p>
            <a:fld id="{F92661A0-85C2-46B2-83F3-4EF2C8446724}" type="datetimeFigureOut">
              <a:rPr kumimoji="1" lang="ja-JP" altLang="en-US" smtClean="0"/>
              <a:t>2018/6/2</a:t>
            </a:fld>
            <a:endParaRPr kumimoji="1" lang="ja-JP" altLang="en-US"/>
          </a:p>
        </p:txBody>
      </p:sp>
      <p:sp>
        <p:nvSpPr>
          <p:cNvPr id="3" name="フッター プレースホルダー 2">
            <a:extLst>
              <a:ext uri="{FF2B5EF4-FFF2-40B4-BE49-F238E27FC236}">
                <a16:creationId xmlns:a16="http://schemas.microsoft.com/office/drawing/2014/main" id="{D4B533C3-D2C9-42D1-9D03-37789BD57BD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84A2C4D-C83A-45DD-B5FE-3CDFA38DA199}"/>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3660534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8F42A-D41D-46AA-ABAE-093443740E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CE271C-D39C-41BE-992B-344336A37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04F0C88-D0AA-4450-9526-98A34276D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A96B2F-E5EE-4C35-817F-B71033E02052}"/>
              </a:ext>
            </a:extLst>
          </p:cNvPr>
          <p:cNvSpPr>
            <a:spLocks noGrp="1"/>
          </p:cNvSpPr>
          <p:nvPr>
            <p:ph type="dt" sz="half" idx="10"/>
          </p:nvPr>
        </p:nvSpPr>
        <p:spPr/>
        <p:txBody>
          <a:bodyPr/>
          <a:lstStyle/>
          <a:p>
            <a:fld id="{F92661A0-85C2-46B2-83F3-4EF2C8446724}" type="datetimeFigureOut">
              <a:rPr kumimoji="1" lang="ja-JP" altLang="en-US" smtClean="0"/>
              <a:t>2018/6/2</a:t>
            </a:fld>
            <a:endParaRPr kumimoji="1" lang="ja-JP" altLang="en-US"/>
          </a:p>
        </p:txBody>
      </p:sp>
      <p:sp>
        <p:nvSpPr>
          <p:cNvPr id="6" name="フッター プレースホルダー 5">
            <a:extLst>
              <a:ext uri="{FF2B5EF4-FFF2-40B4-BE49-F238E27FC236}">
                <a16:creationId xmlns:a16="http://schemas.microsoft.com/office/drawing/2014/main" id="{98639012-E7B1-4FFC-A352-1FF1719156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6C9652-A272-4084-89E4-EDBDE3BB9B35}"/>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03679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5BBB25-81A4-4D6E-95B7-DF6781AA4F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2DB699-3DEA-4D6F-A00B-FCF7C5ACE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08DE3C7-C714-46BD-8597-799453634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3368CB5-1ED9-4F56-84BC-FB211B982C47}"/>
              </a:ext>
            </a:extLst>
          </p:cNvPr>
          <p:cNvSpPr>
            <a:spLocks noGrp="1"/>
          </p:cNvSpPr>
          <p:nvPr>
            <p:ph type="dt" sz="half" idx="10"/>
          </p:nvPr>
        </p:nvSpPr>
        <p:spPr/>
        <p:txBody>
          <a:bodyPr/>
          <a:lstStyle/>
          <a:p>
            <a:fld id="{F92661A0-85C2-46B2-83F3-4EF2C8446724}" type="datetimeFigureOut">
              <a:rPr kumimoji="1" lang="ja-JP" altLang="en-US" smtClean="0"/>
              <a:t>2018/6/2</a:t>
            </a:fld>
            <a:endParaRPr kumimoji="1" lang="ja-JP" altLang="en-US"/>
          </a:p>
        </p:txBody>
      </p:sp>
      <p:sp>
        <p:nvSpPr>
          <p:cNvPr id="6" name="フッター プレースホルダー 5">
            <a:extLst>
              <a:ext uri="{FF2B5EF4-FFF2-40B4-BE49-F238E27FC236}">
                <a16:creationId xmlns:a16="http://schemas.microsoft.com/office/drawing/2014/main" id="{E4736D15-0CD7-4D45-A666-9FD26D8AD26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10F1B6-12FD-4A8D-B6D2-BECA7428B305}"/>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162409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AA0D137-4006-424C-8613-D2B8B4BEB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300752-28C1-474C-BCD4-AC11E40DC5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B252AD-4C4D-4F5B-B9B9-7FD6BC385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661A0-85C2-46B2-83F3-4EF2C8446724}" type="datetimeFigureOut">
              <a:rPr kumimoji="1" lang="ja-JP" altLang="en-US" smtClean="0"/>
              <a:t>2018/6/2</a:t>
            </a:fld>
            <a:endParaRPr kumimoji="1" lang="ja-JP" altLang="en-US"/>
          </a:p>
        </p:txBody>
      </p:sp>
      <p:sp>
        <p:nvSpPr>
          <p:cNvPr id="5" name="フッター プレースホルダー 4">
            <a:extLst>
              <a:ext uri="{FF2B5EF4-FFF2-40B4-BE49-F238E27FC236}">
                <a16:creationId xmlns:a16="http://schemas.microsoft.com/office/drawing/2014/main" id="{72D7D931-81F6-4942-A107-B44974255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BC221B-CE27-49D5-8B6A-42397B7B3D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939385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hyperlink" Target="https://ja.wikipedia.org/wiki/%E8%A7%A3%E5%89%96%E6%B2%BB%E7%99%82%E5%8C%96%E5%AD%A6%E5%88%86%E9%A1%9E%E6%B3%95"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AFB318-F21F-413A-AC2F-B0DBA782CAF4}"/>
              </a:ext>
            </a:extLst>
          </p:cNvPr>
          <p:cNvSpPr>
            <a:spLocks noGrp="1"/>
          </p:cNvSpPr>
          <p:nvPr>
            <p:ph type="ctrTitle"/>
          </p:nvPr>
        </p:nvSpPr>
        <p:spPr/>
        <p:txBody>
          <a:bodyPr>
            <a:noAutofit/>
          </a:bodyPr>
          <a:lstStyle/>
          <a:p>
            <a:r>
              <a:rPr kumimoji="1" lang="en-US" altLang="ja-JP" sz="3600" dirty="0">
                <a:latin typeface="Arial" panose="020B0604020202020204" pitchFamily="34" charset="0"/>
                <a:cs typeface="Arial" panose="020B0604020202020204" pitchFamily="34" charset="0"/>
              </a:rPr>
              <a:t>Predicting potential drug-drug interactions on topological and semantic similarity features using statistical learning</a:t>
            </a:r>
            <a:endParaRPr kumimoji="1" lang="ja-JP" altLang="en-US" sz="3600" dirty="0">
              <a:latin typeface="Arial" panose="020B0604020202020204" pitchFamily="34" charset="0"/>
              <a:cs typeface="Arial" panose="020B0604020202020204" pitchFamily="34" charset="0"/>
            </a:endParaRPr>
          </a:p>
        </p:txBody>
      </p:sp>
      <p:sp>
        <p:nvSpPr>
          <p:cNvPr id="3" name="サブタイトル 2">
            <a:extLst>
              <a:ext uri="{FF2B5EF4-FFF2-40B4-BE49-F238E27FC236}">
                <a16:creationId xmlns:a16="http://schemas.microsoft.com/office/drawing/2014/main" id="{7A17107D-179A-4219-AF5A-EB49A19D9064}"/>
              </a:ext>
            </a:extLst>
          </p:cNvPr>
          <p:cNvSpPr>
            <a:spLocks noGrp="1"/>
          </p:cNvSpPr>
          <p:nvPr>
            <p:ph type="subTitle" idx="1"/>
          </p:nvPr>
        </p:nvSpPr>
        <p:spPr>
          <a:xfrm>
            <a:off x="1524000" y="4851998"/>
            <a:ext cx="9144000" cy="1655762"/>
          </a:xfrm>
        </p:spPr>
        <p:txBody>
          <a:bodyPr/>
          <a:lstStyle/>
          <a:p>
            <a:pPr algn="r"/>
            <a:r>
              <a:rPr lang="en-US" altLang="ja-JP" dirty="0">
                <a:latin typeface="HGSｺﾞｼｯｸM" panose="020B0600000000000000" pitchFamily="50" charset="-128"/>
                <a:ea typeface="HGSｺﾞｼｯｸM" panose="020B0600000000000000" pitchFamily="50" charset="-128"/>
              </a:rPr>
              <a:t>M2 </a:t>
            </a:r>
            <a:r>
              <a:rPr lang="ja-JP" altLang="en-US" dirty="0">
                <a:latin typeface="HGSｺﾞｼｯｸM" panose="020B0600000000000000" pitchFamily="50" charset="-128"/>
                <a:ea typeface="HGSｺﾞｼｯｸM" panose="020B0600000000000000" pitchFamily="50" charset="-128"/>
              </a:rPr>
              <a:t>宮崎 辰郎</a:t>
            </a:r>
            <a:endParaRPr kumimoji="1" lang="ja-JP" altLang="en-US" dirty="0">
              <a:latin typeface="HGSｺﾞｼｯｸM" panose="020B0600000000000000" pitchFamily="50" charset="-128"/>
              <a:ea typeface="HGSｺﾞｼｯｸM" panose="020B0600000000000000" pitchFamily="50" charset="-128"/>
            </a:endParaRPr>
          </a:p>
        </p:txBody>
      </p:sp>
      <p:sp>
        <p:nvSpPr>
          <p:cNvPr id="4" name="テキスト ボックス 3">
            <a:extLst>
              <a:ext uri="{FF2B5EF4-FFF2-40B4-BE49-F238E27FC236}">
                <a16:creationId xmlns:a16="http://schemas.microsoft.com/office/drawing/2014/main" id="{AC9F2B01-6E2D-44BD-8115-D15C126E4E97}"/>
              </a:ext>
            </a:extLst>
          </p:cNvPr>
          <p:cNvSpPr txBox="1"/>
          <p:nvPr/>
        </p:nvSpPr>
        <p:spPr>
          <a:xfrm>
            <a:off x="1702966" y="3866041"/>
            <a:ext cx="7122252" cy="1200329"/>
          </a:xfrm>
          <a:prstGeom prst="rect">
            <a:avLst/>
          </a:prstGeom>
          <a:noFill/>
        </p:spPr>
        <p:txBody>
          <a:bodyPr wrap="square" rtlCol="0">
            <a:spAutoFit/>
          </a:bodyPr>
          <a:lstStyle/>
          <a:p>
            <a:r>
              <a:rPr kumimoji="1" lang="en-US" altLang="ja-JP" b="1" i="1" dirty="0" err="1">
                <a:latin typeface="Arial" panose="020B0604020202020204" pitchFamily="34" charset="0"/>
                <a:cs typeface="Arial" panose="020B0604020202020204" pitchFamily="34" charset="0"/>
              </a:rPr>
              <a:t>PLoS</a:t>
            </a:r>
            <a:r>
              <a:rPr kumimoji="1" lang="en-US" altLang="ja-JP" b="1" i="1" dirty="0">
                <a:latin typeface="Arial" panose="020B0604020202020204" pitchFamily="34" charset="0"/>
                <a:cs typeface="Arial" panose="020B0604020202020204" pitchFamily="34" charset="0"/>
              </a:rPr>
              <a:t> ONE </a:t>
            </a:r>
            <a:r>
              <a:rPr kumimoji="1" lang="en-US" altLang="ja-JP" dirty="0">
                <a:latin typeface="Arial" panose="020B0604020202020204" pitchFamily="34" charset="0"/>
                <a:cs typeface="Arial" panose="020B0604020202020204" pitchFamily="34" charset="0"/>
              </a:rPr>
              <a:t>(</a:t>
            </a:r>
            <a:r>
              <a:rPr kumimoji="1" lang="ja-JP" altLang="en-US" dirty="0">
                <a:latin typeface="HGSｺﾞｼｯｸM" panose="020B0600000000000000" pitchFamily="50" charset="-128"/>
                <a:ea typeface="HGSｺﾞｼｯｸM" panose="020B0600000000000000" pitchFamily="50" charset="-128"/>
                <a:cs typeface="Arial" panose="020B0604020202020204" pitchFamily="34" charset="0"/>
              </a:rPr>
              <a:t>出版社</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 Public Library of Science)</a:t>
            </a:r>
          </a:p>
          <a:p>
            <a:r>
              <a:rPr lang="en-US" altLang="ja-JP" i="1" dirty="0">
                <a:latin typeface="Arial" panose="020B0604020202020204" pitchFamily="34" charset="0"/>
                <a:cs typeface="Arial" panose="020B0604020202020204" pitchFamily="34" charset="0"/>
              </a:rPr>
              <a:t>Received</a:t>
            </a:r>
            <a:r>
              <a:rPr lang="en-US" altLang="ja-JP" dirty="0">
                <a:latin typeface="Arial" panose="020B0604020202020204" pitchFamily="34" charset="0"/>
                <a:cs typeface="Arial" panose="020B0604020202020204" pitchFamily="34" charset="0"/>
              </a:rPr>
              <a:t> : October 6, 2017</a:t>
            </a:r>
          </a:p>
          <a:p>
            <a:r>
              <a:rPr kumimoji="1" lang="en-US" altLang="ja-JP" i="1" dirty="0">
                <a:latin typeface="Arial" panose="020B0604020202020204" pitchFamily="34" charset="0"/>
                <a:cs typeface="Arial" panose="020B0604020202020204" pitchFamily="34" charset="0"/>
              </a:rPr>
              <a:t>Accepted</a:t>
            </a:r>
            <a:r>
              <a:rPr kumimoji="1" lang="en-US" altLang="ja-JP" dirty="0">
                <a:latin typeface="Arial" panose="020B0604020202020204" pitchFamily="34" charset="0"/>
                <a:cs typeface="Arial" panose="020B0604020202020204" pitchFamily="34" charset="0"/>
              </a:rPr>
              <a:t>: April 20, 2018</a:t>
            </a:r>
          </a:p>
          <a:p>
            <a:r>
              <a:rPr lang="en-US" altLang="ja-JP" i="1" dirty="0">
                <a:latin typeface="Arial" panose="020B0604020202020204" pitchFamily="34" charset="0"/>
                <a:cs typeface="Arial" panose="020B0604020202020204" pitchFamily="34" charset="0"/>
              </a:rPr>
              <a:t>Published</a:t>
            </a:r>
            <a:r>
              <a:rPr lang="en-US" altLang="ja-JP" dirty="0">
                <a:latin typeface="Arial" panose="020B0604020202020204" pitchFamily="34" charset="0"/>
                <a:cs typeface="Arial" panose="020B0604020202020204" pitchFamily="34" charset="0"/>
              </a:rPr>
              <a:t>: May 8, 2018</a:t>
            </a:r>
            <a:endParaRPr kumimoji="1" lang="ja-JP"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201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35E639-4168-454B-8346-D8CC59D8514C}"/>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31A27190-8353-4271-9C8A-7FD0A1CDCC4E}"/>
              </a:ext>
            </a:extLst>
          </p:cNvPr>
          <p:cNvSpPr>
            <a:spLocks noGrp="1"/>
          </p:cNvSpPr>
          <p:nvPr>
            <p:ph idx="1"/>
          </p:nvPr>
        </p:nvSpPr>
        <p:spPr/>
        <p:txBody>
          <a:bodyPr>
            <a:normAutofit/>
          </a:bodyPr>
          <a:lstStyle/>
          <a:p>
            <a:r>
              <a:rPr kumimoji="1" lang="en-US" altLang="ja-JP" dirty="0"/>
              <a:t>DDI</a:t>
            </a:r>
            <a:r>
              <a:rPr lang="ja-JP" altLang="en-US" dirty="0"/>
              <a:t>を予測するために、多数の統計的方法を採用</a:t>
            </a:r>
            <a:endParaRPr lang="en-US" altLang="ja-JP" dirty="0"/>
          </a:p>
          <a:p>
            <a:r>
              <a:rPr kumimoji="1" lang="ja-JP" altLang="en-US" dirty="0"/>
              <a:t>既存手法</a:t>
            </a:r>
            <a:endParaRPr kumimoji="1" lang="en-US" altLang="ja-JP" dirty="0"/>
          </a:p>
          <a:p>
            <a:pPr marL="914400" lvl="1" indent="-457200">
              <a:buFont typeface="+mj-lt"/>
              <a:buAutoNum type="arabicPeriod"/>
            </a:pPr>
            <a:r>
              <a:rPr lang="ja-JP" altLang="en-US" dirty="0"/>
              <a:t>類似性ベース </a:t>
            </a:r>
            <a:r>
              <a:rPr lang="en-US" altLang="ja-JP" dirty="0"/>
              <a:t>(</a:t>
            </a:r>
            <a:r>
              <a:rPr lang="ja-JP" altLang="en-US" dirty="0"/>
              <a:t>類似している薬は相互作用する可能性があると仮定</a:t>
            </a:r>
            <a:r>
              <a:rPr lang="en-US" altLang="ja-JP" dirty="0"/>
              <a:t>)</a:t>
            </a:r>
          </a:p>
          <a:p>
            <a:pPr marL="914400" lvl="1" indent="-457200">
              <a:buFont typeface="+mj-lt"/>
              <a:buAutoNum type="arabicPeriod"/>
            </a:pPr>
            <a:r>
              <a:rPr kumimoji="1" lang="ja-JP" altLang="en-US" dirty="0"/>
              <a:t>分類</a:t>
            </a:r>
            <a:r>
              <a:rPr kumimoji="1" lang="ja-JP" altLang="en-US"/>
              <a:t>ベース </a:t>
            </a:r>
            <a:r>
              <a:rPr kumimoji="1" lang="en-US" altLang="ja-JP" dirty="0"/>
              <a:t>(</a:t>
            </a:r>
            <a:r>
              <a:rPr lang="ja-JP" altLang="en-US"/>
              <a:t>薬物対をベクトル化</a:t>
            </a:r>
            <a:r>
              <a:rPr lang="en-US" altLang="ja-JP" dirty="0"/>
              <a:t> -&gt; </a:t>
            </a:r>
            <a:r>
              <a:rPr lang="ja-JP" altLang="en-US"/>
              <a:t>相互作用の有無</a:t>
            </a:r>
            <a:r>
              <a:rPr kumimoji="1" lang="en-US" altLang="ja-JP" dirty="0"/>
              <a:t>)</a:t>
            </a:r>
          </a:p>
          <a:p>
            <a:pPr marL="914400" lvl="1" indent="-457200">
              <a:buFont typeface="+mj-lt"/>
              <a:buAutoNum type="arabicPeriod"/>
            </a:pPr>
            <a:r>
              <a:rPr lang="ja-JP" altLang="en-US"/>
              <a:t>テキストマイニングベース</a:t>
            </a:r>
            <a:r>
              <a:rPr lang="en-US" altLang="ja-JP" dirty="0"/>
              <a:t> </a:t>
            </a:r>
            <a:br>
              <a:rPr lang="en-US" altLang="ja-JP" dirty="0"/>
            </a:br>
            <a:r>
              <a:rPr lang="en-US" altLang="ja-JP" dirty="0"/>
              <a:t>(</a:t>
            </a:r>
            <a:r>
              <a:rPr lang="ja-JP" altLang="en-US"/>
              <a:t>自然言語処理を用いて薬物間の関係を抽出</a:t>
            </a:r>
            <a:r>
              <a:rPr lang="en-US" altLang="ja-JP" dirty="0"/>
              <a:t>)</a:t>
            </a:r>
          </a:p>
          <a:p>
            <a:pPr marL="0" indent="0">
              <a:buNone/>
            </a:pPr>
            <a:br>
              <a:rPr lang="en-US" altLang="ja-JP" dirty="0"/>
            </a:br>
            <a:r>
              <a:rPr lang="en-US" altLang="ja-JP" dirty="0"/>
              <a:t>	</a:t>
            </a:r>
          </a:p>
          <a:p>
            <a:pPr marL="457200" lvl="1" indent="0">
              <a:buNone/>
            </a:pPr>
            <a:endParaRPr lang="en-US" altLang="ja-JP" dirty="0"/>
          </a:p>
          <a:p>
            <a:endParaRPr kumimoji="1" lang="ja-JP" altLang="en-US" dirty="0"/>
          </a:p>
        </p:txBody>
      </p:sp>
    </p:spTree>
    <p:extLst>
      <p:ext uri="{BB962C8B-B14F-4D97-AF65-F5344CB8AC3E}">
        <p14:creationId xmlns:p14="http://schemas.microsoft.com/office/powerpoint/2010/main" val="312055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線コネクタ 21">
            <a:extLst>
              <a:ext uri="{FF2B5EF4-FFF2-40B4-BE49-F238E27FC236}">
                <a16:creationId xmlns:a16="http://schemas.microsoft.com/office/drawing/2014/main" id="{41FE2FB2-2F96-B54D-90E7-3A6BF0BC22AB}"/>
              </a:ext>
            </a:extLst>
          </p:cNvPr>
          <p:cNvCxnSpPr>
            <a:cxnSpLocks/>
          </p:cNvCxnSpPr>
          <p:nvPr/>
        </p:nvCxnSpPr>
        <p:spPr>
          <a:xfrm flipV="1">
            <a:off x="6160771" y="4749641"/>
            <a:ext cx="1680209" cy="5669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330ABFF-6A5B-E942-89D2-2DB3F47AF99B}"/>
              </a:ext>
            </a:extLst>
          </p:cNvPr>
          <p:cNvCxnSpPr>
            <a:cxnSpLocks/>
          </p:cNvCxnSpPr>
          <p:nvPr/>
        </p:nvCxnSpPr>
        <p:spPr>
          <a:xfrm flipH="1" flipV="1">
            <a:off x="4749441" y="3960019"/>
            <a:ext cx="1258929" cy="12041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860F762-EAF6-584A-969A-A7635EF01ABA}"/>
              </a:ext>
            </a:extLst>
          </p:cNvPr>
          <p:cNvCxnSpPr>
            <a:cxnSpLocks/>
          </p:cNvCxnSpPr>
          <p:nvPr/>
        </p:nvCxnSpPr>
        <p:spPr>
          <a:xfrm flipV="1">
            <a:off x="6160771" y="3516393"/>
            <a:ext cx="381739" cy="18002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28D3C0B-0275-884D-BDCD-229015819FD3}"/>
              </a:ext>
            </a:extLst>
          </p:cNvPr>
          <p:cNvCxnSpPr>
            <a:cxnSpLocks/>
          </p:cNvCxnSpPr>
          <p:nvPr/>
        </p:nvCxnSpPr>
        <p:spPr>
          <a:xfrm flipV="1">
            <a:off x="3076693" y="3854767"/>
            <a:ext cx="1300997" cy="6715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8FF8AB12-69B3-1644-86FD-C2564C7EEB11}"/>
              </a:ext>
            </a:extLst>
          </p:cNvPr>
          <p:cNvSpPr>
            <a:spLocks noGrp="1"/>
          </p:cNvSpPr>
          <p:nvPr>
            <p:ph type="title"/>
          </p:nvPr>
        </p:nvSpPr>
        <p:spPr/>
        <p:txBody>
          <a:bodyPr/>
          <a:lstStyle/>
          <a:p>
            <a:r>
              <a:rPr kumimoji="1" lang="ja-JP" altLang="en-US">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Introduction</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4924F653-3A03-104E-8518-A83637418CBE}"/>
              </a:ext>
            </a:extLst>
          </p:cNvPr>
          <p:cNvSpPr>
            <a:spLocks noGrp="1"/>
          </p:cNvSpPr>
          <p:nvPr>
            <p:ph idx="1"/>
          </p:nvPr>
        </p:nvSpPr>
        <p:spPr>
          <a:xfrm>
            <a:off x="838200" y="1825625"/>
            <a:ext cx="10515600" cy="586105"/>
          </a:xfrm>
        </p:spPr>
        <p:txBody>
          <a:bodyPr/>
          <a:lstStyle/>
          <a:p>
            <a:r>
              <a:rPr kumimoji="1" lang="ja-JP" altLang="en-US"/>
              <a:t>分類ベースの例</a:t>
            </a:r>
            <a:r>
              <a:rPr kumimoji="1" lang="en-US" altLang="ja-JP" dirty="0"/>
              <a:t> : </a:t>
            </a:r>
            <a:r>
              <a:rPr kumimoji="1" lang="ja-JP" altLang="en-US"/>
              <a:t>リンク予測</a:t>
            </a:r>
          </a:p>
        </p:txBody>
      </p:sp>
      <p:sp>
        <p:nvSpPr>
          <p:cNvPr id="4" name="楕円 5">
            <a:extLst>
              <a:ext uri="{FF2B5EF4-FFF2-40B4-BE49-F238E27FC236}">
                <a16:creationId xmlns:a16="http://schemas.microsoft.com/office/drawing/2014/main" id="{87E5B344-172B-9D43-A5A0-4ECA7A493E2E}"/>
              </a:ext>
            </a:extLst>
          </p:cNvPr>
          <p:cNvSpPr/>
          <p:nvPr/>
        </p:nvSpPr>
        <p:spPr>
          <a:xfrm>
            <a:off x="4073590" y="339828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5" name="楕円 5">
            <a:extLst>
              <a:ext uri="{FF2B5EF4-FFF2-40B4-BE49-F238E27FC236}">
                <a16:creationId xmlns:a16="http://schemas.microsoft.com/office/drawing/2014/main" id="{DF21A4CB-A359-184A-9A76-7F64AD82C377}"/>
              </a:ext>
            </a:extLst>
          </p:cNvPr>
          <p:cNvSpPr/>
          <p:nvPr/>
        </p:nvSpPr>
        <p:spPr>
          <a:xfrm>
            <a:off x="2165481" y="4175760"/>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6" name="楕円 5">
            <a:extLst>
              <a:ext uri="{FF2B5EF4-FFF2-40B4-BE49-F238E27FC236}">
                <a16:creationId xmlns:a16="http://schemas.microsoft.com/office/drawing/2014/main" id="{4DDD06BD-4A22-794A-9DE5-7092BECD79D0}"/>
              </a:ext>
            </a:extLst>
          </p:cNvPr>
          <p:cNvSpPr/>
          <p:nvPr/>
        </p:nvSpPr>
        <p:spPr>
          <a:xfrm>
            <a:off x="7395842" y="4153613"/>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7" name="楕円 5">
            <a:extLst>
              <a:ext uri="{FF2B5EF4-FFF2-40B4-BE49-F238E27FC236}">
                <a16:creationId xmlns:a16="http://schemas.microsoft.com/office/drawing/2014/main" id="{CA883BFE-FF7B-174B-8E32-9E9F973B14BC}"/>
              </a:ext>
            </a:extLst>
          </p:cNvPr>
          <p:cNvSpPr/>
          <p:nvPr/>
        </p:nvSpPr>
        <p:spPr>
          <a:xfrm>
            <a:off x="3539450" y="5344001"/>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8" name="楕円 5">
            <a:extLst>
              <a:ext uri="{FF2B5EF4-FFF2-40B4-BE49-F238E27FC236}">
                <a16:creationId xmlns:a16="http://schemas.microsoft.com/office/drawing/2014/main" id="{AE402444-ED2A-4443-8A39-B310EFED5650}"/>
              </a:ext>
            </a:extLst>
          </p:cNvPr>
          <p:cNvSpPr/>
          <p:nvPr/>
        </p:nvSpPr>
        <p:spPr>
          <a:xfrm>
            <a:off x="5634141" y="468106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9" name="楕円 5">
            <a:extLst>
              <a:ext uri="{FF2B5EF4-FFF2-40B4-BE49-F238E27FC236}">
                <a16:creationId xmlns:a16="http://schemas.microsoft.com/office/drawing/2014/main" id="{A5E27B51-6565-7C47-BECC-248F1B191239}"/>
              </a:ext>
            </a:extLst>
          </p:cNvPr>
          <p:cNvSpPr/>
          <p:nvPr/>
        </p:nvSpPr>
        <p:spPr>
          <a:xfrm>
            <a:off x="6008370" y="2844164"/>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Tree>
    <p:extLst>
      <p:ext uri="{BB962C8B-B14F-4D97-AF65-F5344CB8AC3E}">
        <p14:creationId xmlns:p14="http://schemas.microsoft.com/office/powerpoint/2010/main" val="346531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線コネクタ 13">
            <a:extLst>
              <a:ext uri="{FF2B5EF4-FFF2-40B4-BE49-F238E27FC236}">
                <a16:creationId xmlns:a16="http://schemas.microsoft.com/office/drawing/2014/main" id="{290D4E24-A7D2-DC49-8518-341D325F08DF}"/>
              </a:ext>
            </a:extLst>
          </p:cNvPr>
          <p:cNvCxnSpPr>
            <a:cxnSpLocks/>
          </p:cNvCxnSpPr>
          <p:nvPr/>
        </p:nvCxnSpPr>
        <p:spPr>
          <a:xfrm flipV="1">
            <a:off x="4073590" y="4007168"/>
            <a:ext cx="456500" cy="168449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1FE2FB2-2F96-B54D-90E7-3A6BF0BC22AB}"/>
              </a:ext>
            </a:extLst>
          </p:cNvPr>
          <p:cNvCxnSpPr>
            <a:cxnSpLocks/>
          </p:cNvCxnSpPr>
          <p:nvPr/>
        </p:nvCxnSpPr>
        <p:spPr>
          <a:xfrm flipV="1">
            <a:off x="6160771" y="4749641"/>
            <a:ext cx="1680209" cy="5669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330ABFF-6A5B-E942-89D2-2DB3F47AF99B}"/>
              </a:ext>
            </a:extLst>
          </p:cNvPr>
          <p:cNvCxnSpPr>
            <a:cxnSpLocks/>
          </p:cNvCxnSpPr>
          <p:nvPr/>
        </p:nvCxnSpPr>
        <p:spPr>
          <a:xfrm flipH="1" flipV="1">
            <a:off x="4749441" y="3960019"/>
            <a:ext cx="1258929" cy="12041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860F762-EAF6-584A-969A-A7635EF01ABA}"/>
              </a:ext>
            </a:extLst>
          </p:cNvPr>
          <p:cNvCxnSpPr>
            <a:cxnSpLocks/>
          </p:cNvCxnSpPr>
          <p:nvPr/>
        </p:nvCxnSpPr>
        <p:spPr>
          <a:xfrm flipV="1">
            <a:off x="6160771" y="3516393"/>
            <a:ext cx="381739" cy="18002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28D3C0B-0275-884D-BDCD-229015819FD3}"/>
              </a:ext>
            </a:extLst>
          </p:cNvPr>
          <p:cNvCxnSpPr>
            <a:cxnSpLocks/>
          </p:cNvCxnSpPr>
          <p:nvPr/>
        </p:nvCxnSpPr>
        <p:spPr>
          <a:xfrm flipV="1">
            <a:off x="3076693" y="3854767"/>
            <a:ext cx="1300997" cy="6715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8FF8AB12-69B3-1644-86FD-C2564C7EEB11}"/>
              </a:ext>
            </a:extLst>
          </p:cNvPr>
          <p:cNvSpPr>
            <a:spLocks noGrp="1"/>
          </p:cNvSpPr>
          <p:nvPr>
            <p:ph type="title"/>
          </p:nvPr>
        </p:nvSpPr>
        <p:spPr/>
        <p:txBody>
          <a:bodyPr/>
          <a:lstStyle/>
          <a:p>
            <a:r>
              <a:rPr kumimoji="1" lang="ja-JP" altLang="en-US">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Introduction</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4924F653-3A03-104E-8518-A83637418CBE}"/>
              </a:ext>
            </a:extLst>
          </p:cNvPr>
          <p:cNvSpPr>
            <a:spLocks noGrp="1"/>
          </p:cNvSpPr>
          <p:nvPr>
            <p:ph idx="1"/>
          </p:nvPr>
        </p:nvSpPr>
        <p:spPr>
          <a:xfrm>
            <a:off x="838200" y="1825625"/>
            <a:ext cx="10515600" cy="586105"/>
          </a:xfrm>
        </p:spPr>
        <p:txBody>
          <a:bodyPr/>
          <a:lstStyle/>
          <a:p>
            <a:r>
              <a:rPr kumimoji="1" lang="ja-JP" altLang="en-US"/>
              <a:t>分類ベースの例</a:t>
            </a:r>
            <a:r>
              <a:rPr kumimoji="1" lang="en-US" altLang="ja-JP" dirty="0"/>
              <a:t> : </a:t>
            </a:r>
            <a:r>
              <a:rPr kumimoji="1" lang="ja-JP" altLang="en-US"/>
              <a:t>リンク予測</a:t>
            </a:r>
          </a:p>
        </p:txBody>
      </p:sp>
      <p:sp>
        <p:nvSpPr>
          <p:cNvPr id="4" name="楕円 5">
            <a:extLst>
              <a:ext uri="{FF2B5EF4-FFF2-40B4-BE49-F238E27FC236}">
                <a16:creationId xmlns:a16="http://schemas.microsoft.com/office/drawing/2014/main" id="{87E5B344-172B-9D43-A5A0-4ECA7A493E2E}"/>
              </a:ext>
            </a:extLst>
          </p:cNvPr>
          <p:cNvSpPr/>
          <p:nvPr/>
        </p:nvSpPr>
        <p:spPr>
          <a:xfrm>
            <a:off x="4073590" y="339828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5" name="楕円 5">
            <a:extLst>
              <a:ext uri="{FF2B5EF4-FFF2-40B4-BE49-F238E27FC236}">
                <a16:creationId xmlns:a16="http://schemas.microsoft.com/office/drawing/2014/main" id="{DF21A4CB-A359-184A-9A76-7F64AD82C377}"/>
              </a:ext>
            </a:extLst>
          </p:cNvPr>
          <p:cNvSpPr/>
          <p:nvPr/>
        </p:nvSpPr>
        <p:spPr>
          <a:xfrm>
            <a:off x="2165481" y="4175760"/>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6" name="楕円 5">
            <a:extLst>
              <a:ext uri="{FF2B5EF4-FFF2-40B4-BE49-F238E27FC236}">
                <a16:creationId xmlns:a16="http://schemas.microsoft.com/office/drawing/2014/main" id="{4DDD06BD-4A22-794A-9DE5-7092BECD79D0}"/>
              </a:ext>
            </a:extLst>
          </p:cNvPr>
          <p:cNvSpPr/>
          <p:nvPr/>
        </p:nvSpPr>
        <p:spPr>
          <a:xfrm>
            <a:off x="7395842" y="4153613"/>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7" name="楕円 5">
            <a:extLst>
              <a:ext uri="{FF2B5EF4-FFF2-40B4-BE49-F238E27FC236}">
                <a16:creationId xmlns:a16="http://schemas.microsoft.com/office/drawing/2014/main" id="{CA883BFE-FF7B-174B-8E32-9E9F973B14BC}"/>
              </a:ext>
            </a:extLst>
          </p:cNvPr>
          <p:cNvSpPr/>
          <p:nvPr/>
        </p:nvSpPr>
        <p:spPr>
          <a:xfrm>
            <a:off x="3539450" y="5344001"/>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8" name="楕円 5">
            <a:extLst>
              <a:ext uri="{FF2B5EF4-FFF2-40B4-BE49-F238E27FC236}">
                <a16:creationId xmlns:a16="http://schemas.microsoft.com/office/drawing/2014/main" id="{AE402444-ED2A-4443-8A39-B310EFED5650}"/>
              </a:ext>
            </a:extLst>
          </p:cNvPr>
          <p:cNvSpPr/>
          <p:nvPr/>
        </p:nvSpPr>
        <p:spPr>
          <a:xfrm>
            <a:off x="5634141" y="468106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9" name="楕円 5">
            <a:extLst>
              <a:ext uri="{FF2B5EF4-FFF2-40B4-BE49-F238E27FC236}">
                <a16:creationId xmlns:a16="http://schemas.microsoft.com/office/drawing/2014/main" id="{A5E27B51-6565-7C47-BECC-248F1B191239}"/>
              </a:ext>
            </a:extLst>
          </p:cNvPr>
          <p:cNvSpPr/>
          <p:nvPr/>
        </p:nvSpPr>
        <p:spPr>
          <a:xfrm>
            <a:off x="6008370" y="2844164"/>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12" name="テキスト ボックス 11">
            <a:extLst>
              <a:ext uri="{FF2B5EF4-FFF2-40B4-BE49-F238E27FC236}">
                <a16:creationId xmlns:a16="http://schemas.microsoft.com/office/drawing/2014/main" id="{84BCC3F7-D1E5-3745-AB6E-AF1D92526E77}"/>
              </a:ext>
            </a:extLst>
          </p:cNvPr>
          <p:cNvSpPr txBox="1"/>
          <p:nvPr/>
        </p:nvSpPr>
        <p:spPr>
          <a:xfrm>
            <a:off x="3763928" y="4517885"/>
            <a:ext cx="646331" cy="646331"/>
          </a:xfrm>
          <a:prstGeom prst="rect">
            <a:avLst/>
          </a:prstGeom>
          <a:noFill/>
        </p:spPr>
        <p:txBody>
          <a:bodyPr wrap="none" rtlCol="0">
            <a:spAutoFit/>
          </a:bodyPr>
          <a:lstStyle/>
          <a:p>
            <a:r>
              <a:rPr kumimoji="1" lang="ja-JP" altLang="en-US" sz="3600" b="1">
                <a:solidFill>
                  <a:srgbClr val="FF0000"/>
                </a:solidFill>
              </a:rPr>
              <a:t>？</a:t>
            </a:r>
          </a:p>
        </p:txBody>
      </p:sp>
    </p:spTree>
    <p:extLst>
      <p:ext uri="{BB962C8B-B14F-4D97-AF65-F5344CB8AC3E}">
        <p14:creationId xmlns:p14="http://schemas.microsoft.com/office/powerpoint/2010/main" val="9184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6F1BBA3-276F-4E2A-915E-9597ACC21851}"/>
              </a:ext>
            </a:extLst>
          </p:cNvPr>
          <p:cNvSpPr>
            <a:spLocks noGrp="1"/>
          </p:cNvSpPr>
          <p:nvPr>
            <p:ph idx="1"/>
          </p:nvPr>
        </p:nvSpPr>
        <p:spPr/>
        <p:txBody>
          <a:bodyPr/>
          <a:lstStyle/>
          <a:p>
            <a:r>
              <a:rPr kumimoji="1" lang="ja-JP" altLang="en-US" dirty="0"/>
              <a:t>現在までの</a:t>
            </a:r>
            <a:r>
              <a:rPr kumimoji="1" lang="en-US" altLang="ja-JP" dirty="0"/>
              <a:t>DDI</a:t>
            </a:r>
            <a:r>
              <a:rPr kumimoji="1" lang="ja-JP" altLang="en-US" dirty="0"/>
              <a:t>予測の問題</a:t>
            </a:r>
            <a:endParaRPr kumimoji="1" lang="en-US" altLang="ja-JP" dirty="0"/>
          </a:p>
          <a:p>
            <a:pPr lvl="1"/>
            <a:r>
              <a:rPr lang="ja-JP" altLang="en-US" dirty="0"/>
              <a:t>新薬開発を予測できない</a:t>
            </a:r>
            <a:endParaRPr lang="en-US" altLang="ja-JP" dirty="0"/>
          </a:p>
          <a:p>
            <a:pPr lvl="1"/>
            <a:r>
              <a:rPr kumimoji="1" lang="en-US" altLang="ja-JP" dirty="0"/>
              <a:t>DDI</a:t>
            </a:r>
            <a:r>
              <a:rPr kumimoji="1" lang="ja-JP" altLang="en-US" dirty="0"/>
              <a:t>ペアの極端なデータの偏り</a:t>
            </a:r>
            <a:r>
              <a:rPr lang="ja-JP" altLang="en-US" dirty="0"/>
              <a:t>を</a:t>
            </a:r>
            <a:r>
              <a:rPr lang="ja-JP" altLang="en-US"/>
              <a:t>処理できない</a:t>
            </a:r>
            <a:r>
              <a:rPr lang="en-US" altLang="ja-JP" dirty="0"/>
              <a:t> </a:t>
            </a:r>
          </a:p>
          <a:p>
            <a:pPr lvl="1"/>
            <a:r>
              <a:rPr lang="ja-JP" altLang="en-US"/>
              <a:t>選択</a:t>
            </a:r>
            <a:r>
              <a:rPr lang="ja-JP" altLang="en-US" dirty="0"/>
              <a:t>したデータソースのみ</a:t>
            </a:r>
            <a:r>
              <a:rPr lang="ja-JP" altLang="en-US"/>
              <a:t>に依存</a:t>
            </a:r>
            <a:r>
              <a:rPr lang="en-US" altLang="ja-JP" dirty="0"/>
              <a:t> (</a:t>
            </a:r>
            <a:r>
              <a:rPr lang="ja-JP" altLang="en-US"/>
              <a:t>主に</a:t>
            </a:r>
            <a:r>
              <a:rPr lang="en-US" altLang="ja-JP" dirty="0" err="1">
                <a:latin typeface="Arial" panose="020B0604020202020204" pitchFamily="34" charset="0"/>
                <a:cs typeface="Arial" panose="020B0604020202020204" pitchFamily="34" charset="0"/>
              </a:rPr>
              <a:t>DrugBank</a:t>
            </a:r>
            <a:r>
              <a:rPr lang="ja-JP" altLang="en-US"/>
              <a:t>に依存</a:t>
            </a:r>
            <a:r>
              <a:rPr lang="en-US" altLang="ja-JP" dirty="0"/>
              <a:t>)</a:t>
            </a:r>
          </a:p>
          <a:p>
            <a:pPr lvl="1"/>
            <a:r>
              <a:rPr lang="ja-JP" altLang="en-US" dirty="0"/>
              <a:t>評価の仕方が甘い</a:t>
            </a:r>
            <a:br>
              <a:rPr lang="en-US" altLang="ja-JP" dirty="0"/>
            </a:br>
            <a:r>
              <a:rPr lang="en-US" altLang="ja-JP" dirty="0">
                <a:latin typeface="Arial" panose="020B0604020202020204" pitchFamily="34" charset="0"/>
                <a:cs typeface="Arial" panose="020B0604020202020204" pitchFamily="34" charset="0"/>
              </a:rPr>
              <a:t>AUC</a:t>
            </a:r>
            <a:r>
              <a:rPr lang="ja-JP" altLang="en-US" dirty="0"/>
              <a:t> </a:t>
            </a:r>
            <a:r>
              <a:rPr lang="en-US" altLang="ja-JP" dirty="0"/>
              <a:t>(</a:t>
            </a:r>
            <a:r>
              <a:rPr lang="en-US" altLang="ja-JP" dirty="0">
                <a:latin typeface="Arial" panose="020B0604020202020204" pitchFamily="34" charset="0"/>
                <a:cs typeface="Arial" panose="020B0604020202020204" pitchFamily="34" charset="0"/>
              </a:rPr>
              <a:t>Area</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Under</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the</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Curve</a:t>
            </a:r>
            <a:r>
              <a:rPr lang="en-US" altLang="ja-JP" dirty="0"/>
              <a:t>) </a:t>
            </a:r>
            <a:r>
              <a:rPr lang="ja-JP" altLang="en-US" dirty="0"/>
              <a:t>を主な評価指標として採用</a:t>
            </a:r>
            <a:endParaRPr kumimoji="1" lang="ja-JP" altLang="en-US" dirty="0"/>
          </a:p>
        </p:txBody>
      </p:sp>
      <p:sp>
        <p:nvSpPr>
          <p:cNvPr id="4" name="タイトル 1">
            <a:extLst>
              <a:ext uri="{FF2B5EF4-FFF2-40B4-BE49-F238E27FC236}">
                <a16:creationId xmlns:a16="http://schemas.microsoft.com/office/drawing/2014/main" id="{072CB480-6ECE-468B-86AB-C94138E119B4}"/>
              </a:ext>
            </a:extLst>
          </p:cNvPr>
          <p:cNvSpPr>
            <a:spLocks noGrp="1"/>
          </p:cNvSpPr>
          <p:nvPr>
            <p:ph type="title"/>
          </p:nvPr>
        </p:nvSpPr>
        <p:spPr>
          <a:xfrm>
            <a:off x="838200" y="365125"/>
            <a:ext cx="10515600" cy="1325563"/>
          </a:xfrm>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2409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3C1D0-3E6B-44CC-890A-E23F6CB7F8A9}"/>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F6AFBA7-6B71-4851-987F-DC0788B2B1AE}"/>
              </a:ext>
            </a:extLst>
          </p:cNvPr>
          <p:cNvSpPr>
            <a:spLocks noGrp="1"/>
          </p:cNvSpPr>
          <p:nvPr>
            <p:ph idx="1"/>
          </p:nvPr>
        </p:nvSpPr>
        <p:spPr/>
        <p:txBody>
          <a:bodyPr/>
          <a:lstStyle/>
          <a:p>
            <a:r>
              <a:rPr kumimoji="1" lang="ja-JP" altLang="en-US" dirty="0"/>
              <a:t>リンク予測を</a:t>
            </a:r>
            <a:r>
              <a:rPr lang="ja-JP" altLang="en-US" dirty="0"/>
              <a:t>用いて潜在的</a:t>
            </a:r>
            <a:r>
              <a:rPr lang="en-US" altLang="ja-JP" dirty="0"/>
              <a:t>DDI</a:t>
            </a:r>
            <a:r>
              <a:rPr lang="ja-JP" altLang="en-US" dirty="0"/>
              <a:t>を予測</a:t>
            </a:r>
            <a:endParaRPr kumimoji="1" lang="en-US" altLang="ja-JP" dirty="0"/>
          </a:p>
          <a:p>
            <a:r>
              <a:rPr lang="ja-JP" altLang="en-US" dirty="0"/>
              <a:t>目的：</a:t>
            </a:r>
            <a:endParaRPr lang="en-US" altLang="ja-JP" dirty="0"/>
          </a:p>
          <a:p>
            <a:pPr marL="914400" lvl="1" indent="-457200">
              <a:buFont typeface="+mj-lt"/>
              <a:buAutoNum type="arabicPeriod"/>
            </a:pPr>
            <a:r>
              <a:rPr lang="ja-JP" altLang="en-US" dirty="0"/>
              <a:t>薬物間のトポロジー的、意味的尺度</a:t>
            </a:r>
            <a:r>
              <a:rPr lang="ja-JP" altLang="en-US"/>
              <a:t>として特徴量を抽出</a:t>
            </a:r>
            <a:br>
              <a:rPr lang="en-US" altLang="ja-JP" dirty="0"/>
            </a:br>
            <a:r>
              <a:rPr lang="en-US" altLang="ja-JP" dirty="0"/>
              <a:t>-&gt; </a:t>
            </a:r>
            <a:r>
              <a:rPr lang="ja-JP" altLang="en-US"/>
              <a:t>バイナリ</a:t>
            </a:r>
            <a:r>
              <a:rPr lang="ja-JP" altLang="en-US" dirty="0"/>
              <a:t>分類タスクとしてモデリング</a:t>
            </a:r>
            <a:endParaRPr lang="en-US" altLang="ja-JP" dirty="0"/>
          </a:p>
          <a:p>
            <a:pPr marL="914400" lvl="1" indent="-457200">
              <a:buFont typeface="+mj-lt"/>
              <a:buAutoNum type="arabicPeriod"/>
            </a:pPr>
            <a:r>
              <a:rPr kumimoji="1" lang="ja-JP" altLang="en-US" dirty="0"/>
              <a:t>教師</a:t>
            </a:r>
            <a:r>
              <a:rPr lang="ja-JP" altLang="en-US" dirty="0"/>
              <a:t>あり、教師なし学習に適用して評価</a:t>
            </a:r>
            <a:endParaRPr lang="en-US" altLang="ja-JP" dirty="0"/>
          </a:p>
          <a:p>
            <a:r>
              <a:rPr kumimoji="1" lang="ja-JP" altLang="en-US" dirty="0"/>
              <a:t>先行研究との違い</a:t>
            </a:r>
            <a:endParaRPr kumimoji="1" lang="en-US" altLang="ja-JP" dirty="0"/>
          </a:p>
          <a:p>
            <a:pPr marL="914400" lvl="1" indent="-457200">
              <a:buFont typeface="+mj-lt"/>
              <a:buAutoNum type="arabicPeriod"/>
            </a:pPr>
            <a:r>
              <a:rPr lang="ja-JP" altLang="en-US" dirty="0"/>
              <a:t>ネットワークベースの機能に加えて、意味的尺度</a:t>
            </a:r>
            <a:r>
              <a:rPr lang="ja-JP" altLang="en-US"/>
              <a:t>を導入</a:t>
            </a:r>
            <a:endParaRPr lang="en-US" altLang="ja-JP" dirty="0"/>
          </a:p>
          <a:p>
            <a:pPr marL="914400" lvl="1" indent="-457200">
              <a:buFont typeface="+mj-lt"/>
              <a:buAutoNum type="arabicPeriod"/>
            </a:pPr>
            <a:r>
              <a:rPr lang="en-US" altLang="ja-JP" dirty="0"/>
              <a:t>DDI</a:t>
            </a:r>
            <a:r>
              <a:rPr lang="ja-JP" altLang="en-US"/>
              <a:t>ペアに偏りがない</a:t>
            </a:r>
            <a:endParaRPr lang="en-US" altLang="ja-JP" dirty="0"/>
          </a:p>
          <a:p>
            <a:pPr marL="914400" lvl="1" indent="-457200">
              <a:buFont typeface="+mj-lt"/>
              <a:buAutoNum type="arabicPeriod"/>
            </a:pPr>
            <a:r>
              <a:rPr kumimoji="1" lang="ja-JP" altLang="en-US" dirty="0"/>
              <a:t>教師なし学習だけでなく教師あり学習も提案</a:t>
            </a:r>
            <a:endParaRPr kumimoji="1" lang="en-US" altLang="ja-JP" dirty="0"/>
          </a:p>
          <a:p>
            <a:pPr marL="914400" lvl="1" indent="-457200">
              <a:buFont typeface="+mj-lt"/>
              <a:buAutoNum type="arabicPeriod"/>
            </a:pPr>
            <a:r>
              <a:rPr lang="ja-JP" altLang="en-US" dirty="0"/>
              <a:t>包括的な統計評価と薬剤師による手動評価</a:t>
            </a:r>
            <a:endParaRPr kumimoji="1" lang="en-US" altLang="ja-JP" dirty="0"/>
          </a:p>
          <a:p>
            <a:pPr marL="914400" lvl="1" indent="-457200">
              <a:buFont typeface="+mj-lt"/>
              <a:buAutoNum type="arabicPeriod"/>
            </a:pPr>
            <a:endParaRPr lang="en-US" altLang="ja-JP" dirty="0"/>
          </a:p>
        </p:txBody>
      </p:sp>
    </p:spTree>
    <p:extLst>
      <p:ext uri="{BB962C8B-B14F-4D97-AF65-F5344CB8AC3E}">
        <p14:creationId xmlns:p14="http://schemas.microsoft.com/office/powerpoint/2010/main" val="364741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22F2-5E27-4C1E-A85B-FE70E96B2F74}"/>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Related Work</a:t>
            </a:r>
            <a:endParaRPr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5FA7CF8E-3E3C-4CAB-B22E-55662B6CFD3A}"/>
              </a:ext>
            </a:extLst>
          </p:cNvPr>
          <p:cNvSpPr>
            <a:spLocks noGrp="1"/>
          </p:cNvSpPr>
          <p:nvPr>
            <p:ph idx="1"/>
          </p:nvPr>
        </p:nvSpPr>
        <p:spPr/>
        <p:txBody>
          <a:bodyPr>
            <a:normAutofit lnSpcReduction="10000"/>
          </a:bodyPr>
          <a:lstStyle/>
          <a:p>
            <a:r>
              <a:rPr lang="ja-JP" altLang="en-US" b="1" dirty="0"/>
              <a:t>類似ベースアプローチ</a:t>
            </a:r>
            <a:endParaRPr lang="en-US" altLang="ja-JP" b="1" dirty="0"/>
          </a:p>
          <a:p>
            <a:pPr lvl="1"/>
            <a:r>
              <a:rPr lang="ja-JP" altLang="en-US" b="1"/>
              <a:t>プロファイルを用いて薬物の類似度</a:t>
            </a:r>
            <a:r>
              <a:rPr lang="ja-JP" altLang="en-US"/>
              <a:t>を算出し、新しい</a:t>
            </a:r>
            <a:r>
              <a:rPr lang="ja-JP" altLang="en-US" dirty="0"/>
              <a:t>分子特性</a:t>
            </a:r>
            <a:r>
              <a:rPr lang="ja-JP" altLang="en-US"/>
              <a:t>を推測</a:t>
            </a:r>
            <a:endParaRPr lang="en-US" altLang="ja-JP" dirty="0"/>
          </a:p>
          <a:p>
            <a:pPr lvl="1"/>
            <a:r>
              <a:rPr lang="ja-JP" altLang="en-US" b="1"/>
              <a:t>化学物質及び</a:t>
            </a:r>
            <a:r>
              <a:rPr lang="ja-JP" altLang="en-US" b="1" dirty="0"/>
              <a:t>副作用ベースの類似性</a:t>
            </a:r>
            <a:r>
              <a:rPr lang="ja-JP" altLang="en-US" dirty="0"/>
              <a:t>を含む様々な種類の</a:t>
            </a:r>
            <a:r>
              <a:rPr lang="ja-JP" altLang="en-US"/>
              <a:t>薬物間の</a:t>
            </a:r>
            <a:br>
              <a:rPr lang="en-US" altLang="ja-JP" dirty="0"/>
            </a:br>
            <a:r>
              <a:rPr lang="ja-JP" altLang="en-US"/>
              <a:t>類似性</a:t>
            </a:r>
            <a:r>
              <a:rPr lang="ja-JP" altLang="en-US" dirty="0"/>
              <a:t>を考慮して統計的検証を行った</a:t>
            </a:r>
            <a:endParaRPr lang="en-US" altLang="ja-JP" dirty="0"/>
          </a:p>
          <a:p>
            <a:pPr lvl="1"/>
            <a:r>
              <a:rPr lang="ja-JP" altLang="en-US" b="1" dirty="0"/>
              <a:t>分子構造の類似性</a:t>
            </a:r>
            <a:r>
              <a:rPr lang="ja-JP" altLang="en-US" dirty="0"/>
              <a:t>に基づいて</a:t>
            </a:r>
            <a:r>
              <a:rPr lang="en-US" altLang="ja-JP" dirty="0"/>
              <a:t>DDI</a:t>
            </a:r>
            <a:r>
              <a:rPr lang="ja-JP" altLang="en-US" dirty="0" err="1"/>
              <a:t>を検</a:t>
            </a:r>
            <a:r>
              <a:rPr lang="ja-JP" altLang="en-US" dirty="0"/>
              <a:t>出する大規模</a:t>
            </a:r>
            <a:r>
              <a:rPr lang="ja-JP" altLang="en-US"/>
              <a:t>に適した</a:t>
            </a:r>
            <a:br>
              <a:rPr lang="en-US" altLang="ja-JP" dirty="0"/>
            </a:br>
            <a:r>
              <a:rPr lang="ja-JP" altLang="en-US"/>
              <a:t>新しい</a:t>
            </a:r>
            <a:r>
              <a:rPr lang="ja-JP" altLang="en-US" dirty="0"/>
              <a:t>手法を提案</a:t>
            </a:r>
            <a:endParaRPr lang="en-US" altLang="ja-JP" dirty="0"/>
          </a:p>
          <a:p>
            <a:pPr lvl="1"/>
            <a:r>
              <a:rPr lang="ja-JP" altLang="en-US"/>
              <a:t>薬物分子および薬理学的特徴から薬物対を予測する</a:t>
            </a:r>
            <a:br>
              <a:rPr lang="en-US" altLang="ja-JP" dirty="0"/>
            </a:br>
            <a:r>
              <a:rPr lang="ja-JP" altLang="en-US" b="1"/>
              <a:t>ベイジアンネットワークモデル</a:t>
            </a:r>
            <a:r>
              <a:rPr lang="ja-JP" altLang="en-US"/>
              <a:t>を提案</a:t>
            </a:r>
            <a:endParaRPr lang="en-US" altLang="ja-JP" dirty="0"/>
          </a:p>
          <a:p>
            <a:pPr lvl="1"/>
            <a:r>
              <a:rPr lang="en-US" altLang="ja-JP" dirty="0"/>
              <a:t>ADR</a:t>
            </a:r>
            <a:r>
              <a:rPr lang="ja-JP" altLang="en-US" dirty="0"/>
              <a:t>と化学構造の統合によって</a:t>
            </a:r>
            <a:r>
              <a:rPr lang="en-US" altLang="ja-JP" dirty="0"/>
              <a:t>DDI</a:t>
            </a:r>
            <a:r>
              <a:rPr lang="ja-JP" altLang="en-US" dirty="0"/>
              <a:t>をモデル化する</a:t>
            </a:r>
            <a:r>
              <a:rPr lang="ja-JP" altLang="en-US"/>
              <a:t>ための</a:t>
            </a:r>
            <a:br>
              <a:rPr lang="en-US" altLang="ja-JP" dirty="0"/>
            </a:br>
            <a:r>
              <a:rPr lang="ja-JP" altLang="en-US" b="1"/>
              <a:t>ラベル</a:t>
            </a:r>
            <a:r>
              <a:rPr lang="ja-JP" altLang="en-US" b="1" dirty="0"/>
              <a:t>伝播</a:t>
            </a:r>
            <a:r>
              <a:rPr lang="ja-JP" altLang="en-US" dirty="0"/>
              <a:t>を開発</a:t>
            </a:r>
            <a:endParaRPr lang="en-US" altLang="ja-JP" dirty="0"/>
          </a:p>
          <a:p>
            <a:pPr lvl="1"/>
            <a:r>
              <a:rPr lang="ja-JP" altLang="en-US" dirty="0"/>
              <a:t>構造類似性と薬物</a:t>
            </a:r>
            <a:r>
              <a:rPr lang="ja-JP" altLang="en-US"/>
              <a:t>動態学及び薬理学的特性からなる</a:t>
            </a:r>
            <a:br>
              <a:rPr lang="en-US" altLang="ja-JP" dirty="0"/>
            </a:br>
            <a:r>
              <a:rPr lang="ja-JP" altLang="en-US"/>
              <a:t>相互</a:t>
            </a:r>
            <a:r>
              <a:rPr lang="ja-JP" altLang="en-US" dirty="0"/>
              <a:t>作用ネットワークに基づいて</a:t>
            </a:r>
            <a:r>
              <a:rPr lang="en-US" altLang="ja-JP" dirty="0"/>
              <a:t>DDI</a:t>
            </a:r>
            <a:r>
              <a:rPr lang="ja-JP" altLang="en-US" dirty="0"/>
              <a:t>を予測</a:t>
            </a:r>
          </a:p>
        </p:txBody>
      </p:sp>
    </p:spTree>
    <p:extLst>
      <p:ext uri="{BB962C8B-B14F-4D97-AF65-F5344CB8AC3E}">
        <p14:creationId xmlns:p14="http://schemas.microsoft.com/office/powerpoint/2010/main" val="1309038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22F2-5E27-4C1E-A85B-FE70E96B2F74}"/>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Related Work</a:t>
            </a:r>
            <a:endParaRPr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5FA7CF8E-3E3C-4CAB-B22E-55662B6CFD3A}"/>
              </a:ext>
            </a:extLst>
          </p:cNvPr>
          <p:cNvSpPr>
            <a:spLocks noGrp="1"/>
          </p:cNvSpPr>
          <p:nvPr>
            <p:ph idx="1"/>
          </p:nvPr>
        </p:nvSpPr>
        <p:spPr/>
        <p:txBody>
          <a:bodyPr>
            <a:normAutofit/>
          </a:bodyPr>
          <a:lstStyle/>
          <a:p>
            <a:r>
              <a:rPr lang="ja-JP" altLang="en-US" b="1"/>
              <a:t>分類ベースアプローチ</a:t>
            </a:r>
            <a:endParaRPr lang="en-US" altLang="ja-JP" b="1" dirty="0"/>
          </a:p>
          <a:p>
            <a:pPr lvl="1"/>
            <a:r>
              <a:rPr lang="en-US" altLang="ja-JP" dirty="0"/>
              <a:t>DDI</a:t>
            </a:r>
            <a:r>
              <a:rPr lang="ja-JP" altLang="en-US"/>
              <a:t>を特徴ベクトルとして定義し、ロジスティック回帰を用いて</a:t>
            </a:r>
            <a:br>
              <a:rPr lang="en-US" altLang="ja-JP" dirty="0"/>
            </a:br>
            <a:r>
              <a:rPr lang="ja-JP" altLang="en-US"/>
              <a:t>未知の相互作用を予測</a:t>
            </a:r>
            <a:endParaRPr lang="en-US" altLang="ja-JP" dirty="0"/>
          </a:p>
          <a:p>
            <a:pPr lvl="1"/>
            <a:r>
              <a:rPr lang="en-US" altLang="ja-JP" dirty="0"/>
              <a:t>4</a:t>
            </a:r>
            <a:r>
              <a:rPr lang="ja-JP" altLang="en-US"/>
              <a:t>つの</a:t>
            </a:r>
            <a:r>
              <a:rPr lang="en-US" altLang="ja-JP" dirty="0"/>
              <a:t>DDI</a:t>
            </a:r>
            <a:r>
              <a:rPr lang="ja-JP" altLang="en-US"/>
              <a:t>類似度を用いて様々な統計的学習法に適用した</a:t>
            </a:r>
            <a:br>
              <a:rPr lang="en-US" altLang="ja-JP" dirty="0"/>
            </a:br>
            <a:r>
              <a:rPr lang="en-US" altLang="ja-JP" dirty="0"/>
              <a:t>(</a:t>
            </a:r>
            <a:r>
              <a:rPr lang="ja-JP" altLang="en-US"/>
              <a:t>ナイーブベイズ、分類器、</a:t>
            </a:r>
            <a:r>
              <a:rPr lang="en-US" altLang="ja-JP" dirty="0"/>
              <a:t>KNN</a:t>
            </a:r>
            <a:r>
              <a:rPr lang="ja-JP" altLang="en-US"/>
              <a:t>、ロジスティック回帰、</a:t>
            </a:r>
            <a:r>
              <a:rPr lang="en-US" altLang="ja-JP" dirty="0"/>
              <a:t>SVM)</a:t>
            </a:r>
          </a:p>
          <a:p>
            <a:pPr lvl="1"/>
            <a:r>
              <a:rPr lang="ja-JP" altLang="en-US"/>
              <a:t>リンク予測を用いて</a:t>
            </a:r>
            <a:r>
              <a:rPr lang="en-US" altLang="ja-JP" dirty="0"/>
              <a:t>DDI</a:t>
            </a:r>
            <a:r>
              <a:rPr lang="ja-JP" altLang="en-US"/>
              <a:t>を予測</a:t>
            </a:r>
            <a:r>
              <a:rPr lang="en-US" altLang="ja-JP" dirty="0"/>
              <a:t> (</a:t>
            </a:r>
            <a:r>
              <a:rPr lang="ja-JP" altLang="en-US"/>
              <a:t>新規、既存薬物の両方から未知の</a:t>
            </a:r>
            <a:br>
              <a:rPr lang="en-US" altLang="ja-JP" dirty="0"/>
            </a:br>
            <a:r>
              <a:rPr lang="en-US" altLang="ja-JP" dirty="0"/>
              <a:t>DDI</a:t>
            </a:r>
            <a:r>
              <a:rPr lang="ja-JP" altLang="en-US"/>
              <a:t>を予測）</a:t>
            </a:r>
            <a:endParaRPr lang="en-US" altLang="ja-JP" dirty="0"/>
          </a:p>
          <a:p>
            <a:pPr lvl="1"/>
            <a:r>
              <a:rPr lang="ja-JP" altLang="en-US"/>
              <a:t>古典的な類似尺度が、ネットワークのトポロジーからの情報のみが</a:t>
            </a:r>
            <a:br>
              <a:rPr lang="en-US" altLang="ja-JP" dirty="0"/>
            </a:br>
            <a:r>
              <a:rPr lang="ja-JP" altLang="en-US"/>
              <a:t>利用可能であるとき、薬物</a:t>
            </a:r>
            <a:r>
              <a:rPr lang="en-US" altLang="ja-JP" dirty="0"/>
              <a:t>-</a:t>
            </a:r>
            <a:r>
              <a:rPr lang="ja-JP" altLang="en-US"/>
              <a:t>標的相互作用の予測が妥当であるかどうかを調査</a:t>
            </a:r>
            <a:endParaRPr lang="en-US" altLang="ja-JP" dirty="0"/>
          </a:p>
          <a:p>
            <a:pPr lvl="1"/>
            <a:r>
              <a:rPr lang="ja-JP" altLang="en-US"/>
              <a:t>トレーニングデータの負例が不十分な場合に有用なアルゴリズム</a:t>
            </a:r>
            <a:endParaRPr lang="en-US" altLang="ja-JP" dirty="0"/>
          </a:p>
        </p:txBody>
      </p:sp>
    </p:spTree>
    <p:extLst>
      <p:ext uri="{BB962C8B-B14F-4D97-AF65-F5344CB8AC3E}">
        <p14:creationId xmlns:p14="http://schemas.microsoft.com/office/powerpoint/2010/main" val="351109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22F2-5E27-4C1E-A85B-FE70E96B2F74}"/>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Related Work</a:t>
            </a:r>
            <a:endParaRPr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5FA7CF8E-3E3C-4CAB-B22E-55662B6CFD3A}"/>
              </a:ext>
            </a:extLst>
          </p:cNvPr>
          <p:cNvSpPr>
            <a:spLocks noGrp="1"/>
          </p:cNvSpPr>
          <p:nvPr>
            <p:ph idx="1"/>
          </p:nvPr>
        </p:nvSpPr>
        <p:spPr/>
        <p:txBody>
          <a:bodyPr>
            <a:normAutofit/>
          </a:bodyPr>
          <a:lstStyle/>
          <a:p>
            <a:r>
              <a:rPr lang="ja-JP" altLang="en-US" b="1"/>
              <a:t>テキストマイニングベースアプローチ</a:t>
            </a:r>
            <a:endParaRPr lang="en-US" altLang="ja-JP" b="1" dirty="0"/>
          </a:p>
          <a:p>
            <a:pPr lvl="1"/>
            <a:r>
              <a:rPr lang="ja-JP" altLang="en-US"/>
              <a:t>大規模な</a:t>
            </a:r>
            <a:r>
              <a:rPr lang="en-US" altLang="ja-JP" i="1" dirty="0">
                <a:latin typeface="Arial" panose="020B0604020202020204" pitchFamily="34" charset="0"/>
                <a:cs typeface="Arial" panose="020B0604020202020204" pitchFamily="34" charset="0"/>
              </a:rPr>
              <a:t>Health Information Exchange</a:t>
            </a:r>
            <a:r>
              <a:rPr lang="ja-JP" altLang="en-US"/>
              <a:t>リポジトリで文献検出を行い、新しい</a:t>
            </a:r>
            <a:r>
              <a:rPr lang="en" altLang="ja-JP" dirty="0"/>
              <a:t>DDI</a:t>
            </a:r>
            <a:r>
              <a:rPr lang="ja-JP" altLang="en-US"/>
              <a:t>を予測 </a:t>
            </a:r>
            <a:r>
              <a:rPr lang="en-US" altLang="ja-JP" dirty="0"/>
              <a:t>(</a:t>
            </a:r>
            <a:r>
              <a:rPr lang="ja-JP" altLang="en-US"/>
              <a:t>臨床的に重要な新しい</a:t>
            </a:r>
            <a:r>
              <a:rPr lang="en" altLang="ja-JP" dirty="0"/>
              <a:t>DDI</a:t>
            </a:r>
            <a:r>
              <a:rPr lang="ja-JP" altLang="en-US"/>
              <a:t>を同定することができ、潜在的な生物学的ルーツの発見もサポート</a:t>
            </a:r>
            <a:r>
              <a:rPr lang="en-US" altLang="ja-JP" dirty="0"/>
              <a:t>)</a:t>
            </a:r>
          </a:p>
          <a:p>
            <a:pPr lvl="1"/>
            <a:r>
              <a:rPr lang="ja-JP" altLang="en-US"/>
              <a:t>薬物</a:t>
            </a:r>
            <a:r>
              <a:rPr lang="en-US" altLang="ja-JP" dirty="0"/>
              <a:t> – </a:t>
            </a:r>
            <a:r>
              <a:rPr lang="ja-JP" altLang="en-US"/>
              <a:t>標的ネットワークのエッジの重みを推定する手法</a:t>
            </a:r>
            <a:endParaRPr lang="en-US" altLang="ja-JP" dirty="0"/>
          </a:p>
          <a:p>
            <a:pPr lvl="1"/>
            <a:r>
              <a:rPr lang="ja-JP" altLang="en-US"/>
              <a:t>自動推論とテキストマイニングを統合したアプローチ</a:t>
            </a:r>
            <a:br>
              <a:rPr lang="en-US" altLang="ja-JP" dirty="0"/>
            </a:br>
            <a:r>
              <a:rPr lang="en-US" altLang="ja-JP" dirty="0"/>
              <a:t>(MEDLINE</a:t>
            </a:r>
            <a:r>
              <a:rPr lang="ja-JP" altLang="en-US"/>
              <a:t>から新しい</a:t>
            </a:r>
            <a:r>
              <a:rPr lang="en-US" altLang="ja-JP" dirty="0"/>
              <a:t>DDI</a:t>
            </a:r>
            <a:r>
              <a:rPr lang="ja-JP" altLang="en-US"/>
              <a:t>を予測した</a:t>
            </a:r>
            <a:r>
              <a:rPr lang="en-US" altLang="ja-JP" dirty="0"/>
              <a:t>)</a:t>
            </a:r>
          </a:p>
          <a:p>
            <a:pPr lvl="1"/>
            <a:r>
              <a:rPr lang="en-US" altLang="ja-JP" dirty="0"/>
              <a:t>MEDLINE</a:t>
            </a:r>
            <a:r>
              <a:rPr lang="ja-JP" altLang="en-US"/>
              <a:t>の</a:t>
            </a:r>
            <a:r>
              <a:rPr lang="en-US" altLang="ja-JP" dirty="0" err="1"/>
              <a:t>MeSH</a:t>
            </a:r>
            <a:r>
              <a:rPr lang="ja-JP" altLang="en-US"/>
              <a:t>用語を用いて相互作用を検出</a:t>
            </a:r>
            <a:endParaRPr lang="en-US" altLang="ja-JP" dirty="0"/>
          </a:p>
          <a:p>
            <a:pPr lvl="1"/>
            <a:r>
              <a:rPr lang="ja-JP" altLang="en-US"/>
              <a:t>科学文献の他に、ソーシャルメディアの情報も有用である</a:t>
            </a:r>
            <a:endParaRPr lang="ja-JP" altLang="en-US" dirty="0"/>
          </a:p>
        </p:txBody>
      </p:sp>
    </p:spTree>
    <p:extLst>
      <p:ext uri="{BB962C8B-B14F-4D97-AF65-F5344CB8AC3E}">
        <p14:creationId xmlns:p14="http://schemas.microsoft.com/office/powerpoint/2010/main" val="3408279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BF77-245C-43D4-BFD8-D6E6114D7E6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Materials</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and</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A518A74-BB89-4BC7-AA99-2F40474B729F}"/>
              </a:ext>
            </a:extLst>
          </p:cNvPr>
          <p:cNvSpPr>
            <a:spLocks noGrp="1"/>
          </p:cNvSpPr>
          <p:nvPr>
            <p:ph idx="1"/>
          </p:nvPr>
        </p:nvSpPr>
        <p:spPr/>
        <p:txBody>
          <a:bodyPr/>
          <a:lstStyle/>
          <a:p>
            <a:r>
              <a:rPr lang="en-US" altLang="ja-JP" dirty="0"/>
              <a:t>5</a:t>
            </a:r>
            <a:r>
              <a:rPr lang="ja-JP" altLang="en-US" dirty="0" err="1"/>
              <a:t>つの</a:t>
            </a:r>
            <a:r>
              <a:rPr lang="ja-JP" altLang="en-US" dirty="0"/>
              <a:t>公開薬物データベースの</a:t>
            </a:r>
            <a:r>
              <a:rPr lang="en-US" altLang="ja-JP" dirty="0"/>
              <a:t>DDI</a:t>
            </a:r>
            <a:r>
              <a:rPr lang="ja-JP" altLang="en-US" dirty="0"/>
              <a:t>データを</a:t>
            </a:r>
            <a:r>
              <a:rPr lang="ja-JP" altLang="en-US"/>
              <a:t>使用して</a:t>
            </a:r>
            <a:br>
              <a:rPr lang="en-US" altLang="ja-JP" dirty="0"/>
            </a:br>
            <a:r>
              <a:rPr lang="ja-JP" altLang="en-US"/>
              <a:t>ネットワーク</a:t>
            </a:r>
            <a:r>
              <a:rPr lang="ja-JP" altLang="en-US" dirty="0"/>
              <a:t>を構築</a:t>
            </a:r>
            <a:endParaRPr lang="en-US" altLang="ja-JP" dirty="0"/>
          </a:p>
          <a:p>
            <a:r>
              <a:rPr kumimoji="1" lang="ja-JP" altLang="en-US" dirty="0"/>
              <a:t>両方が有害な</a:t>
            </a:r>
            <a:r>
              <a:rPr kumimoji="1" lang="en-US" altLang="ja-JP" dirty="0"/>
              <a:t>DDI</a:t>
            </a:r>
            <a:r>
              <a:rPr kumimoji="1" lang="ja-JP" altLang="en-US" dirty="0" err="1"/>
              <a:t>に関</a:t>
            </a:r>
            <a:r>
              <a:rPr kumimoji="1" lang="ja-JP" altLang="en-US" dirty="0"/>
              <a:t>与するとそこでペアにする</a:t>
            </a:r>
            <a:endParaRPr kumimoji="1" lang="en-US" altLang="ja-JP" dirty="0"/>
          </a:p>
          <a:p>
            <a:r>
              <a:rPr lang="ja-JP" altLang="en-US" dirty="0"/>
              <a:t>通常有向グラフとしてあらわすが本研究では無向グラフで表現</a:t>
            </a:r>
            <a:endParaRPr kumimoji="1" lang="ja-JP" altLang="en-US" dirty="0"/>
          </a:p>
        </p:txBody>
      </p:sp>
    </p:spTree>
    <p:extLst>
      <p:ext uri="{BB962C8B-B14F-4D97-AF65-F5344CB8AC3E}">
        <p14:creationId xmlns:p14="http://schemas.microsoft.com/office/powerpoint/2010/main" val="2863284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BF77-245C-43D4-BFD8-D6E6114D7E6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Materials</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and</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A518A74-BB89-4BC7-AA99-2F40474B729F}"/>
              </a:ext>
            </a:extLst>
          </p:cNvPr>
          <p:cNvSpPr>
            <a:spLocks noGrp="1"/>
          </p:cNvSpPr>
          <p:nvPr>
            <p:ph idx="1"/>
          </p:nvPr>
        </p:nvSpPr>
        <p:spPr/>
        <p:txBody>
          <a:bodyPr>
            <a:normAutofit lnSpcReduction="10000"/>
          </a:bodyPr>
          <a:lstStyle/>
          <a:p>
            <a:r>
              <a:rPr lang="en-US" altLang="ja-JP" dirty="0" err="1"/>
              <a:t>DrugBank</a:t>
            </a:r>
            <a:r>
              <a:rPr lang="ja-JP" altLang="en-US" dirty="0"/>
              <a:t>：生物学的構造や標的情報を含む薬物に関する</a:t>
            </a:r>
            <a:r>
              <a:rPr lang="en-US" altLang="ja-JP" dirty="0"/>
              <a:t>Web</a:t>
            </a:r>
            <a:r>
              <a:rPr lang="ja-JP" altLang="en-US" dirty="0"/>
              <a:t>リポジトリ（生化学的及び薬理学的データを含む）</a:t>
            </a:r>
            <a:endParaRPr lang="en-US" altLang="ja-JP" dirty="0"/>
          </a:p>
          <a:p>
            <a:pPr lvl="1"/>
            <a:r>
              <a:rPr kumimoji="1" lang="en-US" altLang="ja-JP" dirty="0"/>
              <a:t>10376</a:t>
            </a:r>
            <a:r>
              <a:rPr kumimoji="1" lang="ja-JP" altLang="en-US" dirty="0"/>
              <a:t>件の薬物が登録されている</a:t>
            </a:r>
            <a:endParaRPr kumimoji="1" lang="en-US" altLang="ja-JP" dirty="0"/>
          </a:p>
          <a:p>
            <a:pPr lvl="1"/>
            <a:r>
              <a:rPr kumimoji="1" lang="en-US" altLang="ja-JP" dirty="0"/>
              <a:t>577712</a:t>
            </a:r>
            <a:r>
              <a:rPr kumimoji="1" lang="ja-JP" altLang="en-US" dirty="0"/>
              <a:t>の相互作用をリストアップ</a:t>
            </a:r>
            <a:endParaRPr kumimoji="1" lang="en-US" altLang="ja-JP" dirty="0"/>
          </a:p>
          <a:p>
            <a:pPr lvl="1"/>
            <a:r>
              <a:rPr lang="ja-JP" altLang="en-US" dirty="0"/>
              <a:t>本研究は</a:t>
            </a:r>
            <a:r>
              <a:rPr lang="en-US" altLang="ja-JP" dirty="0" err="1"/>
              <a:t>ver</a:t>
            </a:r>
            <a:r>
              <a:rPr lang="en-US" altLang="ja-JP" dirty="0"/>
              <a:t> 5.0</a:t>
            </a:r>
            <a:r>
              <a:rPr lang="ja-JP" altLang="en-US" dirty="0"/>
              <a:t>を使用 </a:t>
            </a:r>
            <a:r>
              <a:rPr lang="en-US" altLang="ja-JP" dirty="0"/>
              <a:t>(XML</a:t>
            </a:r>
            <a:r>
              <a:rPr lang="ja-JP" altLang="en-US" dirty="0"/>
              <a:t>ファイルから</a:t>
            </a:r>
            <a:r>
              <a:rPr lang="en-US" altLang="ja-JP" dirty="0"/>
              <a:t>DDI</a:t>
            </a:r>
            <a:r>
              <a:rPr lang="ja-JP" altLang="en-US" dirty="0"/>
              <a:t>情報を解析）</a:t>
            </a:r>
            <a:endParaRPr lang="en-US" altLang="ja-JP" dirty="0"/>
          </a:p>
          <a:p>
            <a:endParaRPr lang="en-US" altLang="ja-JP" dirty="0"/>
          </a:p>
          <a:p>
            <a:r>
              <a:rPr lang="en-US" altLang="ja-JP" dirty="0"/>
              <a:t>KEGG (Kyoto </a:t>
            </a:r>
            <a:r>
              <a:rPr lang="en-US" altLang="ja-JP" dirty="0" err="1"/>
              <a:t>Encyclomedia</a:t>
            </a:r>
            <a:r>
              <a:rPr lang="en-US" altLang="ja-JP" dirty="0"/>
              <a:t> of Genes and </a:t>
            </a:r>
            <a:r>
              <a:rPr lang="en-US" altLang="ja-JP" dirty="0" err="1"/>
              <a:t>Genoms</a:t>
            </a:r>
            <a:r>
              <a:rPr lang="en-US" altLang="ja-JP" dirty="0"/>
              <a:t>) :</a:t>
            </a:r>
            <a:br>
              <a:rPr lang="en-US" altLang="ja-JP" dirty="0"/>
            </a:br>
            <a:r>
              <a:rPr lang="ja-JP" altLang="en-US" dirty="0"/>
              <a:t>化学構造に基づいて統一された医薬品のデータベース</a:t>
            </a:r>
            <a:br>
              <a:rPr lang="en-US" altLang="ja-JP" dirty="0"/>
            </a:br>
            <a:r>
              <a:rPr lang="ja-JP" altLang="en-US" dirty="0"/>
              <a:t>化学構造、</a:t>
            </a:r>
            <a:r>
              <a:rPr lang="en-US" altLang="ja-JP" dirty="0"/>
              <a:t>DDI</a:t>
            </a:r>
            <a:r>
              <a:rPr lang="ja-JP" altLang="en-US" dirty="0" err="1"/>
              <a:t>、</a:t>
            </a:r>
            <a:r>
              <a:rPr lang="ja-JP" altLang="en-US" dirty="0"/>
              <a:t>標的分子、治療カテゴリなどの情報源を含む</a:t>
            </a:r>
            <a:endParaRPr lang="en-US" altLang="ja-JP" dirty="0"/>
          </a:p>
          <a:p>
            <a:pPr lvl="1"/>
            <a:r>
              <a:rPr lang="en-US" altLang="ja-JP" dirty="0"/>
              <a:t>10340</a:t>
            </a:r>
            <a:r>
              <a:rPr lang="ja-JP" altLang="en-US" dirty="0"/>
              <a:t>件の薬物</a:t>
            </a:r>
            <a:endParaRPr lang="en-US" altLang="ja-JP" dirty="0"/>
          </a:p>
          <a:p>
            <a:pPr lvl="1"/>
            <a:r>
              <a:rPr lang="en-US" altLang="ja-JP" dirty="0"/>
              <a:t>500254</a:t>
            </a:r>
            <a:r>
              <a:rPr lang="ja-JP" altLang="en-US" dirty="0"/>
              <a:t>の相互作用</a:t>
            </a:r>
            <a:endParaRPr lang="en-US" altLang="ja-JP" dirty="0"/>
          </a:p>
        </p:txBody>
      </p:sp>
    </p:spTree>
    <p:extLst>
      <p:ext uri="{BB962C8B-B14F-4D97-AF65-F5344CB8AC3E}">
        <p14:creationId xmlns:p14="http://schemas.microsoft.com/office/powerpoint/2010/main" val="3015487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コネクタ 7">
            <a:extLst>
              <a:ext uri="{FF2B5EF4-FFF2-40B4-BE49-F238E27FC236}">
                <a16:creationId xmlns:a16="http://schemas.microsoft.com/office/drawing/2014/main" id="{732614BA-199B-4259-8A82-7BE21845E280}"/>
              </a:ext>
            </a:extLst>
          </p:cNvPr>
          <p:cNvCxnSpPr>
            <a:cxnSpLocks/>
          </p:cNvCxnSpPr>
          <p:nvPr/>
        </p:nvCxnSpPr>
        <p:spPr>
          <a:xfrm flipV="1">
            <a:off x="5364758" y="4712513"/>
            <a:ext cx="1620000" cy="3292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D3CF95E-D90A-4E90-B639-2AE0E0728B3F}"/>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Abstract</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E1F81159-4799-47B8-80C2-555ACB3FE478}"/>
              </a:ext>
            </a:extLst>
          </p:cNvPr>
          <p:cNvSpPr>
            <a:spLocks noGrp="1"/>
          </p:cNvSpPr>
          <p:nvPr>
            <p:ph idx="1"/>
          </p:nvPr>
        </p:nvSpPr>
        <p:spPr>
          <a:xfrm>
            <a:off x="838200" y="1825625"/>
            <a:ext cx="10515600" cy="3216158"/>
          </a:xfrm>
        </p:spPr>
        <p:txBody>
          <a:bodyPr/>
          <a:lstStyle/>
          <a:p>
            <a:pPr>
              <a:spcBef>
                <a:spcPts val="1200"/>
              </a:spcBef>
              <a:spcAft>
                <a:spcPts val="2400"/>
              </a:spcAft>
            </a:pPr>
            <a:r>
              <a:rPr kumimoji="1" lang="en-US" altLang="ja-JP" dirty="0">
                <a:latin typeface="Arial" panose="020B0604020202020204" pitchFamily="34" charset="0"/>
                <a:cs typeface="Arial" panose="020B0604020202020204" pitchFamily="34" charset="0"/>
              </a:rPr>
              <a:t>DDI (Drug-Drug Interaction)</a:t>
            </a:r>
            <a:br>
              <a:rPr kumimoji="1" lang="en-US" altLang="ja-JP" dirty="0">
                <a:latin typeface="Arial" panose="020B0604020202020204" pitchFamily="34" charset="0"/>
                <a:cs typeface="Arial" panose="020B0604020202020204" pitchFamily="34" charset="0"/>
              </a:rPr>
            </a:br>
            <a:r>
              <a:rPr kumimoji="1" lang="en-US" altLang="ja-JP" dirty="0">
                <a:latin typeface="Arial" panose="020B0604020202020204" pitchFamily="34" charset="0"/>
                <a:cs typeface="Arial" panose="020B0604020202020204" pitchFamily="34" charset="0"/>
              </a:rPr>
              <a:t>	</a:t>
            </a:r>
            <a:r>
              <a:rPr kumimoji="1" lang="ja-JP" altLang="en-US" dirty="0">
                <a:latin typeface="HGSｺﾞｼｯｸM" panose="020B0600000000000000" pitchFamily="50" charset="-128"/>
                <a:ea typeface="HGSｺﾞｼｯｸM" panose="020B0600000000000000" pitchFamily="50" charset="-128"/>
              </a:rPr>
              <a:t>患者が別の薬物を一緒に服用したときの薬物の効果の変化 </a:t>
            </a:r>
            <a:r>
              <a:rPr kumimoji="1" lang="en-US" altLang="ja-JP" dirty="0">
                <a:latin typeface="HGSｺﾞｼｯｸM" panose="020B0600000000000000" pitchFamily="50" charset="-128"/>
                <a:ea typeface="HGSｺﾞｼｯｸM" panose="020B0600000000000000" pitchFamily="50" charset="-128"/>
              </a:rPr>
              <a:t>	</a:t>
            </a:r>
            <a:r>
              <a:rPr lang="en-US" altLang="ja-JP" sz="2400" dirty="0">
                <a:latin typeface="HGSｺﾞｼｯｸM" panose="020B0600000000000000" pitchFamily="50" charset="-128"/>
                <a:ea typeface="HGSｺﾞｼｯｸM" panose="020B0600000000000000" pitchFamily="50" charset="-128"/>
              </a:rPr>
              <a:t>(</a:t>
            </a:r>
            <a:r>
              <a:rPr lang="ja-JP" altLang="en-US" sz="2400" dirty="0">
                <a:latin typeface="HGSｺﾞｼｯｸM" panose="020B0600000000000000" pitchFamily="50" charset="-128"/>
                <a:ea typeface="HGSｺﾞｼｯｸM" panose="020B0600000000000000" pitchFamily="50" charset="-128"/>
              </a:rPr>
              <a:t>薬物の作用を</a:t>
            </a:r>
            <a:r>
              <a:rPr lang="ja-JP" altLang="en-US" sz="2400" dirty="0">
                <a:solidFill>
                  <a:srgbClr val="FF0000"/>
                </a:solidFill>
                <a:latin typeface="HGSｺﾞｼｯｸM" panose="020B0600000000000000" pitchFamily="50" charset="-128"/>
                <a:ea typeface="HGSｺﾞｼｯｸM" panose="020B0600000000000000" pitchFamily="50" charset="-128"/>
              </a:rPr>
              <a:t>減少</a:t>
            </a:r>
            <a:r>
              <a:rPr lang="ja-JP" altLang="en-US" sz="2400" dirty="0">
                <a:latin typeface="HGSｺﾞｼｯｸM" panose="020B0600000000000000" pitchFamily="50" charset="-128"/>
                <a:ea typeface="HGSｺﾞｼｯｸM" panose="020B0600000000000000" pitchFamily="50" charset="-128"/>
              </a:rPr>
              <a:t>、</a:t>
            </a:r>
            <a:r>
              <a:rPr lang="ja-JP" altLang="en-US" sz="2400" dirty="0">
                <a:solidFill>
                  <a:srgbClr val="FF0000"/>
                </a:solidFill>
                <a:latin typeface="HGSｺﾞｼｯｸM" panose="020B0600000000000000" pitchFamily="50" charset="-128"/>
                <a:ea typeface="HGSｺﾞｼｯｸM" panose="020B0600000000000000" pitchFamily="50" charset="-128"/>
              </a:rPr>
              <a:t>増加</a:t>
            </a:r>
            <a:r>
              <a:rPr lang="ja-JP" altLang="en-US" sz="2400" dirty="0">
                <a:latin typeface="HGSｺﾞｼｯｸM" panose="020B0600000000000000" pitchFamily="50" charset="-128"/>
                <a:ea typeface="HGSｺﾞｼｯｸM" panose="020B0600000000000000" pitchFamily="50" charset="-128"/>
              </a:rPr>
              <a:t>させるか</a:t>
            </a:r>
            <a:r>
              <a:rPr lang="ja-JP" altLang="en-US" sz="2400" dirty="0">
                <a:solidFill>
                  <a:srgbClr val="FF0000"/>
                </a:solidFill>
                <a:latin typeface="HGSｺﾞｼｯｸM" panose="020B0600000000000000" pitchFamily="50" charset="-128"/>
                <a:ea typeface="HGSｺﾞｼｯｸM" panose="020B0600000000000000" pitchFamily="50" charset="-128"/>
              </a:rPr>
              <a:t>副作用</a:t>
            </a:r>
            <a:r>
              <a:rPr lang="ja-JP" altLang="en-US" sz="2400" dirty="0">
                <a:latin typeface="HGSｺﾞｼｯｸM" panose="020B0600000000000000" pitchFamily="50" charset="-128"/>
                <a:ea typeface="HGSｺﾞｼｯｸM" panose="020B0600000000000000" pitchFamily="50" charset="-128"/>
              </a:rPr>
              <a:t>を引き起こす可能性がある</a:t>
            </a:r>
            <a:r>
              <a:rPr lang="en-US" altLang="ja-JP" sz="2400" dirty="0">
                <a:latin typeface="HGSｺﾞｼｯｸM" panose="020B0600000000000000" pitchFamily="50" charset="-128"/>
                <a:ea typeface="HGSｺﾞｼｯｸM" panose="020B0600000000000000" pitchFamily="50" charset="-128"/>
              </a:rPr>
              <a:t>)</a:t>
            </a:r>
          </a:p>
          <a:p>
            <a:pPr>
              <a:spcBef>
                <a:spcPts val="1200"/>
              </a:spcBef>
              <a:spcAft>
                <a:spcPts val="2400"/>
              </a:spcAft>
            </a:pPr>
            <a:r>
              <a:rPr kumimoji="1" lang="ja-JP" altLang="en-US" dirty="0">
                <a:latin typeface="HGSｺﾞｼｯｸM" panose="020B0600000000000000" pitchFamily="50" charset="-128"/>
                <a:ea typeface="HGSｺﾞｼｯｸM" panose="020B0600000000000000" pitchFamily="50" charset="-128"/>
              </a:rPr>
              <a:t>潜在的な有害な薬物反応を避けるために</a:t>
            </a:r>
            <a:r>
              <a:rPr kumimoji="1" lang="en-US" altLang="ja-JP" dirty="0">
                <a:latin typeface="Arial" panose="020B0604020202020204" pitchFamily="34" charset="0"/>
                <a:ea typeface="HGSｺﾞｼｯｸM" panose="020B0600000000000000" pitchFamily="50" charset="-128"/>
                <a:cs typeface="Arial" panose="020B0604020202020204" pitchFamily="34" charset="0"/>
              </a:rPr>
              <a:t>DDI</a:t>
            </a:r>
            <a:r>
              <a:rPr kumimoji="1" lang="ja-JP" altLang="en-US" dirty="0">
                <a:latin typeface="HGSｺﾞｼｯｸM" panose="020B0600000000000000" pitchFamily="50" charset="-128"/>
                <a:ea typeface="HGSｺﾞｼｯｸM" panose="020B0600000000000000" pitchFamily="50" charset="-128"/>
              </a:rPr>
              <a:t>の</a:t>
            </a:r>
            <a:r>
              <a:rPr kumimoji="1" lang="en-US" altLang="ja-JP" i="1" dirty="0">
                <a:latin typeface="Arial" panose="020B0604020202020204" pitchFamily="34" charset="0"/>
                <a:ea typeface="HGSｺﾞｼｯｸM" panose="020B0600000000000000" pitchFamily="50" charset="-128"/>
                <a:cs typeface="Arial" panose="020B0604020202020204" pitchFamily="34" charset="0"/>
              </a:rPr>
              <a:t>characterizing</a:t>
            </a:r>
            <a:br>
              <a:rPr kumimoji="1" lang="en-US" altLang="ja-JP" i="1" dirty="0">
                <a:latin typeface="Arial" panose="020B0604020202020204" pitchFamily="34" charset="0"/>
                <a:ea typeface="HGSｺﾞｼｯｸM" panose="020B0600000000000000" pitchFamily="50" charset="-128"/>
                <a:cs typeface="Arial" panose="020B0604020202020204" pitchFamily="34" charset="0"/>
              </a:rPr>
            </a:br>
            <a:r>
              <a:rPr lang="ja-JP" altLang="en-US" dirty="0">
                <a:latin typeface="HGSｺﾞｼｯｸM" panose="020B0600000000000000" pitchFamily="50" charset="-128"/>
                <a:ea typeface="HGSｺﾞｼｯｸM" panose="020B0600000000000000" pitchFamily="50" charset="-128"/>
              </a:rPr>
              <a:t>が大事 </a:t>
            </a:r>
            <a:endParaRPr kumimoji="1" lang="ja-JP" altLang="en-US" dirty="0">
              <a:latin typeface="HGSｺﾞｼｯｸM" panose="020B0600000000000000" pitchFamily="50" charset="-128"/>
              <a:ea typeface="HGSｺﾞｼｯｸM" panose="020B0600000000000000" pitchFamily="50" charset="-128"/>
            </a:endParaRPr>
          </a:p>
        </p:txBody>
      </p:sp>
      <p:sp>
        <p:nvSpPr>
          <p:cNvPr id="5" name="楕円 4">
            <a:extLst>
              <a:ext uri="{FF2B5EF4-FFF2-40B4-BE49-F238E27FC236}">
                <a16:creationId xmlns:a16="http://schemas.microsoft.com/office/drawing/2014/main" id="{0233F534-2771-413A-A2D1-6FE531D62CB6}"/>
              </a:ext>
            </a:extLst>
          </p:cNvPr>
          <p:cNvSpPr/>
          <p:nvPr/>
        </p:nvSpPr>
        <p:spPr>
          <a:xfrm>
            <a:off x="6800675" y="4207077"/>
            <a:ext cx="1164671" cy="1010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6" name="楕円 5">
            <a:extLst>
              <a:ext uri="{FF2B5EF4-FFF2-40B4-BE49-F238E27FC236}">
                <a16:creationId xmlns:a16="http://schemas.microsoft.com/office/drawing/2014/main" id="{B0E0AE8F-4D90-4526-A84E-4D6AB045CB65}"/>
              </a:ext>
            </a:extLst>
          </p:cNvPr>
          <p:cNvSpPr/>
          <p:nvPr/>
        </p:nvSpPr>
        <p:spPr>
          <a:xfrm>
            <a:off x="4384170" y="4536346"/>
            <a:ext cx="1164671" cy="1010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10" name="テキスト ボックス 9">
            <a:extLst>
              <a:ext uri="{FF2B5EF4-FFF2-40B4-BE49-F238E27FC236}">
                <a16:creationId xmlns:a16="http://schemas.microsoft.com/office/drawing/2014/main" id="{603D02C1-DD8F-488D-A77E-E75B0443C570}"/>
              </a:ext>
            </a:extLst>
          </p:cNvPr>
          <p:cNvSpPr txBox="1"/>
          <p:nvPr/>
        </p:nvSpPr>
        <p:spPr>
          <a:xfrm>
            <a:off x="5096661" y="5794694"/>
            <a:ext cx="2646878" cy="461665"/>
          </a:xfrm>
          <a:prstGeom prst="rect">
            <a:avLst/>
          </a:prstGeom>
          <a:noFill/>
        </p:spPr>
        <p:txBody>
          <a:bodyPr wrap="none" rtlCol="0">
            <a:spAutoFit/>
          </a:bodyPr>
          <a:lstStyle/>
          <a:p>
            <a:r>
              <a:rPr kumimoji="1" lang="ja-JP" altLang="en-US" sz="2400" dirty="0">
                <a:solidFill>
                  <a:srgbClr val="FF0000"/>
                </a:solidFill>
              </a:rPr>
              <a:t>薬物間の相互作用</a:t>
            </a:r>
          </a:p>
        </p:txBody>
      </p:sp>
    </p:spTree>
    <p:extLst>
      <p:ext uri="{BB962C8B-B14F-4D97-AF65-F5344CB8AC3E}">
        <p14:creationId xmlns:p14="http://schemas.microsoft.com/office/powerpoint/2010/main" val="1831376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BF77-245C-43D4-BFD8-D6E6114D7E6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Materials</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and</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A518A74-BB89-4BC7-AA99-2F40474B729F}"/>
              </a:ext>
            </a:extLst>
          </p:cNvPr>
          <p:cNvSpPr>
            <a:spLocks noGrp="1"/>
          </p:cNvSpPr>
          <p:nvPr>
            <p:ph idx="1"/>
          </p:nvPr>
        </p:nvSpPr>
        <p:spPr/>
        <p:txBody>
          <a:bodyPr>
            <a:normAutofit/>
          </a:bodyPr>
          <a:lstStyle/>
          <a:p>
            <a:r>
              <a:rPr lang="en-US" altLang="ja-JP" dirty="0"/>
              <a:t>NDF-RT</a:t>
            </a:r>
            <a:r>
              <a:rPr lang="ja-JP" altLang="en-US" dirty="0"/>
              <a:t>：アメリカの管理局によって提供された薬物相互作用のデータベース</a:t>
            </a:r>
            <a:endParaRPr lang="en-US" altLang="ja-JP" dirty="0"/>
          </a:p>
          <a:p>
            <a:r>
              <a:rPr lang="en-US" altLang="ja-JP" dirty="0" err="1"/>
              <a:t>SemMedDB</a:t>
            </a:r>
            <a:r>
              <a:rPr lang="ja-JP" altLang="en-US" dirty="0"/>
              <a:t>：</a:t>
            </a:r>
            <a:r>
              <a:rPr lang="en-US" altLang="ja-JP" dirty="0" err="1"/>
              <a:t>SemRep</a:t>
            </a:r>
            <a:r>
              <a:rPr lang="ja-JP" altLang="en-US" dirty="0"/>
              <a:t>ツールによって</a:t>
            </a:r>
            <a:r>
              <a:rPr lang="en-US" altLang="ja-JP" dirty="0"/>
              <a:t>MEDLINE</a:t>
            </a:r>
            <a:r>
              <a:rPr lang="ja-JP" altLang="en-US" dirty="0"/>
              <a:t>書誌</a:t>
            </a:r>
            <a:r>
              <a:rPr lang="en-US" altLang="ja-JP" dirty="0"/>
              <a:t>DB</a:t>
            </a:r>
            <a:r>
              <a:rPr lang="ja-JP" altLang="en-US" dirty="0"/>
              <a:t>の要約から解析された意味論的述語のデータベース</a:t>
            </a:r>
            <a:endParaRPr lang="en-US" altLang="ja-JP" dirty="0"/>
          </a:p>
          <a:p>
            <a:pPr lvl="1"/>
            <a:r>
              <a:rPr lang="en-US" altLang="ja-JP" dirty="0"/>
              <a:t>9100</a:t>
            </a:r>
            <a:r>
              <a:rPr lang="ja-JP" altLang="en-US" dirty="0"/>
              <a:t>万件の述語の情報を含む</a:t>
            </a:r>
            <a:endParaRPr lang="en-US" altLang="ja-JP" dirty="0"/>
          </a:p>
          <a:p>
            <a:r>
              <a:rPr lang="en-US" altLang="ja-JP" dirty="0" err="1"/>
              <a:t>Twosides</a:t>
            </a:r>
            <a:r>
              <a:rPr lang="ja-JP" altLang="en-US" dirty="0"/>
              <a:t>：薬物の組み合わせに対する多剤併用</a:t>
            </a:r>
            <a:r>
              <a:rPr lang="en-US" altLang="ja-JP" dirty="0"/>
              <a:t>ADR</a:t>
            </a:r>
            <a:r>
              <a:rPr lang="ja-JP" altLang="en-US" dirty="0"/>
              <a:t>の包括的なリソース</a:t>
            </a:r>
            <a:endParaRPr lang="en-US" altLang="ja-JP" dirty="0"/>
          </a:p>
        </p:txBody>
      </p:sp>
    </p:spTree>
    <p:extLst>
      <p:ext uri="{BB962C8B-B14F-4D97-AF65-F5344CB8AC3E}">
        <p14:creationId xmlns:p14="http://schemas.microsoft.com/office/powerpoint/2010/main" val="3430496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183077-32AA-4641-9B86-6856ECD7EDA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Data representation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B05AFEC4-8940-4AA2-941D-DF21D901BC60}"/>
              </a:ext>
            </a:extLst>
          </p:cNvPr>
          <p:cNvSpPr>
            <a:spLocks noGrp="1"/>
          </p:cNvSpPr>
          <p:nvPr>
            <p:ph idx="1"/>
          </p:nvPr>
        </p:nvSpPr>
        <p:spPr/>
        <p:txBody>
          <a:bodyPr/>
          <a:lstStyle/>
          <a:p>
            <a:r>
              <a:rPr lang="ja-JP" altLang="en-US" dirty="0"/>
              <a:t>無向グラフかつ重みのないグラフ</a:t>
            </a:r>
            <a:r>
              <a:rPr kumimoji="1" lang="en-US" altLang="ja-JP" dirty="0"/>
              <a:t>G(V,E)</a:t>
            </a:r>
          </a:p>
          <a:p>
            <a:pPr lvl="1"/>
            <a:r>
              <a:rPr kumimoji="1" lang="en-US" altLang="ja-JP" dirty="0"/>
              <a:t>V</a:t>
            </a:r>
            <a:r>
              <a:rPr kumimoji="1" lang="ja-JP" altLang="en-US" dirty="0"/>
              <a:t>：薬物を表すノード</a:t>
            </a:r>
            <a:endParaRPr kumimoji="1" lang="en-US" altLang="ja-JP" dirty="0"/>
          </a:p>
          <a:p>
            <a:pPr lvl="1"/>
            <a:r>
              <a:rPr lang="en-US" altLang="ja-JP" dirty="0"/>
              <a:t>E</a:t>
            </a:r>
            <a:r>
              <a:rPr lang="ja-JP" altLang="en-US" dirty="0"/>
              <a:t>：相互作用を表すエッジ</a:t>
            </a:r>
            <a:endParaRPr lang="en-US" altLang="ja-JP" dirty="0"/>
          </a:p>
          <a:p>
            <a:r>
              <a:rPr lang="en-US" altLang="ja-JP" dirty="0"/>
              <a:t>U</a:t>
            </a:r>
            <a:r>
              <a:rPr lang="ja-JP" altLang="en-US" dirty="0"/>
              <a:t>：引くことのできるエッジの全体集合 </a:t>
            </a:r>
            <a:r>
              <a:rPr lang="en-US" altLang="ja-JP" dirty="0"/>
              <a:t>|U| = |V|C2</a:t>
            </a:r>
          </a:p>
          <a:p>
            <a:r>
              <a:rPr lang="en-US" altLang="ja-JP" dirty="0"/>
              <a:t>U-E</a:t>
            </a:r>
            <a:r>
              <a:rPr lang="ja-JP" altLang="en-US" dirty="0"/>
              <a:t>：存在しない（もしくは後で現れる）エッジの集合</a:t>
            </a:r>
            <a:endParaRPr lang="en-US" altLang="ja-JP" dirty="0"/>
          </a:p>
          <a:p>
            <a:r>
              <a:rPr lang="ja-JP" altLang="en-US" dirty="0"/>
              <a:t>リンク予測のメインタスクは欠落リンクを予測すること</a:t>
            </a:r>
            <a:endParaRPr lang="en-US" altLang="ja-JP" dirty="0"/>
          </a:p>
          <a:p>
            <a:r>
              <a:rPr lang="en-US" altLang="ja-JP" dirty="0"/>
              <a:t>ET</a:t>
            </a:r>
            <a:r>
              <a:rPr lang="ja-JP" altLang="en-US" dirty="0" err="1"/>
              <a:t>、</a:t>
            </a:r>
            <a:r>
              <a:rPr lang="en-US" altLang="ja-JP" dirty="0"/>
              <a:t>EP</a:t>
            </a:r>
            <a:r>
              <a:rPr lang="ja-JP" altLang="en-US" dirty="0"/>
              <a:t>：教師データおよびテストデータ（</a:t>
            </a:r>
            <a:r>
              <a:rPr lang="en-US" altLang="ja-JP" dirty="0"/>
              <a:t>ET U EP</a:t>
            </a:r>
            <a:r>
              <a:rPr lang="ja-JP" altLang="en-US" dirty="0"/>
              <a:t>＝</a:t>
            </a:r>
            <a:r>
              <a:rPr lang="en-US" altLang="ja-JP" dirty="0"/>
              <a:t>E</a:t>
            </a:r>
            <a:r>
              <a:rPr lang="ja-JP" altLang="en-US" dirty="0" err="1"/>
              <a:t>、</a:t>
            </a:r>
            <a:br>
              <a:rPr lang="en-US" altLang="ja-JP" dirty="0"/>
            </a:br>
            <a:r>
              <a:rPr lang="en-US" altLang="ja-JP" dirty="0"/>
              <a:t>ET</a:t>
            </a:r>
            <a:r>
              <a:rPr lang="ja-JP" altLang="en-US" dirty="0"/>
              <a:t>かつ</a:t>
            </a:r>
            <a:r>
              <a:rPr lang="en-US" altLang="ja-JP" dirty="0"/>
              <a:t>EP</a:t>
            </a:r>
            <a:r>
              <a:rPr lang="ja-JP" altLang="en-US" dirty="0"/>
              <a:t>＝空）</a:t>
            </a:r>
            <a:endParaRPr lang="en-US" altLang="ja-JP" dirty="0"/>
          </a:p>
          <a:p>
            <a:r>
              <a:rPr lang="ja-JP" altLang="en-US" dirty="0"/>
              <a:t>教師６６％テスト３３％</a:t>
            </a:r>
            <a:endParaRPr lang="en-US" altLang="ja-JP" dirty="0"/>
          </a:p>
        </p:txBody>
      </p:sp>
    </p:spTree>
    <p:extLst>
      <p:ext uri="{BB962C8B-B14F-4D97-AF65-F5344CB8AC3E}">
        <p14:creationId xmlns:p14="http://schemas.microsoft.com/office/powerpoint/2010/main" val="252270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2C9392-63FD-489F-9E44-22BCCF567AC8}"/>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Data representation</a:t>
            </a:r>
            <a:endParaRPr kumimoji="1" lang="ja-JP" altLang="en-US" b="1" dirty="0"/>
          </a:p>
        </p:txBody>
      </p:sp>
      <p:sp>
        <p:nvSpPr>
          <p:cNvPr id="3" name="コンテンツ プレースホルダー 2">
            <a:extLst>
              <a:ext uri="{FF2B5EF4-FFF2-40B4-BE49-F238E27FC236}">
                <a16:creationId xmlns:a16="http://schemas.microsoft.com/office/drawing/2014/main" id="{54A4919C-AD2B-4DCB-B1B5-55F1AE6E4963}"/>
              </a:ext>
            </a:extLst>
          </p:cNvPr>
          <p:cNvSpPr>
            <a:spLocks noGrp="1"/>
          </p:cNvSpPr>
          <p:nvPr>
            <p:ph idx="1"/>
          </p:nvPr>
        </p:nvSpPr>
        <p:spPr/>
        <p:txBody>
          <a:bodyPr/>
          <a:lstStyle/>
          <a:p>
            <a:r>
              <a:rPr kumimoji="1" lang="ja-JP" altLang="en-US" dirty="0"/>
              <a:t>訓練データのノードのすべてのペアについて、ペアのノードがテストデータ内で相互作用する可能性を反映する類似度を計算</a:t>
            </a:r>
            <a:endParaRPr kumimoji="1" lang="en-US" altLang="ja-JP" dirty="0"/>
          </a:p>
          <a:p>
            <a:r>
              <a:rPr kumimoji="1" lang="ja-JP" altLang="en-US" dirty="0"/>
              <a:t>ノードの各対はそれらのノード対がテストネットワーク内のリンクを形成するかどうかに応じて正または負となる</a:t>
            </a:r>
            <a:endParaRPr kumimoji="1" lang="en-US" altLang="ja-JP" dirty="0"/>
          </a:p>
          <a:p>
            <a:r>
              <a:rPr kumimoji="1" lang="en-US" altLang="ja-JP" dirty="0"/>
              <a:t>U={(u1,u2),(u1,u3),…,(</a:t>
            </a:r>
            <a:r>
              <a:rPr kumimoji="1" lang="en-US" altLang="ja-JP" dirty="0" err="1"/>
              <a:t>ui,uj</a:t>
            </a:r>
            <a:r>
              <a:rPr kumimoji="1" lang="en-US" altLang="ja-JP" dirty="0"/>
              <a:t>),…,(un-1,un)}</a:t>
            </a:r>
            <a:endParaRPr lang="en-US" altLang="ja-JP" dirty="0"/>
          </a:p>
          <a:p>
            <a:r>
              <a:rPr kumimoji="1" lang="ja-JP" altLang="en-US" dirty="0"/>
              <a:t>ｎ：ネットワーク内のノード数</a:t>
            </a:r>
            <a:endParaRPr kumimoji="1" lang="en-US" altLang="ja-JP" dirty="0"/>
          </a:p>
          <a:p>
            <a:r>
              <a:rPr kumimoji="1" lang="ja-JP" altLang="en-US" dirty="0"/>
              <a:t>リストの各項は特徴ベクトルとラベルを含む</a:t>
            </a:r>
            <a:endParaRPr kumimoji="1" lang="en-US" altLang="ja-JP" dirty="0"/>
          </a:p>
          <a:p>
            <a:r>
              <a:rPr lang="en-US" altLang="ja-JP" dirty="0" err="1"/>
              <a:t>ui</a:t>
            </a:r>
            <a:r>
              <a:rPr lang="ja-JP" altLang="en-US" dirty="0"/>
              <a:t>と</a:t>
            </a:r>
            <a:r>
              <a:rPr lang="en-US" altLang="ja-JP" dirty="0" err="1"/>
              <a:t>uj</a:t>
            </a:r>
            <a:r>
              <a:rPr lang="ja-JP" altLang="en-US" dirty="0"/>
              <a:t>が</a:t>
            </a:r>
            <a:r>
              <a:rPr lang="en-US" altLang="ja-JP" dirty="0"/>
              <a:t>’</a:t>
            </a:r>
            <a:r>
              <a:rPr lang="ja-JP" altLang="en-US" dirty="0"/>
              <a:t>相互作用するときラベルは</a:t>
            </a:r>
            <a:r>
              <a:rPr lang="en-US" altLang="ja-JP" dirty="0"/>
              <a:t>1</a:t>
            </a:r>
            <a:r>
              <a:rPr lang="ja-JP" altLang="en-US" dirty="0" err="1"/>
              <a:t>、</a:t>
            </a:r>
            <a:r>
              <a:rPr lang="ja-JP" altLang="en-US" dirty="0"/>
              <a:t>そうでなければ</a:t>
            </a:r>
            <a:r>
              <a:rPr lang="en-US" altLang="ja-JP" dirty="0"/>
              <a:t>0</a:t>
            </a:r>
          </a:p>
        </p:txBody>
      </p:sp>
    </p:spTree>
    <p:extLst>
      <p:ext uri="{BB962C8B-B14F-4D97-AF65-F5344CB8AC3E}">
        <p14:creationId xmlns:p14="http://schemas.microsoft.com/office/powerpoint/2010/main" val="1655710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30751-6057-41B1-BE2B-B489649E224B}"/>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Feature extraction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87BDD4F-87BD-4861-9888-C7987C1436A7}"/>
              </a:ext>
            </a:extLst>
          </p:cNvPr>
          <p:cNvSpPr>
            <a:spLocks noGrp="1"/>
          </p:cNvSpPr>
          <p:nvPr>
            <p:ph idx="1"/>
          </p:nvPr>
        </p:nvSpPr>
        <p:spPr/>
        <p:txBody>
          <a:bodyPr/>
          <a:lstStyle/>
          <a:p>
            <a:r>
              <a:rPr lang="ja-JP" altLang="en-US" dirty="0"/>
              <a:t>従来のリンク予測では主にトポロジカルな特徴が考慮</a:t>
            </a:r>
            <a:endParaRPr lang="en-US" altLang="ja-JP" dirty="0"/>
          </a:p>
          <a:p>
            <a:r>
              <a:rPr kumimoji="1" lang="ja-JP" altLang="en-US" dirty="0"/>
              <a:t>本研究では</a:t>
            </a:r>
            <a:r>
              <a:rPr kumimoji="1" lang="en-US" altLang="ja-JP" dirty="0"/>
              <a:t>4</a:t>
            </a:r>
            <a:r>
              <a:rPr kumimoji="1" lang="ja-JP" altLang="en-US" dirty="0" err="1"/>
              <a:t>つの</a:t>
            </a:r>
            <a:r>
              <a:rPr kumimoji="1" lang="ja-JP" altLang="en-US" dirty="0"/>
              <a:t>意味的特徴でトポロジカル的特徴を補強</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3669479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1580305"/>
          </a:xfrm>
        </p:spPr>
        <p:txBody>
          <a:bodyPr/>
          <a:lstStyle/>
          <a:p>
            <a:r>
              <a:rPr kumimoji="1" lang="en-US" altLang="ja-JP" dirty="0"/>
              <a:t>Common neighbor (CN)</a:t>
            </a:r>
          </a:p>
          <a:p>
            <a:endParaRPr lang="en-US" altLang="ja-JP" dirty="0"/>
          </a:p>
          <a:p>
            <a:endParaRPr kumimoji="1" lang="en-US" altLang="ja-JP" dirty="0"/>
          </a:p>
          <a:p>
            <a:endParaRPr lang="en-US" altLang="ja-JP" dirty="0"/>
          </a:p>
        </p:txBody>
      </p:sp>
      <p:pic>
        <p:nvPicPr>
          <p:cNvPr id="5" name="図 4">
            <a:extLst>
              <a:ext uri="{FF2B5EF4-FFF2-40B4-BE49-F238E27FC236}">
                <a16:creationId xmlns:a16="http://schemas.microsoft.com/office/drawing/2014/main" id="{34814F6B-03DC-4828-B521-8FED7D0AA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173" y="2362581"/>
            <a:ext cx="6041654" cy="1063330"/>
          </a:xfrm>
          <a:prstGeom prst="rect">
            <a:avLst/>
          </a:prstGeom>
        </p:spPr>
      </p:pic>
      <p:pic>
        <p:nvPicPr>
          <p:cNvPr id="7" name="図 6">
            <a:extLst>
              <a:ext uri="{FF2B5EF4-FFF2-40B4-BE49-F238E27FC236}">
                <a16:creationId xmlns:a16="http://schemas.microsoft.com/office/drawing/2014/main" id="{EFFCE3D5-A168-4791-84A2-276B2357D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086" y="1241837"/>
            <a:ext cx="932486" cy="638017"/>
          </a:xfrm>
          <a:prstGeom prst="rect">
            <a:avLst/>
          </a:prstGeom>
        </p:spPr>
      </p:pic>
      <p:sp>
        <p:nvSpPr>
          <p:cNvPr id="8" name="テキスト ボックス 7">
            <a:extLst>
              <a:ext uri="{FF2B5EF4-FFF2-40B4-BE49-F238E27FC236}">
                <a16:creationId xmlns:a16="http://schemas.microsoft.com/office/drawing/2014/main" id="{894A94C8-0D8C-40EA-8A3B-09E6C5228EB4}"/>
              </a:ext>
            </a:extLst>
          </p:cNvPr>
          <p:cNvSpPr txBox="1"/>
          <p:nvPr/>
        </p:nvSpPr>
        <p:spPr>
          <a:xfrm>
            <a:off x="7260664" y="1299236"/>
            <a:ext cx="5210158" cy="523220"/>
          </a:xfrm>
          <a:prstGeom prst="rect">
            <a:avLst/>
          </a:prstGeom>
          <a:noFill/>
        </p:spPr>
        <p:txBody>
          <a:bodyPr wrap="square" rtlCol="0">
            <a:spAutoFit/>
          </a:bodyPr>
          <a:lstStyle/>
          <a:p>
            <a:r>
              <a:rPr lang="ja-JP" altLang="en-US" sz="2800" dirty="0"/>
              <a:t>：</a:t>
            </a:r>
            <a:r>
              <a:rPr lang="ja-JP" altLang="en-US" sz="2800" dirty="0" err="1"/>
              <a:t>ｘ</a:t>
            </a:r>
            <a:r>
              <a:rPr lang="ja-JP" altLang="en-US" sz="2800" dirty="0"/>
              <a:t>に隣接するノードの集合</a:t>
            </a:r>
            <a:endParaRPr kumimoji="1" lang="ja-JP" altLang="en-US" sz="2800" dirty="0"/>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310298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1580305"/>
          </a:xfrm>
        </p:spPr>
        <p:txBody>
          <a:bodyPr/>
          <a:lstStyle/>
          <a:p>
            <a:r>
              <a:rPr lang="en-US" altLang="ja-JP" dirty="0" err="1"/>
              <a:t>Jaccard’s</a:t>
            </a:r>
            <a:r>
              <a:rPr lang="en-US" altLang="ja-JP" dirty="0"/>
              <a:t> coefficient (JC)</a:t>
            </a:r>
          </a:p>
          <a:p>
            <a:endParaRPr kumimoji="1" lang="en-US" altLang="ja-JP" dirty="0"/>
          </a:p>
          <a:p>
            <a:endParaRPr lang="en-US" altLang="ja-JP" dirty="0"/>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597" y="2226582"/>
            <a:ext cx="3971069" cy="1388789"/>
          </a:xfrm>
          <a:prstGeom prst="rect">
            <a:avLst/>
          </a:prstGeom>
        </p:spPr>
      </p:pic>
    </p:spTree>
    <p:extLst>
      <p:ext uri="{BB962C8B-B14F-4D97-AF65-F5344CB8AC3E}">
        <p14:creationId xmlns:p14="http://schemas.microsoft.com/office/powerpoint/2010/main" val="1449851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1580305"/>
          </a:xfrm>
        </p:spPr>
        <p:txBody>
          <a:bodyPr/>
          <a:lstStyle/>
          <a:p>
            <a:r>
              <a:rPr lang="en-US" altLang="ja-JP" dirty="0" err="1"/>
              <a:t>Jaccard’s</a:t>
            </a:r>
            <a:r>
              <a:rPr lang="en-US" altLang="ja-JP" dirty="0"/>
              <a:t> coefficient (JC)</a:t>
            </a:r>
          </a:p>
          <a:p>
            <a:endParaRPr kumimoji="1" lang="en-US" altLang="ja-JP" dirty="0"/>
          </a:p>
          <a:p>
            <a:endParaRPr lang="en-US" altLang="ja-JP" dirty="0"/>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3" y="2224499"/>
            <a:ext cx="3971069" cy="1388789"/>
          </a:xfrm>
          <a:prstGeom prst="rect">
            <a:avLst/>
          </a:prstGeom>
        </p:spPr>
      </p:pic>
    </p:spTree>
    <p:extLst>
      <p:ext uri="{BB962C8B-B14F-4D97-AF65-F5344CB8AC3E}">
        <p14:creationId xmlns:p14="http://schemas.microsoft.com/office/powerpoint/2010/main" val="4016180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1580305"/>
          </a:xfrm>
        </p:spPr>
        <p:txBody>
          <a:bodyPr/>
          <a:lstStyle/>
          <a:p>
            <a:r>
              <a:rPr lang="en-US" altLang="ja-JP" dirty="0" err="1"/>
              <a:t>Jaccard’s</a:t>
            </a:r>
            <a:r>
              <a:rPr lang="en-US" altLang="ja-JP" dirty="0"/>
              <a:t> coefficient (JC)</a:t>
            </a:r>
          </a:p>
          <a:p>
            <a:endParaRPr kumimoji="1" lang="en-US" altLang="ja-JP" dirty="0"/>
          </a:p>
          <a:p>
            <a:endParaRPr lang="en-US" altLang="ja-JP" dirty="0"/>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3" y="2224499"/>
            <a:ext cx="3971069" cy="1388789"/>
          </a:xfrm>
          <a:prstGeom prst="rect">
            <a:avLst/>
          </a:prstGeom>
        </p:spPr>
      </p:pic>
      <p:sp>
        <p:nvSpPr>
          <p:cNvPr id="25" name="正方形/長方形 24">
            <a:extLst>
              <a:ext uri="{FF2B5EF4-FFF2-40B4-BE49-F238E27FC236}">
                <a16:creationId xmlns:a16="http://schemas.microsoft.com/office/drawing/2014/main" id="{08716EFB-34D7-45C1-A038-24D52068BB9A}"/>
              </a:ext>
            </a:extLst>
          </p:cNvPr>
          <p:cNvSpPr/>
          <p:nvPr/>
        </p:nvSpPr>
        <p:spPr>
          <a:xfrm>
            <a:off x="5511961" y="2388516"/>
            <a:ext cx="2275561" cy="5552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6474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1580305"/>
          </a:xfrm>
        </p:spPr>
        <p:txBody>
          <a:bodyPr/>
          <a:lstStyle/>
          <a:p>
            <a:r>
              <a:rPr lang="en-US" altLang="ja-JP" dirty="0" err="1"/>
              <a:t>Jaccard’s</a:t>
            </a:r>
            <a:r>
              <a:rPr lang="en-US" altLang="ja-JP" dirty="0"/>
              <a:t> coefficient (JC)</a:t>
            </a:r>
          </a:p>
          <a:p>
            <a:endParaRPr kumimoji="1" lang="en-US" altLang="ja-JP" dirty="0"/>
          </a:p>
          <a:p>
            <a:endParaRPr lang="en-US" altLang="ja-JP" dirty="0"/>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3" y="2224499"/>
            <a:ext cx="3971069" cy="1388789"/>
          </a:xfrm>
          <a:prstGeom prst="rect">
            <a:avLst/>
          </a:prstGeom>
        </p:spPr>
      </p:pic>
      <p:sp>
        <p:nvSpPr>
          <p:cNvPr id="27" name="正方形/長方形 26">
            <a:extLst>
              <a:ext uri="{FF2B5EF4-FFF2-40B4-BE49-F238E27FC236}">
                <a16:creationId xmlns:a16="http://schemas.microsoft.com/office/drawing/2014/main" id="{2D8428BE-BF59-4C82-A803-7370EB1FA8BE}"/>
              </a:ext>
            </a:extLst>
          </p:cNvPr>
          <p:cNvSpPr/>
          <p:nvPr/>
        </p:nvSpPr>
        <p:spPr>
          <a:xfrm>
            <a:off x="5511961" y="2986120"/>
            <a:ext cx="2275561" cy="5552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98393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6"/>
            <a:ext cx="10515600" cy="489736"/>
          </a:xfrm>
        </p:spPr>
        <p:txBody>
          <a:bodyPr/>
          <a:lstStyle/>
          <a:p>
            <a:r>
              <a:rPr lang="en-US" altLang="ja-JP" dirty="0"/>
              <a:t>Adamic/Adar index (AAI)</a:t>
            </a:r>
          </a:p>
          <a:p>
            <a:pPr marL="0" indent="0">
              <a:buNone/>
            </a:pPr>
            <a:endParaRPr lang="en-US" altLang="ja-JP" dirty="0"/>
          </a:p>
        </p:txBody>
      </p:sp>
      <p:pic>
        <p:nvPicPr>
          <p:cNvPr id="5" name="図 4">
            <a:extLst>
              <a:ext uri="{FF2B5EF4-FFF2-40B4-BE49-F238E27FC236}">
                <a16:creationId xmlns:a16="http://schemas.microsoft.com/office/drawing/2014/main" id="{78B21FB3-AD80-4101-8E1E-3D30B4321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003" y="2403970"/>
            <a:ext cx="3338116" cy="906276"/>
          </a:xfrm>
          <a:prstGeom prst="rect">
            <a:avLst/>
          </a:prstGeom>
        </p:spPr>
      </p:pic>
      <p:sp>
        <p:nvSpPr>
          <p:cNvPr id="29" name="コンテンツ プレースホルダー 2">
            <a:extLst>
              <a:ext uri="{FF2B5EF4-FFF2-40B4-BE49-F238E27FC236}">
                <a16:creationId xmlns:a16="http://schemas.microsoft.com/office/drawing/2014/main" id="{D08082CF-B219-4B91-8415-97CE018BBB2A}"/>
              </a:ext>
            </a:extLst>
          </p:cNvPr>
          <p:cNvSpPr txBox="1">
            <a:spLocks/>
          </p:cNvSpPr>
          <p:nvPr/>
        </p:nvSpPr>
        <p:spPr>
          <a:xfrm>
            <a:off x="838200" y="3491514"/>
            <a:ext cx="10515600" cy="489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Preferential attachment (PA)</a:t>
            </a:r>
          </a:p>
          <a:p>
            <a:pPr marL="0" indent="0">
              <a:buFont typeface="Arial" panose="020B0604020202020204" pitchFamily="34" charset="0"/>
              <a:buNone/>
            </a:pPr>
            <a:endParaRPr lang="en-US" altLang="ja-JP" dirty="0"/>
          </a:p>
        </p:txBody>
      </p:sp>
      <p:pic>
        <p:nvPicPr>
          <p:cNvPr id="8" name="図 7">
            <a:extLst>
              <a:ext uri="{FF2B5EF4-FFF2-40B4-BE49-F238E27FC236}">
                <a16:creationId xmlns:a16="http://schemas.microsoft.com/office/drawing/2014/main" id="{7144F503-2E31-4F2A-9ECC-AA0F23D7E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5352" y="3880478"/>
            <a:ext cx="3519418" cy="915456"/>
          </a:xfrm>
          <a:prstGeom prst="rect">
            <a:avLst/>
          </a:prstGeom>
        </p:spPr>
      </p:pic>
      <p:sp>
        <p:nvSpPr>
          <p:cNvPr id="31" name="コンテンツ プレースホルダー 2">
            <a:extLst>
              <a:ext uri="{FF2B5EF4-FFF2-40B4-BE49-F238E27FC236}">
                <a16:creationId xmlns:a16="http://schemas.microsoft.com/office/drawing/2014/main" id="{D435EB06-BE12-4202-9FE9-FA0E679A33F0}"/>
              </a:ext>
            </a:extLst>
          </p:cNvPr>
          <p:cNvSpPr txBox="1">
            <a:spLocks/>
          </p:cNvSpPr>
          <p:nvPr/>
        </p:nvSpPr>
        <p:spPr>
          <a:xfrm>
            <a:off x="838200" y="4912534"/>
            <a:ext cx="10515600" cy="489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Resource allocation (RAI)</a:t>
            </a:r>
          </a:p>
        </p:txBody>
      </p:sp>
      <p:pic>
        <p:nvPicPr>
          <p:cNvPr id="21" name="図 20">
            <a:extLst>
              <a:ext uri="{FF2B5EF4-FFF2-40B4-BE49-F238E27FC236}">
                <a16:creationId xmlns:a16="http://schemas.microsoft.com/office/drawing/2014/main" id="{D2E6B804-23C6-4A27-A3F6-7EC05F2328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229" y="5490878"/>
            <a:ext cx="3197541" cy="1129565"/>
          </a:xfrm>
          <a:prstGeom prst="rect">
            <a:avLst/>
          </a:prstGeom>
        </p:spPr>
      </p:pic>
    </p:spTree>
    <p:extLst>
      <p:ext uri="{BB962C8B-B14F-4D97-AF65-F5344CB8AC3E}">
        <p14:creationId xmlns:p14="http://schemas.microsoft.com/office/powerpoint/2010/main" val="43855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4207BD-4E0E-4DD4-BFAD-F9E676D0B91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Abstract</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38C6FDB-4E9B-4BDE-8FC7-411CB421ACA4}"/>
              </a:ext>
            </a:extLst>
          </p:cNvPr>
          <p:cNvSpPr>
            <a:spLocks noGrp="1"/>
          </p:cNvSpPr>
          <p:nvPr>
            <p:ph idx="1"/>
          </p:nvPr>
        </p:nvSpPr>
        <p:spPr>
          <a:xfrm>
            <a:off x="838199" y="1690688"/>
            <a:ext cx="11090945" cy="4486275"/>
          </a:xfrm>
        </p:spPr>
        <p:txBody>
          <a:bodyPr>
            <a:normAutofit/>
          </a:bodyPr>
          <a:lstStyle/>
          <a:p>
            <a:pPr>
              <a:spcBef>
                <a:spcPts val="1200"/>
              </a:spcBef>
              <a:spcAft>
                <a:spcPts val="2400"/>
              </a:spcAft>
            </a:pPr>
            <a:r>
              <a:rPr kumimoji="1" lang="en-US" altLang="ja-JP" dirty="0">
                <a:latin typeface="Arial" panose="020B0604020202020204" pitchFamily="34" charset="0"/>
                <a:cs typeface="Arial" panose="020B0604020202020204" pitchFamily="34" charset="0"/>
              </a:rPr>
              <a:t>DDI</a:t>
            </a:r>
            <a:r>
              <a:rPr kumimoji="1" lang="ja-JP" altLang="en-US" dirty="0"/>
              <a:t>のネットワーク上で</a:t>
            </a:r>
            <a:r>
              <a:rPr kumimoji="1" lang="ja-JP" altLang="en-US" b="1" dirty="0"/>
              <a:t>二値分類</a:t>
            </a:r>
            <a:r>
              <a:rPr lang="ja-JP" altLang="en-US" b="1" dirty="0"/>
              <a:t>タスク</a:t>
            </a:r>
            <a:r>
              <a:rPr lang="ja-JP" altLang="en-US" dirty="0"/>
              <a:t>として</a:t>
            </a:r>
            <a:r>
              <a:rPr kumimoji="1" lang="ja-JP" altLang="en-US" b="1" dirty="0"/>
              <a:t>リンク予測</a:t>
            </a:r>
            <a:r>
              <a:rPr kumimoji="1" lang="ja-JP" altLang="en-US" dirty="0"/>
              <a:t>を行う</a:t>
            </a:r>
            <a:endParaRPr kumimoji="1" lang="en-US" altLang="ja-JP" dirty="0"/>
          </a:p>
          <a:p>
            <a:pPr>
              <a:spcBef>
                <a:spcPts val="1200"/>
              </a:spcBef>
              <a:spcAft>
                <a:spcPts val="2400"/>
              </a:spcAft>
            </a:pPr>
            <a:r>
              <a:rPr kumimoji="1" lang="en-US" altLang="ja-JP" i="1" dirty="0" err="1">
                <a:latin typeface="Arial" panose="020B0604020202020204" pitchFamily="34" charset="0"/>
                <a:cs typeface="Arial" panose="020B0604020202020204" pitchFamily="34" charset="0"/>
              </a:rPr>
              <a:t>DrugBank</a:t>
            </a:r>
            <a:r>
              <a:rPr lang="en-US" altLang="ja-JP" i="1" dirty="0">
                <a:latin typeface="Arial" panose="020B0604020202020204" pitchFamily="34" charset="0"/>
                <a:cs typeface="Arial" panose="020B0604020202020204" pitchFamily="34" charset="0"/>
              </a:rPr>
              <a:t>, KEGG, NDF-RT, </a:t>
            </a:r>
            <a:r>
              <a:rPr lang="en-US" altLang="ja-JP" i="1" dirty="0" err="1">
                <a:latin typeface="Arial" panose="020B0604020202020204" pitchFamily="34" charset="0"/>
                <a:cs typeface="Arial" panose="020B0604020202020204" pitchFamily="34" charset="0"/>
              </a:rPr>
              <a:t>SemMedDB</a:t>
            </a:r>
            <a:r>
              <a:rPr lang="en-US" altLang="ja-JP" i="1" dirty="0">
                <a:latin typeface="Arial" panose="020B0604020202020204" pitchFamily="34" charset="0"/>
                <a:cs typeface="Arial" panose="020B0604020202020204" pitchFamily="34" charset="0"/>
              </a:rPr>
              <a:t>, </a:t>
            </a:r>
            <a:r>
              <a:rPr lang="en-US" altLang="ja-JP" i="1" dirty="0" err="1">
                <a:latin typeface="Arial" panose="020B0604020202020204" pitchFamily="34" charset="0"/>
                <a:cs typeface="Arial" panose="020B0604020202020204" pitchFamily="34" charset="0"/>
              </a:rPr>
              <a:t>Twosides</a:t>
            </a:r>
            <a:r>
              <a:rPr lang="ja-JP" altLang="en-US" dirty="0"/>
              <a:t>を用いて</a:t>
            </a:r>
            <a:br>
              <a:rPr lang="en-US" altLang="ja-JP" dirty="0"/>
            </a:br>
            <a:r>
              <a:rPr lang="ja-JP" altLang="en-US" dirty="0"/>
              <a:t>薬物間の</a:t>
            </a:r>
            <a:r>
              <a:rPr lang="ja-JP" altLang="en-US" b="1" dirty="0">
                <a:solidFill>
                  <a:srgbClr val="FF0000"/>
                </a:solidFill>
              </a:rPr>
              <a:t>未知の相互作用</a:t>
            </a:r>
            <a:r>
              <a:rPr lang="ja-JP" altLang="en-US"/>
              <a:t>を予測</a:t>
            </a:r>
            <a:endParaRPr lang="en-US" altLang="ja-JP" dirty="0"/>
          </a:p>
        </p:txBody>
      </p:sp>
    </p:spTree>
    <p:extLst>
      <p:ext uri="{BB962C8B-B14F-4D97-AF65-F5344CB8AC3E}">
        <p14:creationId xmlns:p14="http://schemas.microsoft.com/office/powerpoint/2010/main" val="2726997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直線コネクタ 36">
            <a:extLst>
              <a:ext uri="{FF2B5EF4-FFF2-40B4-BE49-F238E27FC236}">
                <a16:creationId xmlns:a16="http://schemas.microsoft.com/office/drawing/2014/main" id="{DB11787F-35C8-421F-B347-819D80A821B5}"/>
              </a:ext>
            </a:extLst>
          </p:cNvPr>
          <p:cNvCxnSpPr>
            <a:cxnSpLocks/>
          </p:cNvCxnSpPr>
          <p:nvPr/>
        </p:nvCxnSpPr>
        <p:spPr>
          <a:xfrm flipV="1">
            <a:off x="3485097" y="4566622"/>
            <a:ext cx="1126871" cy="11057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6"/>
            <a:ext cx="10515600" cy="489736"/>
          </a:xfrm>
        </p:spPr>
        <p:txBody>
          <a:bodyPr/>
          <a:lstStyle/>
          <a:p>
            <a:r>
              <a:rPr lang="en-US" altLang="ja-JP" dirty="0"/>
              <a:t>Common neighbors 1 (CCN)</a:t>
            </a:r>
          </a:p>
          <a:p>
            <a:pPr marL="0" indent="0">
              <a:buNone/>
            </a:pPr>
            <a:endParaRPr lang="en-US" altLang="ja-JP" dirty="0"/>
          </a:p>
        </p:txBody>
      </p:sp>
      <p:pic>
        <p:nvPicPr>
          <p:cNvPr id="6" name="図 5">
            <a:extLst>
              <a:ext uri="{FF2B5EF4-FFF2-40B4-BE49-F238E27FC236}">
                <a16:creationId xmlns:a16="http://schemas.microsoft.com/office/drawing/2014/main" id="{A1C69BFE-215A-4396-857B-574220D67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035" y="2450300"/>
            <a:ext cx="6391665" cy="1013088"/>
          </a:xfrm>
          <a:prstGeom prst="rect">
            <a:avLst/>
          </a:prstGeom>
        </p:spPr>
      </p:pic>
      <p:grpSp>
        <p:nvGrpSpPr>
          <p:cNvPr id="11" name="グループ化 10">
            <a:extLst>
              <a:ext uri="{FF2B5EF4-FFF2-40B4-BE49-F238E27FC236}">
                <a16:creationId xmlns:a16="http://schemas.microsoft.com/office/drawing/2014/main" id="{94F01627-E586-4589-885A-D7335B093B17}"/>
              </a:ext>
            </a:extLst>
          </p:cNvPr>
          <p:cNvGrpSpPr/>
          <p:nvPr/>
        </p:nvGrpSpPr>
        <p:grpSpPr>
          <a:xfrm>
            <a:off x="2975607" y="3647961"/>
            <a:ext cx="5841477" cy="2643782"/>
            <a:chOff x="2468897" y="3706684"/>
            <a:chExt cx="5841477" cy="2643782"/>
          </a:xfrm>
        </p:grpSpPr>
        <p:cxnSp>
          <p:nvCxnSpPr>
            <p:cNvPr id="12" name="直線コネクタ 11">
              <a:extLst>
                <a:ext uri="{FF2B5EF4-FFF2-40B4-BE49-F238E27FC236}">
                  <a16:creationId xmlns:a16="http://schemas.microsoft.com/office/drawing/2014/main" id="{8A5E76A8-0CF1-44BD-BA7D-09D78EAF9E7E}"/>
                </a:ext>
              </a:extLst>
            </p:cNvPr>
            <p:cNvCxnSpPr>
              <a:stCxn id="25"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AD9682C-515A-4E66-B3C4-8EF0584AA186}"/>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203306B-F471-466C-A3CA-2D35CD254E75}"/>
                </a:ext>
              </a:extLst>
            </p:cNvPr>
            <p:cNvCxnSpPr>
              <a:cxnSpLocks/>
            </p:cNvCxnSpPr>
            <p:nvPr/>
          </p:nvCxnSpPr>
          <p:spPr>
            <a:xfrm flipH="1">
              <a:off x="4327346" y="4090249"/>
              <a:ext cx="1360693" cy="5531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729E3D1-D081-429E-92CC-86CA17A77995}"/>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DC36B59-14C5-4E56-91AF-F997F26723B8}"/>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6BDDFAB-D6CD-41D3-BAA7-EA1257B3544E}"/>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86B574A-0390-4623-80A6-3FFE1A79F5A2}"/>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FE2B595-C396-4277-9177-6FA716C8CC20}"/>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2A36CA1-AE84-4A06-8BB0-F7152DDE033A}"/>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F00CA6C6-67CA-4DCD-8624-A9D4D90521FC}"/>
                </a:ext>
              </a:extLst>
            </p:cNvPr>
            <p:cNvCxnSpPr>
              <a:cxnSpLocks/>
            </p:cNvCxnSpPr>
            <p:nvPr/>
          </p:nvCxnSpPr>
          <p:spPr>
            <a:xfrm>
              <a:off x="5839833" y="4093559"/>
              <a:ext cx="1144190" cy="10042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7B31DCE8-2967-469C-8C8B-17BD7125AB87}"/>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3A94516-2B46-4FBA-BBA5-F8911FDD883A}"/>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楕円 24">
              <a:extLst>
                <a:ext uri="{FF2B5EF4-FFF2-40B4-BE49-F238E27FC236}">
                  <a16:creationId xmlns:a16="http://schemas.microsoft.com/office/drawing/2014/main" id="{F4E32E71-2575-40E9-A329-462BF77AC015}"/>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X</a:t>
              </a:r>
            </a:p>
          </p:txBody>
        </p:sp>
        <p:sp>
          <p:nvSpPr>
            <p:cNvPr id="26" name="楕円 25">
              <a:extLst>
                <a:ext uri="{FF2B5EF4-FFF2-40B4-BE49-F238E27FC236}">
                  <a16:creationId xmlns:a16="http://schemas.microsoft.com/office/drawing/2014/main" id="{A58A1203-B036-4660-AACA-524E02DE56C7}"/>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Y</a:t>
              </a:r>
            </a:p>
          </p:txBody>
        </p:sp>
        <p:sp>
          <p:nvSpPr>
            <p:cNvPr id="27" name="楕円 26">
              <a:extLst>
                <a:ext uri="{FF2B5EF4-FFF2-40B4-BE49-F238E27FC236}">
                  <a16:creationId xmlns:a16="http://schemas.microsoft.com/office/drawing/2014/main" id="{F1CEEC42-BACC-4368-8331-549CCA45B497}"/>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CB722E7-B1DE-453B-BEF2-7CC02D360CC3}"/>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5770B1A5-D2AF-49EE-A847-3FDEDBCCB22C}"/>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楕円 31">
              <a:extLst>
                <a:ext uri="{FF2B5EF4-FFF2-40B4-BE49-F238E27FC236}">
                  <a16:creationId xmlns:a16="http://schemas.microsoft.com/office/drawing/2014/main" id="{6904BA52-2F1B-4917-8AE3-0977167A867E}"/>
                </a:ext>
              </a:extLst>
            </p:cNvPr>
            <p:cNvSpPr/>
            <p:nvPr/>
          </p:nvSpPr>
          <p:spPr>
            <a:xfrm>
              <a:off x="5901797" y="5578679"/>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C10A57F1-D338-4865-AA05-A4B297F21CEC}"/>
                </a:ext>
              </a:extLst>
            </p:cNvPr>
            <p:cNvSpPr/>
            <p:nvPr/>
          </p:nvSpPr>
          <p:spPr>
            <a:xfrm>
              <a:off x="5517425" y="3706684"/>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9" name="図 8">
            <a:extLst>
              <a:ext uri="{FF2B5EF4-FFF2-40B4-BE49-F238E27FC236}">
                <a16:creationId xmlns:a16="http://schemas.microsoft.com/office/drawing/2014/main" id="{1C99894C-7B97-4D5C-B052-3CFB708C9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252" y="402214"/>
            <a:ext cx="3243396" cy="777859"/>
          </a:xfrm>
          <a:prstGeom prst="rect">
            <a:avLst/>
          </a:prstGeom>
        </p:spPr>
      </p:pic>
      <p:sp>
        <p:nvSpPr>
          <p:cNvPr id="10" name="楕円 9">
            <a:extLst>
              <a:ext uri="{FF2B5EF4-FFF2-40B4-BE49-F238E27FC236}">
                <a16:creationId xmlns:a16="http://schemas.microsoft.com/office/drawing/2014/main" id="{164C8E77-3CF9-48D0-BFFA-B14A46645CF1}"/>
              </a:ext>
            </a:extLst>
          </p:cNvPr>
          <p:cNvSpPr/>
          <p:nvPr/>
        </p:nvSpPr>
        <p:spPr>
          <a:xfrm>
            <a:off x="2507629" y="3646736"/>
            <a:ext cx="3800447" cy="3148347"/>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3D3AC6EE-567B-486B-862E-DB732BDC3D7B}"/>
              </a:ext>
            </a:extLst>
          </p:cNvPr>
          <p:cNvSpPr/>
          <p:nvPr/>
        </p:nvSpPr>
        <p:spPr>
          <a:xfrm>
            <a:off x="3072197" y="5382633"/>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B4C552EE-FAD1-4492-8297-3619BDF62B4C}"/>
              </a:ext>
            </a:extLst>
          </p:cNvPr>
          <p:cNvCxnSpPr>
            <a:cxnSpLocks/>
          </p:cNvCxnSpPr>
          <p:nvPr/>
        </p:nvCxnSpPr>
        <p:spPr>
          <a:xfrm flipH="1">
            <a:off x="6194749" y="3142111"/>
            <a:ext cx="2974418" cy="250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0EE644B3-7BD1-48E8-9B41-45410D1B5D5C}"/>
              </a:ext>
            </a:extLst>
          </p:cNvPr>
          <p:cNvSpPr txBox="1"/>
          <p:nvPr/>
        </p:nvSpPr>
        <p:spPr>
          <a:xfrm>
            <a:off x="7550092" y="1359017"/>
            <a:ext cx="3988592" cy="369332"/>
          </a:xfrm>
          <a:prstGeom prst="rect">
            <a:avLst/>
          </a:prstGeom>
          <a:noFill/>
        </p:spPr>
        <p:txBody>
          <a:bodyPr wrap="none" rtlCol="0">
            <a:spAutoFit/>
          </a:bodyPr>
          <a:lstStyle/>
          <a:p>
            <a:r>
              <a:rPr kumimoji="1" lang="en-US" altLang="ja-JP" dirty="0"/>
              <a:t>C(n) : n</a:t>
            </a:r>
            <a:r>
              <a:rPr kumimoji="1" lang="ja-JP" altLang="en-US" dirty="0"/>
              <a:t>が属しているクラスタの集合</a:t>
            </a:r>
          </a:p>
        </p:txBody>
      </p:sp>
    </p:spTree>
    <p:extLst>
      <p:ext uri="{BB962C8B-B14F-4D97-AF65-F5344CB8AC3E}">
        <p14:creationId xmlns:p14="http://schemas.microsoft.com/office/powerpoint/2010/main" val="3074295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6"/>
            <a:ext cx="10515600" cy="489736"/>
          </a:xfrm>
        </p:spPr>
        <p:txBody>
          <a:bodyPr/>
          <a:lstStyle/>
          <a:p>
            <a:r>
              <a:rPr lang="en-US" altLang="ja-JP" dirty="0"/>
              <a:t>Resource allocation 1 (CRA)</a:t>
            </a:r>
          </a:p>
        </p:txBody>
      </p:sp>
      <p:sp>
        <p:nvSpPr>
          <p:cNvPr id="44" name="テキスト ボックス 43">
            <a:extLst>
              <a:ext uri="{FF2B5EF4-FFF2-40B4-BE49-F238E27FC236}">
                <a16:creationId xmlns:a16="http://schemas.microsoft.com/office/drawing/2014/main" id="{0EE644B3-7BD1-48E8-9B41-45410D1B5D5C}"/>
              </a:ext>
            </a:extLst>
          </p:cNvPr>
          <p:cNvSpPr txBox="1"/>
          <p:nvPr/>
        </p:nvSpPr>
        <p:spPr>
          <a:xfrm>
            <a:off x="7365208" y="1456294"/>
            <a:ext cx="2201244" cy="369332"/>
          </a:xfrm>
          <a:prstGeom prst="rect">
            <a:avLst/>
          </a:prstGeom>
          <a:noFill/>
        </p:spPr>
        <p:txBody>
          <a:bodyPr wrap="none" rtlCol="0">
            <a:spAutoFit/>
          </a:bodyPr>
          <a:lstStyle/>
          <a:p>
            <a:r>
              <a:rPr kumimoji="1" lang="en-US" altLang="ja-JP" dirty="0"/>
              <a:t>d</a:t>
            </a:r>
            <a:r>
              <a:rPr lang="en-US" altLang="ja-JP" dirty="0"/>
              <a:t>(</a:t>
            </a:r>
            <a:r>
              <a:rPr lang="en-US" altLang="ja-JP" dirty="0" err="1"/>
              <a:t>i</a:t>
            </a:r>
            <a:r>
              <a:rPr lang="en-US" altLang="ja-JP" dirty="0"/>
              <a:t>) : </a:t>
            </a:r>
            <a:r>
              <a:rPr lang="ja-JP" altLang="en-US" dirty="0"/>
              <a:t>ノード</a:t>
            </a:r>
            <a:r>
              <a:rPr lang="en-US" altLang="ja-JP" dirty="0" err="1"/>
              <a:t>i</a:t>
            </a:r>
            <a:r>
              <a:rPr lang="ja-JP" altLang="en-US" dirty="0"/>
              <a:t>の次数</a:t>
            </a:r>
            <a:endParaRPr kumimoji="1" lang="ja-JP" altLang="en-US" dirty="0"/>
          </a:p>
        </p:txBody>
      </p:sp>
      <p:pic>
        <p:nvPicPr>
          <p:cNvPr id="5" name="図 4">
            <a:extLst>
              <a:ext uri="{FF2B5EF4-FFF2-40B4-BE49-F238E27FC236}">
                <a16:creationId xmlns:a16="http://schemas.microsoft.com/office/drawing/2014/main" id="{5E75983E-8B68-48D9-8E66-852C34258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2341" y="2412639"/>
            <a:ext cx="5987318" cy="1307358"/>
          </a:xfrm>
          <a:prstGeom prst="rect">
            <a:avLst/>
          </a:prstGeom>
        </p:spPr>
      </p:pic>
      <p:sp>
        <p:nvSpPr>
          <p:cNvPr id="34" name="コンテンツ プレースホルダー 2">
            <a:extLst>
              <a:ext uri="{FF2B5EF4-FFF2-40B4-BE49-F238E27FC236}">
                <a16:creationId xmlns:a16="http://schemas.microsoft.com/office/drawing/2014/main" id="{FC19E452-B1D8-4283-A628-B682D147B9DC}"/>
              </a:ext>
            </a:extLst>
          </p:cNvPr>
          <p:cNvSpPr txBox="1">
            <a:spLocks/>
          </p:cNvSpPr>
          <p:nvPr/>
        </p:nvSpPr>
        <p:spPr>
          <a:xfrm>
            <a:off x="838200" y="4125608"/>
            <a:ext cx="10515600" cy="489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Within-inter cluster (WIC)</a:t>
            </a:r>
          </a:p>
        </p:txBody>
      </p:sp>
      <p:pic>
        <p:nvPicPr>
          <p:cNvPr id="8" name="図 7">
            <a:extLst>
              <a:ext uri="{FF2B5EF4-FFF2-40B4-BE49-F238E27FC236}">
                <a16:creationId xmlns:a16="http://schemas.microsoft.com/office/drawing/2014/main" id="{979E649C-2C45-4448-9611-15434C2A7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6757" y="4648011"/>
            <a:ext cx="3918485" cy="1764463"/>
          </a:xfrm>
          <a:prstGeom prst="rect">
            <a:avLst/>
          </a:prstGeom>
        </p:spPr>
      </p:pic>
      <p:pic>
        <p:nvPicPr>
          <p:cNvPr id="29" name="図 28">
            <a:extLst>
              <a:ext uri="{FF2B5EF4-FFF2-40B4-BE49-F238E27FC236}">
                <a16:creationId xmlns:a16="http://schemas.microsoft.com/office/drawing/2014/main" id="{81C41175-4DA5-4F6E-8458-B9B3BCB5CA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5830" y="3962106"/>
            <a:ext cx="1148115" cy="653238"/>
          </a:xfrm>
          <a:prstGeom prst="rect">
            <a:avLst/>
          </a:prstGeom>
        </p:spPr>
      </p:pic>
      <p:pic>
        <p:nvPicPr>
          <p:cNvPr id="42" name="図 41">
            <a:extLst>
              <a:ext uri="{FF2B5EF4-FFF2-40B4-BE49-F238E27FC236}">
                <a16:creationId xmlns:a16="http://schemas.microsoft.com/office/drawing/2014/main" id="{F56A46A0-2860-43BF-8A3D-4ED806065E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75255" y="4857453"/>
            <a:ext cx="1038690" cy="614735"/>
          </a:xfrm>
          <a:prstGeom prst="rect">
            <a:avLst/>
          </a:prstGeom>
        </p:spPr>
      </p:pic>
      <p:sp>
        <p:nvSpPr>
          <p:cNvPr id="43" name="テキスト ボックス 42">
            <a:extLst>
              <a:ext uri="{FF2B5EF4-FFF2-40B4-BE49-F238E27FC236}">
                <a16:creationId xmlns:a16="http://schemas.microsoft.com/office/drawing/2014/main" id="{6CAC6910-2B25-4B31-AD1C-EE39C466FC4F}"/>
              </a:ext>
            </a:extLst>
          </p:cNvPr>
          <p:cNvSpPr txBox="1"/>
          <p:nvPr/>
        </p:nvSpPr>
        <p:spPr>
          <a:xfrm>
            <a:off x="9613945" y="4134507"/>
            <a:ext cx="1576969" cy="369332"/>
          </a:xfrm>
          <a:prstGeom prst="rect">
            <a:avLst/>
          </a:prstGeom>
          <a:noFill/>
        </p:spPr>
        <p:txBody>
          <a:bodyPr wrap="square" rtlCol="0">
            <a:spAutoFit/>
          </a:bodyPr>
          <a:lstStyle/>
          <a:p>
            <a:r>
              <a:rPr kumimoji="1" lang="ja-JP" altLang="en-US" dirty="0"/>
              <a:t>：クラスタ内</a:t>
            </a:r>
          </a:p>
        </p:txBody>
      </p:sp>
      <p:sp>
        <p:nvSpPr>
          <p:cNvPr id="45" name="テキスト ボックス 44">
            <a:extLst>
              <a:ext uri="{FF2B5EF4-FFF2-40B4-BE49-F238E27FC236}">
                <a16:creationId xmlns:a16="http://schemas.microsoft.com/office/drawing/2014/main" id="{521FF7AE-22FC-4524-BA8B-A2564D7C5080}"/>
              </a:ext>
            </a:extLst>
          </p:cNvPr>
          <p:cNvSpPr txBox="1"/>
          <p:nvPr/>
        </p:nvSpPr>
        <p:spPr>
          <a:xfrm>
            <a:off x="9613945" y="4980154"/>
            <a:ext cx="1576969" cy="369332"/>
          </a:xfrm>
          <a:prstGeom prst="rect">
            <a:avLst/>
          </a:prstGeom>
          <a:noFill/>
        </p:spPr>
        <p:txBody>
          <a:bodyPr wrap="square" rtlCol="0">
            <a:spAutoFit/>
          </a:bodyPr>
          <a:lstStyle/>
          <a:p>
            <a:r>
              <a:rPr kumimoji="1" lang="ja-JP" altLang="en-US" dirty="0"/>
              <a:t>：クラスタ間</a:t>
            </a:r>
          </a:p>
        </p:txBody>
      </p:sp>
      <p:sp>
        <p:nvSpPr>
          <p:cNvPr id="46" name="テキスト ボックス 45">
            <a:extLst>
              <a:ext uri="{FF2B5EF4-FFF2-40B4-BE49-F238E27FC236}">
                <a16:creationId xmlns:a16="http://schemas.microsoft.com/office/drawing/2014/main" id="{5120E93D-D3F0-4BA3-ACD0-DAEA9A155DE4}"/>
              </a:ext>
            </a:extLst>
          </p:cNvPr>
          <p:cNvSpPr txBox="1"/>
          <p:nvPr/>
        </p:nvSpPr>
        <p:spPr>
          <a:xfrm>
            <a:off x="8658998" y="5652332"/>
            <a:ext cx="3312092" cy="646331"/>
          </a:xfrm>
          <a:prstGeom prst="rect">
            <a:avLst/>
          </a:prstGeom>
          <a:noFill/>
        </p:spPr>
        <p:txBody>
          <a:bodyPr wrap="square" rtlCol="0">
            <a:spAutoFit/>
          </a:bodyPr>
          <a:lstStyle/>
          <a:p>
            <a:r>
              <a:rPr kumimoji="1" lang="en-US" altLang="ja-JP" dirty="0"/>
              <a:t>δ</a:t>
            </a:r>
            <a:r>
              <a:rPr kumimoji="1" lang="ja-JP" altLang="en-US" dirty="0"/>
              <a:t>：分母が</a:t>
            </a:r>
            <a:r>
              <a:rPr kumimoji="1" lang="en-US" altLang="ja-JP" dirty="0"/>
              <a:t>0</a:t>
            </a:r>
            <a:r>
              <a:rPr kumimoji="1" lang="ja-JP" altLang="en-US" dirty="0"/>
              <a:t>にならないように設定した微小量</a:t>
            </a:r>
          </a:p>
        </p:txBody>
      </p:sp>
    </p:spTree>
    <p:extLst>
      <p:ext uri="{BB962C8B-B14F-4D97-AF65-F5344CB8AC3E}">
        <p14:creationId xmlns:p14="http://schemas.microsoft.com/office/powerpoint/2010/main" val="2475274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4486275"/>
          </a:xfrm>
        </p:spPr>
        <p:txBody>
          <a:bodyPr>
            <a:normAutofit lnSpcReduction="10000"/>
          </a:bodyPr>
          <a:lstStyle/>
          <a:p>
            <a:r>
              <a:rPr kumimoji="1" lang="en-US" altLang="ja-JP" dirty="0">
                <a:hlinkClick r:id="rId2"/>
              </a:rPr>
              <a:t>ATC</a:t>
            </a:r>
            <a:r>
              <a:rPr kumimoji="1" lang="ja-JP" altLang="en-US" dirty="0">
                <a:hlinkClick r:id="rId2"/>
              </a:rPr>
              <a:t>コード</a:t>
            </a:r>
            <a:r>
              <a:rPr kumimoji="1" lang="ja-JP" altLang="en-US" dirty="0"/>
              <a:t>：解剖治療学分類法</a:t>
            </a:r>
            <a:r>
              <a:rPr lang="ja-JP" altLang="en-US" dirty="0"/>
              <a:t>（医薬品を効果をもたらす部位、器官、作用能、化学特徴によって</a:t>
            </a:r>
            <a:r>
              <a:rPr lang="en-US" altLang="ja-JP" dirty="0"/>
              <a:t>5</a:t>
            </a:r>
            <a:r>
              <a:rPr lang="ja-JP" altLang="en-US" dirty="0" err="1"/>
              <a:t>つの</a:t>
            </a:r>
            <a:r>
              <a:rPr lang="ja-JP" altLang="en-US" dirty="0"/>
              <a:t>レベルにグループ分け</a:t>
            </a:r>
            <a:endParaRPr lang="en-US" altLang="ja-JP" dirty="0"/>
          </a:p>
          <a:p>
            <a:r>
              <a:rPr lang="ja-JP" altLang="en-US" dirty="0"/>
              <a:t>レベル１：解剖学的部位に基づいた分類で</a:t>
            </a:r>
            <a:r>
              <a:rPr lang="en-US" altLang="ja-JP" dirty="0"/>
              <a:t>14</a:t>
            </a:r>
            <a:r>
              <a:rPr lang="ja-JP" altLang="en-US" dirty="0"/>
              <a:t>個にグループ分け</a:t>
            </a:r>
            <a:endParaRPr lang="en-US" altLang="ja-JP" dirty="0"/>
          </a:p>
          <a:p>
            <a:pPr lvl="1"/>
            <a:r>
              <a:rPr kumimoji="1" lang="en-US" altLang="ja-JP" dirty="0"/>
              <a:t>A – </a:t>
            </a:r>
            <a:r>
              <a:rPr kumimoji="1" lang="ja-JP" altLang="en-US" dirty="0"/>
              <a:t>消化管及び代謝</a:t>
            </a:r>
            <a:endParaRPr kumimoji="1" lang="en-US" altLang="ja-JP" dirty="0"/>
          </a:p>
          <a:p>
            <a:pPr lvl="1"/>
            <a:r>
              <a:rPr kumimoji="1" lang="en-US" altLang="ja-JP" dirty="0"/>
              <a:t>B – </a:t>
            </a:r>
            <a:r>
              <a:rPr kumimoji="1" lang="ja-JP" altLang="en-US" dirty="0"/>
              <a:t>血液および血液を生成する器官</a:t>
            </a:r>
            <a:endParaRPr kumimoji="1" lang="en-US" altLang="ja-JP" dirty="0"/>
          </a:p>
          <a:p>
            <a:pPr lvl="1"/>
            <a:r>
              <a:rPr kumimoji="1" lang="en-US" altLang="ja-JP" dirty="0"/>
              <a:t>…</a:t>
            </a:r>
          </a:p>
          <a:p>
            <a:pPr lvl="1"/>
            <a:r>
              <a:rPr lang="en-US" altLang="ja-JP" dirty="0"/>
              <a:t>R –</a:t>
            </a:r>
            <a:r>
              <a:rPr lang="ja-JP" altLang="en-US" dirty="0"/>
              <a:t> 呼吸器系</a:t>
            </a:r>
            <a:endParaRPr kumimoji="1" lang="en-US" altLang="ja-JP" dirty="0"/>
          </a:p>
          <a:p>
            <a:pPr lvl="1"/>
            <a:r>
              <a:rPr kumimoji="1" lang="en-US" altLang="ja-JP" dirty="0"/>
              <a:t>S</a:t>
            </a:r>
            <a:r>
              <a:rPr lang="ja-JP" altLang="en-US" dirty="0"/>
              <a:t> </a:t>
            </a:r>
            <a:r>
              <a:rPr kumimoji="1" lang="en-US" altLang="ja-JP" dirty="0"/>
              <a:t>– </a:t>
            </a:r>
            <a:r>
              <a:rPr kumimoji="1" lang="ja-JP" altLang="en-US" dirty="0"/>
              <a:t>感覚系</a:t>
            </a:r>
            <a:endParaRPr kumimoji="1" lang="en-US" altLang="ja-JP" dirty="0"/>
          </a:p>
          <a:p>
            <a:pPr lvl="1"/>
            <a:r>
              <a:rPr kumimoji="1" lang="en-US" altLang="ja-JP" dirty="0"/>
              <a:t>V </a:t>
            </a:r>
            <a:r>
              <a:rPr lang="en-US" altLang="ja-JP" dirty="0"/>
              <a:t>– </a:t>
            </a:r>
            <a:r>
              <a:rPr lang="ja-JP" altLang="en-US" dirty="0"/>
              <a:t>その他</a:t>
            </a:r>
            <a:endParaRPr lang="en-US" altLang="ja-JP" dirty="0"/>
          </a:p>
          <a:p>
            <a:r>
              <a:rPr lang="en-US" altLang="ja-JP" dirty="0"/>
              <a:t>Ex.) ATC</a:t>
            </a:r>
            <a:r>
              <a:rPr lang="ja-JP" altLang="en-US" dirty="0"/>
              <a:t>コードは</a:t>
            </a:r>
            <a:r>
              <a:rPr lang="en-US" altLang="ja-JP" dirty="0"/>
              <a:t>B01AC06</a:t>
            </a:r>
            <a:r>
              <a:rPr lang="ja-JP" altLang="en-US" dirty="0"/>
              <a:t>は解熱剤</a:t>
            </a:r>
            <a:endParaRPr lang="en-US" altLang="ja-JP" dirty="0"/>
          </a:p>
          <a:p>
            <a:pPr lvl="1"/>
            <a:r>
              <a:rPr lang="en-US" altLang="ja-JP" dirty="0"/>
              <a:t>B – </a:t>
            </a:r>
            <a:r>
              <a:rPr lang="ja-JP" altLang="en-US" dirty="0"/>
              <a:t>血液および血液を生成する器官に作用する</a:t>
            </a:r>
            <a:endParaRPr lang="en-US" altLang="ja-JP" dirty="0"/>
          </a:p>
        </p:txBody>
      </p:sp>
    </p:spTree>
    <p:extLst>
      <p:ext uri="{BB962C8B-B14F-4D97-AF65-F5344CB8AC3E}">
        <p14:creationId xmlns:p14="http://schemas.microsoft.com/office/powerpoint/2010/main" val="1741450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1958523"/>
          </a:xfrm>
        </p:spPr>
        <p:txBody>
          <a:bodyPr>
            <a:normAutofit fontScale="85000" lnSpcReduction="20000"/>
          </a:bodyPr>
          <a:lstStyle/>
          <a:p>
            <a:r>
              <a:rPr lang="en-US" altLang="ja-JP" dirty="0"/>
              <a:t>Inverse document frequency (IDF)</a:t>
            </a:r>
          </a:p>
          <a:p>
            <a:pPr lvl="1"/>
            <a:r>
              <a:rPr lang="en-US" altLang="ja-JP" dirty="0"/>
              <a:t>D: </a:t>
            </a:r>
            <a:r>
              <a:rPr lang="ja-JP" altLang="en-US" dirty="0"/>
              <a:t>化合物の集合</a:t>
            </a:r>
            <a:endParaRPr lang="en-US" altLang="ja-JP" dirty="0"/>
          </a:p>
          <a:p>
            <a:pPr lvl="1"/>
            <a:r>
              <a:rPr lang="en-US" altLang="ja-JP" dirty="0" err="1"/>
              <a:t>n_t</a:t>
            </a:r>
            <a:r>
              <a:rPr lang="en-US" altLang="ja-JP" dirty="0"/>
              <a:t> : ATC</a:t>
            </a:r>
            <a:r>
              <a:rPr lang="ja-JP" altLang="en-US" dirty="0"/>
              <a:t>コード</a:t>
            </a:r>
            <a:r>
              <a:rPr lang="en-US" altLang="ja-JP" dirty="0"/>
              <a:t>t</a:t>
            </a:r>
            <a:r>
              <a:rPr lang="ja-JP" altLang="en-US" dirty="0"/>
              <a:t>を持つ化合物の数</a:t>
            </a:r>
            <a:endParaRPr lang="en-US" altLang="ja-JP" dirty="0"/>
          </a:p>
          <a:p>
            <a:r>
              <a:rPr lang="ja-JP" altLang="en-US" dirty="0"/>
              <a:t>いろんな化合物が持つ</a:t>
            </a:r>
            <a:r>
              <a:rPr lang="en-US" altLang="ja-JP" dirty="0"/>
              <a:t>ATC</a:t>
            </a:r>
            <a:r>
              <a:rPr lang="ja-JP" altLang="en-US" dirty="0"/>
              <a:t>コードはそれほど重要ではない</a:t>
            </a:r>
            <a:endParaRPr lang="en-US" altLang="ja-JP" dirty="0"/>
          </a:p>
          <a:p>
            <a:r>
              <a:rPr lang="ja-JP" altLang="en-US" dirty="0"/>
              <a:t>薬物間の類似度は</a:t>
            </a:r>
            <a:r>
              <a:rPr lang="en-US" altLang="ja-JP" dirty="0"/>
              <a:t>IDF</a:t>
            </a:r>
            <a:r>
              <a:rPr lang="ja-JP" altLang="en-US" dirty="0"/>
              <a:t>で構成されたベクトルのコサイン類似度</a:t>
            </a:r>
            <a:br>
              <a:rPr lang="en-US" altLang="ja-JP" dirty="0"/>
            </a:br>
            <a:r>
              <a:rPr lang="ja-JP" altLang="en-US" dirty="0"/>
              <a:t>（</a:t>
            </a:r>
            <a:r>
              <a:rPr lang="en-US" altLang="ja-JP" dirty="0"/>
              <a:t>1</a:t>
            </a:r>
            <a:r>
              <a:rPr lang="ja-JP" altLang="en-US" dirty="0" err="1"/>
              <a:t>つの</a:t>
            </a:r>
            <a:r>
              <a:rPr lang="ja-JP" altLang="en-US" dirty="0"/>
              <a:t>化合物が複数の</a:t>
            </a:r>
            <a:r>
              <a:rPr lang="en-US" altLang="ja-JP" dirty="0"/>
              <a:t>ATC</a:t>
            </a:r>
            <a:r>
              <a:rPr lang="ja-JP" altLang="en-US" dirty="0"/>
              <a:t>コードをもつから？）</a:t>
            </a:r>
            <a:endParaRPr lang="en-US" altLang="ja-JP" dirty="0"/>
          </a:p>
        </p:txBody>
      </p:sp>
      <p:pic>
        <p:nvPicPr>
          <p:cNvPr id="5" name="図 4">
            <a:extLst>
              <a:ext uri="{FF2B5EF4-FFF2-40B4-BE49-F238E27FC236}">
                <a16:creationId xmlns:a16="http://schemas.microsoft.com/office/drawing/2014/main" id="{00F4ACE8-1CFA-4844-8451-F673E37B8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821" y="3990517"/>
            <a:ext cx="3848622" cy="1222503"/>
          </a:xfrm>
          <a:prstGeom prst="rect">
            <a:avLst/>
          </a:prstGeom>
        </p:spPr>
      </p:pic>
    </p:spTree>
    <p:extLst>
      <p:ext uri="{BB962C8B-B14F-4D97-AF65-F5344CB8AC3E}">
        <p14:creationId xmlns:p14="http://schemas.microsoft.com/office/powerpoint/2010/main" val="2518475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1958523"/>
          </a:xfrm>
        </p:spPr>
        <p:txBody>
          <a:bodyPr>
            <a:normAutofit fontScale="92500" lnSpcReduction="10000"/>
          </a:bodyPr>
          <a:lstStyle/>
          <a:p>
            <a:r>
              <a:rPr lang="en-US" altLang="ja-JP" dirty="0"/>
              <a:t>Chemical structure-based drug similarity (CHEM)</a:t>
            </a:r>
          </a:p>
          <a:p>
            <a:r>
              <a:rPr lang="en-US" altLang="ja-JP" dirty="0" err="1"/>
              <a:t>Tanimoto</a:t>
            </a:r>
            <a:r>
              <a:rPr lang="en-US" altLang="ja-JP" dirty="0"/>
              <a:t> similarity</a:t>
            </a:r>
            <a:r>
              <a:rPr lang="ja-JP" altLang="en-US" dirty="0"/>
              <a:t>を用いた</a:t>
            </a:r>
            <a:endParaRPr lang="en-US" altLang="ja-JP" dirty="0"/>
          </a:p>
          <a:p>
            <a:pPr lvl="1"/>
            <a:r>
              <a:rPr lang="en-US" altLang="ja-JP" dirty="0"/>
              <a:t>a : </a:t>
            </a:r>
            <a:r>
              <a:rPr lang="ja-JP" altLang="en-US" dirty="0"/>
              <a:t>化合物</a:t>
            </a:r>
            <a:r>
              <a:rPr lang="ja-JP" altLang="en-US" dirty="0" err="1"/>
              <a:t>ｘ</a:t>
            </a:r>
            <a:r>
              <a:rPr lang="ja-JP" altLang="en-US" dirty="0"/>
              <a:t>のビット列のうち</a:t>
            </a:r>
            <a:r>
              <a:rPr lang="en-US" altLang="ja-JP" dirty="0"/>
              <a:t>1</a:t>
            </a:r>
            <a:r>
              <a:rPr lang="ja-JP" altLang="en-US" dirty="0"/>
              <a:t>が立っている数</a:t>
            </a:r>
            <a:endParaRPr lang="en-US" altLang="ja-JP" dirty="0"/>
          </a:p>
          <a:p>
            <a:pPr lvl="1"/>
            <a:r>
              <a:rPr lang="en-US" altLang="ja-JP" dirty="0"/>
              <a:t>b : </a:t>
            </a:r>
            <a:r>
              <a:rPr lang="ja-JP" altLang="en-US" dirty="0"/>
              <a:t>化合物</a:t>
            </a:r>
            <a:r>
              <a:rPr lang="ja-JP" altLang="en-US" dirty="0" err="1"/>
              <a:t>ｙ</a:t>
            </a:r>
            <a:r>
              <a:rPr lang="ja-JP" altLang="en-US" dirty="0"/>
              <a:t>のビット列のうち</a:t>
            </a:r>
            <a:r>
              <a:rPr lang="en-US" altLang="ja-JP" dirty="0"/>
              <a:t>1</a:t>
            </a:r>
            <a:r>
              <a:rPr lang="ja-JP" altLang="en-US" dirty="0"/>
              <a:t>が立っている数</a:t>
            </a:r>
            <a:endParaRPr lang="en-US" altLang="ja-JP" dirty="0"/>
          </a:p>
          <a:p>
            <a:pPr lvl="1"/>
            <a:r>
              <a:rPr lang="en-US" altLang="ja-JP" dirty="0"/>
              <a:t>c : </a:t>
            </a:r>
            <a:r>
              <a:rPr lang="ja-JP" altLang="en-US" dirty="0" err="1"/>
              <a:t>ｘ</a:t>
            </a:r>
            <a:r>
              <a:rPr lang="ja-JP" altLang="en-US" dirty="0"/>
              <a:t>とｙがともに</a:t>
            </a:r>
            <a:r>
              <a:rPr lang="en-US" altLang="ja-JP" dirty="0"/>
              <a:t>1</a:t>
            </a:r>
            <a:r>
              <a:rPr lang="ja-JP" altLang="en-US" dirty="0"/>
              <a:t>である数</a:t>
            </a:r>
            <a:endParaRPr lang="en-US" altLang="ja-JP" dirty="0"/>
          </a:p>
        </p:txBody>
      </p:sp>
      <p:pic>
        <p:nvPicPr>
          <p:cNvPr id="6" name="図 5">
            <a:extLst>
              <a:ext uri="{FF2B5EF4-FFF2-40B4-BE49-F238E27FC236}">
                <a16:creationId xmlns:a16="http://schemas.microsoft.com/office/drawing/2014/main" id="{BBEE15C2-F9D2-435D-AE16-B874CF835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966" y="3482413"/>
            <a:ext cx="4938928" cy="2171938"/>
          </a:xfrm>
          <a:prstGeom prst="rect">
            <a:avLst/>
          </a:prstGeom>
        </p:spPr>
      </p:pic>
    </p:spTree>
    <p:extLst>
      <p:ext uri="{BB962C8B-B14F-4D97-AF65-F5344CB8AC3E}">
        <p14:creationId xmlns:p14="http://schemas.microsoft.com/office/powerpoint/2010/main" val="1305623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4500387"/>
          </a:xfrm>
        </p:spPr>
        <p:txBody>
          <a:bodyPr>
            <a:normAutofit fontScale="92500" lnSpcReduction="20000"/>
          </a:bodyPr>
          <a:lstStyle/>
          <a:p>
            <a:r>
              <a:rPr lang="en-US" altLang="ja-JP" dirty="0" err="1"/>
              <a:t>MeSH</a:t>
            </a:r>
            <a:r>
              <a:rPr lang="en-US" altLang="ja-JP" dirty="0"/>
              <a:t>-based similarity (MESH)</a:t>
            </a:r>
          </a:p>
          <a:p>
            <a:pPr lvl="1"/>
            <a:r>
              <a:rPr lang="en-US" altLang="ja-JP" dirty="0" err="1"/>
              <a:t>MeSH</a:t>
            </a:r>
            <a:r>
              <a:rPr lang="ja-JP" altLang="en-US" dirty="0"/>
              <a:t>は、</a:t>
            </a:r>
            <a:r>
              <a:rPr lang="en-US" altLang="ja-JP" dirty="0"/>
              <a:t>MEDLINE</a:t>
            </a:r>
            <a:r>
              <a:rPr lang="ja-JP" altLang="en-US" dirty="0"/>
              <a:t>データベースを索引付けするために使用される制御された語彙。 </a:t>
            </a:r>
            <a:r>
              <a:rPr lang="en-US" altLang="ja-JP" dirty="0" err="1"/>
              <a:t>MeSH</a:t>
            </a:r>
            <a:r>
              <a:rPr lang="ja-JP" altLang="en-US" dirty="0"/>
              <a:t>ベースの類似性は、</a:t>
            </a:r>
            <a:r>
              <a:rPr lang="en-US" altLang="ja-JP" dirty="0" err="1"/>
              <a:t>DrugBank</a:t>
            </a:r>
            <a:r>
              <a:rPr lang="ja-JP" altLang="en-US" dirty="0"/>
              <a:t>エントリに関連付けられている</a:t>
            </a:r>
            <a:r>
              <a:rPr lang="en-US" altLang="ja-JP" dirty="0" err="1"/>
              <a:t>MeSH</a:t>
            </a:r>
            <a:r>
              <a:rPr lang="ja-JP" altLang="en-US" dirty="0"/>
              <a:t>用語に基づいています。 </a:t>
            </a:r>
            <a:r>
              <a:rPr lang="en-US" altLang="ja-JP" dirty="0" err="1"/>
              <a:t>DrugBank</a:t>
            </a:r>
            <a:r>
              <a:rPr lang="ja-JP" altLang="en-US" dirty="0"/>
              <a:t>データベースには、</a:t>
            </a:r>
            <a:r>
              <a:rPr lang="en-US" altLang="ja-JP" dirty="0"/>
              <a:t>2072</a:t>
            </a:r>
            <a:r>
              <a:rPr lang="ja-JP" altLang="en-US" dirty="0"/>
              <a:t>種類の</a:t>
            </a:r>
            <a:r>
              <a:rPr lang="en-US" altLang="ja-JP" dirty="0" err="1"/>
              <a:t>MeSH</a:t>
            </a:r>
            <a:r>
              <a:rPr lang="ja-JP" altLang="en-US" dirty="0"/>
              <a:t>用語があります。 薬剤治療ベースの類似性の場合と同様に、各化合物は、要素が</a:t>
            </a:r>
            <a:r>
              <a:rPr lang="en-US" altLang="ja-JP" dirty="0" err="1"/>
              <a:t>MeSH</a:t>
            </a:r>
            <a:r>
              <a:rPr lang="ja-JP" altLang="en-US" dirty="0"/>
              <a:t>項の存在を表すバイナリーベクトルによって表された。 </a:t>
            </a:r>
            <a:r>
              <a:rPr lang="en-US" altLang="ja-JP" dirty="0" err="1"/>
              <a:t>MeSH</a:t>
            </a:r>
            <a:r>
              <a:rPr lang="ja-JP" altLang="en-US" dirty="0"/>
              <a:t>に基づく類似性は、対応する</a:t>
            </a:r>
            <a:r>
              <a:rPr lang="en-US" altLang="ja-JP" dirty="0"/>
              <a:t>2</a:t>
            </a:r>
            <a:r>
              <a:rPr lang="ja-JP" altLang="en-US" dirty="0" err="1"/>
              <a:t>つの</a:t>
            </a:r>
            <a:r>
              <a:rPr lang="ja-JP" altLang="en-US" dirty="0"/>
              <a:t>化合物の</a:t>
            </a:r>
            <a:r>
              <a:rPr lang="en-US" altLang="ja-JP" dirty="0"/>
              <a:t>IDF</a:t>
            </a:r>
            <a:r>
              <a:rPr lang="ja-JP" altLang="en-US" dirty="0"/>
              <a:t>加重</a:t>
            </a:r>
            <a:r>
              <a:rPr lang="en-US" altLang="ja-JP" dirty="0" err="1"/>
              <a:t>MeSH</a:t>
            </a:r>
            <a:r>
              <a:rPr lang="ja-JP" altLang="en-US" dirty="0"/>
              <a:t>ベクトル間のコサイン類似性として定義される。</a:t>
            </a:r>
            <a:endParaRPr lang="en-US" altLang="ja-JP" dirty="0"/>
          </a:p>
          <a:p>
            <a:r>
              <a:rPr lang="en-US" altLang="ja-JP" dirty="0"/>
              <a:t>Adverse drug effect-based similarity (ADE)</a:t>
            </a:r>
          </a:p>
          <a:p>
            <a:pPr lvl="1"/>
            <a:r>
              <a:rPr lang="ja-JP" altLang="en-US" dirty="0"/>
              <a:t>この種の類似性については、</a:t>
            </a:r>
            <a:r>
              <a:rPr lang="en-US" altLang="ja-JP" dirty="0"/>
              <a:t>SIDER</a:t>
            </a:r>
            <a:r>
              <a:rPr lang="ja-JP" altLang="en-US" dirty="0"/>
              <a:t>の副作用データベースから提供される情報を使用します。 </a:t>
            </a:r>
            <a:r>
              <a:rPr lang="en-US" altLang="ja-JP" dirty="0"/>
              <a:t>SIDER</a:t>
            </a:r>
            <a:r>
              <a:rPr lang="ja-JP" altLang="en-US" dirty="0"/>
              <a:t>は、市販されている薬剤およびその既知の</a:t>
            </a:r>
            <a:r>
              <a:rPr lang="en-US" altLang="ja-JP" dirty="0"/>
              <a:t>ADR</a:t>
            </a:r>
            <a:r>
              <a:rPr lang="ja-JP" altLang="en-US" dirty="0"/>
              <a:t>に関するデータを提供する。 この研究（</a:t>
            </a:r>
            <a:r>
              <a:rPr lang="en-US" altLang="ja-JP" dirty="0"/>
              <a:t>4.1</a:t>
            </a:r>
            <a:r>
              <a:rPr lang="ja-JP" altLang="en-US" dirty="0"/>
              <a:t>）で使用されたバージョンは、</a:t>
            </a:r>
            <a:r>
              <a:rPr lang="en-US" altLang="ja-JP" dirty="0"/>
              <a:t>SIDER</a:t>
            </a:r>
            <a:r>
              <a:rPr lang="ja-JP" altLang="en-US" dirty="0"/>
              <a:t>ウェブページ</a:t>
            </a:r>
            <a:r>
              <a:rPr lang="en-US" altLang="ja-JP" dirty="0"/>
              <a:t>[51]</a:t>
            </a:r>
            <a:r>
              <a:rPr lang="ja-JP" altLang="en-US" dirty="0"/>
              <a:t>から入手した。 データベースには</a:t>
            </a:r>
            <a:r>
              <a:rPr lang="en-US" altLang="ja-JP" dirty="0"/>
              <a:t>1,430</a:t>
            </a:r>
            <a:r>
              <a:rPr lang="ja-JP" altLang="en-US" dirty="0"/>
              <a:t>種類の薬物と</a:t>
            </a:r>
            <a:r>
              <a:rPr lang="en-US" altLang="ja-JP" dirty="0"/>
              <a:t>5868</a:t>
            </a:r>
            <a:r>
              <a:rPr lang="ja-JP" altLang="en-US" dirty="0"/>
              <a:t>種類の副作用があります。 各化合物は、副作用用語の存在を要素が表す</a:t>
            </a:r>
            <a:r>
              <a:rPr lang="en-US" altLang="ja-JP" dirty="0"/>
              <a:t>2</a:t>
            </a:r>
            <a:r>
              <a:rPr lang="ja-JP" altLang="en-US" dirty="0"/>
              <a:t>進値を有するベクトルによって表された。 </a:t>
            </a:r>
            <a:r>
              <a:rPr lang="en-US" altLang="ja-JP" dirty="0"/>
              <a:t>2</a:t>
            </a:r>
            <a:r>
              <a:rPr lang="ja-JP" altLang="en-US" dirty="0" err="1"/>
              <a:t>つの</a:t>
            </a:r>
            <a:r>
              <a:rPr lang="ja-JP" altLang="en-US" dirty="0"/>
              <a:t>化合物の副作用類似性は、</a:t>
            </a:r>
            <a:r>
              <a:rPr lang="en-US" altLang="ja-JP" dirty="0"/>
              <a:t>2</a:t>
            </a:r>
            <a:r>
              <a:rPr lang="ja-JP" altLang="en-US" dirty="0" err="1"/>
              <a:t>つの</a:t>
            </a:r>
            <a:r>
              <a:rPr lang="ja-JP" altLang="en-US" dirty="0"/>
              <a:t>化合物の</a:t>
            </a:r>
            <a:r>
              <a:rPr lang="en-US" altLang="ja-JP" dirty="0"/>
              <a:t>IDF</a:t>
            </a:r>
            <a:r>
              <a:rPr lang="ja-JP" altLang="en-US" dirty="0"/>
              <a:t>加重副作用ベクトル間のコサイン類似性として定義される。</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3953898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Statistical learning</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p:txBody>
          <a:bodyPr/>
          <a:lstStyle/>
          <a:p>
            <a:r>
              <a:rPr lang="en-US" altLang="ja-JP" dirty="0"/>
              <a:t>Unsupervised classification</a:t>
            </a:r>
          </a:p>
          <a:p>
            <a:r>
              <a:rPr kumimoji="1" lang="en-US" altLang="ja-JP" dirty="0"/>
              <a:t>Classification tree</a:t>
            </a:r>
          </a:p>
          <a:p>
            <a:r>
              <a:rPr lang="en-US" altLang="ja-JP" dirty="0"/>
              <a:t>K-nearest neighbors</a:t>
            </a:r>
          </a:p>
          <a:p>
            <a:r>
              <a:rPr kumimoji="1" lang="en-US" altLang="ja-JP" dirty="0"/>
              <a:t>Support vector machine</a:t>
            </a:r>
          </a:p>
          <a:p>
            <a:r>
              <a:rPr lang="en-US" altLang="ja-JP" dirty="0"/>
              <a:t>Random forest</a:t>
            </a:r>
          </a:p>
          <a:p>
            <a:r>
              <a:rPr kumimoji="1" lang="en-US" altLang="ja-JP" dirty="0"/>
              <a:t>Gradient boosting machine</a:t>
            </a:r>
            <a:endParaRPr kumimoji="1" lang="ja-JP" altLang="en-US" dirty="0"/>
          </a:p>
        </p:txBody>
      </p:sp>
    </p:spTree>
    <p:extLst>
      <p:ext uri="{BB962C8B-B14F-4D97-AF65-F5344CB8AC3E}">
        <p14:creationId xmlns:p14="http://schemas.microsoft.com/office/powerpoint/2010/main" val="426717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Evaluation metrics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p:txBody>
          <a:bodyPr/>
          <a:lstStyle/>
          <a:p>
            <a:r>
              <a:rPr kumimoji="1" lang="en-US" altLang="ja-JP" dirty="0"/>
              <a:t>R</a:t>
            </a:r>
            <a:r>
              <a:rPr lang="ja-JP" altLang="en-US" dirty="0"/>
              <a:t>のライブラリを用いて評価</a:t>
            </a:r>
            <a:endParaRPr lang="en-US" altLang="ja-JP" dirty="0"/>
          </a:p>
          <a:p>
            <a:r>
              <a:rPr kumimoji="1" lang="ja-JP" altLang="en-US" dirty="0"/>
              <a:t>全データのうち６６％をトレーニング用、残りを評価用に用いた</a:t>
            </a:r>
            <a:endParaRPr kumimoji="1" lang="en-US" altLang="ja-JP" dirty="0"/>
          </a:p>
          <a:p>
            <a:r>
              <a:rPr kumimoji="1" lang="en-US" altLang="ja-JP" dirty="0"/>
              <a:t>10-fold</a:t>
            </a:r>
            <a:r>
              <a:rPr kumimoji="1" lang="ja-JP" altLang="en-US" dirty="0"/>
              <a:t>交差検定を用いてパラメータをチューニング（距離を測るときの閾値と分散？）</a:t>
            </a:r>
            <a:endParaRPr kumimoji="1" lang="en-US" altLang="ja-JP" dirty="0"/>
          </a:p>
          <a:p>
            <a:r>
              <a:rPr lang="ja-JP" altLang="en-US" dirty="0"/>
              <a:t>評価尺度は、再現率、適合率、</a:t>
            </a:r>
            <a:r>
              <a:rPr lang="en-US" altLang="ja-JP" dirty="0"/>
              <a:t>F</a:t>
            </a:r>
            <a:r>
              <a:rPr lang="ja-JP" altLang="en-US" dirty="0"/>
              <a:t>価、</a:t>
            </a:r>
            <a:r>
              <a:rPr lang="en-US" altLang="ja-JP" dirty="0"/>
              <a:t>ROC</a:t>
            </a:r>
            <a:r>
              <a:rPr lang="ja-JP" altLang="en-US" dirty="0"/>
              <a:t>曲線、</a:t>
            </a:r>
            <a:r>
              <a:rPr lang="en-US" altLang="ja-JP" dirty="0"/>
              <a:t>AUC</a:t>
            </a:r>
          </a:p>
          <a:p>
            <a:r>
              <a:rPr kumimoji="1" lang="ja-JP" altLang="en-US" dirty="0"/>
              <a:t>フリードマン検定で異なる分類器での有意差を検証</a:t>
            </a:r>
            <a:endParaRPr kumimoji="1" lang="en-US" altLang="ja-JP" dirty="0"/>
          </a:p>
          <a:p>
            <a:r>
              <a:rPr lang="en-US" altLang="ja-JP" dirty="0" err="1"/>
              <a:t>Nemeny</a:t>
            </a:r>
            <a:r>
              <a:rPr lang="ja-JP" altLang="en-US" dirty="0"/>
              <a:t> </a:t>
            </a:r>
            <a:r>
              <a:rPr lang="en-US" altLang="ja-JP" dirty="0"/>
              <a:t>post-hoc</a:t>
            </a:r>
            <a:r>
              <a:rPr lang="ja-JP" altLang="en-US" dirty="0"/>
              <a:t>テスト</a:t>
            </a:r>
            <a:endParaRPr kumimoji="1" lang="en-US" altLang="ja-JP" dirty="0"/>
          </a:p>
        </p:txBody>
      </p:sp>
    </p:spTree>
    <p:extLst>
      <p:ext uri="{BB962C8B-B14F-4D97-AF65-F5344CB8AC3E}">
        <p14:creationId xmlns:p14="http://schemas.microsoft.com/office/powerpoint/2010/main" val="2453811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Results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531681"/>
          </a:xfrm>
        </p:spPr>
        <p:txBody>
          <a:bodyPr/>
          <a:lstStyle/>
          <a:p>
            <a:r>
              <a:rPr kumimoji="1" lang="en-US" altLang="ja-JP" dirty="0"/>
              <a:t>Network characteristics</a:t>
            </a:r>
          </a:p>
          <a:p>
            <a:endParaRPr kumimoji="1" lang="ja-JP" altLang="en-US" dirty="0"/>
          </a:p>
        </p:txBody>
      </p:sp>
      <p:pic>
        <p:nvPicPr>
          <p:cNvPr id="7" name="図 6">
            <a:extLst>
              <a:ext uri="{FF2B5EF4-FFF2-40B4-BE49-F238E27FC236}">
                <a16:creationId xmlns:a16="http://schemas.microsoft.com/office/drawing/2014/main" id="{39D9538C-6F67-4202-B6CB-5164CD785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18" y="2492243"/>
            <a:ext cx="11823782" cy="2504810"/>
          </a:xfrm>
          <a:prstGeom prst="rect">
            <a:avLst/>
          </a:prstGeom>
        </p:spPr>
      </p:pic>
      <p:sp>
        <p:nvSpPr>
          <p:cNvPr id="8" name="テキスト ボックス 7">
            <a:extLst>
              <a:ext uri="{FF2B5EF4-FFF2-40B4-BE49-F238E27FC236}">
                <a16:creationId xmlns:a16="http://schemas.microsoft.com/office/drawing/2014/main" id="{C8D6971B-174D-44E4-959F-ECA221879896}"/>
              </a:ext>
            </a:extLst>
          </p:cNvPr>
          <p:cNvSpPr txBox="1"/>
          <p:nvPr/>
        </p:nvSpPr>
        <p:spPr>
          <a:xfrm>
            <a:off x="699330" y="5131990"/>
            <a:ext cx="10793339"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400" dirty="0"/>
              <a:t>ネットワーク内のノード</a:t>
            </a:r>
            <a:r>
              <a:rPr kumimoji="1" lang="ja-JP" altLang="en-US" sz="2400" dirty="0" err="1"/>
              <a:t>ｘ</a:t>
            </a:r>
            <a:r>
              <a:rPr kumimoji="1" lang="ja-JP" altLang="en-US" sz="2400" dirty="0"/>
              <a:t>からｙまでのホップ数が</a:t>
            </a:r>
            <a:r>
              <a:rPr kumimoji="1" lang="en-US" altLang="ja-JP" sz="2400" dirty="0"/>
              <a:t>L</a:t>
            </a:r>
            <a:r>
              <a:rPr kumimoji="1" lang="ja-JP" altLang="en-US" sz="2400" dirty="0"/>
              <a:t>の平均が</a:t>
            </a:r>
            <a:r>
              <a:rPr kumimoji="1" lang="en-US" altLang="ja-JP" sz="2400" dirty="0"/>
              <a:t>2.47</a:t>
            </a:r>
            <a:r>
              <a:rPr kumimoji="1" lang="ja-JP" altLang="en-US" sz="2400" dirty="0"/>
              <a:t>しかない</a:t>
            </a:r>
            <a:endParaRPr kumimoji="1" lang="en-US" altLang="ja-JP" sz="2400" dirty="0"/>
          </a:p>
          <a:p>
            <a:pPr marL="285750" indent="-285750">
              <a:buFont typeface="Arial" panose="020B0604020202020204" pitchFamily="34" charset="0"/>
              <a:buChar char="•"/>
            </a:pPr>
            <a:r>
              <a:rPr lang="ja-JP" altLang="en-US" sz="2400" dirty="0"/>
              <a:t>平均クラスタリング係数：</a:t>
            </a:r>
            <a:r>
              <a:rPr lang="en-US" altLang="ja-JP" sz="2400" dirty="0"/>
              <a:t>0.64</a:t>
            </a:r>
          </a:p>
          <a:p>
            <a:pPr marL="285750" indent="-285750">
              <a:buFont typeface="Arial" panose="020B0604020202020204" pitchFamily="34" charset="0"/>
              <a:buChar char="•"/>
            </a:pPr>
            <a:r>
              <a:rPr lang="en-US" altLang="ja-JP" sz="2400" dirty="0"/>
              <a:t>Median diameter</a:t>
            </a:r>
            <a:r>
              <a:rPr lang="ja-JP" altLang="en-US" sz="2400" dirty="0"/>
              <a:t>：６ホップ</a:t>
            </a:r>
            <a:endParaRPr kumimoji="1" lang="ja-JP" altLang="en-US" sz="2400" dirty="0"/>
          </a:p>
        </p:txBody>
      </p:sp>
    </p:spTree>
    <p:extLst>
      <p:ext uri="{BB962C8B-B14F-4D97-AF65-F5344CB8AC3E}">
        <p14:creationId xmlns:p14="http://schemas.microsoft.com/office/powerpoint/2010/main" val="2863175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Results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4"/>
            <a:ext cx="10515600" cy="1378969"/>
          </a:xfrm>
        </p:spPr>
        <p:txBody>
          <a:bodyPr>
            <a:normAutofit/>
          </a:bodyPr>
          <a:lstStyle/>
          <a:p>
            <a:r>
              <a:rPr lang="ja-JP" altLang="en-US" sz="2000" dirty="0"/>
              <a:t>交点の割合は、重なり合う辺の数を、ペアの各ネットワークの辺の数が少ない方で割ったものとして定義されます。 結果は、いくつかの重複した薬物 </a:t>
            </a:r>
            <a:r>
              <a:rPr lang="en-US" altLang="ja-JP" sz="2000" dirty="0"/>
              <a:t>- </a:t>
            </a:r>
            <a:r>
              <a:rPr lang="ja-JP" altLang="en-US" sz="2000" dirty="0"/>
              <a:t>薬物対が存在するが、対のほとんどが低い重複比を有することを実証している。 これは、提示された</a:t>
            </a:r>
            <a:r>
              <a:rPr lang="en-US" altLang="ja-JP" sz="2000" dirty="0"/>
              <a:t>DDI</a:t>
            </a:r>
            <a:r>
              <a:rPr lang="ja-JP" altLang="en-US" sz="2000" dirty="0"/>
              <a:t>ネットワークが互いに相補的であることを示す。</a:t>
            </a:r>
            <a:endParaRPr kumimoji="1" lang="ja-JP" altLang="en-US" sz="2000" dirty="0"/>
          </a:p>
        </p:txBody>
      </p:sp>
      <p:pic>
        <p:nvPicPr>
          <p:cNvPr id="5" name="図 4">
            <a:extLst>
              <a:ext uri="{FF2B5EF4-FFF2-40B4-BE49-F238E27FC236}">
                <a16:creationId xmlns:a16="http://schemas.microsoft.com/office/drawing/2014/main" id="{BB55EB54-6221-4F00-A272-1408278DD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63592"/>
            <a:ext cx="10381237" cy="2606793"/>
          </a:xfrm>
          <a:prstGeom prst="rect">
            <a:avLst/>
          </a:prstGeom>
        </p:spPr>
      </p:pic>
    </p:spTree>
    <p:extLst>
      <p:ext uri="{BB962C8B-B14F-4D97-AF65-F5344CB8AC3E}">
        <p14:creationId xmlns:p14="http://schemas.microsoft.com/office/powerpoint/2010/main" val="994264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D88DE0-3A9F-8D41-A142-6D15EDEBFAF8}"/>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Abstract</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975329FC-362A-924B-A9C4-4E59301DFCC3}"/>
              </a:ext>
            </a:extLst>
          </p:cNvPr>
          <p:cNvSpPr>
            <a:spLocks noGrp="1"/>
          </p:cNvSpPr>
          <p:nvPr>
            <p:ph idx="1"/>
          </p:nvPr>
        </p:nvSpPr>
        <p:spPr>
          <a:xfrm>
            <a:off x="838200" y="1825625"/>
            <a:ext cx="10515600" cy="4351338"/>
          </a:xfrm>
        </p:spPr>
        <p:txBody>
          <a:bodyPr>
            <a:normAutofit lnSpcReduction="10000"/>
          </a:bodyPr>
          <a:lstStyle/>
          <a:p>
            <a:pPr>
              <a:spcBef>
                <a:spcPts val="1200"/>
              </a:spcBef>
              <a:spcAft>
                <a:spcPts val="2400"/>
              </a:spcAft>
            </a:pPr>
            <a:r>
              <a:rPr lang="ja-JP" altLang="en-US" b="1"/>
              <a:t>位相的、意味的類似性による特徴量</a:t>
            </a:r>
            <a:r>
              <a:rPr lang="ja-JP" altLang="en-US"/>
              <a:t>を用いて５つの手法を試す</a:t>
            </a:r>
            <a:endParaRPr lang="en-US" altLang="ja-JP" dirty="0"/>
          </a:p>
          <a:p>
            <a:pPr marL="914400" lvl="1" indent="-457200">
              <a:spcBef>
                <a:spcPts val="0"/>
              </a:spcBef>
              <a:spcAft>
                <a:spcPts val="1200"/>
              </a:spcAft>
              <a:buFont typeface="+mj-lt"/>
              <a:buAutoNum type="arabicPeriod"/>
            </a:pPr>
            <a:r>
              <a:rPr lang="ja-JP" altLang="en-US"/>
              <a:t>決定木</a:t>
            </a:r>
            <a:endParaRPr lang="en-US" altLang="ja-JP" dirty="0"/>
          </a:p>
          <a:p>
            <a:pPr marL="914400" lvl="1" indent="-457200">
              <a:spcBef>
                <a:spcPts val="0"/>
              </a:spcBef>
              <a:spcAft>
                <a:spcPts val="1200"/>
              </a:spcAft>
              <a:buFont typeface="+mj-lt"/>
              <a:buAutoNum type="arabicPeriod"/>
            </a:pPr>
            <a:r>
              <a:rPr lang="en-US" altLang="ja-JP" dirty="0"/>
              <a:t>k-</a:t>
            </a:r>
            <a:r>
              <a:rPr lang="ja-JP" altLang="en-US"/>
              <a:t>近傍法</a:t>
            </a:r>
            <a:endParaRPr lang="en-US" altLang="ja-JP" dirty="0"/>
          </a:p>
          <a:p>
            <a:pPr marL="914400" lvl="1" indent="-457200">
              <a:spcBef>
                <a:spcPts val="0"/>
              </a:spcBef>
              <a:spcAft>
                <a:spcPts val="1200"/>
              </a:spcAft>
              <a:buFont typeface="+mj-lt"/>
              <a:buAutoNum type="arabicPeriod"/>
            </a:pPr>
            <a:r>
              <a:rPr lang="en-US" altLang="ja-JP" dirty="0">
                <a:latin typeface="Arial" panose="020B0604020202020204" pitchFamily="34" charset="0"/>
                <a:cs typeface="Arial" panose="020B0604020202020204" pitchFamily="34" charset="0"/>
              </a:rPr>
              <a:t>SVM</a:t>
            </a:r>
          </a:p>
          <a:p>
            <a:pPr marL="914400" lvl="1" indent="-457200">
              <a:spcBef>
                <a:spcPts val="0"/>
              </a:spcBef>
              <a:spcAft>
                <a:spcPts val="1200"/>
              </a:spcAft>
              <a:buFont typeface="+mj-lt"/>
              <a:buAutoNum type="arabicPeriod"/>
            </a:pPr>
            <a:r>
              <a:rPr lang="ja-JP" altLang="en-US"/>
              <a:t>ランダムフォレスト</a:t>
            </a:r>
            <a:endParaRPr lang="en-US" altLang="ja-JP" dirty="0"/>
          </a:p>
          <a:p>
            <a:pPr marL="914400" lvl="1" indent="-457200">
              <a:spcBef>
                <a:spcPts val="0"/>
              </a:spcBef>
              <a:spcAft>
                <a:spcPts val="1200"/>
              </a:spcAft>
              <a:buFont typeface="+mj-lt"/>
              <a:buAutoNum type="arabicPeriod"/>
            </a:pPr>
            <a:r>
              <a:rPr lang="ja-JP" altLang="en-US"/>
              <a:t>勾配ブースティング決定木</a:t>
            </a:r>
            <a:endParaRPr lang="en-US" altLang="ja-JP" dirty="0"/>
          </a:p>
          <a:p>
            <a:pPr>
              <a:spcBef>
                <a:spcPts val="1200"/>
              </a:spcBef>
              <a:spcAft>
                <a:spcPts val="2400"/>
              </a:spcAft>
            </a:pPr>
            <a:r>
              <a:rPr lang="ja-JP" altLang="en-US"/>
              <a:t>本アプローチは</a:t>
            </a:r>
            <a:r>
              <a:rPr lang="en-US" altLang="ja-JP" dirty="0">
                <a:latin typeface="Arial" panose="020B0604020202020204" pitchFamily="34" charset="0"/>
                <a:cs typeface="Arial" panose="020B0604020202020204" pitchFamily="34" charset="0"/>
              </a:rPr>
              <a:t>DDI</a:t>
            </a:r>
            <a:r>
              <a:rPr lang="ja-JP" altLang="en-US"/>
              <a:t>予測のために有望であり、</a:t>
            </a:r>
            <a:br>
              <a:rPr lang="en-US" altLang="ja-JP" dirty="0"/>
            </a:br>
            <a:r>
              <a:rPr lang="ja-JP" altLang="en-US"/>
              <a:t>臨床研究における</a:t>
            </a:r>
            <a:r>
              <a:rPr lang="en-US" altLang="ja-JP" dirty="0">
                <a:latin typeface="Arial" panose="020B0604020202020204" pitchFamily="34" charset="0"/>
                <a:cs typeface="Arial" panose="020B0604020202020204" pitchFamily="34" charset="0"/>
              </a:rPr>
              <a:t>DDI</a:t>
            </a:r>
            <a:r>
              <a:rPr lang="ja-JP" altLang="en-US"/>
              <a:t>の同定を容易にすることが可能</a:t>
            </a:r>
          </a:p>
          <a:p>
            <a:endParaRPr kumimoji="1" lang="ja-JP" altLang="en-US"/>
          </a:p>
        </p:txBody>
      </p:sp>
    </p:spTree>
    <p:extLst>
      <p:ext uri="{BB962C8B-B14F-4D97-AF65-F5344CB8AC3E}">
        <p14:creationId xmlns:p14="http://schemas.microsoft.com/office/powerpoint/2010/main" val="3005516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Performance evaluation</a:t>
            </a:r>
            <a:endParaRPr kumimoji="1" lang="ja-JP" altLang="en-US" dirty="0">
              <a:latin typeface="Arial" panose="020B0604020202020204" pitchFamily="34" charset="0"/>
              <a:cs typeface="Arial" panose="020B0604020202020204" pitchFamily="34" charset="0"/>
            </a:endParaRPr>
          </a:p>
        </p:txBody>
      </p:sp>
      <p:pic>
        <p:nvPicPr>
          <p:cNvPr id="5" name="コンテンツ プレースホルダー 4">
            <a:extLst>
              <a:ext uri="{FF2B5EF4-FFF2-40B4-BE49-F238E27FC236}">
                <a16:creationId xmlns:a16="http://schemas.microsoft.com/office/drawing/2014/main" id="{1D191ECB-BF99-447D-B32D-967C836589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867" y="2877229"/>
            <a:ext cx="11197684" cy="3560894"/>
          </a:xfrm>
        </p:spPr>
      </p:pic>
    </p:spTree>
    <p:extLst>
      <p:ext uri="{BB962C8B-B14F-4D97-AF65-F5344CB8AC3E}">
        <p14:creationId xmlns:p14="http://schemas.microsoft.com/office/powerpoint/2010/main" val="16484618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Feature importance</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545682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Case study</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13237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58312-19ED-42B3-8D1F-21710EA4DE11}"/>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Discussion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D10C838-6D8B-40EE-BBFC-322F9CA660E5}"/>
              </a:ext>
            </a:extLst>
          </p:cNvPr>
          <p:cNvSpPr>
            <a:spLocks noGrp="1"/>
          </p:cNvSpPr>
          <p:nvPr>
            <p:ph idx="1"/>
          </p:nvPr>
        </p:nvSpPr>
        <p:spPr/>
        <p:txBody>
          <a:bodyPr/>
          <a:lstStyle/>
          <a:p>
            <a:r>
              <a:rPr kumimoji="1" lang="ja-JP" altLang="en-US" dirty="0"/>
              <a:t>コンピュータ</a:t>
            </a:r>
            <a:r>
              <a:rPr lang="ja-JP" altLang="en-US" dirty="0"/>
              <a:t>ベースのリンク予測技術をもちいて</a:t>
            </a:r>
            <a:r>
              <a:rPr lang="en-US" altLang="ja-JP" dirty="0"/>
              <a:t>DDI</a:t>
            </a:r>
            <a:r>
              <a:rPr lang="ja-JP" altLang="en-US" dirty="0"/>
              <a:t>識別のための計算手法を実装</a:t>
            </a:r>
            <a:endParaRPr lang="en-US" altLang="ja-JP" dirty="0"/>
          </a:p>
          <a:p>
            <a:r>
              <a:rPr kumimoji="1" lang="ja-JP" altLang="en-US" dirty="0"/>
              <a:t>教師あり学習が</a:t>
            </a:r>
            <a:r>
              <a:rPr kumimoji="1" lang="en-US" altLang="ja-JP" dirty="0"/>
              <a:t>DDI</a:t>
            </a:r>
            <a:r>
              <a:rPr kumimoji="1" lang="ja-JP" altLang="en-US" dirty="0"/>
              <a:t>予測にとってもっともらしい方法論である</a:t>
            </a:r>
            <a:endParaRPr kumimoji="1" lang="en-US" altLang="ja-JP" dirty="0"/>
          </a:p>
          <a:p>
            <a:r>
              <a:rPr lang="ja-JP" altLang="en-US" dirty="0"/>
              <a:t>意味情報よりトポロジー情報がより重要</a:t>
            </a:r>
            <a:endParaRPr lang="en-US" altLang="ja-JP" dirty="0"/>
          </a:p>
          <a:p>
            <a:endParaRPr kumimoji="1" lang="ja-JP" altLang="en-US" dirty="0"/>
          </a:p>
        </p:txBody>
      </p:sp>
    </p:spTree>
    <p:extLst>
      <p:ext uri="{BB962C8B-B14F-4D97-AF65-F5344CB8AC3E}">
        <p14:creationId xmlns:p14="http://schemas.microsoft.com/office/powerpoint/2010/main" val="2239808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208B9C-C6EC-41F7-8B04-F6263D33050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Conclusion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EFEA7108-C160-4C47-85F4-E8FE9559F20F}"/>
              </a:ext>
            </a:extLst>
          </p:cNvPr>
          <p:cNvSpPr>
            <a:spLocks noGrp="1"/>
          </p:cNvSpPr>
          <p:nvPr>
            <p:ph idx="1"/>
          </p:nvPr>
        </p:nvSpPr>
        <p:spPr/>
        <p:txBody>
          <a:bodyPr/>
          <a:lstStyle/>
          <a:p>
            <a:r>
              <a:rPr kumimoji="1" lang="ja-JP" altLang="en-US" dirty="0"/>
              <a:t>リンク予測：薬理学を含む様々な科学分野における複雑なシステムを研究するのに有望</a:t>
            </a:r>
            <a:endParaRPr kumimoji="1" lang="en-US" altLang="ja-JP" dirty="0"/>
          </a:p>
          <a:p>
            <a:r>
              <a:rPr lang="ja-JP" altLang="en-US" dirty="0"/>
              <a:t>リンク予測手法を用いて</a:t>
            </a:r>
            <a:r>
              <a:rPr lang="en-US" altLang="ja-JP" dirty="0"/>
              <a:t>DDI</a:t>
            </a:r>
            <a:r>
              <a:rPr lang="ja-JP" altLang="en-US" dirty="0"/>
              <a:t>予測へのアプローチを評価</a:t>
            </a:r>
            <a:endParaRPr lang="en-US" altLang="ja-JP" dirty="0"/>
          </a:p>
          <a:p>
            <a:r>
              <a:rPr kumimoji="1" lang="ja-JP" altLang="en-US" dirty="0"/>
              <a:t>いくつかの</a:t>
            </a:r>
            <a:r>
              <a:rPr kumimoji="1" lang="en-US" altLang="ja-JP" dirty="0"/>
              <a:t>DDI</a:t>
            </a:r>
            <a:r>
              <a:rPr kumimoji="1" lang="ja-JP" altLang="en-US" dirty="0"/>
              <a:t>ネットワーク上の教師あり、なし学習アルゴリズムの予測性能を調べた</a:t>
            </a:r>
            <a:endParaRPr kumimoji="1" lang="en-US" altLang="ja-JP" dirty="0"/>
          </a:p>
          <a:p>
            <a:r>
              <a:rPr lang="ja-JP" altLang="en-US" dirty="0"/>
              <a:t>ネットワークにおける信頼性の高い予測は依然として困難</a:t>
            </a:r>
            <a:endParaRPr lang="en-US" altLang="ja-JP" dirty="0"/>
          </a:p>
          <a:p>
            <a:pPr marL="0" indent="0">
              <a:buNone/>
            </a:pPr>
            <a:endParaRPr kumimoji="1" lang="ja-JP" altLang="en-US" dirty="0"/>
          </a:p>
        </p:txBody>
      </p:sp>
    </p:spTree>
    <p:extLst>
      <p:ext uri="{BB962C8B-B14F-4D97-AF65-F5344CB8AC3E}">
        <p14:creationId xmlns:p14="http://schemas.microsoft.com/office/powerpoint/2010/main" val="420623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7DF3-802F-4E7A-8496-0E2216CE4A66}"/>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2905A999-A027-4DC0-9341-1FAE0337178E}"/>
              </a:ext>
            </a:extLst>
          </p:cNvPr>
          <p:cNvSpPr>
            <a:spLocks noGrp="1"/>
          </p:cNvSpPr>
          <p:nvPr>
            <p:ph idx="1"/>
          </p:nvPr>
        </p:nvSpPr>
        <p:spPr/>
        <p:txBody>
          <a:bodyPr>
            <a:normAutofit/>
          </a:bodyPr>
          <a:lstStyle/>
          <a:p>
            <a:pPr>
              <a:spcBef>
                <a:spcPts val="1200"/>
              </a:spcBef>
              <a:spcAft>
                <a:spcPts val="2400"/>
              </a:spcAft>
            </a:pPr>
            <a:r>
              <a:rPr lang="ja-JP" altLang="en-US" dirty="0"/>
              <a:t>同時に複数の薬を投与することは現代の薬物療法においては</a:t>
            </a:r>
            <a:br>
              <a:rPr lang="en-US" altLang="ja-JP" dirty="0"/>
            </a:br>
            <a:r>
              <a:rPr lang="ja-JP" altLang="en-US" dirty="0"/>
              <a:t>一般的 </a:t>
            </a:r>
            <a:r>
              <a:rPr lang="en-US" altLang="ja-JP" dirty="0"/>
              <a:t>(</a:t>
            </a:r>
            <a:r>
              <a:rPr lang="ja-JP" altLang="en-US" dirty="0"/>
              <a:t>特に</a:t>
            </a:r>
            <a:r>
              <a:rPr lang="en-US" altLang="ja-JP" dirty="0"/>
              <a:t>1</a:t>
            </a:r>
            <a:r>
              <a:rPr lang="ja-JP" altLang="en-US" dirty="0"/>
              <a:t>つ以上の慢性疾患の治療を必要とする高齢者</a:t>
            </a:r>
            <a:r>
              <a:rPr lang="en-US" altLang="ja-JP" dirty="0"/>
              <a:t>)</a:t>
            </a:r>
          </a:p>
          <a:p>
            <a:pPr>
              <a:spcBef>
                <a:spcPts val="1200"/>
              </a:spcBef>
              <a:spcAft>
                <a:spcPts val="2400"/>
              </a:spcAft>
            </a:pPr>
            <a:r>
              <a:rPr kumimoji="1" lang="en-US" altLang="ja-JP" dirty="0"/>
              <a:t>3</a:t>
            </a:r>
            <a:r>
              <a:rPr kumimoji="1" lang="ja-JP" altLang="en-US" dirty="0"/>
              <a:t>つ以上の薬を服用しているアメリカ人の割合は</a:t>
            </a:r>
            <a:br>
              <a:rPr lang="en-US" altLang="ja-JP" dirty="0"/>
            </a:br>
            <a:r>
              <a:rPr lang="en-US" altLang="ja-JP" dirty="0"/>
              <a:t>1988~1994</a:t>
            </a:r>
            <a:r>
              <a:rPr lang="ja-JP" altLang="en-US" dirty="0"/>
              <a:t> </a:t>
            </a:r>
            <a:r>
              <a:rPr lang="en-US" altLang="ja-JP" dirty="0"/>
              <a:t>:</a:t>
            </a:r>
            <a:r>
              <a:rPr lang="ja-JP" altLang="en-US" dirty="0"/>
              <a:t> </a:t>
            </a:r>
            <a:r>
              <a:rPr lang="en-US" altLang="ja-JP" dirty="0"/>
              <a:t>12%</a:t>
            </a:r>
            <a:r>
              <a:rPr lang="ja-JP" altLang="en-US" dirty="0"/>
              <a:t> </a:t>
            </a:r>
            <a:r>
              <a:rPr lang="ja-JP" altLang="en-US" dirty="0">
                <a:solidFill>
                  <a:srgbClr val="FF0000"/>
                </a:solidFill>
              </a:rPr>
              <a:t>増加</a:t>
            </a:r>
            <a:br>
              <a:rPr lang="en-US" altLang="ja-JP" dirty="0"/>
            </a:br>
            <a:r>
              <a:rPr lang="en-US" altLang="ja-JP" dirty="0"/>
              <a:t>2007~2010 : 21% </a:t>
            </a:r>
            <a:r>
              <a:rPr lang="ja-JP" altLang="en-US">
                <a:solidFill>
                  <a:srgbClr val="FF0000"/>
                </a:solidFill>
              </a:rPr>
              <a:t>増加</a:t>
            </a:r>
            <a:endParaRPr lang="en-US" altLang="ja-JP" dirty="0"/>
          </a:p>
        </p:txBody>
      </p:sp>
    </p:spTree>
    <p:extLst>
      <p:ext uri="{BB962C8B-B14F-4D97-AF65-F5344CB8AC3E}">
        <p14:creationId xmlns:p14="http://schemas.microsoft.com/office/powerpoint/2010/main" val="2433993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4D2772-C214-3B4F-8A3C-F437EDB74909}"/>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79A66C2-3F4F-134E-B61C-B2106FC3FA36}"/>
              </a:ext>
            </a:extLst>
          </p:cNvPr>
          <p:cNvSpPr>
            <a:spLocks noGrp="1"/>
          </p:cNvSpPr>
          <p:nvPr>
            <p:ph idx="1"/>
          </p:nvPr>
        </p:nvSpPr>
        <p:spPr/>
        <p:txBody>
          <a:bodyPr/>
          <a:lstStyle/>
          <a:p>
            <a:pPr>
              <a:spcBef>
                <a:spcPts val="1200"/>
              </a:spcBef>
              <a:spcAft>
                <a:spcPts val="2400"/>
              </a:spcAft>
            </a:pPr>
            <a:r>
              <a:rPr lang="ja-JP" altLang="en-US"/>
              <a:t>同時に服用するとそれらが作用しあって</a:t>
            </a:r>
            <a:br>
              <a:rPr lang="en-US" altLang="ja-JP" dirty="0"/>
            </a:br>
            <a:r>
              <a:rPr lang="ja-JP" altLang="en-US"/>
              <a:t>影響を及ぼすことがある </a:t>
            </a:r>
            <a:r>
              <a:rPr lang="en-US" altLang="ja-JP" dirty="0"/>
              <a:t>-&gt; </a:t>
            </a:r>
            <a:r>
              <a:rPr lang="en-US" altLang="ja-JP" dirty="0">
                <a:latin typeface="Arial" panose="020B0604020202020204" pitchFamily="34" charset="0"/>
                <a:cs typeface="Arial" panose="020B0604020202020204" pitchFamily="34" charset="0"/>
              </a:rPr>
              <a:t>DDI</a:t>
            </a:r>
            <a:r>
              <a:rPr lang="ja-JP" altLang="en-US"/>
              <a:t>を特定することは重要</a:t>
            </a:r>
            <a:endParaRPr lang="en-US" altLang="ja-JP" dirty="0"/>
          </a:p>
          <a:p>
            <a:pPr>
              <a:spcBef>
                <a:spcPts val="1200"/>
              </a:spcBef>
              <a:spcAft>
                <a:spcPts val="2400"/>
              </a:spcAft>
            </a:pPr>
            <a:r>
              <a:rPr lang="ja-JP" altLang="en-US"/>
              <a:t>多くの副作用は臨床研究中には同定されない</a:t>
            </a:r>
            <a:br>
              <a:rPr lang="en-US" altLang="ja-JP" dirty="0"/>
            </a:br>
            <a:r>
              <a:rPr lang="en-US" altLang="ja-JP" dirty="0"/>
              <a:t>(</a:t>
            </a:r>
            <a:r>
              <a:rPr lang="ja-JP" altLang="en-US"/>
              <a:t>薬が政府に承認される前 </a:t>
            </a:r>
            <a:r>
              <a:rPr lang="en-US" altLang="ja-JP" dirty="0"/>
              <a:t>)</a:t>
            </a:r>
          </a:p>
          <a:p>
            <a:endParaRPr kumimoji="1" lang="ja-JP" altLang="en-US"/>
          </a:p>
        </p:txBody>
      </p:sp>
    </p:spTree>
    <p:extLst>
      <p:ext uri="{BB962C8B-B14F-4D97-AF65-F5344CB8AC3E}">
        <p14:creationId xmlns:p14="http://schemas.microsoft.com/office/powerpoint/2010/main" val="346450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954D5-8B89-4DC4-8172-FA8DA8771F86}"/>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3BB2553E-B3B7-42A5-BA0C-72F290FC3C51}"/>
              </a:ext>
            </a:extLst>
          </p:cNvPr>
          <p:cNvSpPr>
            <a:spLocks noGrp="1"/>
          </p:cNvSpPr>
          <p:nvPr>
            <p:ph idx="1"/>
          </p:nvPr>
        </p:nvSpPr>
        <p:spPr>
          <a:xfrm>
            <a:off x="838200" y="1825625"/>
            <a:ext cx="10515600" cy="3971168"/>
          </a:xfrm>
        </p:spPr>
        <p:txBody>
          <a:bodyPr/>
          <a:lstStyle/>
          <a:p>
            <a:r>
              <a:rPr kumimoji="1" lang="ja-JP" altLang="en-US" dirty="0"/>
              <a:t>全薬物対の</a:t>
            </a:r>
            <a:r>
              <a:rPr kumimoji="1" lang="ja-JP" altLang="en-US" dirty="0">
                <a:solidFill>
                  <a:srgbClr val="FF0000"/>
                </a:solidFill>
              </a:rPr>
              <a:t>約</a:t>
            </a:r>
            <a:r>
              <a:rPr kumimoji="1" lang="en-US" altLang="ja-JP" dirty="0">
                <a:solidFill>
                  <a:srgbClr val="FF0000"/>
                </a:solidFill>
              </a:rPr>
              <a:t>10%</a:t>
            </a:r>
            <a:r>
              <a:rPr lang="ja-JP" altLang="en-US"/>
              <a:t>が</a:t>
            </a:r>
            <a:r>
              <a:rPr kumimoji="1" lang="en-US" altLang="ja-JP" dirty="0">
                <a:latin typeface="Arial" panose="020B0604020202020204" pitchFamily="34" charset="0"/>
                <a:cs typeface="Arial" panose="020B0604020202020204" pitchFamily="34" charset="0"/>
              </a:rPr>
              <a:t>DDI</a:t>
            </a:r>
            <a:r>
              <a:rPr kumimoji="1" lang="ja-JP" altLang="en-US"/>
              <a:t>によって副作用</a:t>
            </a:r>
            <a:r>
              <a:rPr kumimoji="1" lang="ja-JP" altLang="en-US" dirty="0"/>
              <a:t>を起こす可能性</a:t>
            </a:r>
            <a:r>
              <a:rPr kumimoji="1" lang="ja-JP" altLang="en-US"/>
              <a:t>がある</a:t>
            </a:r>
            <a:r>
              <a:rPr kumimoji="1" lang="en-US" altLang="ja-JP" dirty="0"/>
              <a:t>(</a:t>
            </a:r>
            <a:r>
              <a:rPr kumimoji="1" lang="en-US" altLang="ja-JP" i="1" dirty="0">
                <a:latin typeface="Arial" panose="020B0604020202020204" pitchFamily="34" charset="0"/>
                <a:cs typeface="Arial" panose="020B0604020202020204" pitchFamily="34" charset="0"/>
              </a:rPr>
              <a:t>Liu</a:t>
            </a:r>
            <a:r>
              <a:rPr kumimoji="1" lang="en-US" altLang="ja-JP" dirty="0"/>
              <a:t>[1]</a:t>
            </a:r>
            <a:r>
              <a:rPr kumimoji="1" lang="ja-JP" altLang="en-US" dirty="0"/>
              <a:t>によって</a:t>
            </a:r>
            <a:r>
              <a:rPr kumimoji="1" lang="ja-JP" altLang="en-US"/>
              <a:t>証明された</a:t>
            </a:r>
            <a:r>
              <a:rPr kumimoji="1" lang="en-US" altLang="ja-JP" dirty="0"/>
              <a:t>)</a:t>
            </a:r>
            <a:endParaRPr lang="en-US" altLang="ja-JP" dirty="0"/>
          </a:p>
          <a:p>
            <a:pPr lvl="1"/>
            <a:r>
              <a:rPr kumimoji="1" lang="en-US" altLang="ja-JP" sz="2000" dirty="0"/>
              <a:t>-&gt; DDI</a:t>
            </a:r>
            <a:r>
              <a:rPr kumimoji="1" lang="ja-JP" altLang="en-US" sz="2000" dirty="0"/>
              <a:t>に関する新しい知見を得ることが副作用の検出と予防</a:t>
            </a:r>
            <a:r>
              <a:rPr kumimoji="1" lang="ja-JP" altLang="en-US" sz="2000"/>
              <a:t>につながる</a:t>
            </a:r>
            <a:endParaRPr kumimoji="1" lang="en-US" altLang="ja-JP" sz="2000" dirty="0"/>
          </a:p>
          <a:p>
            <a:pPr lvl="1"/>
            <a:endParaRPr lang="en-US" altLang="ja-JP" sz="2000" dirty="0"/>
          </a:p>
          <a:p>
            <a:r>
              <a:rPr kumimoji="1" lang="ja-JP" altLang="en-US" dirty="0"/>
              <a:t>公開データベースは既知の</a:t>
            </a:r>
            <a:r>
              <a:rPr kumimoji="1" lang="en-US" altLang="ja-JP" dirty="0"/>
              <a:t>DDI</a:t>
            </a:r>
            <a:r>
              <a:rPr kumimoji="1" lang="ja-JP" altLang="en-US" dirty="0"/>
              <a:t>のすべてを提供していない</a:t>
            </a:r>
            <a:endParaRPr kumimoji="1" lang="en-US" altLang="ja-JP" dirty="0"/>
          </a:p>
          <a:p>
            <a:pPr lvl="1"/>
            <a:r>
              <a:rPr lang="ja-JP" altLang="en-US"/>
              <a:t>不完全であったり無関係</a:t>
            </a:r>
            <a:r>
              <a:rPr lang="ja-JP" altLang="en-US" dirty="0"/>
              <a:t>のデータが存在</a:t>
            </a:r>
            <a:r>
              <a:rPr lang="ja-JP" altLang="en-US"/>
              <a:t>している</a:t>
            </a:r>
            <a:endParaRPr lang="en-US" altLang="ja-JP" dirty="0"/>
          </a:p>
          <a:p>
            <a:pPr marL="457200" lvl="1" indent="0">
              <a:buNone/>
            </a:pPr>
            <a:endParaRPr lang="en-US" altLang="ja-JP" dirty="0"/>
          </a:p>
        </p:txBody>
      </p:sp>
      <p:sp>
        <p:nvSpPr>
          <p:cNvPr id="4" name="テキスト ボックス 3">
            <a:extLst>
              <a:ext uri="{FF2B5EF4-FFF2-40B4-BE49-F238E27FC236}">
                <a16:creationId xmlns:a16="http://schemas.microsoft.com/office/drawing/2014/main" id="{FB0C6905-16C1-425A-B823-3E82DBE989CD}"/>
              </a:ext>
            </a:extLst>
          </p:cNvPr>
          <p:cNvSpPr txBox="1"/>
          <p:nvPr/>
        </p:nvSpPr>
        <p:spPr>
          <a:xfrm>
            <a:off x="1124125" y="6266576"/>
            <a:ext cx="9621545" cy="369332"/>
          </a:xfrm>
          <a:prstGeom prst="rect">
            <a:avLst/>
          </a:prstGeom>
          <a:noFill/>
        </p:spPr>
        <p:txBody>
          <a:bodyPr wrap="none" rtlCol="0">
            <a:spAutoFit/>
          </a:bodyPr>
          <a:lstStyle/>
          <a:p>
            <a:r>
              <a:rPr lang="en-US" altLang="ja-JP" dirty="0"/>
              <a:t>[1] </a:t>
            </a:r>
            <a:r>
              <a:rPr lang="en-US" altLang="ja-JP" i="1" dirty="0"/>
              <a:t>A novel algorithm for analyzing drug-drug interactions from MEDLINE literature. 2015</a:t>
            </a:r>
            <a:endParaRPr kumimoji="1" lang="ja-JP" altLang="en-US" i="1" dirty="0"/>
          </a:p>
        </p:txBody>
      </p:sp>
    </p:spTree>
    <p:extLst>
      <p:ext uri="{BB962C8B-B14F-4D97-AF65-F5344CB8AC3E}">
        <p14:creationId xmlns:p14="http://schemas.microsoft.com/office/powerpoint/2010/main" val="343428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3F186-2FC6-694A-B0FD-3F58D6902D37}"/>
              </a:ext>
            </a:extLst>
          </p:cNvPr>
          <p:cNvSpPr>
            <a:spLocks noGrp="1"/>
          </p:cNvSpPr>
          <p:nvPr>
            <p:ph type="title"/>
          </p:nvPr>
        </p:nvSpPr>
        <p:spPr/>
        <p:txBody>
          <a:bodyPr/>
          <a:lstStyle/>
          <a:p>
            <a:r>
              <a:rPr kumimoji="1" lang="en-US" altLang="ja-JP" dirty="0"/>
              <a:t>Introduction</a:t>
            </a:r>
            <a:endParaRPr kumimoji="1" lang="ja-JP" altLang="en-US"/>
          </a:p>
        </p:txBody>
      </p:sp>
      <p:sp>
        <p:nvSpPr>
          <p:cNvPr id="3" name="コンテンツ プレースホルダー 2">
            <a:extLst>
              <a:ext uri="{FF2B5EF4-FFF2-40B4-BE49-F238E27FC236}">
                <a16:creationId xmlns:a16="http://schemas.microsoft.com/office/drawing/2014/main" id="{51C18DAF-9B6B-824B-8C2E-63F184F23EC5}"/>
              </a:ext>
            </a:extLst>
          </p:cNvPr>
          <p:cNvSpPr>
            <a:spLocks noGrp="1"/>
          </p:cNvSpPr>
          <p:nvPr>
            <p:ph idx="1"/>
          </p:nvPr>
        </p:nvSpPr>
        <p:spPr/>
        <p:txBody>
          <a:bodyPr/>
          <a:lstStyle/>
          <a:p>
            <a:r>
              <a:rPr lang="en-US" altLang="ja-JP" dirty="0"/>
              <a:t>DDI</a:t>
            </a:r>
            <a:r>
              <a:rPr lang="ja-JP" altLang="en-US"/>
              <a:t>の多くは</a:t>
            </a:r>
            <a:r>
              <a:rPr lang="ja-JP" altLang="en-US" b="1"/>
              <a:t>非構造化テキストデータ群</a:t>
            </a:r>
            <a:r>
              <a:rPr lang="ja-JP" altLang="en-US"/>
              <a:t>に隠されている</a:t>
            </a:r>
            <a:endParaRPr lang="en-US" altLang="ja-JP" dirty="0"/>
          </a:p>
          <a:p>
            <a:pPr lvl="1"/>
            <a:r>
              <a:rPr lang="en-US" altLang="ja-JP" dirty="0"/>
              <a:t>Ex. )</a:t>
            </a:r>
            <a:r>
              <a:rPr lang="ja-JP" altLang="en-US"/>
              <a:t> </a:t>
            </a:r>
            <a:r>
              <a:rPr lang="en-US" altLang="ja-JP" dirty="0">
                <a:latin typeface="Arial" panose="020B0604020202020204" pitchFamily="34" charset="0"/>
                <a:cs typeface="Arial" panose="020B0604020202020204" pitchFamily="34" charset="0"/>
              </a:rPr>
              <a:t>PubMed</a:t>
            </a:r>
            <a:r>
              <a:rPr lang="ja-JP" altLang="en-US"/>
              <a:t>は</a:t>
            </a:r>
            <a:r>
              <a:rPr lang="en-US" altLang="ja-JP" dirty="0" err="1">
                <a:latin typeface="Arial" panose="020B0604020202020204" pitchFamily="34" charset="0"/>
                <a:cs typeface="Arial" panose="020B0604020202020204" pitchFamily="34" charset="0"/>
              </a:rPr>
              <a:t>MeSH</a:t>
            </a:r>
            <a:r>
              <a:rPr lang="ja-JP" altLang="en-US">
                <a:latin typeface="Arial" panose="020B0604020202020204" pitchFamily="34" charset="0"/>
                <a:cs typeface="Arial" panose="020B0604020202020204" pitchFamily="34" charset="0"/>
              </a:rPr>
              <a:t>に含まれる</a:t>
            </a:r>
            <a:r>
              <a:rPr lang="ja-JP" altLang="en-US"/>
              <a:t>「</a:t>
            </a:r>
            <a:r>
              <a:rPr lang="en-US" altLang="ja-JP" i="1" dirty="0">
                <a:latin typeface="Arial" panose="020B0604020202020204" pitchFamily="34" charset="0"/>
                <a:cs typeface="Arial" panose="020B0604020202020204" pitchFamily="34" charset="0"/>
              </a:rPr>
              <a:t>Drug Interaction</a:t>
            </a:r>
            <a:r>
              <a:rPr lang="ja-JP" altLang="en-US"/>
              <a:t>」という用語を含む</a:t>
            </a:r>
            <a:r>
              <a:rPr lang="ja-JP" altLang="en-US" b="1"/>
              <a:t>約</a:t>
            </a:r>
            <a:r>
              <a:rPr lang="en-US" altLang="ja-JP" b="1" dirty="0"/>
              <a:t>150000</a:t>
            </a:r>
            <a:r>
              <a:rPr lang="ja-JP" altLang="en-US" b="1"/>
              <a:t>件</a:t>
            </a:r>
            <a:r>
              <a:rPr lang="ja-JP" altLang="en-US"/>
              <a:t>の文献を返す</a:t>
            </a:r>
            <a:endParaRPr lang="en-US" altLang="ja-JP" dirty="0"/>
          </a:p>
          <a:p>
            <a:pPr lvl="1"/>
            <a:endParaRPr lang="en-US" altLang="ja-JP" dirty="0"/>
          </a:p>
          <a:p>
            <a:r>
              <a:rPr lang="ja-JP" altLang="en-US"/>
              <a:t>本研究のモチベーションは、</a:t>
            </a:r>
            <a:r>
              <a:rPr lang="en-US" altLang="ja-JP" dirty="0">
                <a:latin typeface="Arial" panose="020B0604020202020204" pitchFamily="34" charset="0"/>
                <a:cs typeface="Arial" panose="020B0604020202020204" pitchFamily="34" charset="0"/>
              </a:rPr>
              <a:t>DDI</a:t>
            </a:r>
            <a:r>
              <a:rPr lang="ja-JP" altLang="en-US"/>
              <a:t>を識別するための</a:t>
            </a:r>
            <a:br>
              <a:rPr lang="en-US" altLang="ja-JP" dirty="0"/>
            </a:br>
            <a:r>
              <a:rPr lang="ja-JP" altLang="en-US" b="1"/>
              <a:t>コンピュータ化されたアプローチ</a:t>
            </a:r>
            <a:r>
              <a:rPr lang="ja-JP" altLang="en-US"/>
              <a:t>の考察</a:t>
            </a:r>
            <a:endParaRPr lang="en-US" altLang="ja-JP" dirty="0"/>
          </a:p>
          <a:p>
            <a:pPr marL="0" indent="0">
              <a:buNone/>
            </a:pPr>
            <a:endParaRPr kumimoji="1" lang="ja-JP" altLang="en-US"/>
          </a:p>
        </p:txBody>
      </p:sp>
    </p:spTree>
    <p:extLst>
      <p:ext uri="{BB962C8B-B14F-4D97-AF65-F5344CB8AC3E}">
        <p14:creationId xmlns:p14="http://schemas.microsoft.com/office/powerpoint/2010/main" val="187624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A2E2D6-A798-4903-9FCD-5070CC8F927A}"/>
              </a:ext>
            </a:extLst>
          </p:cNvPr>
          <p:cNvSpPr>
            <a:spLocks noGrp="1"/>
          </p:cNvSpPr>
          <p:nvPr>
            <p:ph type="title"/>
          </p:nvPr>
        </p:nvSpPr>
        <p:spPr/>
        <p:txBody>
          <a:bodyPr/>
          <a:lstStyle/>
          <a:p>
            <a:r>
              <a:rPr kumimoji="1" lang="en-US" altLang="ja-JP" dirty="0">
                <a:latin typeface="Arial" panose="020B0604020202020204" pitchFamily="34" charset="0"/>
                <a:ea typeface="HGSｺﾞｼｯｸM" panose="020B0600000000000000" pitchFamily="50" charset="-128"/>
                <a:cs typeface="Arial" panose="020B0604020202020204" pitchFamily="34" charset="0"/>
              </a:rPr>
              <a:t>Introduction</a:t>
            </a:r>
            <a:endParaRPr kumimoji="1" lang="ja-JP" altLang="en-US" dirty="0">
              <a:latin typeface="Arial" panose="020B0604020202020204" pitchFamily="34" charset="0"/>
              <a:ea typeface="HGSｺﾞｼｯｸM" panose="020B0600000000000000" pitchFamily="50" charset="-128"/>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6191713-46FA-4635-8524-24C7534749A3}"/>
              </a:ext>
            </a:extLst>
          </p:cNvPr>
          <p:cNvSpPr>
            <a:spLocks noGrp="1"/>
          </p:cNvSpPr>
          <p:nvPr>
            <p:ph idx="1"/>
          </p:nvPr>
        </p:nvSpPr>
        <p:spPr/>
        <p:txBody>
          <a:bodyPr>
            <a:normAutofit fontScale="92500" lnSpcReduction="10000"/>
          </a:bodyPr>
          <a:lstStyle/>
          <a:p>
            <a:r>
              <a:rPr lang="ja-JP" altLang="en-US" dirty="0"/>
              <a:t>ネットワーク解析手法を用いて</a:t>
            </a:r>
            <a:r>
              <a:rPr lang="en-US" altLang="ja-JP" dirty="0">
                <a:latin typeface="Arial" panose="020B0604020202020204" pitchFamily="34" charset="0"/>
                <a:cs typeface="Arial" panose="020B0604020202020204" pitchFamily="34" charset="0"/>
              </a:rPr>
              <a:t>DD</a:t>
            </a:r>
            <a:r>
              <a:rPr lang="en-US" altLang="ja-JP" dirty="0"/>
              <a:t>I</a:t>
            </a:r>
            <a:r>
              <a:rPr lang="ja-JP" altLang="en-US" dirty="0"/>
              <a:t>を処理する３つのメリット</a:t>
            </a:r>
            <a:endParaRPr lang="en-US" altLang="ja-JP" dirty="0"/>
          </a:p>
          <a:p>
            <a:pPr marL="514350" indent="-514350">
              <a:buFont typeface="+mj-lt"/>
              <a:buAutoNum type="arabicPeriod"/>
            </a:pPr>
            <a:r>
              <a:rPr kumimoji="1" lang="ja-JP" altLang="en-US" dirty="0"/>
              <a:t>潜在的な</a:t>
            </a:r>
            <a:r>
              <a:rPr kumimoji="1" lang="ja-JP" altLang="en-US"/>
              <a:t>未知の</a:t>
            </a:r>
            <a:r>
              <a:rPr kumimoji="1" lang="en-US" altLang="ja-JP" dirty="0">
                <a:latin typeface="Arial" panose="020B0604020202020204" pitchFamily="34" charset="0"/>
                <a:cs typeface="Arial" panose="020B0604020202020204" pitchFamily="34" charset="0"/>
              </a:rPr>
              <a:t>DDI</a:t>
            </a:r>
            <a:r>
              <a:rPr kumimoji="1" lang="ja-JP" altLang="en-US"/>
              <a:t>を</a:t>
            </a:r>
            <a:r>
              <a:rPr kumimoji="1" lang="ja-JP" altLang="en-US" dirty="0"/>
              <a:t>予測</a:t>
            </a:r>
            <a:endParaRPr kumimoji="1" lang="en-US" altLang="ja-JP" dirty="0"/>
          </a:p>
          <a:p>
            <a:pPr marL="514350" indent="-514350">
              <a:buFont typeface="+mj-lt"/>
              <a:buAutoNum type="arabicPeriod"/>
            </a:pPr>
            <a:r>
              <a:rPr lang="ja-JP" altLang="en-US"/>
              <a:t>副作用などには無関係な</a:t>
            </a:r>
            <a:r>
              <a:rPr lang="en-US" altLang="ja-JP" dirty="0">
                <a:latin typeface="Arial" panose="020B0604020202020204" pitchFamily="34" charset="0"/>
                <a:cs typeface="Arial" panose="020B0604020202020204" pitchFamily="34" charset="0"/>
              </a:rPr>
              <a:t>DDI</a:t>
            </a:r>
            <a:r>
              <a:rPr lang="ja-JP" altLang="en-US">
                <a:latin typeface="Arial" panose="020B0604020202020204" pitchFamily="34" charset="0"/>
                <a:cs typeface="Arial" panose="020B0604020202020204" pitchFamily="34" charset="0"/>
              </a:rPr>
              <a:t>を</a:t>
            </a:r>
            <a:r>
              <a:rPr lang="ja-JP" altLang="en-US"/>
              <a:t>取り除く</a:t>
            </a:r>
            <a:r>
              <a:rPr lang="ja-JP" altLang="en-US" dirty="0"/>
              <a:t>ことが可能</a:t>
            </a:r>
            <a:endParaRPr lang="en-US" altLang="ja-JP" dirty="0"/>
          </a:p>
          <a:p>
            <a:pPr marL="514350" indent="-514350">
              <a:buFont typeface="+mj-lt"/>
              <a:buAutoNum type="arabicPeriod"/>
            </a:pPr>
            <a:r>
              <a:rPr lang="ja-JP" altLang="en-US"/>
              <a:t>薬力学や薬物動態学を</a:t>
            </a:r>
            <a:r>
              <a:rPr lang="en-US" altLang="ja-JP" dirty="0"/>
              <a:t>DDI</a:t>
            </a:r>
            <a:r>
              <a:rPr lang="ja-JP" altLang="en-US" dirty="0"/>
              <a:t>と関連付ける関係を見つけ出すこと</a:t>
            </a:r>
            <a:r>
              <a:rPr lang="ja-JP" altLang="en-US"/>
              <a:t>が可能</a:t>
            </a:r>
            <a:endParaRPr lang="en-US" altLang="ja-JP" dirty="0"/>
          </a:p>
          <a:p>
            <a:pPr marL="514350" indent="-514350">
              <a:buFont typeface="+mj-lt"/>
              <a:buAutoNum type="arabicPeriod"/>
            </a:pPr>
            <a:endParaRPr kumimoji="1" lang="en-US" altLang="ja-JP" dirty="0"/>
          </a:p>
          <a:p>
            <a:pPr marL="514350" indent="-514350">
              <a:buFont typeface="+mj-lt"/>
              <a:buAutoNum type="arabicPeriod"/>
            </a:pPr>
            <a:endParaRPr lang="en-US" altLang="ja-JP" dirty="0"/>
          </a:p>
          <a:p>
            <a:r>
              <a:rPr kumimoji="1" lang="ja-JP" altLang="en-US" sz="2000" b="1"/>
              <a:t>薬力学</a:t>
            </a:r>
            <a:r>
              <a:rPr kumimoji="1" lang="ja-JP" altLang="en-US" sz="2000"/>
              <a:t>：体内に分布した薬物が体に作用し、効果を表す過程を研究</a:t>
            </a:r>
            <a:br>
              <a:rPr kumimoji="1" lang="en-US" altLang="ja-JP" sz="2000" dirty="0"/>
            </a:br>
            <a:r>
              <a:rPr kumimoji="1" lang="en-US" altLang="ja-JP" sz="2000" dirty="0"/>
              <a:t>(</a:t>
            </a:r>
            <a:r>
              <a:rPr kumimoji="1" lang="ja-JP" altLang="en-US" sz="2000"/>
              <a:t>薬物が生体に何をなすかを調べる学問</a:t>
            </a:r>
            <a:r>
              <a:rPr kumimoji="1" lang="en-US" altLang="ja-JP" sz="2000" dirty="0"/>
              <a:t>)</a:t>
            </a:r>
          </a:p>
          <a:p>
            <a:r>
              <a:rPr lang="ja-JP" altLang="en-US" sz="2000" b="1"/>
              <a:t>薬物動態学</a:t>
            </a:r>
            <a:r>
              <a:rPr lang="ja-JP" altLang="en-US" sz="2000"/>
              <a:t>：投与された薬物が体内でどのような動態を取り消失していくかを研究</a:t>
            </a:r>
            <a:br>
              <a:rPr lang="en-US" altLang="ja-JP" sz="2000" dirty="0"/>
            </a:br>
            <a:r>
              <a:rPr lang="en-US" altLang="ja-JP" sz="2000" dirty="0"/>
              <a:t>(</a:t>
            </a:r>
            <a:r>
              <a:rPr lang="ja-JP" altLang="en-US" sz="2000"/>
              <a:t>生体が薬物に何をなすかを調べる学者</a:t>
            </a:r>
            <a:r>
              <a:rPr lang="en-US" altLang="ja-JP" sz="2000" dirty="0"/>
              <a:t>)</a:t>
            </a:r>
          </a:p>
        </p:txBody>
      </p:sp>
    </p:spTree>
    <p:extLst>
      <p:ext uri="{BB962C8B-B14F-4D97-AF65-F5344CB8AC3E}">
        <p14:creationId xmlns:p14="http://schemas.microsoft.com/office/powerpoint/2010/main" val="12092360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1786</TotalTime>
  <Words>1786</Words>
  <Application>Microsoft Macintosh PowerPoint</Application>
  <PresentationFormat>ワイド画面</PresentationFormat>
  <Paragraphs>249</Paragraphs>
  <Slides>44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44</vt:i4>
      </vt:variant>
    </vt:vector>
  </HeadingPairs>
  <TitlesOfParts>
    <vt:vector size="49" baseType="lpstr">
      <vt:lpstr>HGSｺﾞｼｯｸM</vt:lpstr>
      <vt:lpstr>游ゴシック</vt:lpstr>
      <vt:lpstr>游ゴシック Light</vt:lpstr>
      <vt:lpstr>Arial</vt:lpstr>
      <vt:lpstr>Office テーマ</vt:lpstr>
      <vt:lpstr>Predicting potential drug-drug interactions on topological and semantic similarity features using statistical learning</vt:lpstr>
      <vt:lpstr>Abstract</vt:lpstr>
      <vt:lpstr>Abstract</vt:lpstr>
      <vt:lpstr>Abstract</vt:lpstr>
      <vt:lpstr>Introduction</vt:lpstr>
      <vt:lpstr>Introduction</vt:lpstr>
      <vt:lpstr>Introduction</vt:lpstr>
      <vt:lpstr>Introduction</vt:lpstr>
      <vt:lpstr>Introduction</vt:lpstr>
      <vt:lpstr>Introduction</vt:lpstr>
      <vt:lpstr> Introduction</vt:lpstr>
      <vt:lpstr> Introduction</vt:lpstr>
      <vt:lpstr>Introduction</vt:lpstr>
      <vt:lpstr>Introduction</vt:lpstr>
      <vt:lpstr>Related Work</vt:lpstr>
      <vt:lpstr>Related Work</vt:lpstr>
      <vt:lpstr>Related Work</vt:lpstr>
      <vt:lpstr>Materials and methods</vt:lpstr>
      <vt:lpstr>Materials and methods</vt:lpstr>
      <vt:lpstr>Materials and methods</vt:lpstr>
      <vt:lpstr>Data representation</vt:lpstr>
      <vt:lpstr>Data representation</vt:lpstr>
      <vt:lpstr>Feature extraction</vt:lpstr>
      <vt:lpstr>Topological features</vt:lpstr>
      <vt:lpstr>Topological features</vt:lpstr>
      <vt:lpstr>Topological features</vt:lpstr>
      <vt:lpstr>Topological features</vt:lpstr>
      <vt:lpstr>Topological features</vt:lpstr>
      <vt:lpstr>Topological features</vt:lpstr>
      <vt:lpstr>Topological features</vt:lpstr>
      <vt:lpstr>Topological features</vt:lpstr>
      <vt:lpstr>Semantic features</vt:lpstr>
      <vt:lpstr>Semantic features</vt:lpstr>
      <vt:lpstr>Semantic features</vt:lpstr>
      <vt:lpstr>Semantic features</vt:lpstr>
      <vt:lpstr>Statistical learning</vt:lpstr>
      <vt:lpstr>Evaluation metrics</vt:lpstr>
      <vt:lpstr>Results</vt:lpstr>
      <vt:lpstr>Results</vt:lpstr>
      <vt:lpstr>Performance evaluation</vt:lpstr>
      <vt:lpstr>Feature importance</vt:lpstr>
      <vt:lpstr>Case study</vt:lpstr>
      <vt:lpstr>Discussion</vt:lpstr>
      <vt:lpstr>Conclusion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potential drug-drug interactions on topological and semantic similarity features using statistical learning</dc:title>
  <dc:creator>Miyazaki Tatsuro</dc:creator>
  <cp:lastModifiedBy>宮崎　辰郎</cp:lastModifiedBy>
  <cp:revision>61</cp:revision>
  <dcterms:created xsi:type="dcterms:W3CDTF">2018-05-24T08:37:21Z</dcterms:created>
  <dcterms:modified xsi:type="dcterms:W3CDTF">2018-06-02T12:46:37Z</dcterms:modified>
</cp:coreProperties>
</file>