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55"/>
  </p:notesMasterIdLst>
  <p:handoutMasterIdLst>
    <p:handoutMasterId r:id="rId56"/>
  </p:handoutMasterIdLst>
  <p:sldIdLst>
    <p:sldId id="343" r:id="rId2"/>
    <p:sldId id="256" r:id="rId3"/>
    <p:sldId id="319" r:id="rId4"/>
    <p:sldId id="320" r:id="rId5"/>
    <p:sldId id="326" r:id="rId6"/>
    <p:sldId id="327" r:id="rId7"/>
    <p:sldId id="328" r:id="rId8"/>
    <p:sldId id="330" r:id="rId9"/>
    <p:sldId id="331" r:id="rId10"/>
    <p:sldId id="332" r:id="rId11"/>
    <p:sldId id="324" r:id="rId12"/>
    <p:sldId id="294" r:id="rId13"/>
    <p:sldId id="325" r:id="rId14"/>
    <p:sldId id="258" r:id="rId15"/>
    <p:sldId id="333" r:id="rId16"/>
    <p:sldId id="334" r:id="rId17"/>
    <p:sldId id="268" r:id="rId18"/>
    <p:sldId id="342" r:id="rId19"/>
    <p:sldId id="299" r:id="rId20"/>
    <p:sldId id="292" r:id="rId21"/>
    <p:sldId id="341" r:id="rId22"/>
    <p:sldId id="271" r:id="rId23"/>
    <p:sldId id="283" r:id="rId24"/>
    <p:sldId id="286" r:id="rId25"/>
    <p:sldId id="285" r:id="rId26"/>
    <p:sldId id="287" r:id="rId27"/>
    <p:sldId id="303" r:id="rId28"/>
    <p:sldId id="259" r:id="rId29"/>
    <p:sldId id="277" r:id="rId30"/>
    <p:sldId id="278" r:id="rId31"/>
    <p:sldId id="279" r:id="rId32"/>
    <p:sldId id="280" r:id="rId33"/>
    <p:sldId id="281" r:id="rId34"/>
    <p:sldId id="272" r:id="rId35"/>
    <p:sldId id="344" r:id="rId36"/>
    <p:sldId id="288" r:id="rId37"/>
    <p:sldId id="261" r:id="rId38"/>
    <p:sldId id="262" r:id="rId39"/>
    <p:sldId id="263" r:id="rId40"/>
    <p:sldId id="304" r:id="rId41"/>
    <p:sldId id="335" r:id="rId42"/>
    <p:sldId id="310" r:id="rId43"/>
    <p:sldId id="308" r:id="rId44"/>
    <p:sldId id="311" r:id="rId45"/>
    <p:sldId id="312" r:id="rId46"/>
    <p:sldId id="300" r:id="rId47"/>
    <p:sldId id="301" r:id="rId48"/>
    <p:sldId id="302" r:id="rId49"/>
    <p:sldId id="307" r:id="rId50"/>
    <p:sldId id="339" r:id="rId51"/>
    <p:sldId id="336" r:id="rId52"/>
    <p:sldId id="337" r:id="rId53"/>
    <p:sldId id="306" r:id="rId5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yazaki" initials="m"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EAF0F7"/>
    <a:srgbClr val="D3DEEF"/>
    <a:srgbClr val="FF00B5"/>
    <a:srgbClr val="943E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2" autoAdjust="0"/>
    <p:restoredTop sz="64080" autoAdjust="0"/>
  </p:normalViewPr>
  <p:slideViewPr>
    <p:cSldViewPr snapToGrid="0">
      <p:cViewPr varScale="1">
        <p:scale>
          <a:sx n="70" d="100"/>
          <a:sy n="70" d="100"/>
        </p:scale>
        <p:origin x="3320" y="176"/>
      </p:cViewPr>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B779AE-9EAA-486C-97DE-C4D8F856057E}" type="datetimeFigureOut">
              <a:rPr kumimoji="1" lang="ja-JP" altLang="en-US" smtClean="0"/>
              <a:t>2018/3/9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856B96-F4BA-464A-8309-401DC845F2C2}" type="slidenum">
              <a:rPr kumimoji="1" lang="ja-JP" altLang="en-US" smtClean="0"/>
              <a:t>‹#›</a:t>
            </a:fld>
            <a:endParaRPr kumimoji="1" lang="ja-JP" altLang="en-US"/>
          </a:p>
        </p:txBody>
      </p:sp>
    </p:spTree>
    <p:extLst>
      <p:ext uri="{BB962C8B-B14F-4D97-AF65-F5344CB8AC3E}">
        <p14:creationId xmlns:p14="http://schemas.microsoft.com/office/powerpoint/2010/main" val="30828800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B18A7-8D46-487A-8DEB-229D86CB357C}" type="datetimeFigureOut">
              <a:rPr kumimoji="1" lang="ja-JP" altLang="en-US" smtClean="0"/>
              <a:t>2018/3/9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805B4-8111-4532-B2AE-D513FB4AACC1}" type="slidenum">
              <a:rPr kumimoji="1" lang="ja-JP" altLang="en-US" smtClean="0"/>
              <a:t>‹#›</a:t>
            </a:fld>
            <a:endParaRPr kumimoji="1" lang="ja-JP" altLang="en-US"/>
          </a:p>
        </p:txBody>
      </p:sp>
    </p:spTree>
    <p:extLst>
      <p:ext uri="{BB962C8B-B14F-4D97-AF65-F5344CB8AC3E}">
        <p14:creationId xmlns:p14="http://schemas.microsoft.com/office/powerpoint/2010/main" val="23372463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1</a:t>
            </a:fld>
            <a:endParaRPr kumimoji="1" lang="ja-JP" altLang="en-US"/>
          </a:p>
        </p:txBody>
      </p:sp>
    </p:spTree>
    <p:extLst>
      <p:ext uri="{BB962C8B-B14F-4D97-AF65-F5344CB8AC3E}">
        <p14:creationId xmlns:p14="http://schemas.microsoft.com/office/powerpoint/2010/main" val="911729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Although this article may have same topic as two articles introduced at one previous slide,  these categories are not assigned to this article.</a:t>
            </a:r>
            <a:endParaRPr kumimoji="1" lang="ja-JP" altLang="en-US"/>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10</a:t>
            </a:fld>
            <a:endParaRPr kumimoji="1" lang="ja-JP" altLang="en-US"/>
          </a:p>
        </p:txBody>
      </p:sp>
    </p:spTree>
    <p:extLst>
      <p:ext uri="{BB962C8B-B14F-4D97-AF65-F5344CB8AC3E}">
        <p14:creationId xmlns:p14="http://schemas.microsoft.com/office/powerpoint/2010/main" val="9863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342900" lvl="1" indent="0">
              <a:buFont typeface="+mj-lt"/>
              <a:buNone/>
            </a:pPr>
            <a:r>
              <a:rPr lang="en-US" altLang="ja-JP"/>
              <a:t>Using digital data for classification model construction, there are two problems.</a:t>
            </a:r>
          </a:p>
          <a:p>
            <a:pPr marL="342900" lvl="1" indent="0">
              <a:buFont typeface="+mj-lt"/>
              <a:buNone/>
            </a:pPr>
            <a:r>
              <a:rPr lang="en-US" altLang="ja-JP"/>
              <a:t>First,</a:t>
            </a:r>
          </a:p>
          <a:p>
            <a:pPr marL="342900" lvl="1" indent="0">
              <a:buFont typeface="+mj-lt"/>
              <a:buNone/>
            </a:pPr>
            <a:r>
              <a:rPr lang="en-US" altLang="ja-JP"/>
              <a:t>It takes high cost for us to work on the task as it increase the number of data.</a:t>
            </a:r>
          </a:p>
          <a:p>
            <a:pPr marL="342900" lvl="1" indent="0">
              <a:buFont typeface="+mj-lt"/>
              <a:buNone/>
            </a:pPr>
            <a:r>
              <a:rPr lang="en-US" altLang="ja-JP"/>
              <a:t>So, it is difficult for us to prepare high quality numerous dataset.</a:t>
            </a:r>
          </a:p>
          <a:p>
            <a:pPr marL="342900" lvl="1" indent="0">
              <a:buFont typeface="+mj-lt"/>
              <a:buNone/>
            </a:pPr>
            <a:r>
              <a:rPr lang="en-US" altLang="ja-JP"/>
              <a:t>Semi-supervised learning is known as one approach for solving this problem.</a:t>
            </a:r>
          </a:p>
          <a:p>
            <a:pPr marL="342900" lvl="1" indent="0">
              <a:buFont typeface="+mj-lt"/>
              <a:buNone/>
            </a:pPr>
            <a:r>
              <a:rPr lang="en-US" altLang="ja-JP"/>
              <a:t>It</a:t>
            </a:r>
            <a:r>
              <a:rPr lang="en-US" altLang="ja-JP" baseline="0"/>
              <a:t> is because that c</a:t>
            </a:r>
            <a:r>
              <a:rPr lang="en-US" altLang="ja-JP"/>
              <a:t>omparative</a:t>
            </a:r>
            <a:r>
              <a:rPr lang="en-US" altLang="ja-JP" baseline="0"/>
              <a:t> to supervised learning, a little data is enough for semi-supervised learning.</a:t>
            </a:r>
            <a:endParaRPr lang="en-US" altLang="ja-JP"/>
          </a:p>
          <a:p>
            <a:pPr marL="342900" lvl="1" indent="0">
              <a:buFont typeface="+mj-lt"/>
              <a:buNone/>
            </a:pPr>
            <a:r>
              <a:rPr lang="en-US" altLang="ja-JP"/>
              <a:t>I briefly explain the traditional algorithm called Label Propagation that is one of semi-supervised learning.</a:t>
            </a:r>
          </a:p>
          <a:p>
            <a:endParaRPr kumimoji="1" lang="ja-JP" altLang="en-US"/>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11</a:t>
            </a:fld>
            <a:endParaRPr kumimoji="1" lang="ja-JP" altLang="en-US"/>
          </a:p>
        </p:txBody>
      </p:sp>
    </p:spTree>
    <p:extLst>
      <p:ext uri="{BB962C8B-B14F-4D97-AF65-F5344CB8AC3E}">
        <p14:creationId xmlns:p14="http://schemas.microsoft.com/office/powerpoint/2010/main" val="751146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LP is semi-supervised learning for classification.</a:t>
            </a:r>
          </a:p>
          <a:p>
            <a:r>
              <a:rPr kumimoji="1" lang="en-US" altLang="ja-JP"/>
              <a:t>The algorithm assume</a:t>
            </a:r>
            <a:r>
              <a:rPr kumimoji="1" lang="en-US" altLang="ja-JP" baseline="0"/>
              <a:t> that data that are similar to have the same label.</a:t>
            </a:r>
          </a:p>
          <a:p>
            <a:r>
              <a:rPr kumimoji="1" lang="en-US" altLang="ja-JP" baseline="0"/>
              <a:t>Label of data propagates to neighboring data according to their similarity.</a:t>
            </a:r>
          </a:p>
          <a:p>
            <a:r>
              <a:rPr kumimoji="1" lang="en-US" altLang="ja-JP" baseline="0"/>
              <a:t>There are weights that represent similarity between data.</a:t>
            </a:r>
          </a:p>
          <a:p>
            <a:r>
              <a:rPr kumimoji="1" lang="en-US" altLang="ja-JP" baseline="0"/>
              <a:t>The higher similarity is, the higher the value of weight is.</a:t>
            </a:r>
          </a:p>
          <a:p>
            <a:r>
              <a:rPr kumimoji="1" lang="en-US" altLang="ja-JP" baseline="0"/>
              <a:t>Then, labeled data are reset before the next propagating.</a:t>
            </a:r>
          </a:p>
          <a:p>
            <a:r>
              <a:rPr kumimoji="1" lang="en-US" altLang="ja-JP" baseline="0"/>
              <a:t>This process is called Clamping.</a:t>
            </a:r>
          </a:p>
          <a:p>
            <a:r>
              <a:rPr kumimoji="1" lang="en-US" altLang="ja-JP" baseline="0"/>
              <a:t>LP repeat both of propagation and Clamping until convergence.</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12</a:t>
            </a:fld>
            <a:endParaRPr kumimoji="1" lang="ja-JP" altLang="en-US"/>
          </a:p>
        </p:txBody>
      </p:sp>
    </p:spTree>
    <p:extLst>
      <p:ext uri="{BB962C8B-B14F-4D97-AF65-F5344CB8AC3E}">
        <p14:creationId xmlns:p14="http://schemas.microsoft.com/office/powerpoint/2010/main" val="1560797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342900" lvl="1" indent="0">
              <a:buFont typeface="+mj-lt"/>
              <a:buNone/>
            </a:pPr>
            <a:r>
              <a:rPr lang="en-US" altLang="ja-JP" dirty="0"/>
              <a:t>Second problem is that the quality of the dataset may fall when the dataset is assigned multiple labels.</a:t>
            </a:r>
          </a:p>
          <a:p>
            <a:pPr marL="342900" lvl="1" indent="0">
              <a:buFont typeface="+mj-lt"/>
              <a:buNone/>
            </a:pPr>
            <a:r>
              <a:rPr lang="en-US" altLang="ja-JP" dirty="0"/>
              <a:t>Dataset</a:t>
            </a:r>
            <a:r>
              <a:rPr lang="en-US" altLang="ja-JP" baseline="0" dirty="0"/>
              <a:t> might contain two kinds of labels.</a:t>
            </a:r>
          </a:p>
          <a:p>
            <a:pPr marL="342900" lvl="1" indent="0">
              <a:buFont typeface="+mj-lt"/>
              <a:buNone/>
            </a:pPr>
            <a:r>
              <a:rPr lang="en-US" altLang="ja-JP" baseline="0" dirty="0"/>
              <a:t>One is wrong and the other is missing.</a:t>
            </a:r>
          </a:p>
          <a:p>
            <a:pPr marL="342900" lvl="1" indent="0">
              <a:buFont typeface="+mj-lt"/>
              <a:buNone/>
            </a:pPr>
            <a:r>
              <a:rPr lang="en-US" altLang="ja-JP" baseline="0" dirty="0"/>
              <a:t>Some approach including Linear Neighborhood Propagation, LNP is the study of classification model construction using dataset including wrong labels.</a:t>
            </a:r>
          </a:p>
          <a:p>
            <a:pPr marL="342900" lvl="1" indent="0">
              <a:buFont typeface="+mj-lt"/>
              <a:buNone/>
            </a:pPr>
            <a:r>
              <a:rPr kumimoji="1" lang="en-US" altLang="ja-JP" baseline="0" dirty="0"/>
              <a:t>LNP discovers the structure of the entire data set through the linear neighborhoods of each data.</a:t>
            </a:r>
          </a:p>
          <a:p>
            <a:pPr marL="342900" lvl="1" indent="0">
              <a:buFont typeface="+mj-lt"/>
              <a:buNone/>
            </a:pPr>
            <a:r>
              <a:rPr lang="en-US" altLang="ja-JP" baseline="0" dirty="0"/>
              <a:t>While, our approaches is the study of classification model construction using dataset including missing labels.</a:t>
            </a:r>
            <a:endParaRPr lang="en-US" altLang="ja-JP" dirty="0"/>
          </a:p>
          <a:p>
            <a:pPr marL="342900" lvl="1" indent="0">
              <a:buFont typeface="+mj-lt"/>
              <a:buNone/>
            </a:pPr>
            <a:endParaRPr lang="en-US" altLang="ja-JP" dirty="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13</a:t>
            </a:fld>
            <a:endParaRPr kumimoji="1" lang="ja-JP" altLang="en-US"/>
          </a:p>
        </p:txBody>
      </p:sp>
    </p:spTree>
    <p:extLst>
      <p:ext uri="{BB962C8B-B14F-4D97-AF65-F5344CB8AC3E}">
        <p14:creationId xmlns:p14="http://schemas.microsoft.com/office/powerpoint/2010/main" val="1594181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The missing of labels is a very serious issue to achieve good accuracy</a:t>
            </a:r>
            <a:r>
              <a:rPr kumimoji="1" lang="en-US" altLang="ja-JP" baseline="0"/>
              <a:t> because almost all classifiers assume that labeled data prepared by people are correct.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aseline="0"/>
              <a:t>This graph shows how the missing of labels worsens accuracies of three algorithms, SVM, random forest and LP.</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aseline="0"/>
              <a:t>The vertical line shows the micro-averaged F-scores and the horizontal one shows the number of missing labels.</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14</a:t>
            </a:fld>
            <a:endParaRPr kumimoji="1" lang="ja-JP" altLang="en-US"/>
          </a:p>
        </p:txBody>
      </p:sp>
    </p:spTree>
    <p:extLst>
      <p:ext uri="{BB962C8B-B14F-4D97-AF65-F5344CB8AC3E}">
        <p14:creationId xmlns:p14="http://schemas.microsoft.com/office/powerpoint/2010/main" val="3799523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aseline="0"/>
              <a:t>As you can see, if only one label is missed, F-scores worsen by about 5%. </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15</a:t>
            </a:fld>
            <a:endParaRPr kumimoji="1" lang="ja-JP" altLang="en-US"/>
          </a:p>
        </p:txBody>
      </p:sp>
    </p:spTree>
    <p:extLst>
      <p:ext uri="{BB962C8B-B14F-4D97-AF65-F5344CB8AC3E}">
        <p14:creationId xmlns:p14="http://schemas.microsoft.com/office/powerpoint/2010/main" val="709356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aseline="0"/>
              <a:t>If more than two labels are missing, the scores can decrease by about 10%.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16</a:t>
            </a:fld>
            <a:endParaRPr kumimoji="1" lang="ja-JP" altLang="en-US"/>
          </a:p>
        </p:txBody>
      </p:sp>
    </p:spTree>
    <p:extLst>
      <p:ext uri="{BB962C8B-B14F-4D97-AF65-F5344CB8AC3E}">
        <p14:creationId xmlns:p14="http://schemas.microsoft.com/office/powerpoint/2010/main" val="297846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propose a graph-based algorithm for multi-label classification, label propagation using amendable clamping.</a:t>
            </a:r>
          </a:p>
          <a:p>
            <a:r>
              <a:rPr kumimoji="1" lang="en-US" altLang="ja-JP" dirty="0"/>
              <a:t>We call this algorithm “LPAC”.</a:t>
            </a:r>
          </a:p>
          <a:p>
            <a:r>
              <a:rPr kumimoji="1" lang="en-US" altLang="ja-JP" dirty="0"/>
              <a:t>This algorithm can decrease</a:t>
            </a:r>
            <a:r>
              <a:rPr kumimoji="1" lang="en-US" altLang="ja-JP" baseline="0" dirty="0"/>
              <a:t> the impact of missing labels on accuracy caused by labeling with multiple people.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core process of our approach is to update the label of labeled data from their top-k similar data in each label propagation step.</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For example, at most, our approach is maximum 45% higher than comparative approach when </a:t>
            </a:r>
            <a:r>
              <a:rPr kumimoji="1" lang="en-US" altLang="ja-JP" sz="1200" baseline="0" dirty="0">
                <a:latin typeface="Arial Unicode MS" panose="020B0604020202020204" pitchFamily="50" charset="-128"/>
                <a:ea typeface="Arial Unicode MS" panose="020B0604020202020204" pitchFamily="50" charset="-128"/>
                <a:cs typeface="Arial Unicode MS" panose="020B0604020202020204" pitchFamily="50" charset="-128"/>
              </a:rPr>
              <a:t>t</a:t>
            </a:r>
            <a:r>
              <a:rPr kumimoji="1" lang="en-US" altLang="ja-JP" sz="1200" dirty="0">
                <a:latin typeface="Arial Unicode MS" panose="020B0604020202020204" pitchFamily="50" charset="-128"/>
                <a:ea typeface="Arial Unicode MS" panose="020B0604020202020204" pitchFamily="50" charset="-128"/>
                <a:cs typeface="Arial Unicode MS" panose="020B0604020202020204" pitchFamily="50" charset="-128"/>
              </a:rPr>
              <a:t>he ratio of documents that has missing labels is 70%</a:t>
            </a:r>
            <a:r>
              <a:rPr kumimoji="1" lang="en-US" altLang="ja-JP" sz="1200" baseline="0" dirty="0">
                <a:latin typeface="Arial Unicode MS" panose="020B0604020202020204" pitchFamily="50" charset="-128"/>
                <a:ea typeface="Arial Unicode MS" panose="020B0604020202020204" pitchFamily="50" charset="-128"/>
                <a:cs typeface="Arial Unicode MS" panose="020B0604020202020204" pitchFamily="50" charset="-128"/>
              </a:rPr>
              <a:t> and missing label is 50%</a:t>
            </a:r>
            <a:r>
              <a:rPr kumimoji="1" lang="en-US" altLang="ja-JP" sz="1200" dirty="0">
                <a:latin typeface="Arial Unicode MS" panose="020B0604020202020204" pitchFamily="50" charset="-128"/>
                <a:ea typeface="Arial Unicode MS" panose="020B0604020202020204" pitchFamily="50" charset="-128"/>
                <a:cs typeface="Arial Unicode MS" panose="020B0604020202020204" pitchFamily="50"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Arial Unicode MS" panose="020B0604020202020204" pitchFamily="50" charset="-128"/>
                <a:ea typeface="Arial Unicode MS" panose="020B0604020202020204" pitchFamily="50" charset="-128"/>
                <a:cs typeface="Arial Unicode MS" panose="020B0604020202020204" pitchFamily="50" charset="-128"/>
              </a:rPr>
              <a:t>I</a:t>
            </a:r>
            <a:r>
              <a:rPr kumimoji="1" lang="en-US" altLang="ja-JP" sz="1200" baseline="0" dirty="0">
                <a:latin typeface="Arial Unicode MS" panose="020B0604020202020204" pitchFamily="50" charset="-128"/>
                <a:ea typeface="Arial Unicode MS" panose="020B0604020202020204" pitchFamily="50" charset="-128"/>
                <a:cs typeface="Arial Unicode MS" panose="020B0604020202020204" pitchFamily="50" charset="-128"/>
              </a:rPr>
              <a:t> will come back to that point later. </a:t>
            </a:r>
            <a:r>
              <a:rPr kumimoji="1" lang="en-US" altLang="ja-JP" sz="1200" baseline="0">
                <a:latin typeface="Arial Unicode MS" panose="020B0604020202020204" pitchFamily="50" charset="-128"/>
                <a:ea typeface="Arial Unicode MS" panose="020B0604020202020204" pitchFamily="50" charset="-128"/>
                <a:cs typeface="Arial Unicode MS" panose="020B0604020202020204" pitchFamily="50" charset="-128"/>
              </a:rPr>
              <a:t>(8min)</a:t>
            </a:r>
            <a:endParaRPr kumimoji="1" lang="ja-JP" altLang="en-US" sz="12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17</a:t>
            </a:fld>
            <a:endParaRPr kumimoji="1" lang="ja-JP" altLang="en-US"/>
          </a:p>
        </p:txBody>
      </p:sp>
    </p:spTree>
    <p:extLst>
      <p:ext uri="{BB962C8B-B14F-4D97-AF65-F5344CB8AC3E}">
        <p14:creationId xmlns:p14="http://schemas.microsoft.com/office/powerpoint/2010/main" val="1184761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We</a:t>
            </a:r>
            <a:r>
              <a:rPr kumimoji="1" lang="en-US" altLang="ja-JP" baseline="0"/>
              <a:t> extend the LP to make label propagation for missed labels by adding the two steps.</a:t>
            </a:r>
          </a:p>
          <a:p>
            <a:r>
              <a:rPr kumimoji="1" lang="en-US" altLang="ja-JP" baseline="0"/>
              <a:t>First, we extend this traditional LP by enhancing the propagation from similar data.</a:t>
            </a:r>
          </a:p>
          <a:p>
            <a:endParaRPr kumimoji="1" lang="en-US" altLang="ja-JP" baseline="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18</a:t>
            </a:fld>
            <a:endParaRPr kumimoji="1" lang="ja-JP" altLang="en-US"/>
          </a:p>
        </p:txBody>
      </p:sp>
    </p:spTree>
    <p:extLst>
      <p:ext uri="{BB962C8B-B14F-4D97-AF65-F5344CB8AC3E}">
        <p14:creationId xmlns:p14="http://schemas.microsoft.com/office/powerpoint/2010/main" val="3253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a:t>We can do this by just additionally propagate label only for top-k similar data.</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19</a:t>
            </a:fld>
            <a:endParaRPr kumimoji="1" lang="ja-JP" altLang="en-US"/>
          </a:p>
        </p:txBody>
      </p:sp>
    </p:spTree>
    <p:extLst>
      <p:ext uri="{BB962C8B-B14F-4D97-AF65-F5344CB8AC3E}">
        <p14:creationId xmlns:p14="http://schemas.microsoft.com/office/powerpoint/2010/main" val="1772331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発表時間 </a:t>
            </a:r>
            <a:r>
              <a:rPr kumimoji="1" lang="en-US" altLang="ja-JP" dirty="0"/>
              <a:t>15~7min </a:t>
            </a:r>
            <a:r>
              <a:rPr kumimoji="1" lang="ja-JP" altLang="en-US" dirty="0"/>
              <a:t>質疑応答含んで</a:t>
            </a:r>
            <a:r>
              <a:rPr kumimoji="1" lang="en-US" altLang="ja-JP" dirty="0"/>
              <a:t>20min</a:t>
            </a:r>
          </a:p>
          <a:p>
            <a:endParaRPr kumimoji="1" lang="en-US" altLang="ja-JP" dirty="0"/>
          </a:p>
          <a:p>
            <a:r>
              <a:rPr kumimoji="1" lang="en-US" altLang="ja-JP" dirty="0"/>
              <a:t>(Thank you for introduction.)</a:t>
            </a:r>
          </a:p>
          <a:p>
            <a:r>
              <a:rPr kumimoji="1" lang="en-US" altLang="ja-JP" dirty="0"/>
              <a:t>I’m Miyazaki from Tokyo University of science.</a:t>
            </a:r>
          </a:p>
          <a:p>
            <a:r>
              <a:rPr kumimoji="1" lang="en-US" altLang="ja-JP" dirty="0"/>
              <a:t>Today, I’d like to talk about</a:t>
            </a:r>
            <a:r>
              <a:rPr kumimoji="1" lang="en-US" altLang="ja-JP" baseline="0" dirty="0"/>
              <a:t> Label Propagation Using Amendable Clamping.</a:t>
            </a:r>
          </a:p>
          <a:p>
            <a:r>
              <a:rPr kumimoji="1" lang="en-US" altLang="ja-JP" baseline="0" dirty="0"/>
              <a:t>Firstly, I’d like to show our research motivation.</a:t>
            </a:r>
            <a:endParaRPr kumimoji="1" lang="ja-JP" altLang="en-US" dirty="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2</a:t>
            </a:fld>
            <a:endParaRPr kumimoji="1" lang="ja-JP" altLang="en-US"/>
          </a:p>
        </p:txBody>
      </p:sp>
    </p:spTree>
    <p:extLst>
      <p:ext uri="{BB962C8B-B14F-4D97-AF65-F5344CB8AC3E}">
        <p14:creationId xmlns:p14="http://schemas.microsoft.com/office/powerpoint/2010/main" val="652006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Second extension is that we take cluster assumption, which means that the data tend to form discrete clusters, and points in the same cluster are more likely to share a label.</a:t>
            </a:r>
          </a:p>
          <a:p>
            <a:r>
              <a:rPr kumimoji="1" lang="en-US" altLang="ja-JP" dirty="0"/>
              <a:t>For this, LP apply to clamping to reset labeled data</a:t>
            </a:r>
            <a:endParaRPr kumimoji="1" lang="ja-JP" altLang="en-US" dirty="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20</a:t>
            </a:fld>
            <a:endParaRPr kumimoji="1" lang="ja-JP" altLang="en-US"/>
          </a:p>
        </p:txBody>
      </p:sp>
    </p:spTree>
    <p:extLst>
      <p:ext uri="{BB962C8B-B14F-4D97-AF65-F5344CB8AC3E}">
        <p14:creationId xmlns:p14="http://schemas.microsoft.com/office/powerpoint/2010/main" val="1200947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but our approach update the values of labeled data by the average value of the top-k similar data for each data.</a:t>
            </a:r>
          </a:p>
          <a:p>
            <a:r>
              <a:rPr kumimoji="1" lang="en-US" altLang="ja-JP"/>
              <a:t>These values are set before invoking the next iteration.</a:t>
            </a:r>
          </a:p>
          <a:p>
            <a:r>
              <a:rPr kumimoji="1" lang="en-US" altLang="ja-JP"/>
              <a:t>LPAC repeat both two steps until convergence.</a:t>
            </a:r>
            <a:endParaRPr kumimoji="1" lang="en-US" altLang="ja-JP" baseline="0"/>
          </a:p>
          <a:p>
            <a:endParaRPr kumimoji="1" lang="en-US" altLang="ja-JP" baseline="0"/>
          </a:p>
          <a:p>
            <a:endParaRPr kumimoji="1" lang="ja-JP" altLang="en-US"/>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21</a:t>
            </a:fld>
            <a:endParaRPr kumimoji="1" lang="ja-JP" altLang="en-US"/>
          </a:p>
        </p:txBody>
      </p:sp>
    </p:spTree>
    <p:extLst>
      <p:ext uri="{BB962C8B-B14F-4D97-AF65-F5344CB8AC3E}">
        <p14:creationId xmlns:p14="http://schemas.microsoft.com/office/powerpoint/2010/main" val="1714528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used the SIAM 2007 text mining competition dataset.</a:t>
            </a:r>
          </a:p>
          <a:p>
            <a:r>
              <a:rPr kumimoji="1" lang="en-US" altLang="ja-JP" dirty="0"/>
              <a:t>This dataset is a subset of the Aviation Safety reporting system dataset.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effectLst/>
                <a:latin typeface="+mn-lt"/>
                <a:ea typeface="+mn-ea"/>
                <a:cs typeface="+mn-cs"/>
              </a:rPr>
              <a:t>It provides various types of aviation safety events reported by pilots, controllers, mechanics, flight attendants, and dispatchers. </a:t>
            </a:r>
            <a:endParaRPr kumimoji="1" lang="en-US" altLang="ja-JP" dirty="0"/>
          </a:p>
          <a:p>
            <a:r>
              <a:rPr kumimoji="1" lang="en-US" altLang="ja-JP" dirty="0"/>
              <a:t>In this dataset, there are 4819 labeled data, 4819 unlabeled data, and 22 classes.</a:t>
            </a:r>
          </a:p>
          <a:p>
            <a:r>
              <a:rPr kumimoji="1" lang="en-US" altLang="ja-JP" dirty="0"/>
              <a:t>On average, a labeled data is assigned 3.41 labels.</a:t>
            </a:r>
          </a:p>
          <a:p>
            <a:r>
              <a:rPr kumimoji="1" lang="en-US" altLang="ja-JP" dirty="0"/>
              <a:t>Then, we apply latent</a:t>
            </a:r>
            <a:r>
              <a:rPr kumimoji="1" lang="en-US" altLang="ja-JP" baseline="0" dirty="0"/>
              <a:t> </a:t>
            </a:r>
            <a:r>
              <a:rPr kumimoji="1" lang="en-US" altLang="ja-JP" baseline="0" dirty="0" err="1"/>
              <a:t>dirichlet</a:t>
            </a:r>
            <a:r>
              <a:rPr kumimoji="1" lang="en-US" altLang="ja-JP" baseline="0" dirty="0"/>
              <a:t> allocation to our data in order to gain topic model.</a:t>
            </a:r>
          </a:p>
          <a:p>
            <a:r>
              <a:rPr kumimoji="1" lang="en-US" altLang="ja-JP" dirty="0"/>
              <a:t>We use</a:t>
            </a:r>
            <a:r>
              <a:rPr kumimoji="1" lang="en-US" altLang="ja-JP" baseline="0" dirty="0"/>
              <a:t> the topic model to calculate the value of weight between data.</a:t>
            </a:r>
            <a:endParaRPr kumimoji="1" lang="ja-JP" altLang="en-US" dirty="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22</a:t>
            </a:fld>
            <a:endParaRPr kumimoji="1" lang="ja-JP" altLang="en-US"/>
          </a:p>
        </p:txBody>
      </p:sp>
    </p:spTree>
    <p:extLst>
      <p:ext uri="{BB962C8B-B14F-4D97-AF65-F5344CB8AC3E}">
        <p14:creationId xmlns:p14="http://schemas.microsoft.com/office/powerpoint/2010/main" val="80821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first extract some data from this dataset to remove labels.</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23</a:t>
            </a:fld>
            <a:endParaRPr kumimoji="1" lang="ja-JP" altLang="en-US"/>
          </a:p>
        </p:txBody>
      </p:sp>
    </p:spTree>
    <p:extLst>
      <p:ext uri="{BB962C8B-B14F-4D97-AF65-F5344CB8AC3E}">
        <p14:creationId xmlns:p14="http://schemas.microsoft.com/office/powerpoint/2010/main" val="703004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For example, when</a:t>
            </a:r>
            <a:r>
              <a:rPr kumimoji="1" lang="en-US" altLang="ja-JP" baseline="0" dirty="0"/>
              <a:t> we remove labels of two documents of five ones, </a:t>
            </a:r>
            <a:r>
              <a:rPr kumimoji="1" lang="en-US" altLang="ja-JP" dirty="0"/>
              <a:t>extraction ratio is 40%.</a:t>
            </a:r>
            <a:endParaRPr kumimoji="1" lang="ja-JP" altLang="en-US" dirty="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24</a:t>
            </a:fld>
            <a:endParaRPr kumimoji="1" lang="ja-JP" altLang="en-US"/>
          </a:p>
        </p:txBody>
      </p:sp>
    </p:spTree>
    <p:extLst>
      <p:ext uri="{BB962C8B-B14F-4D97-AF65-F5344CB8AC3E}">
        <p14:creationId xmlns:p14="http://schemas.microsoft.com/office/powerpoint/2010/main" val="1383589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Then</a:t>
            </a:r>
            <a:r>
              <a:rPr kumimoji="1" lang="en-US" altLang="ja-JP" baseline="0" dirty="0"/>
              <a:t>, we remove labels for the data.</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25</a:t>
            </a:fld>
            <a:endParaRPr kumimoji="1" lang="ja-JP" altLang="en-US"/>
          </a:p>
        </p:txBody>
      </p:sp>
    </p:spTree>
    <p:extLst>
      <p:ext uri="{BB962C8B-B14F-4D97-AF65-F5344CB8AC3E}">
        <p14:creationId xmlns:p14="http://schemas.microsoft.com/office/powerpoint/2010/main" val="1716458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For example. When we remove two labels of four ones, r</a:t>
            </a:r>
            <a:r>
              <a:rPr kumimoji="1" lang="en-US" altLang="ja-JP" dirty="0"/>
              <a:t>emoval ratio is 50 %.</a:t>
            </a:r>
          </a:p>
          <a:p>
            <a:r>
              <a:rPr kumimoji="1" lang="en-US" altLang="ja-JP" dirty="0"/>
              <a:t>Both extraction ratio and removal ratio are increased from 0% to 100%.</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26</a:t>
            </a:fld>
            <a:endParaRPr kumimoji="1" lang="ja-JP" altLang="en-US"/>
          </a:p>
        </p:txBody>
      </p:sp>
    </p:spTree>
    <p:extLst>
      <p:ext uri="{BB962C8B-B14F-4D97-AF65-F5344CB8AC3E}">
        <p14:creationId xmlns:p14="http://schemas.microsoft.com/office/powerpoint/2010/main" val="316994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compared LPAC with five algorithm,</a:t>
            </a:r>
            <a:r>
              <a:rPr kumimoji="1" lang="en-US" altLang="ja-JP" baseline="0" dirty="0"/>
              <a:t> LP, dynamic LP, LP through Linear Neighborhood, Random Forest and SVM.</a:t>
            </a:r>
          </a:p>
          <a:p>
            <a:r>
              <a:rPr kumimoji="1" lang="en-US" altLang="ja-JP" baseline="0" dirty="0"/>
              <a:t>DLP and LNP is the algorithm based LP.</a:t>
            </a:r>
          </a:p>
          <a:p>
            <a:r>
              <a:rPr kumimoji="1" lang="en-US" altLang="ja-JP" baseline="0" dirty="0"/>
              <a:t>DLP that is the state-of-the-art LP algorithm uses label correlation.</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27</a:t>
            </a:fld>
            <a:endParaRPr kumimoji="1" lang="ja-JP" altLang="en-US"/>
          </a:p>
        </p:txBody>
      </p:sp>
    </p:spTree>
    <p:extLst>
      <p:ext uri="{BB962C8B-B14F-4D97-AF65-F5344CB8AC3E}">
        <p14:creationId xmlns:p14="http://schemas.microsoft.com/office/powerpoint/2010/main" val="365417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The heat map shows the results of LPAC.</a:t>
            </a:r>
          </a:p>
          <a:p>
            <a:r>
              <a:rPr kumimoji="1" lang="en-US" altLang="ja-JP"/>
              <a:t>The</a:t>
            </a:r>
            <a:r>
              <a:rPr kumimoji="1" lang="en-US" altLang="ja-JP" baseline="0"/>
              <a:t> x axis represents the extract ratio and y axis represents the removal ratio.</a:t>
            </a:r>
          </a:p>
          <a:p>
            <a:r>
              <a:rPr kumimoji="1" lang="en-US" altLang="ja-JP" baseline="0"/>
              <a:t>As you can see, the accuracies almost match the result achieved when the classifier is trained on a dataset that does not have missing labels.</a:t>
            </a:r>
            <a:endParaRPr kumimoji="1" lang="ja-JP" altLang="en-US"/>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28</a:t>
            </a:fld>
            <a:endParaRPr kumimoji="1" lang="ja-JP" altLang="en-US"/>
          </a:p>
        </p:txBody>
      </p:sp>
    </p:spTree>
    <p:extLst>
      <p:ext uri="{BB962C8B-B14F-4D97-AF65-F5344CB8AC3E}">
        <p14:creationId xmlns:p14="http://schemas.microsoft.com/office/powerpoint/2010/main" val="532985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heat map shows the results of DLP.</a:t>
            </a:r>
          </a:p>
          <a:p>
            <a:r>
              <a:rPr kumimoji="1" lang="en-US" altLang="ja-JP" dirty="0"/>
              <a:t>The accuracies</a:t>
            </a:r>
            <a:r>
              <a:rPr kumimoji="1" lang="en-US" altLang="ja-JP" baseline="0" dirty="0"/>
              <a:t> decrease once the extract ratio exceeds 30%.</a:t>
            </a:r>
          </a:p>
          <a:p>
            <a:r>
              <a:rPr kumimoji="1" lang="en-US" altLang="ja-JP" baseline="0" dirty="0"/>
              <a:t>Moreover, once the ratio reaches 50%, accuracies of one rapidly decrease.</a:t>
            </a:r>
            <a:endParaRPr kumimoji="1" lang="en-US" altLang="ja-JP" dirty="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29</a:t>
            </a:fld>
            <a:endParaRPr kumimoji="1" lang="ja-JP" altLang="en-US"/>
          </a:p>
        </p:txBody>
      </p:sp>
    </p:spTree>
    <p:extLst>
      <p:ext uri="{BB962C8B-B14F-4D97-AF65-F5344CB8AC3E}">
        <p14:creationId xmlns:p14="http://schemas.microsoft.com/office/powerpoint/2010/main" val="123328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a:t>Today, there are numerous digital data on the web.</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a:t>For</a:t>
            </a:r>
            <a:r>
              <a:rPr lang="en-US" altLang="ja-JP" baseline="0"/>
              <a:t> example, they are articles, tweets, pictures and so on.</a:t>
            </a:r>
            <a:endParaRPr lang="en-US" altLang="ja-JP"/>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a:t>So,</a:t>
            </a:r>
            <a:r>
              <a:rPr lang="en-US" altLang="ja-JP" baseline="0"/>
              <a:t> </a:t>
            </a:r>
            <a:r>
              <a:rPr lang="en-US" altLang="ja-JP"/>
              <a:t>it</a:t>
            </a:r>
            <a:r>
              <a:rPr lang="en-US" altLang="ja-JP" baseline="0"/>
              <a:t> is important for us to classify these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a:t>Therefore, classification is one of the most important area in machine learning.</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3</a:t>
            </a:fld>
            <a:endParaRPr kumimoji="1" lang="ja-JP" altLang="en-US"/>
          </a:p>
        </p:txBody>
      </p:sp>
    </p:spTree>
    <p:extLst>
      <p:ext uri="{BB962C8B-B14F-4D97-AF65-F5344CB8AC3E}">
        <p14:creationId xmlns:p14="http://schemas.microsoft.com/office/powerpoint/2010/main" val="859566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The heat map</a:t>
            </a:r>
            <a:r>
              <a:rPr kumimoji="1" lang="en-US" altLang="ja-JP" baseline="0"/>
              <a:t> shows the results of LNP.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The accuracies</a:t>
            </a:r>
            <a:r>
              <a:rPr kumimoji="1" lang="en-US" altLang="ja-JP" baseline="0"/>
              <a:t> of LNP also decrease once the extract ratio exceeds 30%.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a:t>The accuracies of LNP decrease more slowly than ones of DLP.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a:t>Note that LNP also tend to keep this accuracies, but the scores are lower than LPAC.</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30</a:t>
            </a:fld>
            <a:endParaRPr kumimoji="1" lang="ja-JP" altLang="en-US"/>
          </a:p>
        </p:txBody>
      </p:sp>
    </p:spTree>
    <p:extLst>
      <p:ext uri="{BB962C8B-B14F-4D97-AF65-F5344CB8AC3E}">
        <p14:creationId xmlns:p14="http://schemas.microsoft.com/office/powerpoint/2010/main" val="1511098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The heat map</a:t>
            </a:r>
            <a:r>
              <a:rPr kumimoji="1" lang="en-US" altLang="ja-JP" baseline="0"/>
              <a:t> shows the results of LP.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The</a:t>
            </a:r>
            <a:r>
              <a:rPr kumimoji="1" lang="en-US" altLang="ja-JP" baseline="0"/>
              <a:t> accuracies of LP</a:t>
            </a:r>
            <a:r>
              <a:rPr kumimoji="1" lang="en-US" altLang="ja-JP"/>
              <a:t> also tend to slowly decrease.</a:t>
            </a:r>
            <a:endParaRPr kumimoji="1" lang="en-US" altLang="ja-JP" baseline="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Note that,</a:t>
            </a:r>
            <a:r>
              <a:rPr kumimoji="1" lang="en-US" altLang="ja-JP" baseline="0"/>
              <a:t> </a:t>
            </a:r>
            <a:r>
              <a:rPr kumimoji="1" lang="en-US" altLang="ja-JP"/>
              <a:t>LP also tend to keep this accuracies, but the scores are lower than our approach.</a:t>
            </a:r>
            <a:endParaRPr kumimoji="1" lang="ja-JP" altLang="en-US"/>
          </a:p>
          <a:p>
            <a:endParaRPr kumimoji="1" lang="ja-JP" altLang="en-US"/>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31</a:t>
            </a:fld>
            <a:endParaRPr kumimoji="1" lang="ja-JP" altLang="en-US"/>
          </a:p>
        </p:txBody>
      </p:sp>
    </p:spTree>
    <p:extLst>
      <p:ext uri="{BB962C8B-B14F-4D97-AF65-F5344CB8AC3E}">
        <p14:creationId xmlns:p14="http://schemas.microsoft.com/office/powerpoint/2010/main" val="859754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The heat map</a:t>
            </a:r>
            <a:r>
              <a:rPr kumimoji="1" lang="en-US" altLang="ja-JP" baseline="0"/>
              <a:t> shows the results of random forest.</a:t>
            </a:r>
            <a:endParaRPr kumimoji="1" lang="ja-JP" altLang="en-US"/>
          </a:p>
          <a:p>
            <a:r>
              <a:rPr kumimoji="1" lang="en-US" altLang="ja-JP"/>
              <a:t>Comparative to LP based algorithm, the accuracies of Random Forest rapidly decrease.</a:t>
            </a:r>
          </a:p>
          <a:p>
            <a:r>
              <a:rPr kumimoji="1" lang="en-US" altLang="ja-JP"/>
              <a:t>In particular, once removal ratio reaches 50%, accuracies of random forest decrease from about 10% to 50%.</a:t>
            </a:r>
            <a:endParaRPr kumimoji="1" lang="ja-JP" altLang="en-US"/>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32</a:t>
            </a:fld>
            <a:endParaRPr kumimoji="1" lang="ja-JP" altLang="en-US"/>
          </a:p>
        </p:txBody>
      </p:sp>
    </p:spTree>
    <p:extLst>
      <p:ext uri="{BB962C8B-B14F-4D97-AF65-F5344CB8AC3E}">
        <p14:creationId xmlns:p14="http://schemas.microsoft.com/office/powerpoint/2010/main" val="1559209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The heat map</a:t>
            </a:r>
            <a:r>
              <a:rPr kumimoji="1" lang="en-US" altLang="ja-JP" baseline="0"/>
              <a:t> shows the results of SVM.</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a:t>The accuracies of SVM rapidly decrease like random forest.</a:t>
            </a:r>
            <a:endParaRPr kumimoji="1" lang="ja-JP" altLang="en-US"/>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33</a:t>
            </a:fld>
            <a:endParaRPr kumimoji="1" lang="ja-JP" altLang="en-US"/>
          </a:p>
        </p:txBody>
      </p:sp>
    </p:spTree>
    <p:extLst>
      <p:ext uri="{BB962C8B-B14F-4D97-AF65-F5344CB8AC3E}">
        <p14:creationId xmlns:p14="http://schemas.microsoft.com/office/powerpoint/2010/main" val="1855216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a:t>
            </a:r>
            <a:r>
              <a:rPr kumimoji="1" lang="en-US" altLang="ja-JP" baseline="0" dirty="0"/>
              <a:t> this work, we propose a multi-label classification to apply to moderately challenging multi-labeling task.</a:t>
            </a:r>
          </a:p>
          <a:p>
            <a:r>
              <a:rPr kumimoji="1" lang="en-US" altLang="ja-JP" baseline="0" dirty="0"/>
              <a:t>LPAC extend LP by two steps.</a:t>
            </a:r>
          </a:p>
          <a:p>
            <a:r>
              <a:rPr kumimoji="1" lang="en-US" altLang="ja-JP" baseline="0" dirty="0"/>
              <a:t>1.Propagating labels according to top—k similar data.</a:t>
            </a:r>
          </a:p>
          <a:p>
            <a:r>
              <a:rPr kumimoji="1" lang="en-US" altLang="ja-JP" dirty="0"/>
              <a:t>2.Updating labeled data by taking cluster assumption.</a:t>
            </a:r>
          </a:p>
          <a:p>
            <a:r>
              <a:rPr kumimoji="1" lang="en-US" altLang="ja-JP" dirty="0"/>
              <a:t>These two extensions make the f-score of LPAC stable compared to those of algorithm proposed by previous work.</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34</a:t>
            </a:fld>
            <a:endParaRPr kumimoji="1" lang="ja-JP" altLang="en-US"/>
          </a:p>
        </p:txBody>
      </p:sp>
    </p:spTree>
    <p:extLst>
      <p:ext uri="{BB962C8B-B14F-4D97-AF65-F5344CB8AC3E}">
        <p14:creationId xmlns:p14="http://schemas.microsoft.com/office/powerpoint/2010/main" val="83635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There</a:t>
            </a:r>
            <a:r>
              <a:rPr kumimoji="1" lang="en-US" altLang="ja-JP" baseline="0" dirty="0"/>
              <a:t> are three our future work.</a:t>
            </a:r>
            <a:endParaRPr kumimoji="1" lang="en-US" altLang="ja-JP" dirty="0"/>
          </a:p>
          <a:p>
            <a:r>
              <a:rPr kumimoji="1" lang="en-US" altLang="ja-JP" dirty="0"/>
              <a:t>First, </a:t>
            </a:r>
            <a:r>
              <a:rPr kumimoji="1" lang="en-US" altLang="ja-JP" baseline="0" dirty="0"/>
              <a:t>on</a:t>
            </a:r>
            <a:r>
              <a:rPr kumimoji="1" lang="en-US" altLang="ja-JP" dirty="0"/>
              <a:t>ce</a:t>
            </a:r>
            <a:r>
              <a:rPr kumimoji="1" lang="en-US" altLang="ja-JP" baseline="0" dirty="0"/>
              <a:t> LPAC is extend to take care of label correlation, we can implement label recommendations.</a:t>
            </a:r>
          </a:p>
          <a:p>
            <a:r>
              <a:rPr kumimoji="1" lang="en-US" altLang="ja-JP" baseline="0" dirty="0"/>
              <a:t>Second, we will identify how effectively LPAC works on a real dataset that contains missing labels data like Wikipedia as discussed in motivation.</a:t>
            </a:r>
          </a:p>
          <a:p>
            <a:r>
              <a:rPr kumimoji="1" lang="en-US" altLang="ja-JP" baseline="0" dirty="0"/>
              <a:t>Finally, we will study establishing algorithm that can be trained on dataset including both of wrong and missing.</a:t>
            </a:r>
          </a:p>
          <a:p>
            <a:r>
              <a:rPr kumimoji="1" lang="en-US" altLang="ja-JP" baseline="0" dirty="0"/>
              <a:t>Although our approach assumes that there are no data attached any wrong labels, real datasets might contain both of the two kinds of labels at the same time.</a:t>
            </a:r>
          </a:p>
          <a:p>
            <a:r>
              <a:rPr kumimoji="1" lang="en-US" altLang="ja-JP" baseline="0" dirty="0"/>
              <a:t>We will explore how to reduce the noises.</a:t>
            </a:r>
          </a:p>
          <a:p>
            <a:r>
              <a:rPr kumimoji="1" lang="en-US" altLang="ja-JP" baseline="0" dirty="0"/>
              <a:t>Thank you for very much for kind attention.</a:t>
            </a:r>
          </a:p>
          <a:p>
            <a:endParaRPr kumimoji="1" lang="en-US" altLang="ja-JP" baseline="0" dirty="0"/>
          </a:p>
          <a:p>
            <a:r>
              <a:rPr kumimoji="1" lang="en-US" altLang="ja-JP" baseline="0" dirty="0"/>
              <a:t>I’m not following you. Can you rephrase that more simply?  I see.</a:t>
            </a:r>
          </a:p>
          <a:p>
            <a:r>
              <a:rPr kumimoji="1" lang="en-US" altLang="ja-JP" baseline="0" dirty="0"/>
              <a:t>Are you asking ; what’s the status of ~</a:t>
            </a:r>
            <a:endParaRPr kumimoji="1" lang="en-US" altLang="ja-JP" dirty="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35</a:t>
            </a:fld>
            <a:endParaRPr kumimoji="1" lang="ja-JP" altLang="en-US"/>
          </a:p>
        </p:txBody>
      </p:sp>
    </p:spTree>
    <p:extLst>
      <p:ext uri="{BB962C8B-B14F-4D97-AF65-F5344CB8AC3E}">
        <p14:creationId xmlns:p14="http://schemas.microsoft.com/office/powerpoint/2010/main" val="39452037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36</a:t>
            </a:fld>
            <a:endParaRPr kumimoji="1" lang="ja-JP" altLang="en-US"/>
          </a:p>
        </p:txBody>
      </p:sp>
    </p:spTree>
    <p:extLst>
      <p:ext uri="{BB962C8B-B14F-4D97-AF65-F5344CB8AC3E}">
        <p14:creationId xmlns:p14="http://schemas.microsoft.com/office/powerpoint/2010/main" val="37911538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This slide</a:t>
            </a:r>
            <a:r>
              <a:rPr kumimoji="1" lang="en-US" altLang="ja-JP" baseline="0"/>
              <a:t> shows that the correlation between F-scores and the number of labeled documents for LPAC.</a:t>
            </a:r>
          </a:p>
          <a:p>
            <a:r>
              <a:rPr kumimoji="1" lang="en-US" altLang="ja-JP" baseline="0"/>
              <a:t>We plot results of three cases where 0%, 50% and 70% of documents had missing labels.</a:t>
            </a:r>
          </a:p>
          <a:p>
            <a:r>
              <a:rPr kumimoji="1" lang="en-US" altLang="ja-JP" baseline="0"/>
              <a:t>As you can see, there is a positive correlation between them.</a:t>
            </a:r>
          </a:p>
          <a:p>
            <a:r>
              <a:rPr kumimoji="1" lang="en-US" altLang="ja-JP" baseline="0"/>
              <a:t>(The correlation </a:t>
            </a:r>
            <a:r>
              <a:rPr kumimoji="1" lang="en-US" altLang="ja-JP" baseline="0" err="1"/>
              <a:t>coefficiencies</a:t>
            </a:r>
            <a:r>
              <a:rPr kumimoji="1" lang="en-US" altLang="ja-JP" baseline="0"/>
              <a:t> of them are 0.76,0.72 and 0.75)</a:t>
            </a:r>
          </a:p>
          <a:p>
            <a:r>
              <a:rPr kumimoji="1" lang="en-US" altLang="ja-JP" baseline="0"/>
              <a:t>So, we can say that the more there are correct labels are assigned to training data, the better accuracy we can obtain.</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37</a:t>
            </a:fld>
            <a:endParaRPr kumimoji="1" lang="ja-JP" altLang="en-US"/>
          </a:p>
        </p:txBody>
      </p:sp>
    </p:spTree>
    <p:extLst>
      <p:ext uri="{BB962C8B-B14F-4D97-AF65-F5344CB8AC3E}">
        <p14:creationId xmlns:p14="http://schemas.microsoft.com/office/powerpoint/2010/main" val="173694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This slide shows</a:t>
            </a:r>
            <a:r>
              <a:rPr kumimoji="1" lang="en-US" altLang="ja-JP" baseline="0"/>
              <a:t> that how many iterations each LP-based algorithm needs to convergence the propagating labels.</a:t>
            </a:r>
          </a:p>
          <a:p>
            <a:r>
              <a:rPr kumimoji="1" lang="en-US" altLang="ja-JP" baseline="0"/>
              <a:t>As you can see, LPAC is the lowest of the four LP-based algorithms.</a:t>
            </a:r>
          </a:p>
          <a:p>
            <a:r>
              <a:rPr kumimoji="1" lang="en-US" altLang="ja-JP" baseline="0"/>
              <a:t>This is because that LPAC makes label propagation by averaging label values of not only all data but also ones of similar documents in order to enhance take cluster assumption during propagating labels.</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38</a:t>
            </a:fld>
            <a:endParaRPr kumimoji="1" lang="ja-JP" altLang="en-US"/>
          </a:p>
        </p:txBody>
      </p:sp>
    </p:spTree>
    <p:extLst>
      <p:ext uri="{BB962C8B-B14F-4D97-AF65-F5344CB8AC3E}">
        <p14:creationId xmlns:p14="http://schemas.microsoft.com/office/powerpoint/2010/main" val="1616294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This slide shows</a:t>
            </a:r>
            <a:r>
              <a:rPr kumimoji="1" lang="en-US" altLang="ja-JP" baseline="0"/>
              <a:t> the analyzing time of LP and LPAC.</a:t>
            </a:r>
          </a:p>
          <a:p>
            <a:r>
              <a:rPr kumimoji="1" lang="en-US" altLang="ja-JP" baseline="0"/>
              <a:t>As you can see, the both of the two lines draw exponential growth.</a:t>
            </a:r>
          </a:p>
          <a:p>
            <a:r>
              <a:rPr kumimoji="1" lang="en-US" altLang="ja-JP" baseline="0"/>
              <a:t>The analyzing time of LPAC is about twice as slow as the one of LP if we use 10,000 data, however it is not problem for many objectives since the analyzing time of LPAC is about two minutes.</a:t>
            </a:r>
            <a:endParaRPr kumimoji="1" lang="ja-JP" altLang="en-US"/>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39</a:t>
            </a:fld>
            <a:endParaRPr kumimoji="1" lang="ja-JP" altLang="en-US"/>
          </a:p>
        </p:txBody>
      </p:sp>
    </p:spTree>
    <p:extLst>
      <p:ext uri="{BB962C8B-B14F-4D97-AF65-F5344CB8AC3E}">
        <p14:creationId xmlns:p14="http://schemas.microsoft.com/office/powerpoint/2010/main" val="142304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a:t>We want high quality data set for learning better classification.</a:t>
            </a:r>
          </a:p>
          <a:p>
            <a:r>
              <a:rPr lang="en-US" altLang="ja-JP"/>
              <a:t>Generally, we can obtain high quality data set by labelling</a:t>
            </a:r>
            <a:r>
              <a:rPr lang="en-US" altLang="ja-JP" baseline="0"/>
              <a:t> manually.</a:t>
            </a:r>
            <a:endParaRPr lang="en-US" altLang="ja-JP"/>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4</a:t>
            </a:fld>
            <a:endParaRPr kumimoji="1" lang="ja-JP" altLang="en-US"/>
          </a:p>
        </p:txBody>
      </p:sp>
    </p:spTree>
    <p:extLst>
      <p:ext uri="{BB962C8B-B14F-4D97-AF65-F5344CB8AC3E}">
        <p14:creationId xmlns:p14="http://schemas.microsoft.com/office/powerpoint/2010/main" val="6033358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The slide</a:t>
            </a:r>
            <a:r>
              <a:rPr kumimoji="1" lang="en-US" altLang="ja-JP" baseline="0"/>
              <a:t> shows the analyzing time of four LP-based algorithms when the number of training data and test data is 4819 respectively.</a:t>
            </a:r>
          </a:p>
          <a:p>
            <a:r>
              <a:rPr kumimoji="1" lang="en-US" altLang="ja-JP" baseline="0"/>
              <a:t>DLP and LNP takes long time to analyze.</a:t>
            </a:r>
          </a:p>
          <a:p>
            <a:r>
              <a:rPr kumimoji="1" lang="en-US" altLang="ja-JP" baseline="0"/>
              <a:t>While, the analyzing time of LPAC and LP is practice.</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40</a:t>
            </a:fld>
            <a:endParaRPr kumimoji="1" lang="ja-JP" altLang="en-US"/>
          </a:p>
        </p:txBody>
      </p:sp>
    </p:spTree>
    <p:extLst>
      <p:ext uri="{BB962C8B-B14F-4D97-AF65-F5344CB8AC3E}">
        <p14:creationId xmlns:p14="http://schemas.microsoft.com/office/powerpoint/2010/main" val="777246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We experiment using Wikipedia. </a:t>
            </a:r>
          </a:p>
          <a:p>
            <a:r>
              <a:rPr kumimoji="1" lang="en-US" altLang="ja-JP"/>
              <a:t>“106 Davao City bombing” and “2016 Brussels bombings ” have common labels.</a:t>
            </a:r>
          </a:p>
          <a:p>
            <a:r>
              <a:rPr kumimoji="1" lang="en-US" altLang="ja-JP"/>
              <a:t>Although “Bombing of </a:t>
            </a:r>
            <a:r>
              <a:rPr kumimoji="1" lang="en-US" altLang="ja-JP" err="1"/>
              <a:t>Sand</a:t>
            </a:r>
            <a:r>
              <a:rPr kumimoji="1" lang="en-US" altLang="ja-JP" baseline="0" err="1"/>
              <a:t>hurst</a:t>
            </a:r>
            <a:r>
              <a:rPr kumimoji="1" lang="en-US" altLang="ja-JP"/>
              <a:t> Road School ” have same topic as these two articles, this article does not have common labels with them.</a:t>
            </a:r>
          </a:p>
          <a:p>
            <a:r>
              <a:rPr kumimoji="1" lang="en-US" altLang="ja-JP"/>
              <a:t>When we use dataset including these articles for training data, we study the effect of them for classification.</a:t>
            </a:r>
            <a:endParaRPr kumimoji="1" lang="ja-JP" altLang="en-US"/>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41</a:t>
            </a:fld>
            <a:endParaRPr kumimoji="1" lang="ja-JP" altLang="en-US"/>
          </a:p>
        </p:txBody>
      </p:sp>
    </p:spTree>
    <p:extLst>
      <p:ext uri="{BB962C8B-B14F-4D97-AF65-F5344CB8AC3E}">
        <p14:creationId xmlns:p14="http://schemas.microsoft.com/office/powerpoint/2010/main" val="15770359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We use the articles belonging to four labels,</a:t>
            </a:r>
            <a:r>
              <a:rPr kumimoji="1" lang="en-US" altLang="ja-JP" baseline="0"/>
              <a:t> Disasters in city, Terrorist incident, Mass murder and Suicide bombings</a:t>
            </a:r>
            <a:r>
              <a:rPr kumimoji="1" lang="en-US" altLang="ja-JP"/>
              <a:t>.</a:t>
            </a:r>
          </a:p>
          <a:p>
            <a:r>
              <a:rPr kumimoji="1" lang="en-US" altLang="ja-JP"/>
              <a:t>The</a:t>
            </a:r>
            <a:r>
              <a:rPr kumimoji="1" lang="en-US" altLang="ja-JP" baseline="0"/>
              <a:t> number of articles in each label are as you can see.</a:t>
            </a:r>
          </a:p>
          <a:p>
            <a:r>
              <a:rPr kumimoji="1" lang="en-US" altLang="ja-JP" baseline="0"/>
              <a:t>The number of labeled data and unlabeled data are 170 and 100 respectively.</a:t>
            </a:r>
            <a:endParaRPr kumimoji="1" lang="ja-JP" altLang="en-US"/>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42</a:t>
            </a:fld>
            <a:endParaRPr kumimoji="1" lang="ja-JP" altLang="en-US"/>
          </a:p>
        </p:txBody>
      </p:sp>
    </p:spTree>
    <p:extLst>
      <p:ext uri="{BB962C8B-B14F-4D97-AF65-F5344CB8AC3E}">
        <p14:creationId xmlns:p14="http://schemas.microsoft.com/office/powerpoint/2010/main" val="625666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This slide shows</a:t>
            </a:r>
            <a:r>
              <a:rPr kumimoji="1" lang="en-US" altLang="ja-JP" baseline="0"/>
              <a:t> the F-scores of four LP-based algorithms.</a:t>
            </a:r>
          </a:p>
          <a:p>
            <a:r>
              <a:rPr kumimoji="1" lang="en-US" altLang="ja-JP" baseline="0"/>
              <a:t>LPAC is the most high score of else algorithms.</a:t>
            </a:r>
            <a:endParaRPr kumimoji="1" lang="ja-JP" altLang="en-US"/>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43</a:t>
            </a:fld>
            <a:endParaRPr kumimoji="1" lang="ja-JP" altLang="en-US"/>
          </a:p>
        </p:txBody>
      </p:sp>
    </p:spTree>
    <p:extLst>
      <p:ext uri="{BB962C8B-B14F-4D97-AF65-F5344CB8AC3E}">
        <p14:creationId xmlns:p14="http://schemas.microsoft.com/office/powerpoint/2010/main" val="16756765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And, this article is not assigned label of "Mass murder "before applying LPAC.</a:t>
            </a:r>
          </a:p>
          <a:p>
            <a:r>
              <a:rPr kumimoji="1" lang="en-US" altLang="ja-JP" dirty="0"/>
              <a:t>Nevertheless, we can see that it is assigned the labels of disasters in city and mass murder after applying LPAC.</a:t>
            </a:r>
          </a:p>
          <a:p>
            <a:r>
              <a:rPr kumimoji="1" lang="en-US" altLang="ja-JP" dirty="0"/>
              <a:t>Therefore, we can expect that LPAC will be able to decrease the impact of missing labels of real data on accuracy.</a:t>
            </a:r>
            <a:endParaRPr kumimoji="1" lang="ja-JP" altLang="en-US" dirty="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44</a:t>
            </a:fld>
            <a:endParaRPr kumimoji="1" lang="ja-JP" altLang="en-US"/>
          </a:p>
        </p:txBody>
      </p:sp>
    </p:spTree>
    <p:extLst>
      <p:ext uri="{BB962C8B-B14F-4D97-AF65-F5344CB8AC3E}">
        <p14:creationId xmlns:p14="http://schemas.microsoft.com/office/powerpoint/2010/main" val="3748922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We sometimes use digital data belonging</a:t>
            </a:r>
            <a:r>
              <a:rPr kumimoji="1" lang="en-US" altLang="ja-JP" baseline="0"/>
              <a:t> to different dataset </a:t>
            </a:r>
            <a:r>
              <a:rPr kumimoji="1" lang="en-US" altLang="ja-JP"/>
              <a:t>to train</a:t>
            </a:r>
            <a:r>
              <a:rPr kumimoji="1" lang="en-US" altLang="ja-JP" baseline="0"/>
              <a:t> classifier.</a:t>
            </a:r>
          </a:p>
          <a:p>
            <a:r>
              <a:rPr kumimoji="1" lang="en-US" altLang="ja-JP" baseline="0"/>
              <a:t>So, we should reassign their labels.</a:t>
            </a:r>
            <a:endParaRPr kumimoji="1" lang="en-US" altLang="ja-JP"/>
          </a:p>
          <a:p>
            <a:r>
              <a:rPr kumimoji="1" lang="en-US" altLang="ja-JP"/>
              <a:t>Then, we</a:t>
            </a:r>
            <a:r>
              <a:rPr kumimoji="1" lang="en-US" altLang="ja-JP" baseline="0"/>
              <a:t> experiment using articles of New York Times and Japan Times.</a:t>
            </a:r>
          </a:p>
          <a:p>
            <a:r>
              <a:rPr kumimoji="1" lang="en-US" altLang="ja-JP" baseline="0"/>
              <a:t>We use articles of New York Times for training data and Japan Times for test data.</a:t>
            </a:r>
          </a:p>
          <a:p>
            <a:r>
              <a:rPr kumimoji="1" lang="en-US" altLang="ja-JP" baseline="0"/>
              <a:t>Note that, there is the label of technology in New York Times, but there is not in Japan Times.</a:t>
            </a:r>
          </a:p>
          <a:p>
            <a:r>
              <a:rPr kumimoji="1" lang="en-US" altLang="ja-JP" baseline="0"/>
              <a:t>Japan Times has labels of digital that close to technology meaning .</a:t>
            </a:r>
          </a:p>
          <a:p>
            <a:r>
              <a:rPr kumimoji="1" lang="en-US" altLang="ja-JP" baseline="0"/>
              <a:t>So, we check that LPAC can reassign labels of articles of Japan Times to technology.</a:t>
            </a:r>
            <a:endParaRPr kumimoji="1" lang="ja-JP" altLang="en-US"/>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46</a:t>
            </a:fld>
            <a:endParaRPr kumimoji="1" lang="ja-JP" altLang="en-US"/>
          </a:p>
        </p:txBody>
      </p:sp>
    </p:spTree>
    <p:extLst>
      <p:ext uri="{BB962C8B-B14F-4D97-AF65-F5344CB8AC3E}">
        <p14:creationId xmlns:p14="http://schemas.microsoft.com/office/powerpoint/2010/main" val="35897038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 the articles belonging to three and two labels in New York Times and Japan Times respectively.</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47</a:t>
            </a:fld>
            <a:endParaRPr kumimoji="1" lang="ja-JP" altLang="en-US"/>
          </a:p>
        </p:txBody>
      </p:sp>
    </p:spTree>
    <p:extLst>
      <p:ext uri="{BB962C8B-B14F-4D97-AF65-F5344CB8AC3E}">
        <p14:creationId xmlns:p14="http://schemas.microsoft.com/office/powerpoint/2010/main" val="7406134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slide shows</a:t>
            </a:r>
            <a:r>
              <a:rPr kumimoji="1" lang="en-US" altLang="ja-JP" baseline="0" dirty="0"/>
              <a:t> the result after applying LPAC.</a:t>
            </a:r>
          </a:p>
          <a:p>
            <a:r>
              <a:rPr kumimoji="1" lang="en-US" altLang="ja-JP" baseline="0" dirty="0"/>
              <a:t>These articles belong to Japan Times and have label of digital.</a:t>
            </a:r>
          </a:p>
          <a:p>
            <a:r>
              <a:rPr kumimoji="1" lang="en-US" altLang="ja-JP" baseline="0" dirty="0"/>
              <a:t>However, when we apply LPAC to these articles, they are reassigned label of technology.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Therefore, we can expect LPAC for interaction.</a:t>
            </a:r>
            <a:endParaRPr kumimoji="1" lang="en-US" altLang="ja-JP" baseline="0" dirty="0"/>
          </a:p>
          <a:p>
            <a:endParaRPr kumimoji="1" lang="ja-JP" altLang="en-US" dirty="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48</a:t>
            </a:fld>
            <a:endParaRPr kumimoji="1" lang="ja-JP" altLang="en-US"/>
          </a:p>
        </p:txBody>
      </p:sp>
    </p:spTree>
    <p:extLst>
      <p:ext uri="{BB962C8B-B14F-4D97-AF65-F5344CB8AC3E}">
        <p14:creationId xmlns:p14="http://schemas.microsoft.com/office/powerpoint/2010/main" val="12117057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Ｗｉｋｉｐｅｄｉａ</a:t>
            </a:r>
            <a:r>
              <a:rPr kumimoji="1" lang="en-US" altLang="ja-JP"/>
              <a:t>3</a:t>
            </a:r>
            <a:r>
              <a:rPr kumimoji="1" lang="ja-JP" altLang="en-US"/>
              <a:t>クラス問題</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49</a:t>
            </a:fld>
            <a:endParaRPr kumimoji="1" lang="ja-JP" altLang="en-US"/>
          </a:p>
        </p:txBody>
      </p:sp>
    </p:spTree>
    <p:extLst>
      <p:ext uri="{BB962C8B-B14F-4D97-AF65-F5344CB8AC3E}">
        <p14:creationId xmlns:p14="http://schemas.microsoft.com/office/powerpoint/2010/main" val="4582706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This slide shows that their F-scores in the cases that we extracted</a:t>
            </a:r>
            <a:r>
              <a:rPr kumimoji="1" lang="en-US" altLang="ja-JP" baseline="0"/>
              <a:t> 50 % and 70% of documents for removing labels, respectively.</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50</a:t>
            </a:fld>
            <a:endParaRPr kumimoji="1" lang="ja-JP" altLang="en-US"/>
          </a:p>
        </p:txBody>
      </p:sp>
    </p:spTree>
    <p:extLst>
      <p:ext uri="{BB962C8B-B14F-4D97-AF65-F5344CB8AC3E}">
        <p14:creationId xmlns:p14="http://schemas.microsoft.com/office/powerpoint/2010/main" val="514326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a:t>Thanks to spread of the internet, we can work on the task with multiple people.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a:t>However, the</a:t>
            </a:r>
            <a:r>
              <a:rPr lang="en-US" altLang="ja-JP" baseline="0" dirty="0"/>
              <a:t> task is still quite challenge.</a:t>
            </a:r>
          </a:p>
          <a:p>
            <a:r>
              <a:rPr kumimoji="1" lang="en-US" altLang="ja-JP" baseline="0" dirty="0"/>
              <a:t>I explain specific example using Wikipedia articles.</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5</a:t>
            </a:fld>
            <a:endParaRPr kumimoji="1" lang="ja-JP" altLang="en-US"/>
          </a:p>
        </p:txBody>
      </p:sp>
    </p:spTree>
    <p:extLst>
      <p:ext uri="{BB962C8B-B14F-4D97-AF65-F5344CB8AC3E}">
        <p14:creationId xmlns:p14="http://schemas.microsoft.com/office/powerpoint/2010/main" val="13214668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a:t>When the ratio of 50%, the accuracies of DLP, Random Forest and SVM begin to more early decrease than from 0% to 40%.</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51</a:t>
            </a:fld>
            <a:endParaRPr kumimoji="1" lang="ja-JP" altLang="en-US"/>
          </a:p>
        </p:txBody>
      </p:sp>
    </p:spTree>
    <p:extLst>
      <p:ext uri="{BB962C8B-B14F-4D97-AF65-F5344CB8AC3E}">
        <p14:creationId xmlns:p14="http://schemas.microsoft.com/office/powerpoint/2010/main" val="1576917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a:t>Moreover, when the ratio of 70%, the accuracies of random forest and SVM sharply fall.</a:t>
            </a:r>
          </a:p>
          <a:p>
            <a:r>
              <a:rPr kumimoji="1" lang="en-US" altLang="ja-JP" baseline="0"/>
              <a:t>The accuracies of almost all comparative algorithms begin to decrease when the ratio of missing labels exceeds 20%.</a:t>
            </a:r>
          </a:p>
          <a:p>
            <a:r>
              <a:rPr kumimoji="1" lang="en-US" altLang="ja-JP" baseline="0"/>
              <a:t>In contrast, LPAC maintains a stable accuracy for all ratios of missing labels.</a:t>
            </a:r>
          </a:p>
          <a:p>
            <a:endParaRPr kumimoji="1" lang="en-US" altLang="ja-JP" baseline="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52</a:t>
            </a:fld>
            <a:endParaRPr kumimoji="1" lang="ja-JP" altLang="en-US"/>
          </a:p>
        </p:txBody>
      </p:sp>
    </p:spTree>
    <p:extLst>
      <p:ext uri="{BB962C8B-B14F-4D97-AF65-F5344CB8AC3E}">
        <p14:creationId xmlns:p14="http://schemas.microsoft.com/office/powerpoint/2010/main" val="18178840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a:t>
            </a:r>
            <a:r>
              <a:rPr kumimoji="1" lang="ja-JP" altLang="en-US"/>
              <a:t>文書だけでなく他のデータも）</a:t>
            </a:r>
            <a:endParaRPr kumimoji="1" lang="en-US" altLang="ja-JP"/>
          </a:p>
          <a:p>
            <a:r>
              <a:rPr kumimoji="1" lang="ja-JP" altLang="en-US"/>
              <a:t>分類器がどう研究されてきたのか</a:t>
            </a:r>
            <a:endParaRPr kumimoji="1" lang="en-US" altLang="ja-JP"/>
          </a:p>
          <a:p>
            <a:r>
              <a:rPr kumimoji="1" lang="ja-JP" altLang="en-US"/>
              <a:t>なぜグラフベースが良いのか、着目したのか</a:t>
            </a:r>
            <a:endParaRPr kumimoji="1" lang="en-US" altLang="ja-JP"/>
          </a:p>
          <a:p>
            <a:r>
              <a:rPr kumimoji="1" lang="ja-JP" altLang="en-US"/>
              <a:t>半教師ありでデータ量少なくて良い</a:t>
            </a:r>
            <a:endParaRPr kumimoji="1" lang="en-US" altLang="ja-JP"/>
          </a:p>
          <a:p>
            <a:r>
              <a:rPr kumimoji="1" lang="ja-JP" altLang="en-US"/>
              <a:t>質の良い分類器を構築するためには質の良いデータセットが欲しい、通常人がラベル付けすると良い</a:t>
            </a:r>
            <a:endParaRPr kumimoji="1" lang="en-US" altLang="ja-JP"/>
          </a:p>
          <a:p>
            <a:r>
              <a:rPr kumimoji="1" lang="ja-JP" altLang="en-US"/>
              <a:t>でも量が増えると辛い</a:t>
            </a:r>
            <a:r>
              <a:rPr kumimoji="1" lang="en-US" altLang="ja-JP"/>
              <a:t>(</a:t>
            </a:r>
            <a:r>
              <a:rPr kumimoji="1" lang="ja-JP" altLang="en-US"/>
              <a:t>コストがかかる）ー＞半教師ありが良い</a:t>
            </a:r>
            <a:endParaRPr kumimoji="1" lang="en-US" altLang="ja-JP"/>
          </a:p>
          <a:p>
            <a:r>
              <a:rPr kumimoji="1" lang="ja-JP" altLang="en-US"/>
              <a:t>さらに、インターネットが普及してきて、このタスクを複数人で行えるようになってきた</a:t>
            </a:r>
            <a:endParaRPr kumimoji="1" lang="en-US" altLang="ja-JP"/>
          </a:p>
          <a:p>
            <a:endParaRPr kumimoji="1" lang="en-US" altLang="ja-JP"/>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a:t>インターネットユーザが増えてきたおかげで、複数の人でラベルを付与することができ、このタスクはいくらか容易になっている</a:t>
            </a:r>
            <a:endParaRPr lang="en-US" altLang="ja-JP"/>
          </a:p>
          <a:p>
            <a:endParaRPr kumimoji="1" lang="ja-JP" altLang="en-US"/>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53</a:t>
            </a:fld>
            <a:endParaRPr kumimoji="1" lang="ja-JP" altLang="en-US"/>
          </a:p>
        </p:txBody>
      </p:sp>
    </p:spTree>
    <p:extLst>
      <p:ext uri="{BB962C8B-B14F-4D97-AF65-F5344CB8AC3E}">
        <p14:creationId xmlns:p14="http://schemas.microsoft.com/office/powerpoint/2010/main" val="1250715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a:t>It is important for classification task to prepare numerous training data have 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aseline="0"/>
              <a:t>We often use Wikipedia articles for training data, because Wikipedia has numerous articles and categories.</a:t>
            </a:r>
          </a:p>
          <a:p>
            <a:r>
              <a:rPr kumimoji="1" lang="en-US" altLang="ja-JP" baseline="0"/>
              <a:t>And, each article has some categories.</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6</a:t>
            </a:fld>
            <a:endParaRPr kumimoji="1" lang="ja-JP" altLang="en-US"/>
          </a:p>
        </p:txBody>
      </p:sp>
    </p:spTree>
    <p:extLst>
      <p:ext uri="{BB962C8B-B14F-4D97-AF65-F5344CB8AC3E}">
        <p14:creationId xmlns:p14="http://schemas.microsoft.com/office/powerpoint/2010/main" val="83820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aseline="0"/>
              <a:t>As you can see, this slide shows that each Wikipedia article has some categories.</a:t>
            </a:r>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7</a:t>
            </a:fld>
            <a:endParaRPr kumimoji="1" lang="ja-JP" altLang="en-US"/>
          </a:p>
        </p:txBody>
      </p:sp>
    </p:spTree>
    <p:extLst>
      <p:ext uri="{BB962C8B-B14F-4D97-AF65-F5344CB8AC3E}">
        <p14:creationId xmlns:p14="http://schemas.microsoft.com/office/powerpoint/2010/main" val="1403082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Although</a:t>
            </a:r>
            <a:r>
              <a:rPr kumimoji="1" lang="en-US" altLang="ja-JP" baseline="0" dirty="0"/>
              <a:t> </a:t>
            </a:r>
            <a:r>
              <a:rPr kumimoji="1" lang="en-US" altLang="ja-JP" dirty="0"/>
              <a:t>the labels are manually assigned, there are occasion time that some suitable labels are missed.</a:t>
            </a:r>
          </a:p>
          <a:p>
            <a:r>
              <a:rPr kumimoji="1" lang="en-US" altLang="ja-JP" dirty="0"/>
              <a:t>I show one specific example that suitable labels are missed.</a:t>
            </a:r>
          </a:p>
          <a:p>
            <a:r>
              <a:rPr kumimoji="1" lang="en-US" altLang="ja-JP" dirty="0"/>
              <a:t>There</a:t>
            </a:r>
            <a:r>
              <a:rPr kumimoji="1" lang="en-US" altLang="ja-JP" baseline="0" dirty="0"/>
              <a:t> are common category “Mass murder” in these articles, </a:t>
            </a:r>
            <a:endParaRPr kumimoji="1" lang="ja-JP" altLang="en-US" dirty="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8</a:t>
            </a:fld>
            <a:endParaRPr kumimoji="1" lang="ja-JP" altLang="en-US"/>
          </a:p>
        </p:txBody>
      </p:sp>
    </p:spTree>
    <p:extLst>
      <p:ext uri="{BB962C8B-B14F-4D97-AF65-F5344CB8AC3E}">
        <p14:creationId xmlns:p14="http://schemas.microsoft.com/office/powerpoint/2010/main" val="2059965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however, although</a:t>
            </a:r>
            <a:r>
              <a:rPr kumimoji="1" lang="en-US" altLang="ja-JP" baseline="0"/>
              <a:t> </a:t>
            </a:r>
            <a:r>
              <a:rPr kumimoji="1" lang="en-US" altLang="ja-JP"/>
              <a:t>the Wikipedia article to the right may have same topic of “Suicide bombings”, “Suicide bombings” is assigned to only the article to the left.</a:t>
            </a:r>
            <a:endParaRPr kumimoji="1" lang="en-US" altLang="ja-JP" baseline="0"/>
          </a:p>
        </p:txBody>
      </p:sp>
      <p:sp>
        <p:nvSpPr>
          <p:cNvPr id="4" name="スライド番号プレースホルダー 3"/>
          <p:cNvSpPr>
            <a:spLocks noGrp="1"/>
          </p:cNvSpPr>
          <p:nvPr>
            <p:ph type="sldNum" sz="quarter" idx="10"/>
          </p:nvPr>
        </p:nvSpPr>
        <p:spPr/>
        <p:txBody>
          <a:bodyPr/>
          <a:lstStyle/>
          <a:p>
            <a:fld id="{855805B4-8111-4532-B2AE-D513FB4AACC1}" type="slidenum">
              <a:rPr kumimoji="1" lang="ja-JP" altLang="en-US" smtClean="0"/>
              <a:t>9</a:t>
            </a:fld>
            <a:endParaRPr kumimoji="1" lang="ja-JP" altLang="en-US"/>
          </a:p>
        </p:txBody>
      </p:sp>
    </p:spTree>
    <p:extLst>
      <p:ext uri="{BB962C8B-B14F-4D97-AF65-F5344CB8AC3E}">
        <p14:creationId xmlns:p14="http://schemas.microsoft.com/office/powerpoint/2010/main" val="458861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A1D06A83-F289-4F94-87F2-0865E0093965}" type="datetime1">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21CF5BF-EBD8-48C7-9B2A-06BAA1FB421E}" type="slidenum">
              <a:rPr kumimoji="1" lang="ja-JP" altLang="en-US" smtClean="0"/>
              <a:t>‹#›</a:t>
            </a:fld>
            <a:endParaRPr kumimoji="1" lang="ja-JP" altLang="en-US"/>
          </a:p>
        </p:txBody>
      </p:sp>
    </p:spTree>
    <p:extLst>
      <p:ext uri="{BB962C8B-B14F-4D97-AF65-F5344CB8AC3E}">
        <p14:creationId xmlns:p14="http://schemas.microsoft.com/office/powerpoint/2010/main" val="188371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BE9588A-126D-4F12-90BF-B43957BCA255}" type="datetime1">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21CF5BF-EBD8-48C7-9B2A-06BAA1FB421E}" type="slidenum">
              <a:rPr kumimoji="1" lang="ja-JP" altLang="en-US" smtClean="0"/>
              <a:t>‹#›</a:t>
            </a:fld>
            <a:endParaRPr kumimoji="1" lang="ja-JP" altLang="en-US"/>
          </a:p>
        </p:txBody>
      </p:sp>
    </p:spTree>
    <p:extLst>
      <p:ext uri="{BB962C8B-B14F-4D97-AF65-F5344CB8AC3E}">
        <p14:creationId xmlns:p14="http://schemas.microsoft.com/office/powerpoint/2010/main" val="136781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C861B3F-AB85-4712-924C-C2B89D5A32D9}" type="datetime1">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21CF5BF-EBD8-48C7-9B2A-06BAA1FB421E}" type="slidenum">
              <a:rPr kumimoji="1" lang="ja-JP" altLang="en-US" smtClean="0"/>
              <a:t>‹#›</a:t>
            </a:fld>
            <a:endParaRPr kumimoji="1" lang="ja-JP" altLang="en-US"/>
          </a:p>
        </p:txBody>
      </p:sp>
    </p:spTree>
    <p:extLst>
      <p:ext uri="{BB962C8B-B14F-4D97-AF65-F5344CB8AC3E}">
        <p14:creationId xmlns:p14="http://schemas.microsoft.com/office/powerpoint/2010/main" val="309175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D93A799-C5DD-4604-B919-FF32875949F5}" type="datetime1">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21CF5BF-EBD8-48C7-9B2A-06BAA1FB421E}" type="slidenum">
              <a:rPr kumimoji="1" lang="ja-JP" altLang="en-US" smtClean="0"/>
              <a:t>‹#›</a:t>
            </a:fld>
            <a:endParaRPr kumimoji="1" lang="ja-JP" altLang="en-US"/>
          </a:p>
        </p:txBody>
      </p:sp>
    </p:spTree>
    <p:extLst>
      <p:ext uri="{BB962C8B-B14F-4D97-AF65-F5344CB8AC3E}">
        <p14:creationId xmlns:p14="http://schemas.microsoft.com/office/powerpoint/2010/main" val="117384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B470EBE-E979-4F6B-8139-30FFA0E76CC1}" type="datetime1">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21CF5BF-EBD8-48C7-9B2A-06BAA1FB421E}" type="slidenum">
              <a:rPr kumimoji="1" lang="ja-JP" altLang="en-US" smtClean="0"/>
              <a:t>‹#›</a:t>
            </a:fld>
            <a:endParaRPr kumimoji="1" lang="ja-JP" altLang="en-US"/>
          </a:p>
        </p:txBody>
      </p:sp>
    </p:spTree>
    <p:extLst>
      <p:ext uri="{BB962C8B-B14F-4D97-AF65-F5344CB8AC3E}">
        <p14:creationId xmlns:p14="http://schemas.microsoft.com/office/powerpoint/2010/main" val="149649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C1D18F7-5F30-42E7-8D14-648909AC94B6}" type="datetime1">
              <a:rPr kumimoji="1" lang="ja-JP" altLang="en-US" smtClean="0"/>
              <a:t>2018/3/9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21CF5BF-EBD8-48C7-9B2A-06BAA1FB421E}" type="slidenum">
              <a:rPr kumimoji="1" lang="ja-JP" altLang="en-US" smtClean="0"/>
              <a:t>‹#›</a:t>
            </a:fld>
            <a:endParaRPr kumimoji="1" lang="ja-JP" altLang="en-US"/>
          </a:p>
        </p:txBody>
      </p:sp>
    </p:spTree>
    <p:extLst>
      <p:ext uri="{BB962C8B-B14F-4D97-AF65-F5344CB8AC3E}">
        <p14:creationId xmlns:p14="http://schemas.microsoft.com/office/powerpoint/2010/main" val="3740736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6A973CA-E350-4A6C-93AF-925EF4AE3BFB}" type="datetime1">
              <a:rPr kumimoji="1" lang="ja-JP" altLang="en-US" smtClean="0"/>
              <a:t>2018/3/9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21CF5BF-EBD8-48C7-9B2A-06BAA1FB421E}" type="slidenum">
              <a:rPr kumimoji="1" lang="ja-JP" altLang="en-US" smtClean="0"/>
              <a:t>‹#›</a:t>
            </a:fld>
            <a:endParaRPr kumimoji="1" lang="ja-JP" altLang="en-US"/>
          </a:p>
        </p:txBody>
      </p:sp>
    </p:spTree>
    <p:extLst>
      <p:ext uri="{BB962C8B-B14F-4D97-AF65-F5344CB8AC3E}">
        <p14:creationId xmlns:p14="http://schemas.microsoft.com/office/powerpoint/2010/main" val="429331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D0D726A-86F4-48CF-9BAA-7B26E878AD89}" type="datetime1">
              <a:rPr kumimoji="1" lang="ja-JP" altLang="en-US" smtClean="0"/>
              <a:t>2018/3/9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21CF5BF-EBD8-48C7-9B2A-06BAA1FB421E}" type="slidenum">
              <a:rPr kumimoji="1" lang="ja-JP" altLang="en-US" smtClean="0"/>
              <a:t>‹#›</a:t>
            </a:fld>
            <a:endParaRPr kumimoji="1" lang="ja-JP" altLang="en-US"/>
          </a:p>
        </p:txBody>
      </p:sp>
    </p:spTree>
    <p:extLst>
      <p:ext uri="{BB962C8B-B14F-4D97-AF65-F5344CB8AC3E}">
        <p14:creationId xmlns:p14="http://schemas.microsoft.com/office/powerpoint/2010/main" val="41334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D35375-6DA0-4BED-938D-6B6A8018E1F3}" type="datetime1">
              <a:rPr kumimoji="1" lang="ja-JP" altLang="en-US" smtClean="0"/>
              <a:t>2018/3/9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a:t>
            </a:fld>
            <a:endParaRPr kumimoji="1" lang="ja-JP" altLang="en-US"/>
          </a:p>
        </p:txBody>
      </p:sp>
    </p:spTree>
    <p:extLst>
      <p:ext uri="{BB962C8B-B14F-4D97-AF65-F5344CB8AC3E}">
        <p14:creationId xmlns:p14="http://schemas.microsoft.com/office/powerpoint/2010/main" val="221058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19F0040-2AF8-4FD4-BB52-3EB116ADA324}" type="datetime1">
              <a:rPr kumimoji="1" lang="ja-JP" altLang="en-US" smtClean="0"/>
              <a:t>2018/3/9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21CF5BF-EBD8-48C7-9B2A-06BAA1FB421E}" type="slidenum">
              <a:rPr kumimoji="1" lang="ja-JP" altLang="en-US" smtClean="0"/>
              <a:t>‹#›</a:t>
            </a:fld>
            <a:endParaRPr kumimoji="1" lang="ja-JP" altLang="en-US"/>
          </a:p>
        </p:txBody>
      </p:sp>
    </p:spTree>
    <p:extLst>
      <p:ext uri="{BB962C8B-B14F-4D97-AF65-F5344CB8AC3E}">
        <p14:creationId xmlns:p14="http://schemas.microsoft.com/office/powerpoint/2010/main" val="70927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2D101DE-02B5-4AC4-93B8-3BDD486D3400}" type="datetime1">
              <a:rPr kumimoji="1" lang="ja-JP" altLang="en-US" smtClean="0"/>
              <a:t>2018/3/9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21CF5BF-EBD8-48C7-9B2A-06BAA1FB421E}" type="slidenum">
              <a:rPr kumimoji="1" lang="ja-JP" altLang="en-US" smtClean="0"/>
              <a:t>‹#›</a:t>
            </a:fld>
            <a:endParaRPr kumimoji="1" lang="ja-JP" altLang="en-US"/>
          </a:p>
        </p:txBody>
      </p:sp>
    </p:spTree>
    <p:extLst>
      <p:ext uri="{BB962C8B-B14F-4D97-AF65-F5344CB8AC3E}">
        <p14:creationId xmlns:p14="http://schemas.microsoft.com/office/powerpoint/2010/main" val="52539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E8A576-6FF2-4F45-8D75-C0D4262458C5}" type="datetime1">
              <a:rPr kumimoji="1" lang="ja-JP" altLang="en-US" smtClean="0"/>
              <a:t>2018/3/9</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1CF5BF-EBD8-48C7-9B2A-06BAA1FB421E}" type="slidenum">
              <a:rPr kumimoji="1" lang="ja-JP" altLang="en-US" smtClean="0"/>
              <a:t>‹#›</a:t>
            </a:fld>
            <a:endParaRPr kumimoji="1" lang="ja-JP" altLang="en-US"/>
          </a:p>
        </p:txBody>
      </p:sp>
    </p:spTree>
    <p:extLst>
      <p:ext uri="{BB962C8B-B14F-4D97-AF65-F5344CB8AC3E}">
        <p14:creationId xmlns:p14="http://schemas.microsoft.com/office/powerpoint/2010/main" val="3217646319"/>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6.jp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256018"/>
            <a:ext cx="9131761" cy="2352740"/>
          </a:xfrm>
        </p:spPr>
        <p:txBody>
          <a:bodyPr>
            <a:normAutofit/>
          </a:bodyPr>
          <a:lstStyle/>
          <a:p>
            <a:r>
              <a:rPr lang="en-US" altLang="ja-JP" sz="3200" dirty="0">
                <a:latin typeface="+mj-ea"/>
                <a:cs typeface="Arial Unicode MS" panose="020B0604020202020204" pitchFamily="50" charset="-128"/>
              </a:rPr>
              <a:t>Label Propagation Using Amendable Clamping</a:t>
            </a:r>
            <a:endParaRPr lang="ja-JP" altLang="en-US" sz="3200">
              <a:latin typeface="+mj-ea"/>
              <a:cs typeface="Arial Unicode MS" panose="020B0604020202020204" pitchFamily="50" charset="-128"/>
            </a:endParaRPr>
          </a:p>
        </p:txBody>
      </p:sp>
      <p:sp>
        <p:nvSpPr>
          <p:cNvPr id="7" name="スライド番号プレースホルダー 6"/>
          <p:cNvSpPr>
            <a:spLocks noGrp="1"/>
          </p:cNvSpPr>
          <p:nvPr>
            <p:ph type="sldNum" sz="quarter" idx="12"/>
          </p:nvPr>
        </p:nvSpPr>
        <p:spPr/>
        <p:txBody>
          <a:bodyPr/>
          <a:lstStyle/>
          <a:p>
            <a:fld id="{E21CF5BF-EBD8-48C7-9B2A-06BAA1FB421E}" type="slidenum">
              <a:rPr kumimoji="1" lang="ja-JP" altLang="en-US" smtClean="0"/>
              <a:t>1</a:t>
            </a:fld>
            <a:endParaRPr kumimoji="1" lang="ja-JP" altLang="en-US"/>
          </a:p>
        </p:txBody>
      </p:sp>
      <p:sp>
        <p:nvSpPr>
          <p:cNvPr id="4" name="サブタイトル 2"/>
          <p:cNvSpPr txBox="1">
            <a:spLocks/>
          </p:cNvSpPr>
          <p:nvPr/>
        </p:nvSpPr>
        <p:spPr>
          <a:xfrm>
            <a:off x="958537" y="4531873"/>
            <a:ext cx="3028672" cy="9013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1800" dirty="0">
                <a:latin typeface="+mj-ea"/>
                <a:ea typeface="+mj-ea"/>
                <a:cs typeface="Arial Unicode MS" panose="020B0604020202020204" pitchFamily="50" charset="-128"/>
              </a:rPr>
              <a:t>○</a:t>
            </a:r>
            <a:r>
              <a:rPr lang="en-US" altLang="ja-JP" sz="1800" dirty="0">
                <a:latin typeface="+mj-ea"/>
                <a:ea typeface="+mj-ea"/>
                <a:cs typeface="Arial Unicode MS" panose="020B0604020202020204" pitchFamily="50" charset="-128"/>
              </a:rPr>
              <a:t> </a:t>
            </a:r>
            <a:r>
              <a:rPr lang="en-US" altLang="ja-JP" sz="1800" u="sng" dirty="0" err="1">
                <a:latin typeface="+mj-ea"/>
                <a:ea typeface="+mj-ea"/>
                <a:cs typeface="Arial Unicode MS" panose="020B0604020202020204" pitchFamily="50" charset="-128"/>
              </a:rPr>
              <a:t>Tatsurou</a:t>
            </a:r>
            <a:r>
              <a:rPr lang="en-US" altLang="ja-JP" sz="1800" u="sng" dirty="0">
                <a:latin typeface="+mj-ea"/>
                <a:ea typeface="+mj-ea"/>
                <a:cs typeface="Arial Unicode MS" panose="020B0604020202020204" pitchFamily="50" charset="-128"/>
              </a:rPr>
              <a:t> Miyazaki</a:t>
            </a:r>
          </a:p>
          <a:p>
            <a:r>
              <a:rPr lang="en-US" altLang="ja-JP" sz="1800" dirty="0">
                <a:latin typeface="+mj-ea"/>
                <a:ea typeface="+mj-ea"/>
                <a:cs typeface="Arial Unicode MS" panose="020B0604020202020204" pitchFamily="50" charset="-128"/>
              </a:rPr>
              <a:t>  Tokyo University of Science</a:t>
            </a:r>
            <a:endParaRPr lang="ja-JP" altLang="en-US" sz="1800" dirty="0">
              <a:latin typeface="+mj-ea"/>
              <a:ea typeface="+mj-ea"/>
              <a:cs typeface="Arial Unicode MS" panose="020B0604020202020204" pitchFamily="50" charset="-128"/>
            </a:endParaRPr>
          </a:p>
        </p:txBody>
      </p:sp>
      <p:sp>
        <p:nvSpPr>
          <p:cNvPr id="6" name="サブタイトル 2"/>
          <p:cNvSpPr txBox="1">
            <a:spLocks/>
          </p:cNvSpPr>
          <p:nvPr/>
        </p:nvSpPr>
        <p:spPr>
          <a:xfrm>
            <a:off x="4752753" y="4531872"/>
            <a:ext cx="3042816" cy="901365"/>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800" err="1">
                <a:latin typeface="+mj-ea"/>
                <a:ea typeface="+mj-ea"/>
                <a:cs typeface="Arial Unicode MS" panose="020B0604020202020204" pitchFamily="50" charset="-128"/>
              </a:rPr>
              <a:t>Yasunobu</a:t>
            </a:r>
            <a:r>
              <a:rPr lang="en-US" altLang="ja-JP" sz="1800">
                <a:latin typeface="+mj-ea"/>
                <a:ea typeface="+mj-ea"/>
                <a:cs typeface="Arial Unicode MS" panose="020B0604020202020204" pitchFamily="50" charset="-128"/>
              </a:rPr>
              <a:t> </a:t>
            </a:r>
            <a:r>
              <a:rPr lang="en-US" altLang="ja-JP" sz="1800" err="1">
                <a:latin typeface="+mj-ea"/>
                <a:ea typeface="+mj-ea"/>
                <a:cs typeface="Arial Unicode MS" panose="020B0604020202020204" pitchFamily="50" charset="-128"/>
              </a:rPr>
              <a:t>Sumikawa</a:t>
            </a:r>
            <a:endParaRPr lang="en-US" altLang="ja-JP" sz="1800">
              <a:latin typeface="+mj-ea"/>
              <a:ea typeface="+mj-ea"/>
              <a:cs typeface="Arial Unicode MS" panose="020B0604020202020204" pitchFamily="50" charset="-128"/>
            </a:endParaRPr>
          </a:p>
          <a:p>
            <a:r>
              <a:rPr lang="en-US" altLang="ja-JP" sz="1800">
                <a:latin typeface="+mj-ea"/>
                <a:ea typeface="+mj-ea"/>
                <a:cs typeface="Arial Unicode MS" panose="020B0604020202020204" pitchFamily="50" charset="-128"/>
              </a:rPr>
              <a:t>Tokyo University of Science</a:t>
            </a:r>
            <a:endParaRPr lang="ja-JP" altLang="en-US" sz="1800">
              <a:latin typeface="+mj-ea"/>
              <a:ea typeface="+mj-ea"/>
              <a:cs typeface="Arial Unicode MS" panose="020B0604020202020204" pitchFamily="50" charset="-128"/>
            </a:endParaRPr>
          </a:p>
        </p:txBody>
      </p:sp>
    </p:spTree>
    <p:extLst>
      <p:ext uri="{BB962C8B-B14F-4D97-AF65-F5344CB8AC3E}">
        <p14:creationId xmlns:p14="http://schemas.microsoft.com/office/powerpoint/2010/main" val="340058649"/>
      </p:ext>
    </p:extLst>
  </p:cSld>
  <p:clrMapOvr>
    <a:masterClrMapping/>
  </p:clrMapOvr>
  <mc:AlternateContent xmlns:mc="http://schemas.openxmlformats.org/markup-compatibility/2006" xmlns:p14="http://schemas.microsoft.com/office/powerpoint/2010/main">
    <mc:Choice Requires="p14">
      <p:transition spd="slow" p14:dur="2000" advTm="16298"/>
    </mc:Choice>
    <mc:Fallback xmlns="">
      <p:transition spd="slow" advTm="1629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Motivation</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10</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80" y="2636479"/>
            <a:ext cx="7060414" cy="1737948"/>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4182" y="4374427"/>
            <a:ext cx="3734119" cy="1697327"/>
          </a:xfrm>
          <a:prstGeom prst="rect">
            <a:avLst/>
          </a:prstGeom>
        </p:spPr>
      </p:pic>
      <p:sp>
        <p:nvSpPr>
          <p:cNvPr id="10" name="テキスト ボックス 9"/>
          <p:cNvSpPr txBox="1"/>
          <p:nvPr/>
        </p:nvSpPr>
        <p:spPr>
          <a:xfrm>
            <a:off x="628650" y="1831694"/>
            <a:ext cx="7755649" cy="461665"/>
          </a:xfrm>
          <a:prstGeom prst="rect">
            <a:avLst/>
          </a:prstGeom>
          <a:noFill/>
        </p:spPr>
        <p:txBody>
          <a:bodyPr wrap="none" rtlCol="0">
            <a:spAutoFit/>
          </a:bodyPr>
          <a:lstStyle/>
          <a:p>
            <a:pPr marL="342900" indent="-342900">
              <a:buFont typeface="Arial" panose="020B0604020202020204" pitchFamily="34" charset="0"/>
              <a:buChar char="•"/>
            </a:pPr>
            <a:r>
              <a:rPr kumimoji="1"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Mass murder </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and</a:t>
            </a:r>
            <a:r>
              <a:rPr kumimoji="1"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 Suicide bombings </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is not assigned. </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294348068"/>
      </p:ext>
    </p:extLst>
  </p:cSld>
  <p:clrMapOvr>
    <a:masterClrMapping/>
  </p:clrMapOvr>
  <mc:AlternateContent xmlns:mc="http://schemas.openxmlformats.org/markup-compatibility/2006" xmlns:p14="http://schemas.microsoft.com/office/powerpoint/2010/main">
    <mc:Choice Requires="p14">
      <p:transition spd="slow" p14:dur="2000" advTm="17509"/>
    </mc:Choice>
    <mc:Fallback xmlns="">
      <p:transition spd="slow" advTm="1750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rPr>
              <a:t>Motivation</a:t>
            </a:r>
            <a:endParaRPr kumimoji="1" lang="ja-JP" altLang="en-US">
              <a:latin typeface="+mj-ea"/>
            </a:endParaRPr>
          </a:p>
        </p:txBody>
      </p:sp>
      <p:sp>
        <p:nvSpPr>
          <p:cNvPr id="3" name="コンテンツ プレースホルダー 2"/>
          <p:cNvSpPr>
            <a:spLocks noGrp="1"/>
          </p:cNvSpPr>
          <p:nvPr>
            <p:ph idx="1"/>
          </p:nvPr>
        </p:nvSpPr>
        <p:spPr/>
        <p:txBody>
          <a:bodyPr>
            <a:normAutofit/>
          </a:bodyPr>
          <a:lstStyle/>
          <a:p>
            <a:r>
              <a:rPr lang="en-US" altLang="ja-JP" sz="2400" i="1">
                <a:latin typeface="Arial Unicode MS" charset="0"/>
                <a:ea typeface="Arial Unicode MS" charset="0"/>
                <a:cs typeface="Arial Unicode MS" charset="0"/>
              </a:rPr>
              <a:t>Problem 1 : taking high cost</a:t>
            </a:r>
          </a:p>
          <a:p>
            <a:pPr lvl="1"/>
            <a:r>
              <a:rPr lang="en-US" altLang="ja-JP" sz="2000" i="1">
                <a:solidFill>
                  <a:srgbClr val="FF0000"/>
                </a:solidFill>
                <a:latin typeface="Arial Unicode MS" charset="0"/>
                <a:ea typeface="Arial Unicode MS" charset="0"/>
                <a:cs typeface="Arial Unicode MS" charset="0"/>
              </a:rPr>
              <a:t>Semi-supervised learning </a:t>
            </a:r>
            <a:r>
              <a:rPr lang="en-US" altLang="ja-JP" sz="2000">
                <a:latin typeface="Arial Unicode MS" charset="0"/>
                <a:ea typeface="Arial Unicode MS" charset="0"/>
                <a:cs typeface="Arial Unicode MS" charset="0"/>
              </a:rPr>
              <a:t>is known as </a:t>
            </a:r>
            <a:r>
              <a:rPr lang="en-US" altLang="ja-JP" sz="2000" i="1">
                <a:latin typeface="Arial Unicode MS" charset="0"/>
                <a:ea typeface="Arial Unicode MS" charset="0"/>
                <a:cs typeface="Arial Unicode MS" charset="0"/>
              </a:rPr>
              <a:t>better</a:t>
            </a:r>
            <a:r>
              <a:rPr lang="en-US" altLang="ja-JP" sz="2000">
                <a:latin typeface="Arial Unicode MS" charset="0"/>
                <a:ea typeface="Arial Unicode MS" charset="0"/>
                <a:cs typeface="Arial Unicode MS" charset="0"/>
              </a:rPr>
              <a:t> approach.</a:t>
            </a:r>
          </a:p>
          <a:p>
            <a:pPr lvl="1"/>
            <a:r>
              <a:rPr lang="en-US" altLang="ja-JP" sz="2000">
                <a:latin typeface="Arial Unicode MS" charset="0"/>
                <a:ea typeface="Arial Unicode MS" charset="0"/>
                <a:cs typeface="Arial Unicode MS" charset="0"/>
              </a:rPr>
              <a:t>Ex.) </a:t>
            </a:r>
            <a:r>
              <a:rPr lang="en-US" altLang="ja-JP" sz="2000">
                <a:solidFill>
                  <a:srgbClr val="FF0000"/>
                </a:solidFill>
                <a:latin typeface="Arial Unicode MS" charset="0"/>
                <a:ea typeface="Arial Unicode MS" charset="0"/>
                <a:cs typeface="Arial Unicode MS" charset="0"/>
              </a:rPr>
              <a:t>L</a:t>
            </a:r>
            <a:r>
              <a:rPr lang="en-US" altLang="ja-JP" sz="2000">
                <a:latin typeface="Arial Unicode MS" charset="0"/>
                <a:ea typeface="Arial Unicode MS" charset="0"/>
                <a:cs typeface="Arial Unicode MS" charset="0"/>
              </a:rPr>
              <a:t>apel </a:t>
            </a:r>
            <a:r>
              <a:rPr lang="en-US" altLang="ja-JP" sz="2000">
                <a:solidFill>
                  <a:srgbClr val="FF0000"/>
                </a:solidFill>
                <a:latin typeface="Arial Unicode MS" charset="0"/>
                <a:ea typeface="Arial Unicode MS" charset="0"/>
                <a:cs typeface="Arial Unicode MS" charset="0"/>
              </a:rPr>
              <a:t>P</a:t>
            </a:r>
            <a:r>
              <a:rPr lang="en-US" altLang="ja-JP" sz="2000">
                <a:latin typeface="Arial Unicode MS" charset="0"/>
                <a:ea typeface="Arial Unicode MS" charset="0"/>
                <a:cs typeface="Arial Unicode MS" charset="0"/>
              </a:rPr>
              <a:t>ropagation (</a:t>
            </a:r>
            <a:r>
              <a:rPr lang="en-US" altLang="ja-JP" sz="2000" i="1">
                <a:solidFill>
                  <a:srgbClr val="FF0000"/>
                </a:solidFill>
                <a:latin typeface="Arial Unicode MS" charset="0"/>
                <a:ea typeface="Arial Unicode MS" charset="0"/>
                <a:cs typeface="Arial Unicode MS" charset="0"/>
              </a:rPr>
              <a:t>LP</a:t>
            </a:r>
            <a:r>
              <a:rPr lang="en-US" altLang="ja-JP" sz="2000">
                <a:latin typeface="Arial Unicode MS" charset="0"/>
                <a:ea typeface="Arial Unicode MS" charset="0"/>
                <a:cs typeface="Arial Unicode MS" charset="0"/>
              </a:rPr>
              <a:t>)</a:t>
            </a: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11</a:t>
            </a:fld>
            <a:endParaRPr kumimoji="1" lang="ja-JP" altLang="en-US"/>
          </a:p>
        </p:txBody>
      </p:sp>
    </p:spTree>
    <p:extLst>
      <p:ext uri="{BB962C8B-B14F-4D97-AF65-F5344CB8AC3E}">
        <p14:creationId xmlns:p14="http://schemas.microsoft.com/office/powerpoint/2010/main" val="30701518"/>
      </p:ext>
    </p:extLst>
  </p:cSld>
  <p:clrMapOvr>
    <a:masterClrMapping/>
  </p:clrMapOvr>
  <mc:AlternateContent xmlns:mc="http://schemas.openxmlformats.org/markup-compatibility/2006" xmlns:p14="http://schemas.microsoft.com/office/powerpoint/2010/main">
    <mc:Choice Requires="p14">
      <p:transition spd="slow" p14:dur="2000" advTm="64346"/>
    </mc:Choice>
    <mc:Fallback xmlns="">
      <p:transition spd="slow" advTm="6434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矢印コネクタ 108"/>
          <p:cNvCxnSpPr/>
          <p:nvPr/>
        </p:nvCxnSpPr>
        <p:spPr>
          <a:xfrm flipH="1">
            <a:off x="3716902" y="2816804"/>
            <a:ext cx="1240125" cy="158834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a:off x="2271036" y="3485415"/>
            <a:ext cx="854033" cy="9152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2117603" y="4608859"/>
            <a:ext cx="963203" cy="103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2787367" y="4993808"/>
            <a:ext cx="479723" cy="8365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flipH="1">
            <a:off x="3876874" y="4672311"/>
            <a:ext cx="639467" cy="195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3542863" y="3693131"/>
            <a:ext cx="203635" cy="577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flipV="1">
            <a:off x="3716902" y="5027518"/>
            <a:ext cx="234896" cy="3527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flipV="1">
            <a:off x="3865954" y="4871827"/>
            <a:ext cx="2903811" cy="35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39" idx="3"/>
          </p:cNvCxnSpPr>
          <p:nvPr/>
        </p:nvCxnSpPr>
        <p:spPr>
          <a:xfrm flipH="1">
            <a:off x="3746498" y="2207397"/>
            <a:ext cx="2709558" cy="2250639"/>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12</a:t>
            </a:fld>
            <a:endParaRPr kumimoji="1" lang="ja-JP" altLang="en-US"/>
          </a:p>
        </p:txBody>
      </p:sp>
      <p:sp>
        <p:nvSpPr>
          <p:cNvPr id="42" name="円/楕円 41"/>
          <p:cNvSpPr/>
          <p:nvPr/>
        </p:nvSpPr>
        <p:spPr>
          <a:xfrm>
            <a:off x="598927" y="2109106"/>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3" name="円/楕円 42"/>
          <p:cNvSpPr/>
          <p:nvPr/>
        </p:nvSpPr>
        <p:spPr>
          <a:xfrm>
            <a:off x="598927" y="1541364"/>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309659" y="1482698"/>
            <a:ext cx="1667444" cy="400110"/>
          </a:xfrm>
          <a:prstGeom prst="rect">
            <a:avLst/>
          </a:prstGeom>
          <a:noFill/>
        </p:spPr>
        <p:txBody>
          <a:bodyPr wrap="none" rtlCol="0">
            <a:spAutoFit/>
          </a:bodyPr>
          <a:lstStyle/>
          <a:p>
            <a:r>
              <a:rPr lang="en-US" altLang="ja-JP" sz="2000">
                <a:latin typeface="Arial Unicode MS" charset="0"/>
                <a:ea typeface="Arial Unicode MS" charset="0"/>
                <a:cs typeface="Arial Unicode MS" charset="0"/>
              </a:rPr>
              <a:t>Labeled data</a:t>
            </a:r>
            <a:endParaRPr kumimoji="1" lang="ja-JP" altLang="en-US" sz="2000">
              <a:latin typeface="Arial Unicode MS" charset="0"/>
              <a:ea typeface="Arial Unicode MS" charset="0"/>
              <a:cs typeface="Arial Unicode MS" charset="0"/>
            </a:endParaRPr>
          </a:p>
        </p:txBody>
      </p:sp>
      <p:sp>
        <p:nvSpPr>
          <p:cNvPr id="45" name="テキスト ボックス 44"/>
          <p:cNvSpPr txBox="1"/>
          <p:nvPr/>
        </p:nvSpPr>
        <p:spPr>
          <a:xfrm>
            <a:off x="952578" y="2025948"/>
            <a:ext cx="1911101" cy="400110"/>
          </a:xfrm>
          <a:prstGeom prst="rect">
            <a:avLst/>
          </a:prstGeom>
          <a:noFill/>
        </p:spPr>
        <p:txBody>
          <a:bodyPr wrap="none" rtlCol="0">
            <a:spAutoFit/>
          </a:bodyPr>
          <a:lstStyle/>
          <a:p>
            <a:r>
              <a:rPr lang="en-US" altLang="ja-JP" sz="2000">
                <a:latin typeface="Arial Unicode MS" charset="0"/>
                <a:ea typeface="Arial Unicode MS" charset="0"/>
                <a:cs typeface="Arial Unicode MS" charset="0"/>
              </a:rPr>
              <a:t>Unlabeled data</a:t>
            </a:r>
            <a:endParaRPr kumimoji="1" lang="ja-JP" altLang="en-US" sz="2000">
              <a:latin typeface="Arial Unicode MS" charset="0"/>
              <a:ea typeface="Arial Unicode MS" charset="0"/>
              <a:cs typeface="Arial Unicode MS" charset="0"/>
            </a:endParaRPr>
          </a:p>
        </p:txBody>
      </p:sp>
      <p:cxnSp>
        <p:nvCxnSpPr>
          <p:cNvPr id="74" name="直線矢印コネクタ 73"/>
          <p:cNvCxnSpPr/>
          <p:nvPr/>
        </p:nvCxnSpPr>
        <p:spPr>
          <a:xfrm flipH="1">
            <a:off x="3817175" y="3881540"/>
            <a:ext cx="2795273" cy="666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円/楕円 31"/>
          <p:cNvSpPr/>
          <p:nvPr/>
        </p:nvSpPr>
        <p:spPr>
          <a:xfrm>
            <a:off x="1593993" y="4169147"/>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3461965" y="3189141"/>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3132467" y="4300458"/>
            <a:ext cx="684708" cy="7148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5" name="円/楕円 34"/>
          <p:cNvSpPr/>
          <p:nvPr/>
        </p:nvSpPr>
        <p:spPr>
          <a:xfrm>
            <a:off x="2365396" y="5527719"/>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383979" y="4278939"/>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5479200" y="3164171"/>
            <a:ext cx="684708" cy="7148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9" name="円/楕円 38"/>
          <p:cNvSpPr/>
          <p:nvPr/>
        </p:nvSpPr>
        <p:spPr>
          <a:xfrm>
            <a:off x="6355783" y="1597218"/>
            <a:ext cx="684708" cy="7148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6563085" y="3428704"/>
            <a:ext cx="684708" cy="7148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6668834" y="4887142"/>
            <a:ext cx="684708" cy="7148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708842" y="5144840"/>
            <a:ext cx="684708" cy="7148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7" name="円/楕円 56"/>
          <p:cNvSpPr/>
          <p:nvPr/>
        </p:nvSpPr>
        <p:spPr>
          <a:xfrm>
            <a:off x="1775249" y="2978262"/>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矢印コネクタ 68"/>
          <p:cNvCxnSpPr/>
          <p:nvPr/>
        </p:nvCxnSpPr>
        <p:spPr>
          <a:xfrm flipH="1">
            <a:off x="3814797" y="3693131"/>
            <a:ext cx="1736736" cy="79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円/楕円 107"/>
          <p:cNvSpPr/>
          <p:nvPr/>
        </p:nvSpPr>
        <p:spPr>
          <a:xfrm>
            <a:off x="4746217" y="2267353"/>
            <a:ext cx="684708" cy="7148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962253" y="1544468"/>
            <a:ext cx="252000" cy="25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2922042" y="3769037"/>
            <a:ext cx="683200" cy="400110"/>
          </a:xfrm>
          <a:prstGeom prst="rect">
            <a:avLst/>
          </a:prstGeom>
          <a:noFill/>
        </p:spPr>
        <p:txBody>
          <a:bodyPr wrap="none" rtlCol="0">
            <a:spAutoFit/>
          </a:bodyPr>
          <a:lstStyle/>
          <a:p>
            <a:r>
              <a:rPr kumimoji="1" lang="en-US" altLang="ja-JP" sz="2000">
                <a:latin typeface="Arial Unicode MS" charset="0"/>
                <a:ea typeface="Arial Unicode MS" charset="0"/>
                <a:cs typeface="Arial Unicode MS" charset="0"/>
              </a:rPr>
              <a:t>0.81</a:t>
            </a:r>
            <a:endParaRPr kumimoji="1" lang="ja-JP" altLang="en-US" sz="2000">
              <a:latin typeface="Arial Unicode MS" charset="0"/>
              <a:ea typeface="Arial Unicode MS" charset="0"/>
              <a:cs typeface="Arial Unicode MS" charset="0"/>
            </a:endParaRPr>
          </a:p>
        </p:txBody>
      </p:sp>
      <p:sp>
        <p:nvSpPr>
          <p:cNvPr id="36" name="テキスト ボックス 35"/>
          <p:cNvSpPr txBox="1"/>
          <p:nvPr/>
        </p:nvSpPr>
        <p:spPr>
          <a:xfrm>
            <a:off x="5516191" y="2124645"/>
            <a:ext cx="683200" cy="400110"/>
          </a:xfrm>
          <a:prstGeom prst="rect">
            <a:avLst/>
          </a:prstGeom>
          <a:noFill/>
        </p:spPr>
        <p:txBody>
          <a:bodyPr wrap="none" rtlCol="0">
            <a:spAutoFit/>
          </a:bodyPr>
          <a:lstStyle/>
          <a:p>
            <a:r>
              <a:rPr kumimoji="1" lang="en-US" altLang="ja-JP" sz="2000">
                <a:latin typeface="Arial Unicode MS" charset="0"/>
                <a:ea typeface="Arial Unicode MS" charset="0"/>
                <a:cs typeface="Arial Unicode MS" charset="0"/>
              </a:rPr>
              <a:t>0.07</a:t>
            </a:r>
            <a:endParaRPr kumimoji="1" lang="ja-JP" altLang="en-US" sz="2000">
              <a:latin typeface="Arial Unicode MS" charset="0"/>
              <a:ea typeface="Arial Unicode MS" charset="0"/>
              <a:cs typeface="Arial Unicode MS" charset="0"/>
            </a:endParaRPr>
          </a:p>
        </p:txBody>
      </p:sp>
      <p:sp>
        <p:nvSpPr>
          <p:cNvPr id="47" name="テキスト ボックス 46"/>
          <p:cNvSpPr txBox="1"/>
          <p:nvPr/>
        </p:nvSpPr>
        <p:spPr>
          <a:xfrm>
            <a:off x="2449267" y="5027518"/>
            <a:ext cx="683200" cy="400110"/>
          </a:xfrm>
          <a:prstGeom prst="rect">
            <a:avLst/>
          </a:prstGeom>
          <a:noFill/>
        </p:spPr>
        <p:txBody>
          <a:bodyPr wrap="none" rtlCol="0">
            <a:spAutoFit/>
          </a:bodyPr>
          <a:lstStyle/>
          <a:p>
            <a:r>
              <a:rPr kumimoji="1" lang="en-US" altLang="ja-JP" sz="2000">
                <a:latin typeface="Arial Unicode MS" charset="0"/>
                <a:ea typeface="Arial Unicode MS" charset="0"/>
                <a:cs typeface="Arial Unicode MS" charset="0"/>
              </a:rPr>
              <a:t>0.62</a:t>
            </a:r>
            <a:endParaRPr kumimoji="1" lang="ja-JP" altLang="en-US" sz="2000">
              <a:latin typeface="Arial Unicode MS" charset="0"/>
              <a:ea typeface="Arial Unicode MS" charset="0"/>
              <a:cs typeface="Arial Unicode MS" charset="0"/>
            </a:endParaRPr>
          </a:p>
        </p:txBody>
      </p:sp>
      <p:sp>
        <p:nvSpPr>
          <p:cNvPr id="48" name="タイトル 1">
            <a:extLst>
              <a:ext uri="{FF2B5EF4-FFF2-40B4-BE49-F238E27FC236}">
                <a16:creationId xmlns:a16="http://schemas.microsoft.com/office/drawing/2014/main" id="{2E05B605-B061-3A44-8970-583314ADA545}"/>
              </a:ext>
            </a:extLst>
          </p:cNvPr>
          <p:cNvSpPr>
            <a:spLocks noGrp="1"/>
          </p:cNvSpPr>
          <p:nvPr>
            <p:ph type="title"/>
          </p:nvPr>
        </p:nvSpPr>
        <p:spPr>
          <a:xfrm>
            <a:off x="628650" y="365126"/>
            <a:ext cx="7886700" cy="1325563"/>
          </a:xfrm>
        </p:spPr>
        <p:txBody>
          <a:bodyPr/>
          <a:lstStyle/>
          <a:p>
            <a:r>
              <a:rPr kumimoji="1" lang="en-US" altLang="ja-JP">
                <a:latin typeface="+mj-ea"/>
              </a:rPr>
              <a:t>Motivation</a:t>
            </a:r>
            <a:endParaRPr kumimoji="1" lang="ja-JP" altLang="en-US">
              <a:latin typeface="+mj-ea"/>
            </a:endParaRPr>
          </a:p>
        </p:txBody>
      </p:sp>
    </p:spTree>
    <p:extLst>
      <p:ext uri="{BB962C8B-B14F-4D97-AF65-F5344CB8AC3E}">
        <p14:creationId xmlns:p14="http://schemas.microsoft.com/office/powerpoint/2010/main" val="1380554181"/>
      </p:ext>
    </p:extLst>
  </p:cSld>
  <p:clrMapOvr>
    <a:masterClrMapping/>
  </p:clrMapOvr>
  <mc:AlternateContent xmlns:mc="http://schemas.openxmlformats.org/markup-compatibility/2006" xmlns:p14="http://schemas.microsoft.com/office/powerpoint/2010/main">
    <mc:Choice Requires="p14">
      <p:transition spd="slow" p14:dur="2000" advTm="58888"/>
    </mc:Choice>
    <mc:Fallback xmlns="">
      <p:transition spd="slow" advTm="5888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rPr>
              <a:t>Motivation</a:t>
            </a:r>
            <a:endParaRPr kumimoji="1" lang="ja-JP" altLang="en-US">
              <a:latin typeface="+mj-ea"/>
            </a:endParaRPr>
          </a:p>
        </p:txBody>
      </p:sp>
      <p:sp>
        <p:nvSpPr>
          <p:cNvPr id="3" name="コンテンツ プレースホルダー 2"/>
          <p:cNvSpPr>
            <a:spLocks noGrp="1"/>
          </p:cNvSpPr>
          <p:nvPr>
            <p:ph idx="1"/>
          </p:nvPr>
        </p:nvSpPr>
        <p:spPr/>
        <p:txBody>
          <a:bodyPr>
            <a:normAutofit/>
          </a:bodyPr>
          <a:lstStyle/>
          <a:p>
            <a:r>
              <a:rPr kumimoji="1" lang="en-US" altLang="ja-JP" sz="2400">
                <a:latin typeface="Arial Unicode MS" charset="0"/>
                <a:ea typeface="Arial Unicode MS" charset="0"/>
                <a:cs typeface="Arial Unicode MS" charset="0"/>
              </a:rPr>
              <a:t>Problem 2 : the quality of dataset </a:t>
            </a:r>
            <a:r>
              <a:rPr kumimoji="1" lang="en-US" altLang="ja-JP" sz="2400" i="1">
                <a:latin typeface="Arial Unicode MS" charset="0"/>
                <a:ea typeface="Arial Unicode MS" charset="0"/>
                <a:cs typeface="Arial Unicode MS" charset="0"/>
              </a:rPr>
              <a:t>fall</a:t>
            </a:r>
            <a:r>
              <a:rPr lang="en-US" altLang="ja-JP" sz="2400">
                <a:latin typeface="Arial Unicode MS" charset="0"/>
                <a:ea typeface="Arial Unicode MS" charset="0"/>
                <a:cs typeface="Arial Unicode MS" charset="0"/>
              </a:rPr>
              <a:t>.</a:t>
            </a:r>
          </a:p>
          <a:p>
            <a:pPr lvl="1"/>
            <a:r>
              <a:rPr lang="en-US" altLang="ja-JP" sz="2000">
                <a:latin typeface="Arial Unicode MS" charset="0"/>
                <a:ea typeface="Arial Unicode MS" charset="0"/>
                <a:cs typeface="Arial Unicode MS" charset="0"/>
              </a:rPr>
              <a:t>Wrong : </a:t>
            </a:r>
            <a:r>
              <a:rPr lang="en-US" altLang="ja-JP" sz="2000" i="1">
                <a:solidFill>
                  <a:srgbClr val="FF0000"/>
                </a:solidFill>
                <a:latin typeface="Arial Unicode MS" charset="0"/>
                <a:ea typeface="Arial Unicode MS" charset="0"/>
                <a:cs typeface="Arial Unicode MS" charset="0"/>
              </a:rPr>
              <a:t>L</a:t>
            </a:r>
            <a:r>
              <a:rPr lang="en-US" altLang="ja-JP" sz="2000" i="1">
                <a:latin typeface="Arial Unicode MS" charset="0"/>
                <a:ea typeface="Arial Unicode MS" charset="0"/>
                <a:cs typeface="Arial Unicode MS" charset="0"/>
              </a:rPr>
              <a:t>inear </a:t>
            </a:r>
            <a:r>
              <a:rPr lang="en-US" altLang="ja-JP" sz="2000" i="1">
                <a:solidFill>
                  <a:srgbClr val="FF0000"/>
                </a:solidFill>
                <a:latin typeface="Arial Unicode MS" charset="0"/>
                <a:ea typeface="Arial Unicode MS" charset="0"/>
                <a:cs typeface="Arial Unicode MS" charset="0"/>
              </a:rPr>
              <a:t>N</a:t>
            </a:r>
            <a:r>
              <a:rPr lang="en-US" altLang="ja-JP" sz="2000" i="1">
                <a:latin typeface="Arial Unicode MS" charset="0"/>
                <a:ea typeface="Arial Unicode MS" charset="0"/>
                <a:cs typeface="Arial Unicode MS" charset="0"/>
              </a:rPr>
              <a:t>eighborhood </a:t>
            </a:r>
            <a:r>
              <a:rPr lang="en-US" altLang="ja-JP" sz="2000" i="1">
                <a:solidFill>
                  <a:srgbClr val="FF0000"/>
                </a:solidFill>
                <a:latin typeface="Arial Unicode MS" charset="0"/>
                <a:ea typeface="Arial Unicode MS" charset="0"/>
                <a:cs typeface="Arial Unicode MS" charset="0"/>
              </a:rPr>
              <a:t>P</a:t>
            </a:r>
            <a:r>
              <a:rPr lang="en-US" altLang="ja-JP" sz="2000" i="1">
                <a:latin typeface="Arial Unicode MS" charset="0"/>
                <a:ea typeface="Arial Unicode MS" charset="0"/>
                <a:cs typeface="Arial Unicode MS" charset="0"/>
              </a:rPr>
              <a:t>ropagation</a:t>
            </a:r>
            <a:r>
              <a:rPr lang="en-US" altLang="ja-JP" sz="2000">
                <a:latin typeface="Arial Unicode MS" charset="0"/>
                <a:ea typeface="Arial Unicode MS" charset="0"/>
                <a:cs typeface="Arial Unicode MS" charset="0"/>
              </a:rPr>
              <a:t> (</a:t>
            </a:r>
            <a:r>
              <a:rPr lang="en-US" altLang="ja-JP" sz="2000" i="1">
                <a:solidFill>
                  <a:srgbClr val="FF0000"/>
                </a:solidFill>
                <a:latin typeface="Arial Unicode MS" charset="0"/>
                <a:ea typeface="Arial Unicode MS" charset="0"/>
                <a:cs typeface="Arial Unicode MS" charset="0"/>
              </a:rPr>
              <a:t>LNP</a:t>
            </a:r>
            <a:r>
              <a:rPr lang="en-US" altLang="ja-JP" sz="2000">
                <a:latin typeface="Arial Unicode MS" charset="0"/>
                <a:ea typeface="Arial Unicode MS" charset="0"/>
                <a:cs typeface="Arial Unicode MS" charset="0"/>
              </a:rPr>
              <a:t>)</a:t>
            </a:r>
          </a:p>
          <a:p>
            <a:pPr lvl="1"/>
            <a:r>
              <a:rPr kumimoji="1" lang="en-US" altLang="ja-JP" sz="2000">
                <a:latin typeface="Arial Unicode MS" charset="0"/>
                <a:ea typeface="Arial Unicode MS" charset="0"/>
                <a:cs typeface="Arial Unicode MS" charset="0"/>
              </a:rPr>
              <a:t>Missing : </a:t>
            </a:r>
            <a:r>
              <a:rPr kumimoji="1" lang="en-US" altLang="ja-JP" sz="2000" i="1">
                <a:latin typeface="Arial Unicode MS" charset="0"/>
                <a:ea typeface="Arial Unicode MS" charset="0"/>
                <a:cs typeface="Arial Unicode MS" charset="0"/>
              </a:rPr>
              <a:t>our proposed approach</a:t>
            </a:r>
            <a:endParaRPr kumimoji="1" lang="ja-JP" altLang="en-US" sz="2000" i="1">
              <a:latin typeface="Arial Unicode MS" charset="0"/>
              <a:ea typeface="Arial Unicode MS" charset="0"/>
              <a:cs typeface="Arial Unicode MS" charset="0"/>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13</a:t>
            </a:fld>
            <a:endParaRPr kumimoji="1" lang="ja-JP" altLang="en-US"/>
          </a:p>
        </p:txBody>
      </p:sp>
    </p:spTree>
    <p:extLst>
      <p:ext uri="{BB962C8B-B14F-4D97-AF65-F5344CB8AC3E}">
        <p14:creationId xmlns:p14="http://schemas.microsoft.com/office/powerpoint/2010/main" val="604337746"/>
      </p:ext>
    </p:extLst>
  </p:cSld>
  <p:clrMapOvr>
    <a:masterClrMapping/>
  </p:clrMapOvr>
  <mc:AlternateContent xmlns:mc="http://schemas.openxmlformats.org/markup-compatibility/2006" xmlns:p14="http://schemas.microsoft.com/office/powerpoint/2010/main">
    <mc:Choice Requires="p14">
      <p:transition spd="slow" p14:dur="2000" advTm="54803"/>
    </mc:Choice>
    <mc:Fallback xmlns="">
      <p:transition spd="slow" advTm="5480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Effect of missing labels</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14</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258" y="2237311"/>
            <a:ext cx="5087060" cy="3934374"/>
          </a:xfrm>
          <a:prstGeom prst="rect">
            <a:avLst/>
          </a:prstGeom>
        </p:spPr>
      </p:pic>
      <p:sp>
        <p:nvSpPr>
          <p:cNvPr id="14" name="テキスト ボックス 13"/>
          <p:cNvSpPr txBox="1"/>
          <p:nvPr/>
        </p:nvSpPr>
        <p:spPr>
          <a:xfrm>
            <a:off x="2820632" y="6171685"/>
            <a:ext cx="3198311" cy="369332"/>
          </a:xfrm>
          <a:prstGeom prst="rect">
            <a:avLst/>
          </a:prstGeom>
          <a:noFill/>
        </p:spPr>
        <p:txBody>
          <a:bodyPr wrap="none" rtlCol="0">
            <a:spAutoFit/>
          </a:bodyPr>
          <a:lstStyle/>
          <a:p>
            <a:r>
              <a:rPr lang="en-US" altLang="ja-JP">
                <a:latin typeface="Arial Unicode MS" panose="020B0604020202020204" pitchFamily="50" charset="-128"/>
                <a:ea typeface="Arial Unicode MS" panose="020B0604020202020204" pitchFamily="50" charset="-128"/>
                <a:cs typeface="Arial Unicode MS" panose="020B0604020202020204" pitchFamily="50" charset="-128"/>
              </a:rPr>
              <a:t>The number of missing labels</a:t>
            </a:r>
            <a:endParaRPr kumimoji="1" lang="ja-JP" altLang="en-US">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5" name="テキスト ボックス 14"/>
          <p:cNvSpPr txBox="1"/>
          <p:nvPr/>
        </p:nvSpPr>
        <p:spPr>
          <a:xfrm>
            <a:off x="1414593" y="2480340"/>
            <a:ext cx="461665" cy="3118803"/>
          </a:xfrm>
          <a:prstGeom prst="rect">
            <a:avLst/>
          </a:prstGeom>
          <a:noFill/>
        </p:spPr>
        <p:txBody>
          <a:bodyPr vert="vert270" wrap="none" rtlCol="0">
            <a:spAutoFit/>
          </a:bodyPr>
          <a:lstStyle/>
          <a:p>
            <a:r>
              <a:rPr kumimoji="1" lang="en-US" altLang="ja-JP">
                <a:latin typeface="Arial Unicode MS" panose="020B0604020202020204" pitchFamily="50" charset="-128"/>
                <a:ea typeface="Arial Unicode MS" panose="020B0604020202020204" pitchFamily="50" charset="-128"/>
                <a:cs typeface="Arial Unicode MS" panose="020B0604020202020204" pitchFamily="50" charset="-128"/>
              </a:rPr>
              <a:t>The micro-averaged F-scores</a:t>
            </a:r>
            <a:endParaRPr kumimoji="1" lang="ja-JP" altLang="en-US">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6" name="テキスト ボックス 15"/>
          <p:cNvSpPr txBox="1"/>
          <p:nvPr/>
        </p:nvSpPr>
        <p:spPr>
          <a:xfrm>
            <a:off x="628650" y="1406314"/>
            <a:ext cx="7718780" cy="461665"/>
          </a:xfrm>
          <a:prstGeom prst="rect">
            <a:avLst/>
          </a:prstGeom>
          <a:noFill/>
        </p:spPr>
        <p:txBody>
          <a:bodyPr wrap="none" rtlCol="0">
            <a:spAutoFit/>
          </a:bodyPr>
          <a:lstStyle/>
          <a:p>
            <a:pPr marL="342900" indent="-342900">
              <a:buFont typeface="Arial" panose="020B0604020202020204" pitchFamily="34" charset="0"/>
              <a:buChar char="•"/>
            </a:pP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The missing of labels is a </a:t>
            </a:r>
            <a:r>
              <a:rPr kumimoji="1"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serious</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 issue for accuracy.</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3805002291"/>
      </p:ext>
    </p:extLst>
  </p:cSld>
  <p:clrMapOvr>
    <a:masterClrMapping/>
  </p:clrMapOvr>
  <mc:AlternateContent xmlns:mc="http://schemas.openxmlformats.org/markup-compatibility/2006" xmlns:p14="http://schemas.microsoft.com/office/powerpoint/2010/main">
    <mc:Choice Requires="p14">
      <p:transition spd="slow" p14:dur="2000" advTm="46834"/>
    </mc:Choice>
    <mc:Fallback xmlns="">
      <p:transition spd="slow" advTm="4683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Effect of missing labels</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15</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258" y="2237311"/>
            <a:ext cx="5087060" cy="3934374"/>
          </a:xfrm>
          <a:prstGeom prst="rect">
            <a:avLst/>
          </a:prstGeom>
        </p:spPr>
      </p:pic>
      <p:sp>
        <p:nvSpPr>
          <p:cNvPr id="14" name="テキスト ボックス 13"/>
          <p:cNvSpPr txBox="1"/>
          <p:nvPr/>
        </p:nvSpPr>
        <p:spPr>
          <a:xfrm>
            <a:off x="2820632" y="6171685"/>
            <a:ext cx="3198311" cy="369332"/>
          </a:xfrm>
          <a:prstGeom prst="rect">
            <a:avLst/>
          </a:prstGeom>
          <a:noFill/>
        </p:spPr>
        <p:txBody>
          <a:bodyPr wrap="none" rtlCol="0">
            <a:spAutoFit/>
          </a:bodyPr>
          <a:lstStyle/>
          <a:p>
            <a:r>
              <a:rPr lang="en-US" altLang="ja-JP">
                <a:latin typeface="Arial Unicode MS" panose="020B0604020202020204" pitchFamily="50" charset="-128"/>
                <a:ea typeface="Arial Unicode MS" panose="020B0604020202020204" pitchFamily="50" charset="-128"/>
                <a:cs typeface="Arial Unicode MS" panose="020B0604020202020204" pitchFamily="50" charset="-128"/>
              </a:rPr>
              <a:t>The number of missing labels</a:t>
            </a:r>
            <a:endParaRPr kumimoji="1" lang="ja-JP" altLang="en-US">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5" name="テキスト ボックス 14"/>
          <p:cNvSpPr txBox="1"/>
          <p:nvPr/>
        </p:nvSpPr>
        <p:spPr>
          <a:xfrm>
            <a:off x="1414593" y="2480340"/>
            <a:ext cx="461665" cy="3118803"/>
          </a:xfrm>
          <a:prstGeom prst="rect">
            <a:avLst/>
          </a:prstGeom>
          <a:noFill/>
        </p:spPr>
        <p:txBody>
          <a:bodyPr vert="vert270" wrap="none" rtlCol="0">
            <a:spAutoFit/>
          </a:bodyPr>
          <a:lstStyle/>
          <a:p>
            <a:r>
              <a:rPr kumimoji="1" lang="en-US" altLang="ja-JP">
                <a:latin typeface="Arial Unicode MS" panose="020B0604020202020204" pitchFamily="50" charset="-128"/>
                <a:ea typeface="Arial Unicode MS" panose="020B0604020202020204" pitchFamily="50" charset="-128"/>
                <a:cs typeface="Arial Unicode MS" panose="020B0604020202020204" pitchFamily="50" charset="-128"/>
              </a:rPr>
              <a:t>The micro-averaged F-scores</a:t>
            </a:r>
            <a:endParaRPr kumimoji="1" lang="ja-JP" altLang="en-US">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6" name="テキスト ボックス 15"/>
          <p:cNvSpPr txBox="1"/>
          <p:nvPr/>
        </p:nvSpPr>
        <p:spPr>
          <a:xfrm>
            <a:off x="628650" y="1406314"/>
            <a:ext cx="7718780" cy="461665"/>
          </a:xfrm>
          <a:prstGeom prst="rect">
            <a:avLst/>
          </a:prstGeom>
          <a:noFill/>
        </p:spPr>
        <p:txBody>
          <a:bodyPr wrap="none" rtlCol="0">
            <a:spAutoFit/>
          </a:bodyPr>
          <a:lstStyle/>
          <a:p>
            <a:pPr marL="342900" indent="-342900">
              <a:buFont typeface="Arial" panose="020B0604020202020204" pitchFamily="34" charset="0"/>
              <a:buChar char="•"/>
            </a:pP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The missing of labels is a </a:t>
            </a:r>
            <a:r>
              <a:rPr kumimoji="1"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serious</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 issue for accuracy.</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5" name="直線矢印コネクタ 4"/>
          <p:cNvCxnSpPr/>
          <p:nvPr/>
        </p:nvCxnSpPr>
        <p:spPr>
          <a:xfrm flipV="1">
            <a:off x="2902857" y="4032355"/>
            <a:ext cx="459" cy="17806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822988"/>
      </p:ext>
    </p:extLst>
  </p:cSld>
  <p:clrMapOvr>
    <a:masterClrMapping/>
  </p:clrMapOvr>
  <mc:AlternateContent xmlns:mc="http://schemas.openxmlformats.org/markup-compatibility/2006" xmlns:p14="http://schemas.microsoft.com/office/powerpoint/2010/main">
    <mc:Choice Requires="p14">
      <p:transition spd="slow" p14:dur="2000" advTm="10573"/>
    </mc:Choice>
    <mc:Fallback xmlns="">
      <p:transition spd="slow" advTm="1057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Effect of missing labels</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16</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258" y="2237311"/>
            <a:ext cx="5087060" cy="3934374"/>
          </a:xfrm>
          <a:prstGeom prst="rect">
            <a:avLst/>
          </a:prstGeom>
        </p:spPr>
      </p:pic>
      <p:sp>
        <p:nvSpPr>
          <p:cNvPr id="14" name="テキスト ボックス 13"/>
          <p:cNvSpPr txBox="1"/>
          <p:nvPr/>
        </p:nvSpPr>
        <p:spPr>
          <a:xfrm>
            <a:off x="2820632" y="6171685"/>
            <a:ext cx="3198311" cy="369332"/>
          </a:xfrm>
          <a:prstGeom prst="rect">
            <a:avLst/>
          </a:prstGeom>
          <a:noFill/>
        </p:spPr>
        <p:txBody>
          <a:bodyPr wrap="none" rtlCol="0">
            <a:spAutoFit/>
          </a:bodyPr>
          <a:lstStyle/>
          <a:p>
            <a:r>
              <a:rPr lang="en-US" altLang="ja-JP">
                <a:latin typeface="Arial Unicode MS" panose="020B0604020202020204" pitchFamily="50" charset="-128"/>
                <a:ea typeface="Arial Unicode MS" panose="020B0604020202020204" pitchFamily="50" charset="-128"/>
                <a:cs typeface="Arial Unicode MS" panose="020B0604020202020204" pitchFamily="50" charset="-128"/>
              </a:rPr>
              <a:t>The number of missing labels</a:t>
            </a:r>
            <a:endParaRPr kumimoji="1" lang="ja-JP" altLang="en-US">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5" name="テキスト ボックス 14"/>
          <p:cNvSpPr txBox="1"/>
          <p:nvPr/>
        </p:nvSpPr>
        <p:spPr>
          <a:xfrm>
            <a:off x="1414593" y="2480340"/>
            <a:ext cx="461665" cy="3118803"/>
          </a:xfrm>
          <a:prstGeom prst="rect">
            <a:avLst/>
          </a:prstGeom>
          <a:noFill/>
        </p:spPr>
        <p:txBody>
          <a:bodyPr vert="vert270" wrap="none" rtlCol="0">
            <a:spAutoFit/>
          </a:bodyPr>
          <a:lstStyle/>
          <a:p>
            <a:r>
              <a:rPr kumimoji="1" lang="en-US" altLang="ja-JP">
                <a:latin typeface="Arial Unicode MS" panose="020B0604020202020204" pitchFamily="50" charset="-128"/>
                <a:ea typeface="Arial Unicode MS" panose="020B0604020202020204" pitchFamily="50" charset="-128"/>
                <a:cs typeface="Arial Unicode MS" panose="020B0604020202020204" pitchFamily="50" charset="-128"/>
              </a:rPr>
              <a:t>The micro-averaged F-scores</a:t>
            </a:r>
            <a:endParaRPr kumimoji="1" lang="ja-JP" altLang="en-US">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6" name="テキスト ボックス 15"/>
          <p:cNvSpPr txBox="1"/>
          <p:nvPr/>
        </p:nvSpPr>
        <p:spPr>
          <a:xfrm>
            <a:off x="628650" y="1406314"/>
            <a:ext cx="7718780" cy="461665"/>
          </a:xfrm>
          <a:prstGeom prst="rect">
            <a:avLst/>
          </a:prstGeom>
          <a:noFill/>
        </p:spPr>
        <p:txBody>
          <a:bodyPr wrap="none" rtlCol="0">
            <a:spAutoFit/>
          </a:bodyPr>
          <a:lstStyle/>
          <a:p>
            <a:pPr marL="342900" indent="-342900">
              <a:buFont typeface="Arial" panose="020B0604020202020204" pitchFamily="34" charset="0"/>
              <a:buChar char="•"/>
            </a:pP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The missing of labels is a </a:t>
            </a:r>
            <a:r>
              <a:rPr kumimoji="1"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serious</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 issue for accuracy.</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8" name="直線矢印コネクタ 7"/>
          <p:cNvCxnSpPr/>
          <p:nvPr/>
        </p:nvCxnSpPr>
        <p:spPr>
          <a:xfrm flipV="1">
            <a:off x="3323771" y="4252686"/>
            <a:ext cx="0" cy="15602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181140"/>
      </p:ext>
    </p:extLst>
  </p:cSld>
  <p:clrMapOvr>
    <a:masterClrMapping/>
  </p:clrMapOvr>
  <mc:AlternateContent xmlns:mc="http://schemas.openxmlformats.org/markup-compatibility/2006" xmlns:p14="http://schemas.microsoft.com/office/powerpoint/2010/main">
    <mc:Choice Requires="p14">
      <p:transition spd="slow" p14:dur="2000" advTm="6933"/>
    </mc:Choice>
    <mc:Fallback xmlns="">
      <p:transition spd="slow" advTm="693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Our approach</a:t>
            </a:r>
            <a:endParaRPr kumimoji="1" lang="ja-JP" altLang="en-US">
              <a:latin typeface="+mj-ea"/>
              <a:cs typeface="Arial Unicode MS" panose="020B0604020202020204" pitchFamily="50" charset="-128"/>
            </a:endParaRPr>
          </a:p>
        </p:txBody>
      </p:sp>
      <p:sp>
        <p:nvSpPr>
          <p:cNvPr id="3" name="コンテンツ プレースホルダー 2"/>
          <p:cNvSpPr>
            <a:spLocks noGrp="1"/>
          </p:cNvSpPr>
          <p:nvPr>
            <p:ph idx="1"/>
          </p:nvPr>
        </p:nvSpPr>
        <p:spPr>
          <a:xfrm>
            <a:off x="628650" y="1825625"/>
            <a:ext cx="7886700" cy="1247184"/>
          </a:xfrm>
        </p:spPr>
        <p:txBody>
          <a:bodyPr>
            <a:noAutofit/>
          </a:bodyPr>
          <a:lstStyle/>
          <a:p>
            <a:pPr>
              <a:buClr>
                <a:schemeClr val="tx1"/>
              </a:buClr>
            </a:pPr>
            <a:r>
              <a:rPr lang="en-US" altLang="ja-JP" sz="24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l</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abel </a:t>
            </a:r>
            <a:r>
              <a:rPr kumimoji="1" lang="en-US" altLang="ja-JP" sz="24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p</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ropagation usin</a:t>
            </a: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g </a:t>
            </a:r>
            <a:r>
              <a:rPr lang="en-US" altLang="ja-JP" sz="24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a</a:t>
            </a: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mendable </a:t>
            </a:r>
            <a:r>
              <a:rPr lang="en-US" altLang="ja-JP" sz="24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c</a:t>
            </a: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lamping (</a:t>
            </a:r>
            <a:r>
              <a:rPr lang="en-US" altLang="ja-JP" sz="2400" i="1">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LPAC</a:t>
            </a: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a:t>
            </a:r>
          </a:p>
          <a:p>
            <a:pPr lvl="1">
              <a:buClr>
                <a:schemeClr val="tx1"/>
              </a:buClr>
            </a:pPr>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Objective: decreasing the impact of missing labels on accuracy.</a:t>
            </a:r>
          </a:p>
          <a:p>
            <a:pPr>
              <a:buClr>
                <a:schemeClr val="tx1"/>
              </a:buClr>
            </a:pPr>
            <a:endParaRPr lang="en-US" altLang="ja-JP" sz="2800">
              <a:latin typeface="Arial Unicode MS" panose="020B0604020202020204" pitchFamily="50" charset="-128"/>
              <a:ea typeface="Arial Unicode MS" panose="020B0604020202020204" pitchFamily="50" charset="-128"/>
              <a:cs typeface="Arial Unicode MS" panose="020B0604020202020204" pitchFamily="50" charset="-128"/>
            </a:endParaRPr>
          </a:p>
          <a:p>
            <a:pPr>
              <a:buClr>
                <a:schemeClr val="tx1"/>
              </a:buClr>
            </a:pP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Our approach is 45% higher than comparative approach.</a:t>
            </a:r>
          </a:p>
          <a:p>
            <a:pPr lvl="1">
              <a:buClr>
                <a:schemeClr val="tx1"/>
              </a:buClr>
            </a:pPr>
            <a:r>
              <a:rPr lang="en-US" altLang="ja-JP">
                <a:latin typeface="Arial Unicode MS" panose="020B0604020202020204" pitchFamily="50" charset="-128"/>
                <a:ea typeface="Arial Unicode MS" panose="020B0604020202020204" pitchFamily="50" charset="-128"/>
                <a:cs typeface="Arial Unicode MS" panose="020B0604020202020204" pitchFamily="50" charset="-128"/>
              </a:rPr>
              <a:t>document : 70%</a:t>
            </a:r>
          </a:p>
          <a:p>
            <a:pPr lvl="1">
              <a:buClr>
                <a:schemeClr val="tx1"/>
              </a:buClr>
            </a:pPr>
            <a:r>
              <a:rPr lang="en-US" altLang="ja-JP">
                <a:latin typeface="Arial Unicode MS" panose="020B0604020202020204" pitchFamily="50" charset="-128"/>
                <a:ea typeface="Arial Unicode MS" panose="020B0604020202020204" pitchFamily="50" charset="-128"/>
                <a:cs typeface="Arial Unicode MS" panose="020B0604020202020204" pitchFamily="50" charset="-128"/>
              </a:rPr>
              <a:t>label : 50%</a:t>
            </a: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17</a:t>
            </a:fld>
            <a:endParaRPr kumimoji="1" lang="ja-JP" altLang="en-US"/>
          </a:p>
        </p:txBody>
      </p:sp>
    </p:spTree>
    <p:extLst>
      <p:ext uri="{BB962C8B-B14F-4D97-AF65-F5344CB8AC3E}">
        <p14:creationId xmlns:p14="http://schemas.microsoft.com/office/powerpoint/2010/main" val="292445755"/>
      </p:ext>
    </p:extLst>
  </p:cSld>
  <p:clrMapOvr>
    <a:masterClrMapping/>
  </p:clrMapOvr>
  <mc:AlternateContent xmlns:mc="http://schemas.openxmlformats.org/markup-compatibility/2006" xmlns:p14="http://schemas.microsoft.com/office/powerpoint/2010/main">
    <mc:Choice Requires="p14">
      <p:transition spd="slow" p14:dur="2000" advTm="59923"/>
    </mc:Choice>
    <mc:Fallback xmlns="">
      <p:transition spd="slow" advTm="5992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矢印コネクタ 108"/>
          <p:cNvCxnSpPr/>
          <p:nvPr/>
        </p:nvCxnSpPr>
        <p:spPr>
          <a:xfrm flipH="1">
            <a:off x="3716902" y="2816804"/>
            <a:ext cx="1240125" cy="158834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a:off x="2271036" y="3485415"/>
            <a:ext cx="854033" cy="9152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2117603" y="4608859"/>
            <a:ext cx="963203" cy="103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2787367" y="4993808"/>
            <a:ext cx="479723" cy="8365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flipH="1">
            <a:off x="3876874" y="4672311"/>
            <a:ext cx="639467" cy="195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3542863" y="3693131"/>
            <a:ext cx="203635" cy="577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flipV="1">
            <a:off x="3716902" y="5027518"/>
            <a:ext cx="234896" cy="3527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flipV="1">
            <a:off x="3865954" y="4871827"/>
            <a:ext cx="2903811" cy="35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39" idx="3"/>
          </p:cNvCxnSpPr>
          <p:nvPr/>
        </p:nvCxnSpPr>
        <p:spPr>
          <a:xfrm flipH="1">
            <a:off x="3746498" y="2207397"/>
            <a:ext cx="2709558" cy="2250639"/>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18</a:t>
            </a:fld>
            <a:endParaRPr kumimoji="1" lang="ja-JP" altLang="en-US"/>
          </a:p>
        </p:txBody>
      </p:sp>
      <p:sp>
        <p:nvSpPr>
          <p:cNvPr id="42" name="円/楕円 41"/>
          <p:cNvSpPr/>
          <p:nvPr/>
        </p:nvSpPr>
        <p:spPr>
          <a:xfrm>
            <a:off x="598927" y="2109106"/>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3" name="円/楕円 42"/>
          <p:cNvSpPr/>
          <p:nvPr/>
        </p:nvSpPr>
        <p:spPr>
          <a:xfrm>
            <a:off x="598927" y="1541364"/>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309659" y="1482698"/>
            <a:ext cx="1667444" cy="400110"/>
          </a:xfrm>
          <a:prstGeom prst="rect">
            <a:avLst/>
          </a:prstGeom>
          <a:noFill/>
        </p:spPr>
        <p:txBody>
          <a:bodyPr wrap="none" rtlCol="0">
            <a:spAutoFit/>
          </a:bodyPr>
          <a:lstStyle/>
          <a:p>
            <a:r>
              <a:rPr lang="en-US" altLang="ja-JP" sz="2000">
                <a:latin typeface="Arial Unicode MS" charset="0"/>
                <a:ea typeface="Arial Unicode MS" charset="0"/>
                <a:cs typeface="Arial Unicode MS" charset="0"/>
              </a:rPr>
              <a:t>Labeled data</a:t>
            </a:r>
            <a:endParaRPr kumimoji="1" lang="ja-JP" altLang="en-US" sz="2000">
              <a:latin typeface="Arial Unicode MS" charset="0"/>
              <a:ea typeface="Arial Unicode MS" charset="0"/>
              <a:cs typeface="Arial Unicode MS" charset="0"/>
            </a:endParaRPr>
          </a:p>
        </p:txBody>
      </p:sp>
      <p:sp>
        <p:nvSpPr>
          <p:cNvPr id="45" name="テキスト ボックス 44"/>
          <p:cNvSpPr txBox="1"/>
          <p:nvPr/>
        </p:nvSpPr>
        <p:spPr>
          <a:xfrm>
            <a:off x="952578" y="2025948"/>
            <a:ext cx="1911101" cy="400110"/>
          </a:xfrm>
          <a:prstGeom prst="rect">
            <a:avLst/>
          </a:prstGeom>
          <a:noFill/>
        </p:spPr>
        <p:txBody>
          <a:bodyPr wrap="none" rtlCol="0">
            <a:spAutoFit/>
          </a:bodyPr>
          <a:lstStyle/>
          <a:p>
            <a:r>
              <a:rPr lang="en-US" altLang="ja-JP" sz="2000">
                <a:latin typeface="Arial Unicode MS" charset="0"/>
                <a:ea typeface="Arial Unicode MS" charset="0"/>
                <a:cs typeface="Arial Unicode MS" charset="0"/>
              </a:rPr>
              <a:t>Unlabeled data</a:t>
            </a:r>
            <a:endParaRPr kumimoji="1" lang="ja-JP" altLang="en-US" sz="2000">
              <a:latin typeface="Arial Unicode MS" charset="0"/>
              <a:ea typeface="Arial Unicode MS" charset="0"/>
              <a:cs typeface="Arial Unicode MS" charset="0"/>
            </a:endParaRPr>
          </a:p>
        </p:txBody>
      </p:sp>
      <p:cxnSp>
        <p:nvCxnSpPr>
          <p:cNvPr id="74" name="直線矢印コネクタ 73"/>
          <p:cNvCxnSpPr/>
          <p:nvPr/>
        </p:nvCxnSpPr>
        <p:spPr>
          <a:xfrm flipH="1">
            <a:off x="3817175" y="3881540"/>
            <a:ext cx="2795273" cy="666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円/楕円 31"/>
          <p:cNvSpPr/>
          <p:nvPr/>
        </p:nvSpPr>
        <p:spPr>
          <a:xfrm>
            <a:off x="1593993" y="4169147"/>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3461965" y="3189141"/>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2365396" y="5527719"/>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383979" y="4278939"/>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5479200" y="3164171"/>
            <a:ext cx="684708" cy="7148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9" name="円/楕円 38"/>
          <p:cNvSpPr/>
          <p:nvPr/>
        </p:nvSpPr>
        <p:spPr>
          <a:xfrm>
            <a:off x="6355783" y="1597218"/>
            <a:ext cx="684708" cy="7148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6563085" y="3428704"/>
            <a:ext cx="684708" cy="7148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6668834" y="4887142"/>
            <a:ext cx="684708" cy="7148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708842" y="5144840"/>
            <a:ext cx="684708" cy="7148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7" name="円/楕円 56"/>
          <p:cNvSpPr/>
          <p:nvPr/>
        </p:nvSpPr>
        <p:spPr>
          <a:xfrm>
            <a:off x="1775249" y="2978262"/>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矢印コネクタ 68"/>
          <p:cNvCxnSpPr/>
          <p:nvPr/>
        </p:nvCxnSpPr>
        <p:spPr>
          <a:xfrm flipH="1">
            <a:off x="3814797" y="3693131"/>
            <a:ext cx="1736736" cy="79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円/楕円 107"/>
          <p:cNvSpPr/>
          <p:nvPr/>
        </p:nvSpPr>
        <p:spPr>
          <a:xfrm>
            <a:off x="4746217" y="2267353"/>
            <a:ext cx="684708" cy="7148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962253" y="1544468"/>
            <a:ext cx="252000" cy="25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タイトル 1"/>
          <p:cNvSpPr>
            <a:spLocks noGrp="1"/>
          </p:cNvSpPr>
          <p:nvPr>
            <p:ph type="title"/>
          </p:nvPr>
        </p:nvSpPr>
        <p:spPr>
          <a:xfrm>
            <a:off x="628650" y="365126"/>
            <a:ext cx="7886700" cy="1325563"/>
          </a:xfrm>
        </p:spPr>
        <p:txBody>
          <a:bodyPr/>
          <a:lstStyle/>
          <a:p>
            <a:r>
              <a:rPr kumimoji="1" lang="en-US" altLang="ja-JP">
                <a:latin typeface="+mj-ea"/>
                <a:cs typeface="Arial Unicode MS" panose="020B0604020202020204" pitchFamily="50" charset="-128"/>
              </a:rPr>
              <a:t>Proposed algorith</a:t>
            </a:r>
            <a:r>
              <a:rPr lang="en-US" altLang="ja-JP">
                <a:latin typeface="+mj-ea"/>
                <a:cs typeface="Arial Unicode MS" panose="020B0604020202020204" pitchFamily="50" charset="-128"/>
              </a:rPr>
              <a:t>m: LPAC</a:t>
            </a:r>
            <a:endParaRPr kumimoji="1" lang="ja-JP" altLang="en-US">
              <a:latin typeface="+mj-ea"/>
              <a:cs typeface="Arial Unicode MS" panose="020B0604020202020204" pitchFamily="50" charset="-128"/>
            </a:endParaRPr>
          </a:p>
        </p:txBody>
      </p:sp>
      <p:sp>
        <p:nvSpPr>
          <p:cNvPr id="49" name="円/楕円 48"/>
          <p:cNvSpPr/>
          <p:nvPr/>
        </p:nvSpPr>
        <p:spPr>
          <a:xfrm>
            <a:off x="3132467" y="4300458"/>
            <a:ext cx="684708" cy="714869"/>
          </a:xfrm>
          <a:prstGeom prst="ellipse">
            <a:avLst/>
          </a:prstGeom>
          <a:solidFill>
            <a:schemeClr val="accent6"/>
          </a:solidFill>
          <a:ln w="63500" cmpd="sng">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825922"/>
      </p:ext>
    </p:extLst>
  </p:cSld>
  <p:clrMapOvr>
    <a:masterClrMapping/>
  </p:clrMapOvr>
  <mc:AlternateContent xmlns:mc="http://schemas.openxmlformats.org/markup-compatibility/2006" xmlns:p14="http://schemas.microsoft.com/office/powerpoint/2010/main">
    <mc:Choice Requires="p14">
      <p:transition spd="slow" p14:dur="2000" advTm="58888"/>
    </mc:Choice>
    <mc:Fallback xmlns="">
      <p:transition spd="slow" advTm="5888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線矢印コネクタ 47"/>
          <p:cNvCxnSpPr/>
          <p:nvPr/>
        </p:nvCxnSpPr>
        <p:spPr>
          <a:xfrm>
            <a:off x="2271036" y="3485415"/>
            <a:ext cx="854033" cy="9152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a:off x="2117603" y="4608859"/>
            <a:ext cx="963203" cy="1038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V="1">
            <a:off x="2787367" y="4993808"/>
            <a:ext cx="479723" cy="8365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H="1">
            <a:off x="3876874" y="4672311"/>
            <a:ext cx="639467" cy="195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542863" y="3693131"/>
            <a:ext cx="203635" cy="57750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flipV="1">
            <a:off x="3716902" y="5027518"/>
            <a:ext cx="234896" cy="3527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flipH="1">
            <a:off x="3716902" y="2816804"/>
            <a:ext cx="1240125" cy="158834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flipV="1">
            <a:off x="3865954" y="4871827"/>
            <a:ext cx="2903811" cy="35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39" idx="3"/>
          </p:cNvCxnSpPr>
          <p:nvPr/>
        </p:nvCxnSpPr>
        <p:spPr>
          <a:xfrm flipH="1">
            <a:off x="3746498" y="2207397"/>
            <a:ext cx="2709558" cy="2250639"/>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Proposed algorith</a:t>
            </a:r>
            <a:r>
              <a:rPr lang="en-US" altLang="ja-JP">
                <a:latin typeface="+mj-ea"/>
                <a:cs typeface="Arial Unicode MS" panose="020B0604020202020204" pitchFamily="50" charset="-128"/>
              </a:rPr>
              <a:t>m: LPAC</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19</a:t>
            </a:fld>
            <a:endParaRPr kumimoji="1" lang="ja-JP" altLang="en-US"/>
          </a:p>
        </p:txBody>
      </p:sp>
      <p:sp>
        <p:nvSpPr>
          <p:cNvPr id="42" name="円/楕円 41"/>
          <p:cNvSpPr/>
          <p:nvPr/>
        </p:nvSpPr>
        <p:spPr>
          <a:xfrm>
            <a:off x="598927" y="2109106"/>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3" name="円/楕円 42"/>
          <p:cNvSpPr/>
          <p:nvPr/>
        </p:nvSpPr>
        <p:spPr>
          <a:xfrm>
            <a:off x="598928" y="1541365"/>
            <a:ext cx="251999" cy="251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4" name="直線矢印コネクタ 73"/>
          <p:cNvCxnSpPr/>
          <p:nvPr/>
        </p:nvCxnSpPr>
        <p:spPr>
          <a:xfrm flipH="1">
            <a:off x="3817175" y="3881540"/>
            <a:ext cx="2795273" cy="666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円/楕円 31"/>
          <p:cNvSpPr/>
          <p:nvPr/>
        </p:nvSpPr>
        <p:spPr>
          <a:xfrm>
            <a:off x="1593993" y="4169147"/>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3461965" y="3189141"/>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3132467" y="4300458"/>
            <a:ext cx="684708" cy="714869"/>
          </a:xfrm>
          <a:prstGeom prst="ellipse">
            <a:avLst/>
          </a:prstGeom>
          <a:solidFill>
            <a:schemeClr val="accent6"/>
          </a:solidFill>
          <a:ln w="63500" cmpd="sng">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5" name="円/楕円 34"/>
          <p:cNvSpPr/>
          <p:nvPr/>
        </p:nvSpPr>
        <p:spPr>
          <a:xfrm>
            <a:off x="2365396" y="5527719"/>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383979" y="4278939"/>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5479200" y="3164171"/>
            <a:ext cx="684708" cy="7148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9" name="円/楕円 38"/>
          <p:cNvSpPr/>
          <p:nvPr/>
        </p:nvSpPr>
        <p:spPr>
          <a:xfrm>
            <a:off x="6355783" y="1597218"/>
            <a:ext cx="684708" cy="7148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6563085" y="3428704"/>
            <a:ext cx="684708" cy="7148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6668834" y="4887142"/>
            <a:ext cx="684708" cy="7148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708842" y="5144840"/>
            <a:ext cx="684708" cy="7148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7" name="円/楕円 56"/>
          <p:cNvSpPr/>
          <p:nvPr/>
        </p:nvSpPr>
        <p:spPr>
          <a:xfrm>
            <a:off x="1775249" y="2978262"/>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矢印コネクタ 68"/>
          <p:cNvCxnSpPr/>
          <p:nvPr/>
        </p:nvCxnSpPr>
        <p:spPr>
          <a:xfrm flipH="1">
            <a:off x="3814797" y="3693131"/>
            <a:ext cx="1736736" cy="79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円/楕円 107"/>
          <p:cNvSpPr/>
          <p:nvPr/>
        </p:nvSpPr>
        <p:spPr>
          <a:xfrm>
            <a:off x="4746217" y="2267353"/>
            <a:ext cx="684708" cy="7148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962253" y="1544468"/>
            <a:ext cx="252000" cy="25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1215292" y="2501696"/>
            <a:ext cx="4095024" cy="386301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16844" y="2933338"/>
            <a:ext cx="1210588" cy="461665"/>
          </a:xfrm>
          <a:prstGeom prst="rect">
            <a:avLst/>
          </a:prstGeom>
          <a:noFill/>
        </p:spPr>
        <p:txBody>
          <a:bodyPr wrap="none" rtlCol="0">
            <a:spAutoFit/>
          </a:bodyPr>
          <a:lstStyle/>
          <a:p>
            <a:r>
              <a:rPr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t</a:t>
            </a:r>
            <a:r>
              <a:rPr kumimoji="1"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op-k </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of</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54" name="テキスト ボックス 53"/>
          <p:cNvSpPr txBox="1"/>
          <p:nvPr/>
        </p:nvSpPr>
        <p:spPr>
          <a:xfrm>
            <a:off x="1309659" y="1482698"/>
            <a:ext cx="1667444" cy="400110"/>
          </a:xfrm>
          <a:prstGeom prst="rect">
            <a:avLst/>
          </a:prstGeom>
          <a:noFill/>
        </p:spPr>
        <p:txBody>
          <a:bodyPr wrap="none" rtlCol="0">
            <a:spAutoFit/>
          </a:bodyPr>
          <a:lstStyle/>
          <a:p>
            <a:r>
              <a:rPr lang="en-US" altLang="ja-JP" sz="2000">
                <a:latin typeface="Arial Unicode MS" charset="0"/>
                <a:ea typeface="Arial Unicode MS" charset="0"/>
                <a:cs typeface="Arial Unicode MS" charset="0"/>
              </a:rPr>
              <a:t>Labeled data</a:t>
            </a:r>
            <a:endParaRPr kumimoji="1" lang="ja-JP" altLang="en-US" sz="2000">
              <a:latin typeface="Arial Unicode MS" charset="0"/>
              <a:ea typeface="Arial Unicode MS" charset="0"/>
              <a:cs typeface="Arial Unicode MS" charset="0"/>
            </a:endParaRPr>
          </a:p>
        </p:txBody>
      </p:sp>
      <p:sp>
        <p:nvSpPr>
          <p:cNvPr id="55" name="テキスト ボックス 54"/>
          <p:cNvSpPr txBox="1"/>
          <p:nvPr/>
        </p:nvSpPr>
        <p:spPr>
          <a:xfrm>
            <a:off x="952578" y="2025948"/>
            <a:ext cx="1911101" cy="400110"/>
          </a:xfrm>
          <a:prstGeom prst="rect">
            <a:avLst/>
          </a:prstGeom>
          <a:noFill/>
        </p:spPr>
        <p:txBody>
          <a:bodyPr wrap="none" rtlCol="0">
            <a:spAutoFit/>
          </a:bodyPr>
          <a:lstStyle/>
          <a:p>
            <a:r>
              <a:rPr lang="en-US" altLang="ja-JP" sz="2000">
                <a:latin typeface="Arial Unicode MS" charset="0"/>
                <a:ea typeface="Arial Unicode MS" charset="0"/>
                <a:cs typeface="Arial Unicode MS" charset="0"/>
              </a:rPr>
              <a:t>Unlabeled data</a:t>
            </a:r>
            <a:endParaRPr kumimoji="1" lang="ja-JP" altLang="en-US" sz="2000">
              <a:latin typeface="Arial Unicode MS" charset="0"/>
              <a:ea typeface="Arial Unicode MS" charset="0"/>
              <a:cs typeface="Arial Unicode MS" charset="0"/>
            </a:endParaRPr>
          </a:p>
        </p:txBody>
      </p:sp>
      <p:sp>
        <p:nvSpPr>
          <p:cNvPr id="44" name="円/楕円 43"/>
          <p:cNvSpPr/>
          <p:nvPr/>
        </p:nvSpPr>
        <p:spPr>
          <a:xfrm>
            <a:off x="1243271" y="3028607"/>
            <a:ext cx="252000" cy="252000"/>
          </a:xfrm>
          <a:prstGeom prst="ellipse">
            <a:avLst/>
          </a:prstGeom>
          <a:solidFill>
            <a:schemeClr val="accent6"/>
          </a:solidFill>
          <a:ln w="63500" cmpd="sng">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131317"/>
      </p:ext>
    </p:extLst>
  </p:cSld>
  <p:clrMapOvr>
    <a:masterClrMapping/>
  </p:clrMapOvr>
  <mc:AlternateContent xmlns:mc="http://schemas.openxmlformats.org/markup-compatibility/2006" xmlns:p14="http://schemas.microsoft.com/office/powerpoint/2010/main">
    <mc:Choice Requires="p14">
      <p:transition spd="slow" p14:dur="2000" advTm="62230"/>
    </mc:Choice>
    <mc:Fallback xmlns="">
      <p:transition spd="slow" advTm="6223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256018"/>
            <a:ext cx="9131761" cy="2352740"/>
          </a:xfrm>
        </p:spPr>
        <p:txBody>
          <a:bodyPr>
            <a:normAutofit/>
          </a:bodyPr>
          <a:lstStyle/>
          <a:p>
            <a:r>
              <a:rPr lang="en-US" altLang="ja-JP" sz="3200" dirty="0">
                <a:latin typeface="+mj-ea"/>
                <a:cs typeface="Arial Unicode MS" panose="020B0604020202020204" pitchFamily="50" charset="-128"/>
              </a:rPr>
              <a:t>Label Propagation Using Amendable Clamping</a:t>
            </a:r>
            <a:endParaRPr lang="ja-JP" altLang="en-US" sz="3200">
              <a:latin typeface="+mj-ea"/>
              <a:cs typeface="Arial Unicode MS" panose="020B0604020202020204" pitchFamily="50" charset="-128"/>
            </a:endParaRPr>
          </a:p>
        </p:txBody>
      </p:sp>
      <p:sp>
        <p:nvSpPr>
          <p:cNvPr id="7" name="スライド番号プレースホルダー 6"/>
          <p:cNvSpPr>
            <a:spLocks noGrp="1"/>
          </p:cNvSpPr>
          <p:nvPr>
            <p:ph type="sldNum" sz="quarter" idx="12"/>
          </p:nvPr>
        </p:nvSpPr>
        <p:spPr/>
        <p:txBody>
          <a:bodyPr/>
          <a:lstStyle/>
          <a:p>
            <a:fld id="{E21CF5BF-EBD8-48C7-9B2A-06BAA1FB421E}" type="slidenum">
              <a:rPr kumimoji="1" lang="ja-JP" altLang="en-US" smtClean="0"/>
              <a:t>2</a:t>
            </a:fld>
            <a:endParaRPr kumimoji="1" lang="ja-JP" altLang="en-US"/>
          </a:p>
        </p:txBody>
      </p:sp>
      <p:sp>
        <p:nvSpPr>
          <p:cNvPr id="4" name="サブタイトル 2"/>
          <p:cNvSpPr txBox="1">
            <a:spLocks/>
          </p:cNvSpPr>
          <p:nvPr/>
        </p:nvSpPr>
        <p:spPr>
          <a:xfrm>
            <a:off x="958537" y="4531873"/>
            <a:ext cx="3028672" cy="9013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1800" dirty="0">
                <a:latin typeface="+mj-ea"/>
                <a:ea typeface="+mj-ea"/>
                <a:cs typeface="Arial Unicode MS" panose="020B0604020202020204" pitchFamily="50" charset="-128"/>
              </a:rPr>
              <a:t>○</a:t>
            </a:r>
            <a:r>
              <a:rPr lang="en-US" altLang="ja-JP" sz="1800" dirty="0">
                <a:latin typeface="+mj-ea"/>
                <a:ea typeface="+mj-ea"/>
                <a:cs typeface="Arial Unicode MS" panose="020B0604020202020204" pitchFamily="50" charset="-128"/>
              </a:rPr>
              <a:t> </a:t>
            </a:r>
            <a:r>
              <a:rPr lang="en-US" altLang="ja-JP" sz="1800" u="sng" dirty="0" err="1">
                <a:latin typeface="+mj-ea"/>
                <a:ea typeface="+mj-ea"/>
                <a:cs typeface="Arial Unicode MS" panose="020B0604020202020204" pitchFamily="50" charset="-128"/>
              </a:rPr>
              <a:t>Tatsurou</a:t>
            </a:r>
            <a:r>
              <a:rPr lang="en-US" altLang="ja-JP" sz="1800" u="sng" dirty="0">
                <a:latin typeface="+mj-ea"/>
                <a:ea typeface="+mj-ea"/>
                <a:cs typeface="Arial Unicode MS" panose="020B0604020202020204" pitchFamily="50" charset="-128"/>
              </a:rPr>
              <a:t> Miyazaki</a:t>
            </a:r>
          </a:p>
          <a:p>
            <a:r>
              <a:rPr lang="en-US" altLang="ja-JP" sz="1800" dirty="0">
                <a:latin typeface="+mj-ea"/>
                <a:ea typeface="+mj-ea"/>
                <a:cs typeface="Arial Unicode MS" panose="020B0604020202020204" pitchFamily="50" charset="-128"/>
              </a:rPr>
              <a:t>  Tokyo University of Science</a:t>
            </a:r>
            <a:endParaRPr lang="ja-JP" altLang="en-US" sz="1800" dirty="0">
              <a:latin typeface="+mj-ea"/>
              <a:ea typeface="+mj-ea"/>
              <a:cs typeface="Arial Unicode MS" panose="020B0604020202020204" pitchFamily="50" charset="-128"/>
            </a:endParaRPr>
          </a:p>
        </p:txBody>
      </p:sp>
      <p:sp>
        <p:nvSpPr>
          <p:cNvPr id="6" name="サブタイトル 2"/>
          <p:cNvSpPr txBox="1">
            <a:spLocks/>
          </p:cNvSpPr>
          <p:nvPr/>
        </p:nvSpPr>
        <p:spPr>
          <a:xfrm>
            <a:off x="4752753" y="4531872"/>
            <a:ext cx="3042816" cy="901365"/>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800" err="1">
                <a:latin typeface="+mj-ea"/>
                <a:ea typeface="+mj-ea"/>
                <a:cs typeface="Arial Unicode MS" panose="020B0604020202020204" pitchFamily="50" charset="-128"/>
              </a:rPr>
              <a:t>Yasunobu</a:t>
            </a:r>
            <a:r>
              <a:rPr lang="en-US" altLang="ja-JP" sz="1800">
                <a:latin typeface="+mj-ea"/>
                <a:ea typeface="+mj-ea"/>
                <a:cs typeface="Arial Unicode MS" panose="020B0604020202020204" pitchFamily="50" charset="-128"/>
              </a:rPr>
              <a:t> </a:t>
            </a:r>
            <a:r>
              <a:rPr lang="en-US" altLang="ja-JP" sz="1800" err="1">
                <a:latin typeface="+mj-ea"/>
                <a:ea typeface="+mj-ea"/>
                <a:cs typeface="Arial Unicode MS" panose="020B0604020202020204" pitchFamily="50" charset="-128"/>
              </a:rPr>
              <a:t>Sumikawa</a:t>
            </a:r>
            <a:endParaRPr lang="en-US" altLang="ja-JP" sz="1800">
              <a:latin typeface="+mj-ea"/>
              <a:ea typeface="+mj-ea"/>
              <a:cs typeface="Arial Unicode MS" panose="020B0604020202020204" pitchFamily="50" charset="-128"/>
            </a:endParaRPr>
          </a:p>
          <a:p>
            <a:r>
              <a:rPr lang="en-US" altLang="ja-JP" sz="1800">
                <a:latin typeface="+mj-ea"/>
                <a:ea typeface="+mj-ea"/>
                <a:cs typeface="Arial Unicode MS" panose="020B0604020202020204" pitchFamily="50" charset="-128"/>
              </a:rPr>
              <a:t>Tokyo University of Science</a:t>
            </a:r>
            <a:endParaRPr lang="ja-JP" altLang="en-US" sz="1800">
              <a:latin typeface="+mj-ea"/>
              <a:ea typeface="+mj-ea"/>
              <a:cs typeface="Arial Unicode MS" panose="020B0604020202020204" pitchFamily="50" charset="-128"/>
            </a:endParaRPr>
          </a:p>
        </p:txBody>
      </p:sp>
    </p:spTree>
    <p:extLst>
      <p:ext uri="{BB962C8B-B14F-4D97-AF65-F5344CB8AC3E}">
        <p14:creationId xmlns:p14="http://schemas.microsoft.com/office/powerpoint/2010/main" val="3734771678"/>
      </p:ext>
    </p:extLst>
  </p:cSld>
  <p:clrMapOvr>
    <a:masterClrMapping/>
  </p:clrMapOvr>
  <mc:AlternateContent xmlns:mc="http://schemas.openxmlformats.org/markup-compatibility/2006" xmlns:p14="http://schemas.microsoft.com/office/powerpoint/2010/main">
    <mc:Choice Requires="p14">
      <p:transition spd="slow" p14:dur="2000" advTm="16298"/>
    </mc:Choice>
    <mc:Fallback xmlns="">
      <p:transition spd="slow" advTm="1629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円/楕円 24"/>
          <p:cNvSpPr/>
          <p:nvPr/>
        </p:nvSpPr>
        <p:spPr>
          <a:xfrm>
            <a:off x="5624945" y="4265089"/>
            <a:ext cx="684708" cy="714869"/>
          </a:xfrm>
          <a:prstGeom prst="ellipse">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Proposed algorithm: LPAC</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20</a:t>
            </a:fld>
            <a:endParaRPr kumimoji="1" lang="ja-JP" altLang="en-US"/>
          </a:p>
        </p:txBody>
      </p:sp>
      <p:sp>
        <p:nvSpPr>
          <p:cNvPr id="14" name="円/楕円 13"/>
          <p:cNvSpPr/>
          <p:nvPr/>
        </p:nvSpPr>
        <p:spPr>
          <a:xfrm>
            <a:off x="598927" y="2120014"/>
            <a:ext cx="252000" cy="252000"/>
          </a:xfrm>
          <a:prstGeom prst="ellips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5" name="円/楕円 14"/>
          <p:cNvSpPr/>
          <p:nvPr/>
        </p:nvSpPr>
        <p:spPr>
          <a:xfrm>
            <a:off x="628650" y="1499759"/>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3262194" y="3416097"/>
            <a:ext cx="684708" cy="714869"/>
          </a:xfrm>
          <a:prstGeom prst="ellipse">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4219227" y="2773594"/>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439108" y="4065935"/>
            <a:ext cx="684708" cy="714869"/>
          </a:xfrm>
          <a:prstGeom prst="ellipse">
            <a:avLst/>
          </a:prstGeom>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5448585" y="3138920"/>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4765065" y="5358276"/>
            <a:ext cx="684708" cy="71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7" name="円/楕円 26"/>
          <p:cNvSpPr/>
          <p:nvPr/>
        </p:nvSpPr>
        <p:spPr>
          <a:xfrm>
            <a:off x="3484588" y="4871568"/>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2769988" y="2459424"/>
            <a:ext cx="4095024" cy="386301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769342" y="3185264"/>
            <a:ext cx="1210588" cy="461665"/>
          </a:xfrm>
          <a:prstGeom prst="rect">
            <a:avLst/>
          </a:prstGeom>
          <a:noFill/>
        </p:spPr>
        <p:txBody>
          <a:bodyPr wrap="none" rtlCol="0">
            <a:spAutoFit/>
          </a:bodyPr>
          <a:lstStyle/>
          <a:p>
            <a:r>
              <a:rPr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t</a:t>
            </a:r>
            <a:r>
              <a:rPr kumimoji="1"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op-k </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of</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3" name="テキスト ボックス 2"/>
          <p:cNvSpPr txBox="1"/>
          <p:nvPr/>
        </p:nvSpPr>
        <p:spPr>
          <a:xfrm>
            <a:off x="1033501" y="1467916"/>
            <a:ext cx="3135795" cy="400110"/>
          </a:xfrm>
          <a:prstGeom prst="rect">
            <a:avLst/>
          </a:prstGeom>
          <a:noFill/>
        </p:spPr>
        <p:txBody>
          <a:bodyPr wrap="none" rtlCol="0">
            <a:spAutoFit/>
          </a:bodyPr>
          <a:lstStyle/>
          <a:p>
            <a:r>
              <a:rPr lang="en-US" altLang="ja-JP">
                <a:latin typeface="Arial Unicode MS" charset="0"/>
                <a:ea typeface="Arial Unicode MS" charset="0"/>
                <a:cs typeface="Arial Unicode MS" charset="0"/>
              </a:rPr>
              <a:t>Labeled data</a:t>
            </a:r>
            <a:r>
              <a:rPr kumimoji="1" lang="en-US" altLang="ja-JP">
                <a:latin typeface="Arial Unicode MS" charset="0"/>
                <a:ea typeface="Arial Unicode MS" charset="0"/>
                <a:cs typeface="Arial Unicode MS" charset="0"/>
              </a:rPr>
              <a:t> at </a:t>
            </a:r>
            <a:r>
              <a:rPr kumimoji="1" lang="en-US" altLang="ja-JP" i="1">
                <a:latin typeface="Arial Unicode MS" charset="0"/>
                <a:ea typeface="Arial Unicode MS" charset="0"/>
                <a:cs typeface="Arial Unicode MS" charset="0"/>
              </a:rPr>
              <a:t>nth</a:t>
            </a:r>
            <a:r>
              <a:rPr lang="en-US" altLang="ja-JP" i="1">
                <a:latin typeface="Arial Unicode MS" charset="0"/>
                <a:ea typeface="Arial Unicode MS" charset="0"/>
                <a:cs typeface="Arial Unicode MS" charset="0"/>
              </a:rPr>
              <a:t> </a:t>
            </a:r>
            <a:r>
              <a:rPr lang="en-US" altLang="ja-JP" sz="2000" i="1">
                <a:latin typeface="Arial Unicode MS" charset="0"/>
                <a:ea typeface="Arial Unicode MS" charset="0"/>
                <a:cs typeface="Arial Unicode MS" charset="0"/>
              </a:rPr>
              <a:t>iteration</a:t>
            </a:r>
            <a:endParaRPr kumimoji="1" lang="ja-JP" altLang="en-US" i="1">
              <a:latin typeface="Arial Unicode MS" charset="0"/>
              <a:ea typeface="Arial Unicode MS" charset="0"/>
              <a:cs typeface="Arial Unicode MS" charset="0"/>
            </a:endParaRPr>
          </a:p>
        </p:txBody>
      </p:sp>
      <p:sp>
        <p:nvSpPr>
          <p:cNvPr id="6" name="テキスト ボックス 5"/>
          <p:cNvSpPr txBox="1"/>
          <p:nvPr/>
        </p:nvSpPr>
        <p:spPr>
          <a:xfrm>
            <a:off x="5068687" y="1499759"/>
            <a:ext cx="3249608" cy="830997"/>
          </a:xfrm>
          <a:prstGeom prst="rect">
            <a:avLst/>
          </a:prstGeom>
          <a:noFill/>
        </p:spPr>
        <p:txBody>
          <a:bodyPr wrap="none" rtlCol="0">
            <a:spAutoFit/>
          </a:bodyPr>
          <a:lstStyle/>
          <a:p>
            <a:r>
              <a:rPr kumimoji="1" lang="en-US" altLang="ja-JP" sz="2400">
                <a:latin typeface="Arial Unicode MS" charset="0"/>
                <a:ea typeface="Arial Unicode MS" charset="0"/>
                <a:cs typeface="Arial Unicode MS" charset="0"/>
              </a:rPr>
              <a:t>Instead of </a:t>
            </a:r>
            <a:r>
              <a:rPr kumimoji="1" lang="en-US" altLang="ja-JP" sz="2400" i="1">
                <a:latin typeface="Arial Unicode MS" charset="0"/>
                <a:ea typeface="Arial Unicode MS" charset="0"/>
                <a:cs typeface="Arial Unicode MS" charset="0"/>
              </a:rPr>
              <a:t>clamping</a:t>
            </a:r>
            <a:r>
              <a:rPr kumimoji="1" lang="en-US" altLang="ja-JP" sz="2400">
                <a:latin typeface="Arial Unicode MS" charset="0"/>
                <a:ea typeface="Arial Unicode MS" charset="0"/>
                <a:cs typeface="Arial Unicode MS" charset="0"/>
              </a:rPr>
              <a:t> </a:t>
            </a:r>
            <a:br>
              <a:rPr kumimoji="1" lang="en-US" altLang="ja-JP" sz="2400">
                <a:latin typeface="Arial Unicode MS" charset="0"/>
                <a:ea typeface="Arial Unicode MS" charset="0"/>
                <a:cs typeface="Arial Unicode MS" charset="0"/>
              </a:rPr>
            </a:br>
            <a:r>
              <a:rPr kumimoji="1" lang="en-US" altLang="ja-JP" sz="2400">
                <a:latin typeface="Arial Unicode MS" charset="0"/>
                <a:ea typeface="Arial Unicode MS" charset="0"/>
                <a:cs typeface="Arial Unicode MS" charset="0"/>
              </a:rPr>
              <a:t>we set average values</a:t>
            </a:r>
            <a:endParaRPr kumimoji="1" lang="ja-JP" altLang="en-US" sz="2400">
              <a:latin typeface="Arial Unicode MS" charset="0"/>
              <a:ea typeface="Arial Unicode MS" charset="0"/>
              <a:cs typeface="Arial Unicode MS" charset="0"/>
            </a:endParaRPr>
          </a:p>
        </p:txBody>
      </p:sp>
      <p:sp>
        <p:nvSpPr>
          <p:cNvPr id="23" name="テキスト ボックス 22"/>
          <p:cNvSpPr txBox="1"/>
          <p:nvPr/>
        </p:nvSpPr>
        <p:spPr>
          <a:xfrm>
            <a:off x="1010878" y="1996694"/>
            <a:ext cx="3430747" cy="400110"/>
          </a:xfrm>
          <a:prstGeom prst="rect">
            <a:avLst/>
          </a:prstGeom>
          <a:noFill/>
        </p:spPr>
        <p:txBody>
          <a:bodyPr wrap="none" rtlCol="0">
            <a:spAutoFit/>
          </a:bodyPr>
          <a:lstStyle/>
          <a:p>
            <a:r>
              <a:rPr lang="en-US" altLang="ja-JP">
                <a:latin typeface="Arial Unicode MS" charset="0"/>
                <a:ea typeface="Arial Unicode MS" charset="0"/>
                <a:cs typeface="Arial Unicode MS" charset="0"/>
              </a:rPr>
              <a:t>Unlabeled data</a:t>
            </a:r>
            <a:r>
              <a:rPr kumimoji="1" lang="en-US" altLang="ja-JP">
                <a:latin typeface="Arial Unicode MS" charset="0"/>
                <a:ea typeface="Arial Unicode MS" charset="0"/>
                <a:cs typeface="Arial Unicode MS" charset="0"/>
              </a:rPr>
              <a:t> at </a:t>
            </a:r>
            <a:r>
              <a:rPr kumimoji="1" lang="en-US" altLang="ja-JP" i="1">
                <a:latin typeface="Arial Unicode MS" charset="0"/>
                <a:ea typeface="Arial Unicode MS" charset="0"/>
                <a:cs typeface="Arial Unicode MS" charset="0"/>
              </a:rPr>
              <a:t>nth</a:t>
            </a:r>
            <a:r>
              <a:rPr lang="en-US" altLang="ja-JP" i="1">
                <a:latin typeface="Arial Unicode MS" charset="0"/>
                <a:ea typeface="Arial Unicode MS" charset="0"/>
                <a:cs typeface="Arial Unicode MS" charset="0"/>
              </a:rPr>
              <a:t> </a:t>
            </a:r>
            <a:r>
              <a:rPr lang="en-US" altLang="ja-JP" sz="2000" i="1">
                <a:latin typeface="Arial Unicode MS" charset="0"/>
                <a:ea typeface="Arial Unicode MS" charset="0"/>
                <a:cs typeface="Arial Unicode MS" charset="0"/>
              </a:rPr>
              <a:t>iteration</a:t>
            </a:r>
            <a:endParaRPr kumimoji="1" lang="ja-JP" altLang="en-US" i="1">
              <a:latin typeface="Arial Unicode MS" charset="0"/>
              <a:ea typeface="Arial Unicode MS" charset="0"/>
              <a:cs typeface="Arial Unicode MS" charset="0"/>
            </a:endParaRPr>
          </a:p>
        </p:txBody>
      </p:sp>
      <p:sp>
        <p:nvSpPr>
          <p:cNvPr id="28" name="円/楕円 27"/>
          <p:cNvSpPr/>
          <p:nvPr/>
        </p:nvSpPr>
        <p:spPr>
          <a:xfrm>
            <a:off x="2060549" y="3290096"/>
            <a:ext cx="251999" cy="251999"/>
          </a:xfrm>
          <a:prstGeom prst="ellipse">
            <a:avLst/>
          </a:prstGeom>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9923285"/>
      </p:ext>
    </p:extLst>
  </p:cSld>
  <p:clrMapOvr>
    <a:masterClrMapping/>
  </p:clrMapOvr>
  <mc:AlternateContent xmlns:mc="http://schemas.openxmlformats.org/markup-compatibility/2006" xmlns:p14="http://schemas.microsoft.com/office/powerpoint/2010/main">
    <mc:Choice Requires="p14">
      <p:transition spd="slow" p14:dur="2000" advTm="11532"/>
    </mc:Choice>
    <mc:Fallback xmlns="">
      <p:transition spd="slow" advTm="1153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円/楕円 24"/>
          <p:cNvSpPr/>
          <p:nvPr/>
        </p:nvSpPr>
        <p:spPr>
          <a:xfrm>
            <a:off x="5624945" y="4265089"/>
            <a:ext cx="684708" cy="714869"/>
          </a:xfrm>
          <a:prstGeom prst="ellipse">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Proposed algorithm: LPAC</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21</a:t>
            </a:fld>
            <a:endParaRPr kumimoji="1" lang="ja-JP" altLang="en-US"/>
          </a:p>
        </p:txBody>
      </p:sp>
      <p:sp>
        <p:nvSpPr>
          <p:cNvPr id="14" name="円/楕円 13"/>
          <p:cNvSpPr/>
          <p:nvPr/>
        </p:nvSpPr>
        <p:spPr>
          <a:xfrm>
            <a:off x="598927" y="2120014"/>
            <a:ext cx="252000" cy="252000"/>
          </a:xfrm>
          <a:prstGeom prst="ellips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5" name="円/楕円 14"/>
          <p:cNvSpPr/>
          <p:nvPr/>
        </p:nvSpPr>
        <p:spPr>
          <a:xfrm>
            <a:off x="628650" y="1499759"/>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3262194" y="3416097"/>
            <a:ext cx="684708" cy="714869"/>
          </a:xfrm>
          <a:prstGeom prst="ellipse">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4219227" y="2773594"/>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439108" y="4065935"/>
            <a:ext cx="684708" cy="714869"/>
          </a:xfrm>
          <a:prstGeom prst="ellipse">
            <a:avLst/>
          </a:prstGeom>
          <a:solidFill>
            <a:schemeClr val="accent6"/>
          </a:solid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5448585" y="3138920"/>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4765065" y="5358276"/>
            <a:ext cx="684708" cy="71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7" name="円/楕円 26"/>
          <p:cNvSpPr/>
          <p:nvPr/>
        </p:nvSpPr>
        <p:spPr>
          <a:xfrm>
            <a:off x="3484588" y="4871568"/>
            <a:ext cx="684708" cy="71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2769988" y="2459424"/>
            <a:ext cx="4095024" cy="386301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769342" y="3185264"/>
            <a:ext cx="1210588" cy="461665"/>
          </a:xfrm>
          <a:prstGeom prst="rect">
            <a:avLst/>
          </a:prstGeom>
          <a:noFill/>
        </p:spPr>
        <p:txBody>
          <a:bodyPr wrap="none" rtlCol="0">
            <a:spAutoFit/>
          </a:bodyPr>
          <a:lstStyle/>
          <a:p>
            <a:r>
              <a:rPr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t</a:t>
            </a:r>
            <a:r>
              <a:rPr kumimoji="1"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op-k </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of</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3" name="テキスト ボックス 2"/>
          <p:cNvSpPr txBox="1"/>
          <p:nvPr/>
        </p:nvSpPr>
        <p:spPr>
          <a:xfrm>
            <a:off x="1033501" y="1467916"/>
            <a:ext cx="3135795" cy="400110"/>
          </a:xfrm>
          <a:prstGeom prst="rect">
            <a:avLst/>
          </a:prstGeom>
          <a:noFill/>
        </p:spPr>
        <p:txBody>
          <a:bodyPr wrap="none" rtlCol="0">
            <a:spAutoFit/>
          </a:bodyPr>
          <a:lstStyle/>
          <a:p>
            <a:r>
              <a:rPr lang="en-US" altLang="ja-JP">
                <a:latin typeface="Arial Unicode MS" charset="0"/>
                <a:ea typeface="Arial Unicode MS" charset="0"/>
                <a:cs typeface="Arial Unicode MS" charset="0"/>
              </a:rPr>
              <a:t>Labeled data</a:t>
            </a:r>
            <a:r>
              <a:rPr kumimoji="1" lang="en-US" altLang="ja-JP">
                <a:latin typeface="Arial Unicode MS" charset="0"/>
                <a:ea typeface="Arial Unicode MS" charset="0"/>
                <a:cs typeface="Arial Unicode MS" charset="0"/>
              </a:rPr>
              <a:t> at </a:t>
            </a:r>
            <a:r>
              <a:rPr kumimoji="1" lang="en-US" altLang="ja-JP" i="1">
                <a:latin typeface="Arial Unicode MS" charset="0"/>
                <a:ea typeface="Arial Unicode MS" charset="0"/>
                <a:cs typeface="Arial Unicode MS" charset="0"/>
              </a:rPr>
              <a:t>nth</a:t>
            </a:r>
            <a:r>
              <a:rPr lang="en-US" altLang="ja-JP" i="1">
                <a:latin typeface="Arial Unicode MS" charset="0"/>
                <a:ea typeface="Arial Unicode MS" charset="0"/>
                <a:cs typeface="Arial Unicode MS" charset="0"/>
              </a:rPr>
              <a:t> </a:t>
            </a:r>
            <a:r>
              <a:rPr lang="en-US" altLang="ja-JP" sz="2000" i="1">
                <a:latin typeface="Arial Unicode MS" charset="0"/>
                <a:ea typeface="Arial Unicode MS" charset="0"/>
                <a:cs typeface="Arial Unicode MS" charset="0"/>
              </a:rPr>
              <a:t>iteration</a:t>
            </a:r>
            <a:endParaRPr kumimoji="1" lang="ja-JP" altLang="en-US" i="1">
              <a:latin typeface="Arial Unicode MS" charset="0"/>
              <a:ea typeface="Arial Unicode MS" charset="0"/>
              <a:cs typeface="Arial Unicode MS" charset="0"/>
            </a:endParaRPr>
          </a:p>
        </p:txBody>
      </p:sp>
      <p:sp>
        <p:nvSpPr>
          <p:cNvPr id="23" name="テキスト ボックス 22"/>
          <p:cNvSpPr txBox="1"/>
          <p:nvPr/>
        </p:nvSpPr>
        <p:spPr>
          <a:xfrm>
            <a:off x="1010878" y="1996694"/>
            <a:ext cx="3430747" cy="400110"/>
          </a:xfrm>
          <a:prstGeom prst="rect">
            <a:avLst/>
          </a:prstGeom>
          <a:noFill/>
        </p:spPr>
        <p:txBody>
          <a:bodyPr wrap="none" rtlCol="0">
            <a:spAutoFit/>
          </a:bodyPr>
          <a:lstStyle/>
          <a:p>
            <a:r>
              <a:rPr lang="en-US" altLang="ja-JP">
                <a:latin typeface="Arial Unicode MS" charset="0"/>
                <a:ea typeface="Arial Unicode MS" charset="0"/>
                <a:cs typeface="Arial Unicode MS" charset="0"/>
              </a:rPr>
              <a:t>Unlabeled data</a:t>
            </a:r>
            <a:r>
              <a:rPr kumimoji="1" lang="en-US" altLang="ja-JP">
                <a:latin typeface="Arial Unicode MS" charset="0"/>
                <a:ea typeface="Arial Unicode MS" charset="0"/>
                <a:cs typeface="Arial Unicode MS" charset="0"/>
              </a:rPr>
              <a:t> at </a:t>
            </a:r>
            <a:r>
              <a:rPr kumimoji="1" lang="en-US" altLang="ja-JP" i="1">
                <a:latin typeface="Arial Unicode MS" charset="0"/>
                <a:ea typeface="Arial Unicode MS" charset="0"/>
                <a:cs typeface="Arial Unicode MS" charset="0"/>
              </a:rPr>
              <a:t>nth</a:t>
            </a:r>
            <a:r>
              <a:rPr lang="en-US" altLang="ja-JP" i="1">
                <a:latin typeface="Arial Unicode MS" charset="0"/>
                <a:ea typeface="Arial Unicode MS" charset="0"/>
                <a:cs typeface="Arial Unicode MS" charset="0"/>
              </a:rPr>
              <a:t> </a:t>
            </a:r>
            <a:r>
              <a:rPr lang="en-US" altLang="ja-JP" sz="2000" i="1">
                <a:latin typeface="Arial Unicode MS" charset="0"/>
                <a:ea typeface="Arial Unicode MS" charset="0"/>
                <a:cs typeface="Arial Unicode MS" charset="0"/>
              </a:rPr>
              <a:t>iteration</a:t>
            </a:r>
            <a:endParaRPr kumimoji="1" lang="ja-JP" altLang="en-US" i="1">
              <a:latin typeface="Arial Unicode MS" charset="0"/>
              <a:ea typeface="Arial Unicode MS" charset="0"/>
              <a:cs typeface="Arial Unicode MS" charset="0"/>
            </a:endParaRPr>
          </a:p>
        </p:txBody>
      </p:sp>
      <p:sp>
        <p:nvSpPr>
          <p:cNvPr id="28" name="円/楕円 27"/>
          <p:cNvSpPr/>
          <p:nvPr/>
        </p:nvSpPr>
        <p:spPr>
          <a:xfrm>
            <a:off x="2060549" y="3290096"/>
            <a:ext cx="251999" cy="251999"/>
          </a:xfrm>
          <a:prstGeom prst="ellipse">
            <a:avLst/>
          </a:prstGeom>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068687" y="1499759"/>
            <a:ext cx="3249608" cy="830997"/>
          </a:xfrm>
          <a:prstGeom prst="rect">
            <a:avLst/>
          </a:prstGeom>
          <a:noFill/>
        </p:spPr>
        <p:txBody>
          <a:bodyPr wrap="none" rtlCol="0">
            <a:spAutoFit/>
          </a:bodyPr>
          <a:lstStyle/>
          <a:p>
            <a:r>
              <a:rPr kumimoji="1" lang="en-US" altLang="ja-JP" sz="2400">
                <a:latin typeface="Arial Unicode MS" charset="0"/>
                <a:ea typeface="Arial Unicode MS" charset="0"/>
                <a:cs typeface="Arial Unicode MS" charset="0"/>
              </a:rPr>
              <a:t>Instead of </a:t>
            </a:r>
            <a:r>
              <a:rPr kumimoji="1" lang="en-US" altLang="ja-JP" sz="2400" i="1">
                <a:latin typeface="Arial Unicode MS" charset="0"/>
                <a:ea typeface="Arial Unicode MS" charset="0"/>
                <a:cs typeface="Arial Unicode MS" charset="0"/>
              </a:rPr>
              <a:t>clamping</a:t>
            </a:r>
            <a:r>
              <a:rPr kumimoji="1" lang="en-US" altLang="ja-JP" sz="2400">
                <a:latin typeface="Arial Unicode MS" charset="0"/>
                <a:ea typeface="Arial Unicode MS" charset="0"/>
                <a:cs typeface="Arial Unicode MS" charset="0"/>
              </a:rPr>
              <a:t> </a:t>
            </a:r>
            <a:br>
              <a:rPr kumimoji="1" lang="en-US" altLang="ja-JP" sz="2400">
                <a:latin typeface="Arial Unicode MS" charset="0"/>
                <a:ea typeface="Arial Unicode MS" charset="0"/>
                <a:cs typeface="Arial Unicode MS" charset="0"/>
              </a:rPr>
            </a:br>
            <a:r>
              <a:rPr kumimoji="1" lang="en-US" altLang="ja-JP" sz="2400">
                <a:latin typeface="Arial Unicode MS" charset="0"/>
                <a:ea typeface="Arial Unicode MS" charset="0"/>
                <a:cs typeface="Arial Unicode MS" charset="0"/>
              </a:rPr>
              <a:t>we set average values</a:t>
            </a:r>
            <a:endParaRPr kumimoji="1" lang="ja-JP" altLang="en-US" sz="2400">
              <a:latin typeface="Arial Unicode MS" charset="0"/>
              <a:ea typeface="Arial Unicode MS" charset="0"/>
              <a:cs typeface="Arial Unicode MS" charset="0"/>
            </a:endParaRPr>
          </a:p>
        </p:txBody>
      </p:sp>
    </p:spTree>
    <p:extLst>
      <p:ext uri="{BB962C8B-B14F-4D97-AF65-F5344CB8AC3E}">
        <p14:creationId xmlns:p14="http://schemas.microsoft.com/office/powerpoint/2010/main" val="1011937736"/>
      </p:ext>
    </p:extLst>
  </p:cSld>
  <p:clrMapOvr>
    <a:masterClrMapping/>
  </p:clrMapOvr>
  <mc:AlternateContent xmlns:mc="http://schemas.openxmlformats.org/markup-compatibility/2006" xmlns:p14="http://schemas.microsoft.com/office/powerpoint/2010/main">
    <mc:Choice Requires="p14">
      <p:transition spd="slow" p14:dur="2000" advTm="11532"/>
    </mc:Choice>
    <mc:Fallback xmlns="">
      <p:transition spd="slow" advTm="1153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Experimental setting</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22</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805153614"/>
              </p:ext>
            </p:extLst>
          </p:nvPr>
        </p:nvGraphicFramePr>
        <p:xfrm>
          <a:off x="628650" y="2023319"/>
          <a:ext cx="7886700" cy="3414724"/>
        </p:xfrm>
        <a:graphic>
          <a:graphicData uri="http://schemas.openxmlformats.org/drawingml/2006/table">
            <a:tbl>
              <a:tblPr firstRow="1" bandRow="1">
                <a:tableStyleId>{5C22544A-7EE6-4342-B048-85BDC9FD1C3A}</a:tableStyleId>
              </a:tblPr>
              <a:tblGrid>
                <a:gridCol w="2707057">
                  <a:extLst>
                    <a:ext uri="{9D8B030D-6E8A-4147-A177-3AD203B41FA5}">
                      <a16:colId xmlns:a16="http://schemas.microsoft.com/office/drawing/2014/main" val="20000"/>
                    </a:ext>
                  </a:extLst>
                </a:gridCol>
                <a:gridCol w="5179643">
                  <a:extLst>
                    <a:ext uri="{9D8B030D-6E8A-4147-A177-3AD203B41FA5}">
                      <a16:colId xmlns:a16="http://schemas.microsoft.com/office/drawing/2014/main" val="20001"/>
                    </a:ext>
                  </a:extLst>
                </a:gridCol>
              </a:tblGrid>
              <a:tr h="678421">
                <a:tc>
                  <a:txBody>
                    <a:bodyPr/>
                    <a:lstStyle/>
                    <a:p>
                      <a:pPr algn="ctr"/>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Dataset</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SIAM 2007 Text Mining Competition dataset</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0"/>
                  </a:ext>
                </a:extLst>
              </a:tr>
              <a:tr h="678421">
                <a:tc>
                  <a:txBody>
                    <a:bodyPr/>
                    <a:lstStyle/>
                    <a:p>
                      <a:pPr algn="ctr"/>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Labeled</a:t>
                      </a:r>
                      <a:r>
                        <a:rPr kumimoji="1" lang="en-US" altLang="ja-JP" sz="2000" baseline="0">
                          <a:latin typeface="Arial Unicode MS" panose="020B0604020202020204" pitchFamily="50" charset="-128"/>
                          <a:ea typeface="Arial Unicode MS" panose="020B0604020202020204" pitchFamily="50" charset="-128"/>
                          <a:cs typeface="Arial Unicode MS" panose="020B0604020202020204" pitchFamily="50" charset="-128"/>
                        </a:rPr>
                        <a:t> data</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800">
                          <a:latin typeface="Arial Unicode MS" panose="020B0604020202020204" pitchFamily="50" charset="-128"/>
                          <a:ea typeface="Arial Unicode MS" panose="020B0604020202020204" pitchFamily="50" charset="-128"/>
                          <a:cs typeface="Arial Unicode MS" panose="020B0604020202020204" pitchFamily="50" charset="-128"/>
                        </a:rPr>
                        <a:t>4819</a:t>
                      </a:r>
                      <a:endParaRPr kumimoji="1" lang="ja-JP" altLang="en-US" sz="28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1"/>
                  </a:ext>
                </a:extLst>
              </a:tr>
              <a:tr h="678421">
                <a:tc>
                  <a:txBody>
                    <a:bodyPr/>
                    <a:lstStyle/>
                    <a:p>
                      <a:pPr algn="ctr"/>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Unlabeled data</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800">
                          <a:latin typeface="Arial Unicode MS" panose="020B0604020202020204" pitchFamily="50" charset="-128"/>
                          <a:ea typeface="Arial Unicode MS" panose="020B0604020202020204" pitchFamily="50" charset="-128"/>
                          <a:cs typeface="Arial Unicode MS" panose="020B0604020202020204" pitchFamily="50" charset="-128"/>
                        </a:rPr>
                        <a:t>4819</a:t>
                      </a:r>
                      <a:endParaRPr kumimoji="1" lang="ja-JP" altLang="en-US" sz="28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2"/>
                  </a:ext>
                </a:extLst>
              </a:tr>
              <a:tr h="678421">
                <a:tc>
                  <a:txBody>
                    <a:bodyPr/>
                    <a:lstStyle/>
                    <a:p>
                      <a:pPr algn="ctr"/>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Classes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800">
                          <a:latin typeface="Arial Unicode MS" panose="020B0604020202020204" pitchFamily="50" charset="-128"/>
                          <a:ea typeface="Arial Unicode MS" panose="020B0604020202020204" pitchFamily="50" charset="-128"/>
                          <a:cs typeface="Arial Unicode MS" panose="020B0604020202020204" pitchFamily="50" charset="-128"/>
                        </a:rPr>
                        <a:t>22</a:t>
                      </a:r>
                      <a:endParaRPr kumimoji="1" lang="ja-JP" altLang="en-US" sz="28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3"/>
                  </a:ext>
                </a:extLst>
              </a:tr>
              <a:tr h="678421">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Average</a:t>
                      </a:r>
                      <a:r>
                        <a:rPr kumimoji="1" lang="en-US" altLang="ja-JP" sz="2000" baseline="0">
                          <a:latin typeface="Arial Unicode MS" panose="020B0604020202020204" pitchFamily="50" charset="-128"/>
                          <a:ea typeface="Arial Unicode MS" panose="020B0604020202020204" pitchFamily="50" charset="-128"/>
                          <a:cs typeface="Arial Unicode MS" panose="020B0604020202020204" pitchFamily="50" charset="-128"/>
                        </a:rPr>
                        <a:t> number of label</a:t>
                      </a:r>
                      <a:endPar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en-US" altLang="ja-JP" sz="2800">
                          <a:latin typeface="Arial Unicode MS" panose="020B0604020202020204" pitchFamily="50" charset="-128"/>
                          <a:ea typeface="Arial Unicode MS" panose="020B0604020202020204" pitchFamily="50" charset="-128"/>
                          <a:cs typeface="Arial Unicode MS" panose="020B0604020202020204" pitchFamily="50" charset="-128"/>
                        </a:rPr>
                        <a:t>3.41</a:t>
                      </a:r>
                      <a:endParaRPr kumimoji="1" lang="ja-JP" altLang="en-US" sz="28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4"/>
                  </a:ext>
                </a:extLst>
              </a:tr>
            </a:tbl>
          </a:graphicData>
        </a:graphic>
      </p:graphicFrame>
      <p:sp>
        <p:nvSpPr>
          <p:cNvPr id="6" name="テキスト ボックス 5"/>
          <p:cNvSpPr txBox="1"/>
          <p:nvPr/>
        </p:nvSpPr>
        <p:spPr>
          <a:xfrm>
            <a:off x="628650" y="5327154"/>
            <a:ext cx="7720383" cy="830997"/>
          </a:xfrm>
          <a:prstGeom prst="rect">
            <a:avLst/>
          </a:prstGeom>
          <a:noFill/>
        </p:spPr>
        <p:txBody>
          <a:bodyPr wrap="none" rtlCol="0">
            <a:spAutoFit/>
          </a:bodyPr>
          <a:lstStyle/>
          <a:p>
            <a:pPr marL="342900" indent="-342900">
              <a:buFont typeface="Arial" panose="020B0604020202020204" pitchFamily="34" charset="0"/>
              <a:buChar char="•"/>
            </a:pPr>
            <a:endPar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endParaRPr>
          </a:p>
          <a:p>
            <a:pPr marL="342900" indent="-342900">
              <a:buFont typeface="Arial" panose="020B0604020202020204" pitchFamily="34" charset="0"/>
              <a:buChar char="•"/>
            </a:pP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We apply </a:t>
            </a:r>
            <a:r>
              <a:rPr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latent </a:t>
            </a:r>
            <a:r>
              <a:rPr lang="en-US" altLang="ja-JP" sz="2400" i="1" err="1">
                <a:latin typeface="Arial Unicode MS" panose="020B0604020202020204" pitchFamily="50" charset="-128"/>
                <a:ea typeface="Arial Unicode MS" panose="020B0604020202020204" pitchFamily="50" charset="-128"/>
                <a:cs typeface="Arial Unicode MS" panose="020B0604020202020204" pitchFamily="50" charset="-128"/>
              </a:rPr>
              <a:t>dirichlet</a:t>
            </a:r>
            <a:r>
              <a:rPr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 allocation </a:t>
            </a: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(LDA) to our data.</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514756113"/>
      </p:ext>
    </p:extLst>
  </p:cSld>
  <p:clrMapOvr>
    <a:masterClrMapping/>
  </p:clrMapOvr>
  <mc:AlternateContent xmlns:mc="http://schemas.openxmlformats.org/markup-compatibility/2006" xmlns:p14="http://schemas.microsoft.com/office/powerpoint/2010/main">
    <mc:Choice Requires="p14">
      <p:transition spd="slow" p14:dur="2000" advTm="53913"/>
    </mc:Choice>
    <mc:Fallback xmlns="">
      <p:transition spd="slow" advTm="5391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Experimental setting</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23</a:t>
            </a:fld>
            <a:endParaRPr kumimoji="1" lang="ja-JP" altLang="en-US"/>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135736"/>
            <a:ext cx="1543050" cy="1543050"/>
          </a:xfrm>
          <a:prstGeom prst="rect">
            <a:avLst/>
          </a:prstGeom>
        </p:spPr>
      </p:pic>
      <p:sp>
        <p:nvSpPr>
          <p:cNvPr id="6" name="テキスト ボックス 5"/>
          <p:cNvSpPr txBox="1"/>
          <p:nvPr/>
        </p:nvSpPr>
        <p:spPr>
          <a:xfrm>
            <a:off x="628650" y="1615835"/>
            <a:ext cx="6965368" cy="461665"/>
          </a:xfrm>
          <a:prstGeom prst="rect">
            <a:avLst/>
          </a:prstGeom>
          <a:noFill/>
        </p:spPr>
        <p:txBody>
          <a:bodyPr wrap="none" rtlCol="0">
            <a:spAutoFit/>
          </a:bodyPr>
          <a:lstStyle/>
          <a:p>
            <a:pPr marL="342900" indent="-342900">
              <a:buFont typeface="Arial" panose="020B0604020202020204" pitchFamily="34" charset="0"/>
              <a:buChar char="•"/>
            </a:pP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The ratio of documents that has missing labels.</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4268" y="3135736"/>
            <a:ext cx="1543050" cy="1543050"/>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886" y="3135736"/>
            <a:ext cx="1543050" cy="1543050"/>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5504" y="3135736"/>
            <a:ext cx="1543050" cy="1543050"/>
          </a:xfrm>
          <a:prstGeom prst="rect">
            <a:avLst/>
          </a:prstGeom>
        </p:spPr>
      </p:pic>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1122" y="3135736"/>
            <a:ext cx="1543050" cy="1543050"/>
          </a:xfrm>
          <a:prstGeom prst="rect">
            <a:avLst/>
          </a:prstGeom>
        </p:spPr>
      </p:pic>
      <p:sp>
        <p:nvSpPr>
          <p:cNvPr id="13" name="角丸四角形吹き出し 12"/>
          <p:cNvSpPr/>
          <p:nvPr/>
        </p:nvSpPr>
        <p:spPr>
          <a:xfrm>
            <a:off x="3862516" y="4890383"/>
            <a:ext cx="1252988" cy="1079157"/>
          </a:xfrm>
          <a:prstGeom prst="wedgeRoundRectCallout">
            <a:avLst>
              <a:gd name="adj1" fmla="val -19805"/>
              <a:gd name="adj2" fmla="val -64980"/>
              <a:gd name="adj3" fmla="val 166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885680" y="5012061"/>
            <a:ext cx="1229824" cy="830997"/>
          </a:xfrm>
          <a:prstGeom prst="rect">
            <a:avLst/>
          </a:prstGeom>
          <a:noFill/>
        </p:spPr>
        <p:txBody>
          <a:bodyPr wrap="none" rtlCol="0">
            <a:spAutoFit/>
          </a:bodyPr>
          <a:lstStyle/>
          <a:p>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 A</a:t>
            </a:r>
          </a:p>
          <a:p>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 B</a:t>
            </a:r>
          </a:p>
        </p:txBody>
      </p:sp>
      <p:sp>
        <p:nvSpPr>
          <p:cNvPr id="17" name="角丸四角形吹き出し 16"/>
          <p:cNvSpPr/>
          <p:nvPr/>
        </p:nvSpPr>
        <p:spPr>
          <a:xfrm>
            <a:off x="6791067" y="4890383"/>
            <a:ext cx="1252988" cy="1079157"/>
          </a:xfrm>
          <a:prstGeom prst="wedgeRoundRectCallout">
            <a:avLst>
              <a:gd name="adj1" fmla="val -19805"/>
              <a:gd name="adj2" fmla="val -64980"/>
              <a:gd name="adj3" fmla="val 166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6814231" y="5012061"/>
            <a:ext cx="1247457" cy="830997"/>
          </a:xfrm>
          <a:prstGeom prst="rect">
            <a:avLst/>
          </a:prstGeom>
          <a:noFill/>
        </p:spPr>
        <p:txBody>
          <a:bodyPr wrap="none" rtlCol="0">
            <a:spAutoFit/>
          </a:bodyPr>
          <a:lstStyle/>
          <a:p>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 A</a:t>
            </a:r>
          </a:p>
          <a:p>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 C</a:t>
            </a:r>
          </a:p>
        </p:txBody>
      </p:sp>
      <p:sp>
        <p:nvSpPr>
          <p:cNvPr id="19" name="テキスト ボックス 18"/>
          <p:cNvSpPr txBox="1"/>
          <p:nvPr/>
        </p:nvSpPr>
        <p:spPr>
          <a:xfrm>
            <a:off x="980974" y="2287064"/>
            <a:ext cx="3964547" cy="461665"/>
          </a:xfrm>
          <a:prstGeom prst="rect">
            <a:avLst/>
          </a:prstGeom>
          <a:noFill/>
        </p:spPr>
        <p:txBody>
          <a:bodyPr wrap="none" rtlCol="0">
            <a:spAutoFit/>
          </a:bodyPr>
          <a:lstStyle/>
          <a:p>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Ex.) </a:t>
            </a: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Extraction</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 ratio is </a:t>
            </a:r>
            <a:r>
              <a:rPr kumimoji="1" lang="en-US" altLang="ja-JP" sz="24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40%</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3" name="テキスト ボックス 2"/>
          <p:cNvSpPr txBox="1"/>
          <p:nvPr/>
        </p:nvSpPr>
        <p:spPr>
          <a:xfrm>
            <a:off x="4861284" y="2317841"/>
            <a:ext cx="3499676" cy="400110"/>
          </a:xfrm>
          <a:prstGeom prst="rect">
            <a:avLst/>
          </a:prstGeom>
          <a:noFill/>
        </p:spPr>
        <p:txBody>
          <a:bodyPr wrap="none" rtlCol="0">
            <a:spAutoFit/>
          </a:bodyPr>
          <a:lstStyle/>
          <a:p>
            <a:r>
              <a:rPr kumimoji="1" lang="en-US" altLang="ja-JP" sz="2000">
                <a:latin typeface="Arial Unicode MS" charset="0"/>
                <a:ea typeface="Arial Unicode MS" charset="0"/>
                <a:cs typeface="Arial Unicode MS" charset="0"/>
              </a:rPr>
              <a:t>(2 documents / 5 documents)</a:t>
            </a:r>
            <a:endParaRPr kumimoji="1" lang="ja-JP" altLang="en-US" sz="2000">
              <a:latin typeface="Arial Unicode MS" charset="0"/>
              <a:ea typeface="Arial Unicode MS" charset="0"/>
              <a:cs typeface="Arial Unicode MS" charset="0"/>
            </a:endParaRPr>
          </a:p>
        </p:txBody>
      </p:sp>
    </p:spTree>
    <p:extLst>
      <p:ext uri="{BB962C8B-B14F-4D97-AF65-F5344CB8AC3E}">
        <p14:creationId xmlns:p14="http://schemas.microsoft.com/office/powerpoint/2010/main" val="1175917684"/>
      </p:ext>
    </p:extLst>
  </p:cSld>
  <p:clrMapOvr>
    <a:masterClrMapping/>
  </p:clrMapOvr>
  <mc:AlternateContent xmlns:mc="http://schemas.openxmlformats.org/markup-compatibility/2006" xmlns:p14="http://schemas.microsoft.com/office/powerpoint/2010/main">
    <mc:Choice Requires="p14">
      <p:transition spd="slow" p14:dur="2000" advTm="12523"/>
    </mc:Choice>
    <mc:Fallback xmlns="">
      <p:transition spd="slow" advTm="1252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Experimental setting</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24</a:t>
            </a:fld>
            <a:endParaRPr kumimoji="1" lang="ja-JP" altLang="en-US"/>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135736"/>
            <a:ext cx="1543050" cy="1543050"/>
          </a:xfrm>
          <a:prstGeom prst="rect">
            <a:avLst/>
          </a:prstGeom>
        </p:spPr>
      </p:pic>
      <p:sp>
        <p:nvSpPr>
          <p:cNvPr id="6" name="テキスト ボックス 5"/>
          <p:cNvSpPr txBox="1"/>
          <p:nvPr/>
        </p:nvSpPr>
        <p:spPr>
          <a:xfrm>
            <a:off x="628650" y="1615835"/>
            <a:ext cx="6965368" cy="461665"/>
          </a:xfrm>
          <a:prstGeom prst="rect">
            <a:avLst/>
          </a:prstGeom>
          <a:noFill/>
        </p:spPr>
        <p:txBody>
          <a:bodyPr wrap="none" rtlCol="0">
            <a:spAutoFit/>
          </a:bodyPr>
          <a:lstStyle/>
          <a:p>
            <a:pPr marL="342900" indent="-342900">
              <a:buFont typeface="Arial" panose="020B0604020202020204" pitchFamily="34" charset="0"/>
              <a:buChar char="•"/>
            </a:pP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The ratio of documents that has missing labels.</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4268" y="3135736"/>
            <a:ext cx="1543050" cy="1543050"/>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886" y="3135736"/>
            <a:ext cx="1543050" cy="1543050"/>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5504" y="3135736"/>
            <a:ext cx="1543050" cy="1543050"/>
          </a:xfrm>
          <a:prstGeom prst="rect">
            <a:avLst/>
          </a:prstGeom>
        </p:spPr>
      </p:pic>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1122" y="3135736"/>
            <a:ext cx="1543050" cy="1543050"/>
          </a:xfrm>
          <a:prstGeom prst="rect">
            <a:avLst/>
          </a:prstGeom>
        </p:spPr>
      </p:pic>
      <p:sp>
        <p:nvSpPr>
          <p:cNvPr id="13" name="角丸四角形吹き出し 12"/>
          <p:cNvSpPr/>
          <p:nvPr/>
        </p:nvSpPr>
        <p:spPr>
          <a:xfrm>
            <a:off x="3862516" y="4890383"/>
            <a:ext cx="1252988" cy="1079157"/>
          </a:xfrm>
          <a:prstGeom prst="wedgeRoundRectCallout">
            <a:avLst>
              <a:gd name="adj1" fmla="val -19805"/>
              <a:gd name="adj2" fmla="val -64980"/>
              <a:gd name="adj3" fmla="val 166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885680" y="5012061"/>
            <a:ext cx="1229824" cy="830997"/>
          </a:xfrm>
          <a:prstGeom prst="rect">
            <a:avLst/>
          </a:prstGeom>
          <a:noFill/>
        </p:spPr>
        <p:txBody>
          <a:bodyPr wrap="none" rtlCol="0">
            <a:spAutoFit/>
          </a:bodyPr>
          <a:lstStyle/>
          <a:p>
            <a:r>
              <a:rPr lang="en-US" altLang="ja-JP" sz="2400">
                <a:solidFill>
                  <a:schemeClr val="bg1">
                    <a:lumMod val="7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Label A</a:t>
            </a:r>
          </a:p>
          <a:p>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 B</a:t>
            </a:r>
          </a:p>
        </p:txBody>
      </p:sp>
      <p:sp>
        <p:nvSpPr>
          <p:cNvPr id="17" name="角丸四角形吹き出し 16"/>
          <p:cNvSpPr/>
          <p:nvPr/>
        </p:nvSpPr>
        <p:spPr>
          <a:xfrm>
            <a:off x="6791067" y="4890383"/>
            <a:ext cx="1252988" cy="1079157"/>
          </a:xfrm>
          <a:prstGeom prst="wedgeRoundRectCallout">
            <a:avLst>
              <a:gd name="adj1" fmla="val -19805"/>
              <a:gd name="adj2" fmla="val -64980"/>
              <a:gd name="adj3" fmla="val 166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6814231" y="5012061"/>
            <a:ext cx="1247457" cy="830997"/>
          </a:xfrm>
          <a:prstGeom prst="rect">
            <a:avLst/>
          </a:prstGeom>
          <a:noFill/>
        </p:spPr>
        <p:txBody>
          <a:bodyPr wrap="none" rtlCol="0">
            <a:spAutoFit/>
          </a:bodyPr>
          <a:lstStyle/>
          <a:p>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 A</a:t>
            </a:r>
          </a:p>
          <a:p>
            <a:r>
              <a:rPr lang="en-US" altLang="ja-JP" sz="2400">
                <a:solidFill>
                  <a:schemeClr val="bg1">
                    <a:lumMod val="7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Label C</a:t>
            </a:r>
          </a:p>
        </p:txBody>
      </p:sp>
      <p:sp>
        <p:nvSpPr>
          <p:cNvPr id="19" name="テキスト ボックス 18"/>
          <p:cNvSpPr txBox="1"/>
          <p:nvPr/>
        </p:nvSpPr>
        <p:spPr>
          <a:xfrm>
            <a:off x="980974" y="2287064"/>
            <a:ext cx="3964547" cy="461665"/>
          </a:xfrm>
          <a:prstGeom prst="rect">
            <a:avLst/>
          </a:prstGeom>
          <a:noFill/>
        </p:spPr>
        <p:txBody>
          <a:bodyPr wrap="none" rtlCol="0">
            <a:spAutoFit/>
          </a:bodyPr>
          <a:lstStyle/>
          <a:p>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Ex.) </a:t>
            </a: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Extraction</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 ratio is </a:t>
            </a:r>
            <a:r>
              <a:rPr kumimoji="1" lang="en-US" altLang="ja-JP" sz="24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40%</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11" name="直線コネクタ 10"/>
          <p:cNvCxnSpPr/>
          <p:nvPr/>
        </p:nvCxnSpPr>
        <p:spPr>
          <a:xfrm flipV="1">
            <a:off x="3906952" y="5255741"/>
            <a:ext cx="1164115" cy="82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V="1">
            <a:off x="6835503" y="5581136"/>
            <a:ext cx="1164115" cy="82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4861284" y="2317841"/>
            <a:ext cx="3499676" cy="400110"/>
          </a:xfrm>
          <a:prstGeom prst="rect">
            <a:avLst/>
          </a:prstGeom>
          <a:noFill/>
        </p:spPr>
        <p:txBody>
          <a:bodyPr wrap="none" rtlCol="0">
            <a:spAutoFit/>
          </a:bodyPr>
          <a:lstStyle/>
          <a:p>
            <a:r>
              <a:rPr kumimoji="1" lang="en-US" altLang="ja-JP" sz="2000">
                <a:latin typeface="Arial Unicode MS" charset="0"/>
                <a:ea typeface="Arial Unicode MS" charset="0"/>
                <a:cs typeface="Arial Unicode MS" charset="0"/>
              </a:rPr>
              <a:t>(2 documents / 5 documents)</a:t>
            </a:r>
            <a:endParaRPr kumimoji="1" lang="ja-JP" altLang="en-US" sz="2000">
              <a:latin typeface="Arial Unicode MS" charset="0"/>
              <a:ea typeface="Arial Unicode MS" charset="0"/>
              <a:cs typeface="Arial Unicode MS" charset="0"/>
            </a:endParaRPr>
          </a:p>
        </p:txBody>
      </p:sp>
    </p:spTree>
    <p:extLst>
      <p:ext uri="{BB962C8B-B14F-4D97-AF65-F5344CB8AC3E}">
        <p14:creationId xmlns:p14="http://schemas.microsoft.com/office/powerpoint/2010/main" val="2993255684"/>
      </p:ext>
    </p:extLst>
  </p:cSld>
  <p:clrMapOvr>
    <a:masterClrMapping/>
  </p:clrMapOvr>
  <mc:AlternateContent xmlns:mc="http://schemas.openxmlformats.org/markup-compatibility/2006" xmlns:p14="http://schemas.microsoft.com/office/powerpoint/2010/main">
    <mc:Choice Requires="p14">
      <p:transition spd="slow" p14:dur="2000" advTm="3566"/>
    </mc:Choice>
    <mc:Fallback xmlns="">
      <p:transition spd="slow" advTm="356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Experimental setting</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25</a:t>
            </a:fld>
            <a:endParaRPr kumimoji="1" lang="ja-JP" altLang="en-US"/>
          </a:p>
        </p:txBody>
      </p:sp>
      <p:sp>
        <p:nvSpPr>
          <p:cNvPr id="5" name="テキスト ボックス 4"/>
          <p:cNvSpPr txBox="1"/>
          <p:nvPr/>
        </p:nvSpPr>
        <p:spPr>
          <a:xfrm>
            <a:off x="628650" y="1615835"/>
            <a:ext cx="4193777" cy="461665"/>
          </a:xfrm>
          <a:prstGeom prst="rect">
            <a:avLst/>
          </a:prstGeom>
          <a:noFill/>
        </p:spPr>
        <p:txBody>
          <a:bodyPr wrap="none" rtlCol="0">
            <a:spAutoFit/>
          </a:bodyPr>
          <a:lstStyle/>
          <a:p>
            <a:pPr marL="342900" indent="-342900">
              <a:buFont typeface="Arial" panose="020B0604020202020204" pitchFamily="34" charset="0"/>
              <a:buChar char="•"/>
            </a:pP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The ratio of missing labels.</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7010" y="3569815"/>
            <a:ext cx="1563708" cy="1543050"/>
          </a:xfrm>
          <a:prstGeom prst="rect">
            <a:avLst/>
          </a:prstGeom>
        </p:spPr>
      </p:pic>
      <p:sp>
        <p:nvSpPr>
          <p:cNvPr id="8" name="テキスト ボックス 7"/>
          <p:cNvSpPr txBox="1"/>
          <p:nvPr/>
        </p:nvSpPr>
        <p:spPr>
          <a:xfrm>
            <a:off x="980974" y="2287064"/>
            <a:ext cx="3897221" cy="461665"/>
          </a:xfrm>
          <a:prstGeom prst="rect">
            <a:avLst/>
          </a:prstGeom>
          <a:noFill/>
        </p:spPr>
        <p:txBody>
          <a:bodyPr wrap="none" rtlCol="0">
            <a:spAutoFit/>
          </a:bodyPr>
          <a:lstStyle/>
          <a:p>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Ex.)  R</a:t>
            </a: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emoval</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 ratio is </a:t>
            </a:r>
            <a:r>
              <a:rPr lang="en-US" altLang="ja-JP" sz="24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50</a:t>
            </a:r>
            <a:r>
              <a:rPr kumimoji="1" lang="en-US" altLang="ja-JP" sz="24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9" name="角丸四角形吹き出し 8"/>
          <p:cNvSpPr/>
          <p:nvPr/>
        </p:nvSpPr>
        <p:spPr>
          <a:xfrm>
            <a:off x="4489107" y="3328209"/>
            <a:ext cx="1968843" cy="2185735"/>
          </a:xfrm>
          <a:prstGeom prst="wedgeRoundRectCallout">
            <a:avLst>
              <a:gd name="adj1" fmla="val -83458"/>
              <a:gd name="adj2" fmla="val -6300"/>
              <a:gd name="adj3" fmla="val 1666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676675" y="3636246"/>
            <a:ext cx="1593706" cy="1569660"/>
          </a:xfrm>
          <a:prstGeom prst="rect">
            <a:avLst/>
          </a:prstGeom>
          <a:noFill/>
        </p:spPr>
        <p:txBody>
          <a:bodyPr wrap="none" rtlCol="0">
            <a:spAutoFit/>
          </a:bodyPr>
          <a:lstStyle/>
          <a:p>
            <a:pPr marL="342900" indent="-342900">
              <a:buFont typeface="+mj-lt"/>
              <a:buAutoNum type="arabicPeriod"/>
            </a:pP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 A</a:t>
            </a:r>
          </a:p>
          <a:p>
            <a:pPr marL="342900" indent="-342900">
              <a:buFont typeface="+mj-lt"/>
              <a:buAutoNum type="arabicPeriod"/>
            </a:pP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 B</a:t>
            </a:r>
          </a:p>
          <a:p>
            <a:pPr marL="342900" indent="-342900">
              <a:buFont typeface="+mj-lt"/>
              <a:buAutoNum type="arabicPeriod"/>
            </a:pP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 C</a:t>
            </a:r>
          </a:p>
          <a:p>
            <a:pPr marL="342900" indent="-342900">
              <a:buFont typeface="+mj-lt"/>
              <a:buAutoNum type="arabicPeriod"/>
            </a:pP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 D</a:t>
            </a:r>
          </a:p>
        </p:txBody>
      </p:sp>
      <p:sp>
        <p:nvSpPr>
          <p:cNvPr id="12" name="テキスト ボックス 11"/>
          <p:cNvSpPr txBox="1"/>
          <p:nvPr/>
        </p:nvSpPr>
        <p:spPr>
          <a:xfrm>
            <a:off x="4861284" y="2317841"/>
            <a:ext cx="2335896" cy="400110"/>
          </a:xfrm>
          <a:prstGeom prst="rect">
            <a:avLst/>
          </a:prstGeom>
          <a:noFill/>
        </p:spPr>
        <p:txBody>
          <a:bodyPr wrap="none" rtlCol="0">
            <a:spAutoFit/>
          </a:bodyPr>
          <a:lstStyle/>
          <a:p>
            <a:r>
              <a:rPr kumimoji="1" lang="en-US" altLang="ja-JP" sz="2000">
                <a:latin typeface="Arial Unicode MS" charset="0"/>
                <a:ea typeface="Arial Unicode MS" charset="0"/>
                <a:cs typeface="Arial Unicode MS" charset="0"/>
              </a:rPr>
              <a:t>(2 labels / 4 labels)</a:t>
            </a:r>
            <a:endParaRPr kumimoji="1" lang="ja-JP" altLang="en-US" sz="2000">
              <a:latin typeface="Arial Unicode MS" charset="0"/>
              <a:ea typeface="Arial Unicode MS" charset="0"/>
              <a:cs typeface="Arial Unicode MS" charset="0"/>
            </a:endParaRPr>
          </a:p>
        </p:txBody>
      </p:sp>
    </p:spTree>
    <p:extLst>
      <p:ext uri="{BB962C8B-B14F-4D97-AF65-F5344CB8AC3E}">
        <p14:creationId xmlns:p14="http://schemas.microsoft.com/office/powerpoint/2010/main" val="3368062513"/>
      </p:ext>
    </p:extLst>
  </p:cSld>
  <p:clrMapOvr>
    <a:masterClrMapping/>
  </p:clrMapOvr>
  <mc:AlternateContent xmlns:mc="http://schemas.openxmlformats.org/markup-compatibility/2006" xmlns:p14="http://schemas.microsoft.com/office/powerpoint/2010/main">
    <mc:Choice Requires="p14">
      <p:transition spd="slow" p14:dur="2000" advTm="11778"/>
    </mc:Choice>
    <mc:Fallback xmlns="">
      <p:transition spd="slow" advTm="1177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Experimental setting</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26</a:t>
            </a:fld>
            <a:endParaRPr kumimoji="1" lang="ja-JP" altLang="en-US"/>
          </a:p>
        </p:txBody>
      </p:sp>
      <p:sp>
        <p:nvSpPr>
          <p:cNvPr id="5" name="テキスト ボックス 4"/>
          <p:cNvSpPr txBox="1"/>
          <p:nvPr/>
        </p:nvSpPr>
        <p:spPr>
          <a:xfrm>
            <a:off x="628650" y="1615835"/>
            <a:ext cx="4193777" cy="461665"/>
          </a:xfrm>
          <a:prstGeom prst="rect">
            <a:avLst/>
          </a:prstGeom>
          <a:noFill/>
        </p:spPr>
        <p:txBody>
          <a:bodyPr wrap="none" rtlCol="0">
            <a:spAutoFit/>
          </a:bodyPr>
          <a:lstStyle/>
          <a:p>
            <a:pPr marL="342900" indent="-342900">
              <a:buFont typeface="Arial" panose="020B0604020202020204" pitchFamily="34" charset="0"/>
              <a:buChar char="•"/>
            </a:pP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The ratio of missing labels.</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7010" y="3569815"/>
            <a:ext cx="1563708" cy="1543050"/>
          </a:xfrm>
          <a:prstGeom prst="rect">
            <a:avLst/>
          </a:prstGeom>
        </p:spPr>
      </p:pic>
      <p:sp>
        <p:nvSpPr>
          <p:cNvPr id="9" name="角丸四角形吹き出し 8"/>
          <p:cNvSpPr/>
          <p:nvPr/>
        </p:nvSpPr>
        <p:spPr>
          <a:xfrm>
            <a:off x="4489107" y="3328209"/>
            <a:ext cx="1968843" cy="2185735"/>
          </a:xfrm>
          <a:prstGeom prst="wedgeRoundRectCallout">
            <a:avLst>
              <a:gd name="adj1" fmla="val -83458"/>
              <a:gd name="adj2" fmla="val -6300"/>
              <a:gd name="adj3" fmla="val 1666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676675" y="3636246"/>
            <a:ext cx="1593706" cy="1569660"/>
          </a:xfrm>
          <a:prstGeom prst="rect">
            <a:avLst/>
          </a:prstGeom>
          <a:noFill/>
        </p:spPr>
        <p:txBody>
          <a:bodyPr wrap="none" rtlCol="0">
            <a:spAutoFit/>
          </a:bodyPr>
          <a:lstStyle/>
          <a:p>
            <a:pPr marL="342900" indent="-342900">
              <a:buFont typeface="+mj-lt"/>
              <a:buAutoNum type="arabicPeriod"/>
            </a:pP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 A</a:t>
            </a:r>
          </a:p>
          <a:p>
            <a:pPr marL="342900" indent="-342900">
              <a:buFont typeface="+mj-lt"/>
              <a:buAutoNum type="arabicPeriod"/>
            </a:pPr>
            <a:r>
              <a:rPr kumimoji="1" lang="en-US" altLang="ja-JP" sz="2400">
                <a:solidFill>
                  <a:schemeClr val="bg1">
                    <a:lumMod val="7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Label B</a:t>
            </a:r>
          </a:p>
          <a:p>
            <a:pPr marL="342900" indent="-342900">
              <a:buFont typeface="+mj-lt"/>
              <a:buAutoNum type="arabicPeriod"/>
            </a:pP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 C</a:t>
            </a:r>
          </a:p>
          <a:p>
            <a:pPr marL="342900" indent="-342900">
              <a:buFont typeface="+mj-lt"/>
              <a:buAutoNum type="arabicPeriod"/>
            </a:pPr>
            <a:r>
              <a:rPr lang="en-US" altLang="ja-JP" sz="2400">
                <a:solidFill>
                  <a:schemeClr val="bg1">
                    <a:lumMod val="7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Label D</a:t>
            </a:r>
          </a:p>
        </p:txBody>
      </p:sp>
      <p:cxnSp>
        <p:nvCxnSpPr>
          <p:cNvPr id="11" name="直線コネクタ 10"/>
          <p:cNvCxnSpPr/>
          <p:nvPr/>
        </p:nvCxnSpPr>
        <p:spPr>
          <a:xfrm flipV="1">
            <a:off x="4772096" y="4226011"/>
            <a:ext cx="1498285" cy="82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4772096" y="4942703"/>
            <a:ext cx="1498285" cy="247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861284" y="2317841"/>
            <a:ext cx="2335896" cy="400110"/>
          </a:xfrm>
          <a:prstGeom prst="rect">
            <a:avLst/>
          </a:prstGeom>
          <a:noFill/>
        </p:spPr>
        <p:txBody>
          <a:bodyPr wrap="none" rtlCol="0">
            <a:spAutoFit/>
          </a:bodyPr>
          <a:lstStyle/>
          <a:p>
            <a:r>
              <a:rPr kumimoji="1" lang="en-US" altLang="ja-JP" sz="2000">
                <a:latin typeface="Arial Unicode MS" charset="0"/>
                <a:ea typeface="Arial Unicode MS" charset="0"/>
                <a:cs typeface="Arial Unicode MS" charset="0"/>
              </a:rPr>
              <a:t>(2 labels / </a:t>
            </a:r>
            <a:r>
              <a:rPr lang="en-US" altLang="ja-JP" sz="2000">
                <a:latin typeface="Arial Unicode MS" charset="0"/>
                <a:ea typeface="Arial Unicode MS" charset="0"/>
                <a:cs typeface="Arial Unicode MS" charset="0"/>
              </a:rPr>
              <a:t>4</a:t>
            </a:r>
            <a:r>
              <a:rPr kumimoji="1" lang="en-US" altLang="ja-JP" sz="2000">
                <a:latin typeface="Arial Unicode MS" charset="0"/>
                <a:ea typeface="Arial Unicode MS" charset="0"/>
                <a:cs typeface="Arial Unicode MS" charset="0"/>
              </a:rPr>
              <a:t> labels)</a:t>
            </a:r>
            <a:endParaRPr kumimoji="1" lang="ja-JP" altLang="en-US" sz="2000">
              <a:latin typeface="Arial Unicode MS" charset="0"/>
              <a:ea typeface="Arial Unicode MS" charset="0"/>
              <a:cs typeface="Arial Unicode MS" charset="0"/>
            </a:endParaRPr>
          </a:p>
        </p:txBody>
      </p:sp>
      <p:sp>
        <p:nvSpPr>
          <p:cNvPr id="15" name="テキスト ボックス 14"/>
          <p:cNvSpPr txBox="1"/>
          <p:nvPr/>
        </p:nvSpPr>
        <p:spPr>
          <a:xfrm>
            <a:off x="980974" y="2287064"/>
            <a:ext cx="3897221" cy="461665"/>
          </a:xfrm>
          <a:prstGeom prst="rect">
            <a:avLst/>
          </a:prstGeom>
          <a:noFill/>
        </p:spPr>
        <p:txBody>
          <a:bodyPr wrap="none" rtlCol="0">
            <a:spAutoFit/>
          </a:bodyPr>
          <a:lstStyle/>
          <a:p>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Ex.)  R</a:t>
            </a:r>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emoval</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 ratio is </a:t>
            </a:r>
            <a:r>
              <a:rPr lang="en-US" altLang="ja-JP" sz="24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50</a:t>
            </a:r>
            <a:r>
              <a:rPr kumimoji="1" lang="en-US" altLang="ja-JP" sz="24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4267202401"/>
      </p:ext>
    </p:extLst>
  </p:cSld>
  <p:clrMapOvr>
    <a:masterClrMapping/>
  </p:clrMapOvr>
  <mc:AlternateContent xmlns:mc="http://schemas.openxmlformats.org/markup-compatibility/2006" xmlns:p14="http://schemas.microsoft.com/office/powerpoint/2010/main">
    <mc:Choice Requires="p14">
      <p:transition spd="slow" p14:dur="2000" advTm="11143"/>
    </mc:Choice>
    <mc:Fallback xmlns="">
      <p:transition spd="slow" advTm="1114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27</a:t>
            </a:fld>
            <a:endParaRPr kumimoji="1" lang="ja-JP" altLang="en-US"/>
          </a:p>
        </p:txBody>
      </p:sp>
      <p:sp>
        <p:nvSpPr>
          <p:cNvPr id="5" name="タイトル 1"/>
          <p:cNvSpPr>
            <a:spLocks noGrp="1"/>
          </p:cNvSpPr>
          <p:nvPr>
            <p:ph type="title"/>
          </p:nvPr>
        </p:nvSpPr>
        <p:spPr>
          <a:xfrm>
            <a:off x="628650" y="365126"/>
            <a:ext cx="7886700" cy="1325563"/>
          </a:xfrm>
        </p:spPr>
        <p:txBody>
          <a:bodyPr/>
          <a:lstStyle/>
          <a:p>
            <a:r>
              <a:rPr kumimoji="1" lang="en-US" altLang="ja-JP">
                <a:latin typeface="+mj-ea"/>
                <a:cs typeface="Arial Unicode MS" panose="020B0604020202020204" pitchFamily="50" charset="-128"/>
              </a:rPr>
              <a:t>Experimental setting</a:t>
            </a:r>
            <a:endParaRPr kumimoji="1" lang="ja-JP" altLang="en-US">
              <a:latin typeface="+mj-ea"/>
              <a:cs typeface="Arial Unicode MS" panose="020B060402020202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698453791"/>
              </p:ext>
            </p:extLst>
          </p:nvPr>
        </p:nvGraphicFramePr>
        <p:xfrm>
          <a:off x="1524000" y="1464913"/>
          <a:ext cx="6096000" cy="4968546"/>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828091">
                <a:tc>
                  <a:txBody>
                    <a:bodyPr/>
                    <a:lstStyle/>
                    <a:p>
                      <a:pPr algn="ctr"/>
                      <a:r>
                        <a:rPr kumimoji="1" lang="en-US" altLang="ja-JP" sz="2800">
                          <a:latin typeface="Arial Unicode MS" charset="0"/>
                          <a:ea typeface="Arial Unicode MS" charset="0"/>
                          <a:cs typeface="Arial Unicode MS" charset="0"/>
                        </a:rPr>
                        <a:t>Comparative algorithm</a:t>
                      </a:r>
                      <a:endParaRPr kumimoji="1" lang="ja-JP" altLang="en-US" sz="2800">
                        <a:latin typeface="Arial Unicode MS" charset="0"/>
                        <a:ea typeface="Arial Unicode MS" charset="0"/>
                        <a:cs typeface="Arial Unicode MS" charset="0"/>
                      </a:endParaRPr>
                    </a:p>
                  </a:txBody>
                  <a:tcPr/>
                </a:tc>
                <a:extLst>
                  <a:ext uri="{0D108BD9-81ED-4DB2-BD59-A6C34878D82A}">
                    <a16:rowId xmlns:a16="http://schemas.microsoft.com/office/drawing/2014/main" val="10000"/>
                  </a:ext>
                </a:extLst>
              </a:tr>
              <a:tr h="828091">
                <a:tc>
                  <a:txBody>
                    <a:bodyPr/>
                    <a:lstStyle/>
                    <a:p>
                      <a:pPr algn="ctr"/>
                      <a:r>
                        <a:rPr kumimoji="1" lang="en-US" altLang="ja-JP" sz="2400">
                          <a:latin typeface="Arial Unicode MS" charset="0"/>
                          <a:ea typeface="Arial Unicode MS" charset="0"/>
                          <a:cs typeface="Arial Unicode MS" charset="0"/>
                        </a:rPr>
                        <a:t>LP (traditional)</a:t>
                      </a:r>
                    </a:p>
                  </a:txBody>
                  <a:tcPr/>
                </a:tc>
                <a:extLst>
                  <a:ext uri="{0D108BD9-81ED-4DB2-BD59-A6C34878D82A}">
                    <a16:rowId xmlns:a16="http://schemas.microsoft.com/office/drawing/2014/main" val="10001"/>
                  </a:ext>
                </a:extLst>
              </a:tr>
              <a:tr h="828091">
                <a:tc>
                  <a:txBody>
                    <a:bodyPr/>
                    <a:lstStyle/>
                    <a:p>
                      <a:pPr algn="ctr"/>
                      <a:r>
                        <a:rPr kumimoji="1" lang="en-US" altLang="ja-JP" sz="2400">
                          <a:latin typeface="Arial Unicode MS" charset="0"/>
                          <a:ea typeface="Arial Unicode MS" charset="0"/>
                          <a:cs typeface="Arial Unicode MS" charset="0"/>
                        </a:rPr>
                        <a:t>DLP</a:t>
                      </a:r>
                      <a:r>
                        <a:rPr kumimoji="1" lang="en-US" altLang="ja-JP" sz="2400" baseline="0">
                          <a:latin typeface="Arial Unicode MS" charset="0"/>
                          <a:ea typeface="Arial Unicode MS" charset="0"/>
                          <a:cs typeface="Arial Unicode MS" charset="0"/>
                        </a:rPr>
                        <a:t> (Dynamic Label Propagation, state-of-the-art)</a:t>
                      </a:r>
                      <a:endParaRPr kumimoji="1" lang="ja-JP" altLang="en-US" sz="2400">
                        <a:latin typeface="Arial Unicode MS" charset="0"/>
                        <a:ea typeface="Arial Unicode MS" charset="0"/>
                        <a:cs typeface="Arial Unicode MS" charset="0"/>
                      </a:endParaRPr>
                    </a:p>
                  </a:txBody>
                  <a:tcPr/>
                </a:tc>
                <a:extLst>
                  <a:ext uri="{0D108BD9-81ED-4DB2-BD59-A6C34878D82A}">
                    <a16:rowId xmlns:a16="http://schemas.microsoft.com/office/drawing/2014/main" val="10002"/>
                  </a:ext>
                </a:extLst>
              </a:tr>
              <a:tr h="828091">
                <a:tc>
                  <a:txBody>
                    <a:bodyPr/>
                    <a:lstStyle/>
                    <a:p>
                      <a:pPr algn="ctr"/>
                      <a:r>
                        <a:rPr kumimoji="1" lang="en-US" altLang="ja-JP" sz="2400">
                          <a:latin typeface="Arial Unicode MS" charset="0"/>
                          <a:ea typeface="Arial Unicode MS" charset="0"/>
                          <a:cs typeface="Arial Unicode MS" charset="0"/>
                        </a:rPr>
                        <a:t>LNP</a:t>
                      </a:r>
                      <a:r>
                        <a:rPr kumimoji="1" lang="en-US" altLang="ja-JP" sz="2400" baseline="0">
                          <a:latin typeface="Arial Unicode MS" charset="0"/>
                          <a:ea typeface="Arial Unicode MS" charset="0"/>
                          <a:cs typeface="Arial Unicode MS" charset="0"/>
                        </a:rPr>
                        <a:t> (</a:t>
                      </a:r>
                      <a:r>
                        <a:rPr kumimoji="1" lang="en-US" altLang="ja-JP" sz="2400">
                          <a:latin typeface="Arial Unicode MS" charset="0"/>
                          <a:ea typeface="Arial Unicode MS" charset="0"/>
                          <a:cs typeface="Arial Unicode MS" charset="0"/>
                        </a:rPr>
                        <a:t>Linear</a:t>
                      </a:r>
                      <a:r>
                        <a:rPr kumimoji="1" lang="en-US" altLang="ja-JP" sz="2400" baseline="0">
                          <a:latin typeface="Arial Unicode MS" charset="0"/>
                          <a:ea typeface="Arial Unicode MS" charset="0"/>
                          <a:cs typeface="Arial Unicode MS" charset="0"/>
                        </a:rPr>
                        <a:t> neighborhoods propagation)</a:t>
                      </a:r>
                      <a:endParaRPr kumimoji="1" lang="ja-JP" altLang="en-US" sz="2400">
                        <a:latin typeface="Arial Unicode MS" charset="0"/>
                        <a:ea typeface="Arial Unicode MS" charset="0"/>
                        <a:cs typeface="Arial Unicode MS" charset="0"/>
                      </a:endParaRPr>
                    </a:p>
                  </a:txBody>
                  <a:tcPr/>
                </a:tc>
                <a:extLst>
                  <a:ext uri="{0D108BD9-81ED-4DB2-BD59-A6C34878D82A}">
                    <a16:rowId xmlns:a16="http://schemas.microsoft.com/office/drawing/2014/main" val="10003"/>
                  </a:ext>
                </a:extLst>
              </a:tr>
              <a:tr h="828091">
                <a:tc>
                  <a:txBody>
                    <a:bodyPr/>
                    <a:lstStyle/>
                    <a:p>
                      <a:pPr algn="ctr"/>
                      <a:r>
                        <a:rPr kumimoji="1" lang="en-US" altLang="ja-JP" sz="2400" dirty="0">
                          <a:latin typeface="Arial Unicode MS" charset="0"/>
                          <a:ea typeface="Arial Unicode MS" charset="0"/>
                          <a:cs typeface="Arial Unicode MS" charset="0"/>
                        </a:rPr>
                        <a:t>Random Forest</a:t>
                      </a:r>
                    </a:p>
                  </a:txBody>
                  <a:tcPr/>
                </a:tc>
                <a:extLst>
                  <a:ext uri="{0D108BD9-81ED-4DB2-BD59-A6C34878D82A}">
                    <a16:rowId xmlns:a16="http://schemas.microsoft.com/office/drawing/2014/main" val="10004"/>
                  </a:ext>
                </a:extLst>
              </a:tr>
              <a:tr h="828091">
                <a:tc>
                  <a:txBody>
                    <a:bodyPr/>
                    <a:lstStyle/>
                    <a:p>
                      <a:pPr algn="ctr"/>
                      <a:r>
                        <a:rPr kumimoji="1" lang="en-US" altLang="ja-JP" sz="2400" dirty="0">
                          <a:latin typeface="Arial Unicode MS" charset="0"/>
                          <a:ea typeface="Arial Unicode MS" charset="0"/>
                          <a:cs typeface="Arial Unicode MS" charset="0"/>
                        </a:rPr>
                        <a:t>SVM</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22752262"/>
      </p:ext>
    </p:extLst>
  </p:cSld>
  <p:clrMapOvr>
    <a:masterClrMapping/>
  </p:clrMapOvr>
  <mc:AlternateContent xmlns:mc="http://schemas.openxmlformats.org/markup-compatibility/2006" xmlns:p14="http://schemas.microsoft.com/office/powerpoint/2010/main">
    <mc:Choice Requires="p14">
      <p:transition spd="slow" p14:dur="2000" advTm="28829"/>
    </mc:Choice>
    <mc:Fallback xmlns="">
      <p:transition spd="slow" advTm="28829"/>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a:latin typeface="+mj-ea"/>
                <a:cs typeface="Arial Unicode MS" panose="020B0604020202020204" pitchFamily="50" charset="-128"/>
              </a:rPr>
              <a:t>Micro-averaged F-scores for six classifiers</a:t>
            </a:r>
            <a:endParaRPr kumimoji="1" lang="ja-JP" altLang="en-US" sz="3200">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28</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666" y="1505177"/>
            <a:ext cx="5012667" cy="4294637"/>
          </a:xfrm>
          <a:prstGeom prst="rect">
            <a:avLst/>
          </a:prstGeom>
        </p:spPr>
      </p:pic>
      <p:sp>
        <p:nvSpPr>
          <p:cNvPr id="12" name="テキスト ボックス 11"/>
          <p:cNvSpPr txBox="1"/>
          <p:nvPr/>
        </p:nvSpPr>
        <p:spPr>
          <a:xfrm>
            <a:off x="484710" y="5985326"/>
            <a:ext cx="7972054" cy="400110"/>
          </a:xfrm>
          <a:prstGeom prst="rect">
            <a:avLst/>
          </a:prstGeom>
          <a:noFill/>
        </p:spPr>
        <p:txBody>
          <a:bodyPr vert="horz"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x axis represents the ratio of documents tha</a:t>
            </a:r>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 has missing labels.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3" name="テキスト ボックス 12"/>
          <p:cNvSpPr txBox="1"/>
          <p:nvPr/>
        </p:nvSpPr>
        <p:spPr>
          <a:xfrm>
            <a:off x="484710" y="6357195"/>
            <a:ext cx="5666936" cy="400110"/>
          </a:xfrm>
          <a:prstGeom prst="rect">
            <a:avLst/>
          </a:prstGeom>
          <a:noFill/>
        </p:spPr>
        <p:txBody>
          <a:bodyPr vert="horz"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y axis represe</a:t>
            </a:r>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nts the ratio of missing labels.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866220962"/>
      </p:ext>
    </p:extLst>
  </p:cSld>
  <p:clrMapOvr>
    <a:masterClrMapping/>
  </p:clrMapOvr>
  <mc:AlternateContent xmlns:mc="http://schemas.openxmlformats.org/markup-compatibility/2006" xmlns:p14="http://schemas.microsoft.com/office/powerpoint/2010/main">
    <mc:Choice Requires="p14">
      <p:transition spd="slow" p14:dur="2000" advTm="31160"/>
    </mc:Choice>
    <mc:Fallback xmlns="">
      <p:transition spd="slow" advTm="3116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29</a:t>
            </a:fld>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400" y="1504800"/>
            <a:ext cx="4937496" cy="4193490"/>
          </a:xfrm>
          <a:prstGeom prst="rect">
            <a:avLst/>
          </a:prstGeom>
        </p:spPr>
      </p:pic>
      <p:sp>
        <p:nvSpPr>
          <p:cNvPr id="12" name="テキスト ボックス 11"/>
          <p:cNvSpPr txBox="1"/>
          <p:nvPr/>
        </p:nvSpPr>
        <p:spPr>
          <a:xfrm>
            <a:off x="484710" y="5985326"/>
            <a:ext cx="7972054" cy="400110"/>
          </a:xfrm>
          <a:prstGeom prst="rect">
            <a:avLst/>
          </a:prstGeom>
          <a:noFill/>
        </p:spPr>
        <p:txBody>
          <a:bodyPr vert="horz" wrap="none" rtlCol="0">
            <a:spAutoFit/>
          </a:bodyPr>
          <a:lstStyle/>
          <a:p>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The x axis represents the ratio of documents tha</a:t>
            </a:r>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t has missing labels.</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3" name="テキスト ボックス 12"/>
          <p:cNvSpPr txBox="1"/>
          <p:nvPr/>
        </p:nvSpPr>
        <p:spPr>
          <a:xfrm>
            <a:off x="484710" y="6357195"/>
            <a:ext cx="5666936" cy="400110"/>
          </a:xfrm>
          <a:prstGeom prst="rect">
            <a:avLst/>
          </a:prstGeom>
          <a:noFill/>
        </p:spPr>
        <p:txBody>
          <a:bodyPr vert="horz"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y axis represe</a:t>
            </a:r>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nts the ratio of missing labels.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0" name="タイトル 1"/>
          <p:cNvSpPr>
            <a:spLocks noGrp="1"/>
          </p:cNvSpPr>
          <p:nvPr>
            <p:ph type="title"/>
          </p:nvPr>
        </p:nvSpPr>
        <p:spPr>
          <a:xfrm>
            <a:off x="628650" y="365126"/>
            <a:ext cx="7886700" cy="1325563"/>
          </a:xfrm>
        </p:spPr>
        <p:txBody>
          <a:bodyPr>
            <a:normAutofit/>
          </a:bodyPr>
          <a:lstStyle/>
          <a:p>
            <a:r>
              <a:rPr kumimoji="1" lang="en-US" altLang="ja-JP" sz="3200">
                <a:latin typeface="+mj-ea"/>
                <a:cs typeface="Arial Unicode MS" panose="020B0604020202020204" pitchFamily="50" charset="-128"/>
              </a:rPr>
              <a:t>Micro-averaged F-scores for six classifiers</a:t>
            </a:r>
            <a:endParaRPr kumimoji="1" lang="ja-JP" altLang="en-US" sz="3200">
              <a:latin typeface="+mj-ea"/>
              <a:cs typeface="Arial Unicode MS" panose="020B0604020202020204" pitchFamily="50" charset="-128"/>
            </a:endParaRPr>
          </a:p>
        </p:txBody>
      </p:sp>
    </p:spTree>
    <p:extLst>
      <p:ext uri="{BB962C8B-B14F-4D97-AF65-F5344CB8AC3E}">
        <p14:creationId xmlns:p14="http://schemas.microsoft.com/office/powerpoint/2010/main" val="3999073294"/>
      </p:ext>
    </p:extLst>
  </p:cSld>
  <p:clrMapOvr>
    <a:masterClrMapping/>
  </p:clrMapOvr>
  <mc:AlternateContent xmlns:mc="http://schemas.openxmlformats.org/markup-compatibility/2006" xmlns:p14="http://schemas.microsoft.com/office/powerpoint/2010/main">
    <mc:Choice Requires="p14">
      <p:transition spd="slow" p14:dur="2000" advTm="19585"/>
    </mc:Choice>
    <mc:Fallback xmlns="">
      <p:transition spd="slow" advTm="1958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rPr>
              <a:t>Motivation</a:t>
            </a:r>
            <a:endParaRPr kumimoji="1" lang="ja-JP" altLang="en-US">
              <a:latin typeface="+mj-ea"/>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3</a:t>
            </a:fld>
            <a:endParaRPr kumimoji="1" lang="ja-JP" altLang="en-US"/>
          </a:p>
        </p:txBody>
      </p:sp>
      <p:sp>
        <p:nvSpPr>
          <p:cNvPr id="5" name="雲 4"/>
          <p:cNvSpPr/>
          <p:nvPr/>
        </p:nvSpPr>
        <p:spPr>
          <a:xfrm>
            <a:off x="628650" y="1414170"/>
            <a:ext cx="8095625" cy="4558610"/>
          </a:xfrm>
          <a:prstGeom prst="cloud">
            <a:avLst/>
          </a:prstGeom>
          <a:solidFill>
            <a:srgbClr val="EAF0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215" y="2475386"/>
            <a:ext cx="1983330" cy="1976932"/>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6659" y="3892641"/>
            <a:ext cx="1421540" cy="1421540"/>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8405" y="2158590"/>
            <a:ext cx="1266149" cy="1266149"/>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3783" y="3634945"/>
            <a:ext cx="1582453" cy="1582453"/>
          </a:xfrm>
          <a:prstGeom prst="rect">
            <a:avLst/>
          </a:prstGeom>
        </p:spPr>
      </p:pic>
      <p:pic>
        <p:nvPicPr>
          <p:cNvPr id="10" name="図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0752" y="2074260"/>
            <a:ext cx="1980367" cy="1485275"/>
          </a:xfrm>
          <a:prstGeom prst="rect">
            <a:avLst/>
          </a:prstGeom>
        </p:spPr>
      </p:pic>
    </p:spTree>
    <p:extLst>
      <p:ext uri="{BB962C8B-B14F-4D97-AF65-F5344CB8AC3E}">
        <p14:creationId xmlns:p14="http://schemas.microsoft.com/office/powerpoint/2010/main" val="339374061"/>
      </p:ext>
    </p:extLst>
  </p:cSld>
  <p:clrMapOvr>
    <a:masterClrMapping/>
  </p:clrMapOvr>
  <mc:AlternateContent xmlns:mc="http://schemas.openxmlformats.org/markup-compatibility/2006" xmlns:p14="http://schemas.microsoft.com/office/powerpoint/2010/main">
    <mc:Choice Requires="p14">
      <p:transition spd="slow" p14:dur="2000" advTm="27266"/>
    </mc:Choice>
    <mc:Fallback xmlns="">
      <p:transition spd="slow" advTm="2726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30</a:t>
            </a:fld>
            <a:endParaRPr kumimoji="1" lang="ja-JP" altLang="en-US"/>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400" y="1504800"/>
            <a:ext cx="5072771" cy="4207017"/>
          </a:xfrm>
          <a:prstGeom prst="rect">
            <a:avLst/>
          </a:prstGeom>
        </p:spPr>
      </p:pic>
      <p:sp>
        <p:nvSpPr>
          <p:cNvPr id="12" name="テキスト ボックス 11"/>
          <p:cNvSpPr txBox="1"/>
          <p:nvPr/>
        </p:nvSpPr>
        <p:spPr>
          <a:xfrm>
            <a:off x="484710" y="5985326"/>
            <a:ext cx="7972054" cy="400110"/>
          </a:xfrm>
          <a:prstGeom prst="rect">
            <a:avLst/>
          </a:prstGeom>
          <a:noFill/>
        </p:spPr>
        <p:txBody>
          <a:bodyPr vert="horz"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x axis represents the ratio of documents tha</a:t>
            </a:r>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 has missing labels.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3" name="テキスト ボックス 12"/>
          <p:cNvSpPr txBox="1"/>
          <p:nvPr/>
        </p:nvSpPr>
        <p:spPr>
          <a:xfrm>
            <a:off x="484710" y="6357195"/>
            <a:ext cx="5666936" cy="400110"/>
          </a:xfrm>
          <a:prstGeom prst="rect">
            <a:avLst/>
          </a:prstGeom>
          <a:noFill/>
        </p:spPr>
        <p:txBody>
          <a:bodyPr vert="horz"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y axis represe</a:t>
            </a:r>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nts the ratio of missing labels.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8" name="タイトル 1"/>
          <p:cNvSpPr>
            <a:spLocks noGrp="1"/>
          </p:cNvSpPr>
          <p:nvPr>
            <p:ph type="title"/>
          </p:nvPr>
        </p:nvSpPr>
        <p:spPr>
          <a:xfrm>
            <a:off x="628650" y="365126"/>
            <a:ext cx="7886700" cy="1325563"/>
          </a:xfrm>
        </p:spPr>
        <p:txBody>
          <a:bodyPr>
            <a:normAutofit/>
          </a:bodyPr>
          <a:lstStyle/>
          <a:p>
            <a:r>
              <a:rPr kumimoji="1" lang="en-US" altLang="ja-JP" sz="3200">
                <a:latin typeface="+mj-ea"/>
                <a:cs typeface="Arial Unicode MS" panose="020B0604020202020204" pitchFamily="50" charset="-128"/>
              </a:rPr>
              <a:t>Micro-averaged F-scores for six classifiers</a:t>
            </a:r>
            <a:endParaRPr kumimoji="1" lang="ja-JP" altLang="en-US" sz="3200">
              <a:latin typeface="+mj-ea"/>
              <a:cs typeface="Arial Unicode MS" panose="020B0604020202020204" pitchFamily="50" charset="-128"/>
            </a:endParaRPr>
          </a:p>
        </p:txBody>
      </p:sp>
    </p:spTree>
    <p:extLst>
      <p:ext uri="{BB962C8B-B14F-4D97-AF65-F5344CB8AC3E}">
        <p14:creationId xmlns:p14="http://schemas.microsoft.com/office/powerpoint/2010/main" val="2045066282"/>
      </p:ext>
    </p:extLst>
  </p:cSld>
  <p:clrMapOvr>
    <a:masterClrMapping/>
  </p:clrMapOvr>
  <mc:AlternateContent xmlns:mc="http://schemas.openxmlformats.org/markup-compatibility/2006" xmlns:p14="http://schemas.microsoft.com/office/powerpoint/2010/main">
    <mc:Choice Requires="p14">
      <p:transition spd="slow" p14:dur="2000" advTm="42621"/>
    </mc:Choice>
    <mc:Fallback xmlns="">
      <p:transition spd="slow" advTm="4262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a:latin typeface="+mj-ea"/>
                <a:cs typeface="Arial Unicode MS" panose="020B0604020202020204" pitchFamily="50" charset="-128"/>
              </a:rPr>
              <a:t>Micro-averaged F-scores for six classifiers</a:t>
            </a:r>
            <a:endParaRPr kumimoji="1" lang="ja-JP" altLang="en-US" sz="3200">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31</a:t>
            </a:fld>
            <a:endParaRPr kumimoji="1" lang="ja-JP" altLang="en-US"/>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400" y="1504800"/>
            <a:ext cx="5034475" cy="4293707"/>
          </a:xfrm>
          <a:prstGeom prst="rect">
            <a:avLst/>
          </a:prstGeom>
        </p:spPr>
      </p:pic>
      <p:sp>
        <p:nvSpPr>
          <p:cNvPr id="12" name="テキスト ボックス 11"/>
          <p:cNvSpPr txBox="1"/>
          <p:nvPr/>
        </p:nvSpPr>
        <p:spPr>
          <a:xfrm>
            <a:off x="484710" y="5985326"/>
            <a:ext cx="7972054" cy="400110"/>
          </a:xfrm>
          <a:prstGeom prst="rect">
            <a:avLst/>
          </a:prstGeom>
          <a:noFill/>
        </p:spPr>
        <p:txBody>
          <a:bodyPr vert="horz"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x axis represents the ratio of documents tha</a:t>
            </a:r>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 has missing labels.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3" name="テキスト ボックス 12"/>
          <p:cNvSpPr txBox="1"/>
          <p:nvPr/>
        </p:nvSpPr>
        <p:spPr>
          <a:xfrm>
            <a:off x="484710" y="6357195"/>
            <a:ext cx="5666936" cy="400110"/>
          </a:xfrm>
          <a:prstGeom prst="rect">
            <a:avLst/>
          </a:prstGeom>
          <a:noFill/>
        </p:spPr>
        <p:txBody>
          <a:bodyPr vert="horz"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y axis represe</a:t>
            </a:r>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nts the ratio of missing labels.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2390250011"/>
      </p:ext>
    </p:extLst>
  </p:cSld>
  <p:clrMapOvr>
    <a:masterClrMapping/>
  </p:clrMapOvr>
  <mc:AlternateContent xmlns:mc="http://schemas.openxmlformats.org/markup-compatibility/2006" xmlns:p14="http://schemas.microsoft.com/office/powerpoint/2010/main">
    <mc:Choice Requires="p14">
      <p:transition spd="slow" p14:dur="2000" advTm="24244"/>
    </mc:Choice>
    <mc:Fallback xmlns="">
      <p:transition spd="slow" advTm="2424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a:latin typeface="+mj-ea"/>
                <a:cs typeface="Arial Unicode MS" panose="020B0604020202020204" pitchFamily="50" charset="-128"/>
              </a:rPr>
              <a:t>Micro-averaged F-scores for six classifiers</a:t>
            </a:r>
            <a:endParaRPr kumimoji="1" lang="ja-JP" altLang="en-US" sz="3200">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32</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400" y="1504800"/>
            <a:ext cx="5059243" cy="4220545"/>
          </a:xfrm>
          <a:prstGeom prst="rect">
            <a:avLst/>
          </a:prstGeom>
        </p:spPr>
      </p:pic>
      <p:sp>
        <p:nvSpPr>
          <p:cNvPr id="12" name="テキスト ボックス 11"/>
          <p:cNvSpPr txBox="1"/>
          <p:nvPr/>
        </p:nvSpPr>
        <p:spPr>
          <a:xfrm>
            <a:off x="484710" y="5985326"/>
            <a:ext cx="7972054" cy="400110"/>
          </a:xfrm>
          <a:prstGeom prst="rect">
            <a:avLst/>
          </a:prstGeom>
          <a:noFill/>
        </p:spPr>
        <p:txBody>
          <a:bodyPr vert="horz"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x axis represents the ratio of documents tha</a:t>
            </a:r>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 has missing labels.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3" name="テキスト ボックス 12"/>
          <p:cNvSpPr txBox="1"/>
          <p:nvPr/>
        </p:nvSpPr>
        <p:spPr>
          <a:xfrm>
            <a:off x="484710" y="6357195"/>
            <a:ext cx="5666936" cy="400110"/>
          </a:xfrm>
          <a:prstGeom prst="rect">
            <a:avLst/>
          </a:prstGeom>
          <a:noFill/>
        </p:spPr>
        <p:txBody>
          <a:bodyPr vert="horz"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y axis represe</a:t>
            </a:r>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nts the ratio of missing labels.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3469463090"/>
      </p:ext>
    </p:extLst>
  </p:cSld>
  <p:clrMapOvr>
    <a:masterClrMapping/>
  </p:clrMapOvr>
  <mc:AlternateContent xmlns:mc="http://schemas.openxmlformats.org/markup-compatibility/2006" xmlns:p14="http://schemas.microsoft.com/office/powerpoint/2010/main">
    <mc:Choice Requires="p14">
      <p:transition spd="slow" p14:dur="2000" advTm="32270"/>
    </mc:Choice>
    <mc:Fallback xmlns="">
      <p:transition spd="slow" advTm="3227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a:latin typeface="+mj-ea"/>
                <a:cs typeface="Arial Unicode MS" panose="020B0604020202020204" pitchFamily="50" charset="-128"/>
              </a:rPr>
              <a:t>Micro-averaged F-scores for six classifiers</a:t>
            </a:r>
            <a:endParaRPr kumimoji="1" lang="ja-JP" altLang="en-US" sz="3200">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33</a:t>
            </a:fld>
            <a:endParaRPr kumimoji="1" lang="ja-JP" altLang="en-US"/>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400" y="1504800"/>
            <a:ext cx="5011200" cy="4312918"/>
          </a:xfrm>
          <a:prstGeom prst="rect">
            <a:avLst/>
          </a:prstGeom>
        </p:spPr>
      </p:pic>
      <p:sp>
        <p:nvSpPr>
          <p:cNvPr id="12" name="テキスト ボックス 11"/>
          <p:cNvSpPr txBox="1"/>
          <p:nvPr/>
        </p:nvSpPr>
        <p:spPr>
          <a:xfrm>
            <a:off x="484710" y="5985326"/>
            <a:ext cx="7972054" cy="400110"/>
          </a:xfrm>
          <a:prstGeom prst="rect">
            <a:avLst/>
          </a:prstGeom>
          <a:noFill/>
        </p:spPr>
        <p:txBody>
          <a:bodyPr vert="horz"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x axis represents the ratio of documents tha</a:t>
            </a:r>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 has missing labels.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3" name="テキスト ボックス 12"/>
          <p:cNvSpPr txBox="1"/>
          <p:nvPr/>
        </p:nvSpPr>
        <p:spPr>
          <a:xfrm>
            <a:off x="484710" y="6357195"/>
            <a:ext cx="5666936" cy="400110"/>
          </a:xfrm>
          <a:prstGeom prst="rect">
            <a:avLst/>
          </a:prstGeom>
          <a:noFill/>
        </p:spPr>
        <p:txBody>
          <a:bodyPr vert="horz"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y axis represe</a:t>
            </a:r>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nts the ratio of missing labels.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15609815"/>
      </p:ext>
    </p:extLst>
  </p:cSld>
  <p:clrMapOvr>
    <a:masterClrMapping/>
  </p:clrMapOvr>
  <mc:AlternateContent xmlns:mc="http://schemas.openxmlformats.org/markup-compatibility/2006" xmlns:p14="http://schemas.microsoft.com/office/powerpoint/2010/main">
    <mc:Choice Requires="p14">
      <p:transition spd="slow" p14:dur="2000" advTm="13406"/>
    </mc:Choice>
    <mc:Fallback xmlns="">
      <p:transition spd="slow" advTm="1340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Conclusion</a:t>
            </a:r>
            <a:endParaRPr kumimoji="1" lang="ja-JP" altLang="en-US">
              <a:latin typeface="+mj-ea"/>
              <a:cs typeface="Arial Unicode MS" panose="020B0604020202020204" pitchFamily="50" charset="-128"/>
            </a:endParaRPr>
          </a:p>
        </p:txBody>
      </p:sp>
      <p:sp>
        <p:nvSpPr>
          <p:cNvPr id="3" name="コンテンツ プレースホルダー 2"/>
          <p:cNvSpPr>
            <a:spLocks noGrp="1"/>
          </p:cNvSpPr>
          <p:nvPr>
            <p:ph idx="1"/>
          </p:nvPr>
        </p:nvSpPr>
        <p:spPr/>
        <p:txBody>
          <a:bodyPr>
            <a:normAutofit/>
          </a:bodyPr>
          <a:lstStyle/>
          <a:p>
            <a:r>
              <a:rPr kumimoji="1" lang="en-US" altLang="ja-JP" sz="2400" dirty="0">
                <a:latin typeface="Arial Unicode MS" charset="0"/>
                <a:ea typeface="Arial Unicode MS" charset="0"/>
                <a:cs typeface="Arial Unicode MS" charset="0"/>
              </a:rPr>
              <a:t>We propose a multi-label classification (</a:t>
            </a:r>
            <a:r>
              <a:rPr kumimoji="1" lang="en-US" altLang="ja-JP" sz="2400" i="1" dirty="0">
                <a:solidFill>
                  <a:srgbClr val="FF0000"/>
                </a:solidFill>
                <a:latin typeface="Arial Unicode MS" charset="0"/>
                <a:ea typeface="Arial Unicode MS" charset="0"/>
                <a:cs typeface="Arial Unicode MS" charset="0"/>
              </a:rPr>
              <a:t>LPAC</a:t>
            </a:r>
            <a:r>
              <a:rPr kumimoji="1" lang="en-US" altLang="ja-JP" sz="2400" dirty="0">
                <a:latin typeface="Arial Unicode MS" charset="0"/>
                <a:ea typeface="Arial Unicode MS" charset="0"/>
                <a:cs typeface="Arial Unicode MS" charset="0"/>
              </a:rPr>
              <a:t>) for a moderately challenging multi-labeling task.</a:t>
            </a:r>
          </a:p>
          <a:p>
            <a:pPr marL="685800" lvl="1" indent="-342900">
              <a:buFont typeface="+mj-lt"/>
              <a:buAutoNum type="arabicPeriod"/>
            </a:pPr>
            <a:r>
              <a:rPr kumimoji="1" lang="en-US" altLang="ja-JP" sz="2000" dirty="0">
                <a:latin typeface="Arial Unicode MS" charset="0"/>
                <a:ea typeface="Arial Unicode MS" charset="0"/>
                <a:cs typeface="Arial Unicode MS" charset="0"/>
              </a:rPr>
              <a:t>Propagating labels according to top-k similar data.</a:t>
            </a:r>
          </a:p>
          <a:p>
            <a:pPr marL="685800" lvl="1" indent="-342900">
              <a:buFont typeface="+mj-lt"/>
              <a:buAutoNum type="arabicPeriod"/>
            </a:pPr>
            <a:r>
              <a:rPr lang="en-US" altLang="ja-JP" sz="2000" dirty="0">
                <a:latin typeface="Arial Unicode MS" charset="0"/>
                <a:ea typeface="Arial Unicode MS" charset="0"/>
                <a:cs typeface="Arial Unicode MS" charset="0"/>
              </a:rPr>
              <a:t>Updating labeled data by taking cluster assumption.</a:t>
            </a:r>
            <a:endParaRPr kumimoji="1" lang="en-US" altLang="ja-JP" sz="2000" dirty="0">
              <a:latin typeface="Arial Unicode MS" charset="0"/>
              <a:ea typeface="Arial Unicode MS" charset="0"/>
              <a:cs typeface="Arial Unicode MS" charset="0"/>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34</a:t>
            </a:fld>
            <a:endParaRPr kumimoji="1" lang="ja-JP" altLang="en-US"/>
          </a:p>
        </p:txBody>
      </p:sp>
    </p:spTree>
    <p:extLst>
      <p:ext uri="{BB962C8B-B14F-4D97-AF65-F5344CB8AC3E}">
        <p14:creationId xmlns:p14="http://schemas.microsoft.com/office/powerpoint/2010/main" val="2400443520"/>
      </p:ext>
    </p:extLst>
  </p:cSld>
  <p:clrMapOvr>
    <a:masterClrMapping/>
  </p:clrMapOvr>
  <mc:AlternateContent xmlns:mc="http://schemas.openxmlformats.org/markup-compatibility/2006" xmlns:p14="http://schemas.microsoft.com/office/powerpoint/2010/main">
    <mc:Choice Requires="p14">
      <p:transition spd="slow" p14:dur="2000" advTm="75896"/>
    </mc:Choice>
    <mc:Fallback xmlns="">
      <p:transition spd="slow" advTm="75896"/>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Conclusion</a:t>
            </a:r>
            <a:endParaRPr kumimoji="1" lang="ja-JP" altLang="en-US">
              <a:latin typeface="+mj-ea"/>
              <a:cs typeface="Arial Unicode MS" panose="020B0604020202020204" pitchFamily="50" charset="-128"/>
            </a:endParaRPr>
          </a:p>
        </p:txBody>
      </p:sp>
      <p:sp>
        <p:nvSpPr>
          <p:cNvPr id="3" name="コンテンツ プレースホルダー 2"/>
          <p:cNvSpPr>
            <a:spLocks noGrp="1"/>
          </p:cNvSpPr>
          <p:nvPr>
            <p:ph idx="1"/>
          </p:nvPr>
        </p:nvSpPr>
        <p:spPr/>
        <p:txBody>
          <a:bodyPr>
            <a:normAutofit/>
          </a:bodyPr>
          <a:lstStyle/>
          <a:p>
            <a:r>
              <a:rPr kumimoji="1" lang="en-US" altLang="ja-JP" sz="2400" dirty="0">
                <a:latin typeface="Arial Unicode MS" charset="0"/>
                <a:ea typeface="Arial Unicode MS" charset="0"/>
                <a:cs typeface="Arial Unicode MS" charset="0"/>
              </a:rPr>
              <a:t>We propose a multi-label classification (</a:t>
            </a:r>
            <a:r>
              <a:rPr kumimoji="1" lang="en-US" altLang="ja-JP" sz="2400" i="1" dirty="0">
                <a:solidFill>
                  <a:srgbClr val="FF0000"/>
                </a:solidFill>
                <a:latin typeface="Arial Unicode MS" charset="0"/>
                <a:ea typeface="Arial Unicode MS" charset="0"/>
                <a:cs typeface="Arial Unicode MS" charset="0"/>
              </a:rPr>
              <a:t>LPAC</a:t>
            </a:r>
            <a:r>
              <a:rPr kumimoji="1" lang="en-US" altLang="ja-JP" sz="2400" dirty="0">
                <a:latin typeface="Arial Unicode MS" charset="0"/>
                <a:ea typeface="Arial Unicode MS" charset="0"/>
                <a:cs typeface="Arial Unicode MS" charset="0"/>
              </a:rPr>
              <a:t>) for a moderately challenging multi-labeling task.</a:t>
            </a:r>
          </a:p>
          <a:p>
            <a:pPr marL="685800" lvl="1" indent="-342900">
              <a:buFont typeface="+mj-lt"/>
              <a:buAutoNum type="arabicPeriod"/>
            </a:pPr>
            <a:r>
              <a:rPr kumimoji="1" lang="en-US" altLang="ja-JP" sz="2000" dirty="0">
                <a:latin typeface="Arial Unicode MS" charset="0"/>
                <a:ea typeface="Arial Unicode MS" charset="0"/>
                <a:cs typeface="Arial Unicode MS" charset="0"/>
              </a:rPr>
              <a:t>Propagating labels according to top-k similar data.</a:t>
            </a:r>
          </a:p>
          <a:p>
            <a:pPr marL="685800" lvl="1" indent="-342900">
              <a:buFont typeface="+mj-lt"/>
              <a:buAutoNum type="arabicPeriod"/>
            </a:pPr>
            <a:r>
              <a:rPr lang="en-US" altLang="ja-JP" sz="2000" dirty="0">
                <a:latin typeface="Arial Unicode MS" charset="0"/>
                <a:ea typeface="Arial Unicode MS" charset="0"/>
                <a:cs typeface="Arial Unicode MS" charset="0"/>
              </a:rPr>
              <a:t>Updating labeled data by taking cluster assumption.</a:t>
            </a:r>
            <a:endParaRPr kumimoji="1" lang="en-US" altLang="ja-JP" sz="2000" dirty="0">
              <a:latin typeface="Arial Unicode MS" charset="0"/>
              <a:ea typeface="Arial Unicode MS" charset="0"/>
              <a:cs typeface="Arial Unicode MS" charset="0"/>
            </a:endParaRPr>
          </a:p>
          <a:p>
            <a:endParaRPr lang="en-US" altLang="ja-JP" sz="2400" dirty="0">
              <a:latin typeface="Arial Unicode MS" charset="0"/>
              <a:ea typeface="Arial Unicode MS" charset="0"/>
              <a:cs typeface="Arial Unicode MS" charset="0"/>
            </a:endParaRPr>
          </a:p>
          <a:p>
            <a:r>
              <a:rPr kumimoji="1" lang="en-US" altLang="ja-JP" sz="2400" dirty="0">
                <a:latin typeface="Arial Unicode MS" charset="0"/>
                <a:ea typeface="Arial Unicode MS" charset="0"/>
                <a:cs typeface="Arial Unicode MS" charset="0"/>
              </a:rPr>
              <a:t>Future work</a:t>
            </a:r>
          </a:p>
          <a:p>
            <a:pPr marL="685800" lvl="1" indent="-342900">
              <a:buFont typeface="+mj-lt"/>
              <a:buAutoNum type="arabicPeriod"/>
            </a:pPr>
            <a:r>
              <a:rPr lang="en-US" altLang="ja-JP" sz="2000" dirty="0">
                <a:latin typeface="Arial Unicode MS" charset="0"/>
                <a:ea typeface="Arial Unicode MS" charset="0"/>
                <a:cs typeface="Arial Unicode MS" charset="0"/>
              </a:rPr>
              <a:t>The effective utilization of label </a:t>
            </a:r>
            <a:r>
              <a:rPr lang="en-US" altLang="ja-JP" sz="2000" i="1" dirty="0">
                <a:latin typeface="Arial Unicode MS" charset="0"/>
                <a:ea typeface="Arial Unicode MS" charset="0"/>
                <a:cs typeface="Arial Unicode MS" charset="0"/>
              </a:rPr>
              <a:t>correlation</a:t>
            </a:r>
            <a:r>
              <a:rPr lang="en-US" altLang="ja-JP" sz="2000" dirty="0">
                <a:latin typeface="Arial Unicode MS" charset="0"/>
                <a:ea typeface="Arial Unicode MS" charset="0"/>
                <a:cs typeface="Arial Unicode MS" charset="0"/>
              </a:rPr>
              <a:t>.</a:t>
            </a:r>
          </a:p>
          <a:p>
            <a:pPr marL="685800" lvl="1" indent="-342900">
              <a:buFont typeface="+mj-lt"/>
              <a:buAutoNum type="arabicPeriod"/>
            </a:pPr>
            <a:r>
              <a:rPr kumimoji="1" lang="en-US" altLang="ja-JP" sz="2000" dirty="0">
                <a:latin typeface="Arial Unicode MS" charset="0"/>
                <a:ea typeface="Arial Unicode MS" charset="0"/>
                <a:cs typeface="Arial Unicode MS" charset="0"/>
              </a:rPr>
              <a:t>How effectively our algorithm works on a </a:t>
            </a:r>
            <a:r>
              <a:rPr kumimoji="1" lang="en-US" altLang="ja-JP" sz="2000" i="1" dirty="0">
                <a:latin typeface="Arial Unicode MS" charset="0"/>
                <a:ea typeface="Arial Unicode MS" charset="0"/>
                <a:cs typeface="Arial Unicode MS" charset="0"/>
              </a:rPr>
              <a:t>real</a:t>
            </a:r>
            <a:r>
              <a:rPr kumimoji="1" lang="en-US" altLang="ja-JP" sz="2000" dirty="0">
                <a:latin typeface="Arial Unicode MS" charset="0"/>
                <a:ea typeface="Arial Unicode MS" charset="0"/>
                <a:cs typeface="Arial Unicode MS" charset="0"/>
              </a:rPr>
              <a:t> dataset.</a:t>
            </a:r>
          </a:p>
          <a:p>
            <a:pPr marL="685800" lvl="1" indent="-342900">
              <a:buFont typeface="+mj-lt"/>
              <a:buAutoNum type="arabicPeriod"/>
            </a:pPr>
            <a:r>
              <a:rPr lang="en-US" altLang="ja-JP" sz="2000" dirty="0">
                <a:latin typeface="Arial Unicode MS" charset="0"/>
                <a:ea typeface="Arial Unicode MS" charset="0"/>
                <a:cs typeface="Arial Unicode MS" charset="0"/>
              </a:rPr>
              <a:t>Establishing algorithm that can be trained on dataset including both of </a:t>
            </a:r>
            <a:r>
              <a:rPr lang="en-US" altLang="ja-JP" sz="2000" i="1" dirty="0">
                <a:latin typeface="Arial Unicode MS" charset="0"/>
                <a:ea typeface="Arial Unicode MS" charset="0"/>
                <a:cs typeface="Arial Unicode MS" charset="0"/>
              </a:rPr>
              <a:t>wrong</a:t>
            </a:r>
            <a:r>
              <a:rPr lang="en-US" altLang="ja-JP" sz="2000" dirty="0">
                <a:latin typeface="Arial Unicode MS" charset="0"/>
                <a:ea typeface="Arial Unicode MS" charset="0"/>
                <a:cs typeface="Arial Unicode MS" charset="0"/>
              </a:rPr>
              <a:t> and </a:t>
            </a:r>
            <a:r>
              <a:rPr lang="en-US" altLang="ja-JP" sz="2000" i="1" dirty="0">
                <a:latin typeface="Arial Unicode MS" charset="0"/>
                <a:ea typeface="Arial Unicode MS" charset="0"/>
                <a:cs typeface="Arial Unicode MS" charset="0"/>
              </a:rPr>
              <a:t>missing</a:t>
            </a:r>
            <a:r>
              <a:rPr lang="en-US" altLang="ja-JP" sz="2000" dirty="0">
                <a:latin typeface="Arial Unicode MS" charset="0"/>
                <a:ea typeface="Arial Unicode MS" charset="0"/>
                <a:cs typeface="Arial Unicode MS" charset="0"/>
              </a:rPr>
              <a:t>.</a:t>
            </a:r>
            <a:endParaRPr kumimoji="1" lang="ja-JP" altLang="en-US" sz="2000" dirty="0">
              <a:latin typeface="Arial Unicode MS" charset="0"/>
              <a:ea typeface="Arial Unicode MS" charset="0"/>
              <a:cs typeface="Arial Unicode MS" charset="0"/>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35</a:t>
            </a:fld>
            <a:endParaRPr kumimoji="1" lang="ja-JP" altLang="en-US"/>
          </a:p>
        </p:txBody>
      </p:sp>
    </p:spTree>
    <p:extLst>
      <p:ext uri="{BB962C8B-B14F-4D97-AF65-F5344CB8AC3E}">
        <p14:creationId xmlns:p14="http://schemas.microsoft.com/office/powerpoint/2010/main" val="1295991135"/>
      </p:ext>
    </p:extLst>
  </p:cSld>
  <p:clrMapOvr>
    <a:masterClrMapping/>
  </p:clrMapOvr>
  <mc:AlternateContent xmlns:mc="http://schemas.openxmlformats.org/markup-compatibility/2006" xmlns:p14="http://schemas.microsoft.com/office/powerpoint/2010/main">
    <mc:Choice Requires="p14">
      <p:transition spd="slow" p14:dur="2000" advTm="75896"/>
    </mc:Choice>
    <mc:Fallback xmlns="">
      <p:transition spd="slow" advTm="7589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36</a:t>
            </a:fld>
            <a:endParaRPr kumimoji="1" lang="ja-JP" altLang="en-US"/>
          </a:p>
        </p:txBody>
      </p:sp>
    </p:spTree>
    <p:extLst>
      <p:ext uri="{BB962C8B-B14F-4D97-AF65-F5344CB8AC3E}">
        <p14:creationId xmlns:p14="http://schemas.microsoft.com/office/powerpoint/2010/main" val="2733443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a:latin typeface="+mj-ea"/>
                <a:cs typeface="Arial Unicode MS" panose="020B0604020202020204" pitchFamily="50" charset="-128"/>
              </a:rPr>
              <a:t>Correlation between the number of training label and F-scores of LPAC</a:t>
            </a:r>
            <a:endParaRPr kumimoji="1" lang="ja-JP" altLang="en-US" sz="3200">
              <a:latin typeface="+mj-ea"/>
              <a:cs typeface="Arial Unicode MS" panose="020B0604020202020204" pitchFamily="50" charset="-128"/>
            </a:endParaRPr>
          </a:p>
        </p:txBody>
      </p:sp>
      <p:pic>
        <p:nvPicPr>
          <p:cNvPr id="6" name="コンテンツ プレースホルダー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2405" y="1853248"/>
            <a:ext cx="4525006" cy="3477110"/>
          </a:xfrm>
        </p:spPr>
      </p:pic>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37</a:t>
            </a:fld>
            <a:endParaRPr kumimoji="1" lang="ja-JP" altLang="en-US"/>
          </a:p>
        </p:txBody>
      </p:sp>
      <p:sp>
        <p:nvSpPr>
          <p:cNvPr id="7" name="テキスト ボックス 6"/>
          <p:cNvSpPr txBox="1"/>
          <p:nvPr/>
        </p:nvSpPr>
        <p:spPr>
          <a:xfrm>
            <a:off x="2127075" y="5330358"/>
            <a:ext cx="4775666" cy="369332"/>
          </a:xfrm>
          <a:prstGeom prst="rect">
            <a:avLst/>
          </a:prstGeom>
          <a:noFill/>
        </p:spPr>
        <p:txBody>
          <a:bodyPr vert="horz" wrap="none" rtlCol="0">
            <a:spAutoFit/>
          </a:bodyPr>
          <a:lstStyle/>
          <a:p>
            <a:r>
              <a:rPr kumimoji="1" lang="en-US" altLang="ja-JP">
                <a:latin typeface="Arial Unicode MS" panose="020B0604020202020204" pitchFamily="50" charset="-128"/>
                <a:ea typeface="Arial Unicode MS" panose="020B0604020202020204" pitchFamily="50" charset="-128"/>
                <a:cs typeface="Arial Unicode MS" panose="020B0604020202020204" pitchFamily="50" charset="-128"/>
              </a:rPr>
              <a:t>The number of training data in each category</a:t>
            </a:r>
            <a:endParaRPr kumimoji="1" lang="ja-JP" altLang="en-US">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9" name="テキスト ボックス 8"/>
          <p:cNvSpPr txBox="1"/>
          <p:nvPr/>
        </p:nvSpPr>
        <p:spPr>
          <a:xfrm>
            <a:off x="1759962" y="1876527"/>
            <a:ext cx="492443" cy="3453831"/>
          </a:xfrm>
          <a:prstGeom prst="rect">
            <a:avLst/>
          </a:prstGeom>
          <a:noFill/>
        </p:spPr>
        <p:txBody>
          <a:bodyPr vert="vert270" wrap="none" rtlCol="0">
            <a:spAutoFit/>
          </a:bodyPr>
          <a:lstStyle/>
          <a:p>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micro-averaged F-scores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664821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The number of iterations of LP-based algorithms</a:t>
            </a:r>
            <a:endParaRPr kumimoji="1" lang="ja-JP" altLang="en-US">
              <a:latin typeface="+mj-ea"/>
              <a:cs typeface="Arial Unicode MS" panose="020B0604020202020204" pitchFamily="50" charset="-128"/>
            </a:endParaRPr>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4043" y="2259543"/>
            <a:ext cx="5657945" cy="3408504"/>
          </a:xfrm>
        </p:spPr>
      </p:pic>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38</a:t>
            </a:fld>
            <a:endParaRPr kumimoji="1" lang="ja-JP" altLang="en-US"/>
          </a:p>
        </p:txBody>
      </p:sp>
      <p:sp>
        <p:nvSpPr>
          <p:cNvPr id="6" name="テキスト ボックス 5"/>
          <p:cNvSpPr txBox="1"/>
          <p:nvPr/>
        </p:nvSpPr>
        <p:spPr>
          <a:xfrm>
            <a:off x="1171600" y="2593548"/>
            <a:ext cx="492443" cy="2740494"/>
          </a:xfrm>
          <a:prstGeom prst="rect">
            <a:avLst/>
          </a:prstGeom>
          <a:noFill/>
        </p:spPr>
        <p:txBody>
          <a:bodyPr vert="vert270"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number of iteration</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7" name="テキスト ボックス 6"/>
          <p:cNvSpPr txBox="1"/>
          <p:nvPr/>
        </p:nvSpPr>
        <p:spPr>
          <a:xfrm>
            <a:off x="1660188" y="5801997"/>
            <a:ext cx="5312673" cy="707886"/>
          </a:xfrm>
          <a:prstGeom prst="rect">
            <a:avLst/>
          </a:prstGeom>
          <a:noFill/>
        </p:spPr>
        <p:txBody>
          <a:bodyPr vert="horz"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number of missing labels </a:t>
            </a:r>
            <a:b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br>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when 10% of documents had missing labels. </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674879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The analyzing time of LP and LPAC</a:t>
            </a:r>
            <a:endParaRPr kumimoji="1" lang="ja-JP" altLang="en-US">
              <a:latin typeface="+mj-ea"/>
              <a:cs typeface="Arial Unicode MS" panose="020B0604020202020204" pitchFamily="50" charset="-128"/>
            </a:endParaRPr>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2716" y="2277349"/>
            <a:ext cx="4372585" cy="3153215"/>
          </a:xfrm>
        </p:spPr>
      </p:pic>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39</a:t>
            </a:fld>
            <a:endParaRPr kumimoji="1" lang="ja-JP" altLang="en-US"/>
          </a:p>
        </p:txBody>
      </p:sp>
      <p:sp>
        <p:nvSpPr>
          <p:cNvPr id="6" name="テキスト ボックス 5"/>
          <p:cNvSpPr txBox="1"/>
          <p:nvPr/>
        </p:nvSpPr>
        <p:spPr>
          <a:xfrm>
            <a:off x="2694473" y="5430564"/>
            <a:ext cx="3389069" cy="400110"/>
          </a:xfrm>
          <a:prstGeom prst="rect">
            <a:avLst/>
          </a:prstGeom>
          <a:noFill/>
        </p:spPr>
        <p:txBody>
          <a:bodyPr vert="horz"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size of training datasets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7" name="テキスト ボックス 6"/>
          <p:cNvSpPr txBox="1"/>
          <p:nvPr/>
        </p:nvSpPr>
        <p:spPr>
          <a:xfrm>
            <a:off x="1710273" y="2375506"/>
            <a:ext cx="492443" cy="2956900"/>
          </a:xfrm>
          <a:prstGeom prst="rect">
            <a:avLst/>
          </a:prstGeom>
          <a:noFill/>
        </p:spPr>
        <p:txBody>
          <a:bodyPr vert="vert270" wrap="none" rtlCol="0">
            <a:spAutoFit/>
          </a:bodyPr>
          <a:lstStyle/>
          <a:p>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Analyzing time (seconds)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317610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rPr>
              <a:t>Motivation</a:t>
            </a:r>
            <a:endParaRPr kumimoji="1" lang="ja-JP" altLang="en-US">
              <a:latin typeface="+mj-ea"/>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4</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926" y="2623278"/>
            <a:ext cx="4026424" cy="2676785"/>
          </a:xfrm>
          <a:prstGeom prst="rect">
            <a:avLst/>
          </a:prstGeom>
        </p:spPr>
      </p:pic>
      <p:grpSp>
        <p:nvGrpSpPr>
          <p:cNvPr id="24" name="図形グループ 23"/>
          <p:cNvGrpSpPr/>
          <p:nvPr/>
        </p:nvGrpSpPr>
        <p:grpSpPr>
          <a:xfrm>
            <a:off x="754817" y="3312921"/>
            <a:ext cx="2134849" cy="2110346"/>
            <a:chOff x="1327879" y="2952832"/>
            <a:chExt cx="1664208" cy="1950720"/>
          </a:xfrm>
        </p:grpSpPr>
        <p:pic>
          <p:nvPicPr>
            <p:cNvPr id="19" name="図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879" y="2952832"/>
              <a:ext cx="1054608" cy="1341120"/>
            </a:xfrm>
            <a:prstGeom prst="rect">
              <a:avLst/>
            </a:prstGeom>
          </p:spPr>
        </p:pic>
        <p:pic>
          <p:nvPicPr>
            <p:cNvPr id="20" name="図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0279" y="3105232"/>
              <a:ext cx="1054608" cy="1341120"/>
            </a:xfrm>
            <a:prstGeom prst="rect">
              <a:avLst/>
            </a:prstGeom>
          </p:spPr>
        </p:pic>
        <p:pic>
          <p:nvPicPr>
            <p:cNvPr id="21" name="図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679" y="3257632"/>
              <a:ext cx="1054608" cy="1341120"/>
            </a:xfrm>
            <a:prstGeom prst="rect">
              <a:avLst/>
            </a:prstGeom>
          </p:spPr>
        </p:pic>
        <p:pic>
          <p:nvPicPr>
            <p:cNvPr id="22" name="図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079" y="3410032"/>
              <a:ext cx="1054608" cy="1341120"/>
            </a:xfrm>
            <a:prstGeom prst="rect">
              <a:avLst/>
            </a:prstGeom>
          </p:spPr>
        </p:pic>
        <p:pic>
          <p:nvPicPr>
            <p:cNvPr id="23" name="図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7479" y="3562432"/>
              <a:ext cx="1054608" cy="1341120"/>
            </a:xfrm>
            <a:prstGeom prst="rect">
              <a:avLst/>
            </a:prstGeom>
          </p:spPr>
        </p:pic>
      </p:grpSp>
      <p:sp>
        <p:nvSpPr>
          <p:cNvPr id="25" name="円/楕円 24"/>
          <p:cNvSpPr/>
          <p:nvPr/>
        </p:nvSpPr>
        <p:spPr>
          <a:xfrm>
            <a:off x="323239" y="2148352"/>
            <a:ext cx="3780000" cy="3780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図形グループ 25"/>
          <p:cNvGrpSpPr/>
          <p:nvPr/>
        </p:nvGrpSpPr>
        <p:grpSpPr>
          <a:xfrm>
            <a:off x="1495886" y="2590194"/>
            <a:ext cx="2134849" cy="2110346"/>
            <a:chOff x="1327879" y="2952832"/>
            <a:chExt cx="1664208" cy="1950720"/>
          </a:xfrm>
        </p:grpSpPr>
        <p:pic>
          <p:nvPicPr>
            <p:cNvPr id="27" name="図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879" y="2952832"/>
              <a:ext cx="1054608" cy="1341120"/>
            </a:xfrm>
            <a:prstGeom prst="rect">
              <a:avLst/>
            </a:prstGeom>
          </p:spPr>
        </p:pic>
        <p:pic>
          <p:nvPicPr>
            <p:cNvPr id="28" name="図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0279" y="3105232"/>
              <a:ext cx="1054608" cy="1341120"/>
            </a:xfrm>
            <a:prstGeom prst="rect">
              <a:avLst/>
            </a:prstGeom>
          </p:spPr>
        </p:pic>
        <p:pic>
          <p:nvPicPr>
            <p:cNvPr id="29" name="図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679" y="3257632"/>
              <a:ext cx="1054608" cy="1341120"/>
            </a:xfrm>
            <a:prstGeom prst="rect">
              <a:avLst/>
            </a:prstGeom>
          </p:spPr>
        </p:pic>
        <p:pic>
          <p:nvPicPr>
            <p:cNvPr id="30" name="図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079" y="3410032"/>
              <a:ext cx="1054608" cy="1341120"/>
            </a:xfrm>
            <a:prstGeom prst="rect">
              <a:avLst/>
            </a:prstGeom>
          </p:spPr>
        </p:pic>
        <p:pic>
          <p:nvPicPr>
            <p:cNvPr id="31" name="図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7479" y="3562432"/>
              <a:ext cx="1054608" cy="1341120"/>
            </a:xfrm>
            <a:prstGeom prst="rect">
              <a:avLst/>
            </a:prstGeom>
          </p:spPr>
        </p:pic>
      </p:grpSp>
    </p:spTree>
    <p:extLst>
      <p:ext uri="{BB962C8B-B14F-4D97-AF65-F5344CB8AC3E}">
        <p14:creationId xmlns:p14="http://schemas.microsoft.com/office/powerpoint/2010/main" val="1718562907"/>
      </p:ext>
    </p:extLst>
  </p:cSld>
  <p:clrMapOvr>
    <a:masterClrMapping/>
  </p:clrMapOvr>
  <mc:AlternateContent xmlns:mc="http://schemas.openxmlformats.org/markup-compatibility/2006" xmlns:p14="http://schemas.microsoft.com/office/powerpoint/2010/main">
    <mc:Choice Requires="p14">
      <p:transition spd="slow" p14:dur="2000" advTm="17942"/>
    </mc:Choice>
    <mc:Fallback xmlns="">
      <p:transition spd="slow" advTm="1794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rPr>
              <a:t>The analyzing time of LP based algorithm</a:t>
            </a:r>
            <a:endParaRPr kumimoji="1" lang="ja-JP" altLang="en-US">
              <a:latin typeface="+mj-ea"/>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40</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834918354"/>
              </p:ext>
            </p:extLst>
          </p:nvPr>
        </p:nvGraphicFramePr>
        <p:xfrm>
          <a:off x="628650" y="2411904"/>
          <a:ext cx="7642046" cy="3223232"/>
        </p:xfrm>
        <a:graphic>
          <a:graphicData uri="http://schemas.openxmlformats.org/drawingml/2006/table">
            <a:tbl>
              <a:tblPr firstRow="1" bandRow="1">
                <a:tableStyleId>{5C22544A-7EE6-4342-B048-85BDC9FD1C3A}</a:tableStyleId>
              </a:tblPr>
              <a:tblGrid>
                <a:gridCol w="4775557">
                  <a:extLst>
                    <a:ext uri="{9D8B030D-6E8A-4147-A177-3AD203B41FA5}">
                      <a16:colId xmlns:a16="http://schemas.microsoft.com/office/drawing/2014/main" val="20000"/>
                    </a:ext>
                  </a:extLst>
                </a:gridCol>
                <a:gridCol w="2866489">
                  <a:extLst>
                    <a:ext uri="{9D8B030D-6E8A-4147-A177-3AD203B41FA5}">
                      <a16:colId xmlns:a16="http://schemas.microsoft.com/office/drawing/2014/main" val="20001"/>
                    </a:ext>
                  </a:extLst>
                </a:gridCol>
              </a:tblGrid>
              <a:tr h="600068">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algorithm</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Analyzing time [sec]</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0"/>
                  </a:ext>
                </a:extLst>
              </a:tr>
              <a:tr h="600068">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LPAC</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115.8</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1"/>
                  </a:ext>
                </a:extLst>
              </a:tr>
              <a:tr h="600068">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LP</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67.3</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2"/>
                  </a:ext>
                </a:extLst>
              </a:tr>
              <a:tr h="600068">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DLP</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8399.7</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3"/>
                  </a:ext>
                </a:extLst>
              </a:tr>
              <a:tr h="600068">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LNP</a:t>
                      </a:r>
                      <a:endParaRPr kumimoji="1" lang="ja-JP" altLang="en-US" sz="1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3477.1</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17751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rPr>
              <a:t>Experiment using Wikipedia</a:t>
            </a:r>
            <a:endParaRPr kumimoji="1" lang="ja-JP" altLang="en-US">
              <a:latin typeface="+mj-ea"/>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41</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59" y="1785540"/>
            <a:ext cx="4870150" cy="229583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1309" y="2477344"/>
            <a:ext cx="3114853" cy="1940044"/>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159" y="4412248"/>
            <a:ext cx="4992661" cy="1228963"/>
          </a:xfrm>
          <a:prstGeom prst="rect">
            <a:avLst/>
          </a:prstGeom>
        </p:spPr>
      </p:pic>
    </p:spTree>
    <p:extLst>
      <p:ext uri="{BB962C8B-B14F-4D97-AF65-F5344CB8AC3E}">
        <p14:creationId xmlns:p14="http://schemas.microsoft.com/office/powerpoint/2010/main" val="1782529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rPr>
              <a:t>Experiment using Wikipedia</a:t>
            </a:r>
            <a:endParaRPr kumimoji="1" lang="ja-JP" altLang="en-US">
              <a:latin typeface="+mj-ea"/>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42</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946024941"/>
              </p:ext>
            </p:extLst>
          </p:nvPr>
        </p:nvGraphicFramePr>
        <p:xfrm>
          <a:off x="628650" y="1690687"/>
          <a:ext cx="7886700" cy="2870282"/>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569628">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Labels of Wikipedia</a:t>
                      </a: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The number</a:t>
                      </a:r>
                    </a:p>
                  </a:txBody>
                  <a:tcPr/>
                </a:tc>
                <a:extLst>
                  <a:ext uri="{0D108BD9-81ED-4DB2-BD59-A6C34878D82A}">
                    <a16:rowId xmlns:a16="http://schemas.microsoft.com/office/drawing/2014/main" val="10000"/>
                  </a:ext>
                </a:extLst>
              </a:tr>
              <a:tr h="586005">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Disasters in city</a:t>
                      </a: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29</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1"/>
                  </a:ext>
                </a:extLst>
              </a:tr>
              <a:tr h="586005">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Terrorist</a:t>
                      </a:r>
                      <a:r>
                        <a:rPr kumimoji="1" lang="en-US" altLang="ja-JP" sz="2400" baseline="0">
                          <a:latin typeface="Arial Unicode MS" panose="020B0604020202020204" pitchFamily="50" charset="-128"/>
                          <a:ea typeface="Arial Unicode MS" panose="020B0604020202020204" pitchFamily="50" charset="-128"/>
                          <a:cs typeface="Arial Unicode MS" panose="020B0604020202020204" pitchFamily="50" charset="-128"/>
                        </a:rPr>
                        <a:t> </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incident</a:t>
                      </a: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71</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2"/>
                  </a:ext>
                </a:extLst>
              </a:tr>
              <a:tr h="564322">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Mass murder</a:t>
                      </a: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130</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3"/>
                  </a:ext>
                </a:extLst>
              </a:tr>
              <a:tr h="564322">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Suicide</a:t>
                      </a:r>
                      <a:r>
                        <a:rPr kumimoji="1" lang="en-US" altLang="ja-JP" sz="2400" baseline="0">
                          <a:latin typeface="Arial Unicode MS" panose="020B0604020202020204" pitchFamily="50" charset="-128"/>
                          <a:ea typeface="Arial Unicode MS" panose="020B0604020202020204" pitchFamily="50" charset="-128"/>
                          <a:cs typeface="Arial Unicode MS" panose="020B0604020202020204" pitchFamily="50" charset="-128"/>
                        </a:rPr>
                        <a:t> bombings</a:t>
                      </a:r>
                      <a:endPar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106</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4"/>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633795445"/>
              </p:ext>
            </p:extLst>
          </p:nvPr>
        </p:nvGraphicFramePr>
        <p:xfrm>
          <a:off x="628650" y="5184341"/>
          <a:ext cx="7886700" cy="117201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586005">
                <a:tc>
                  <a:txBody>
                    <a:bodyPr/>
                    <a:lstStyle/>
                    <a:p>
                      <a:pPr algn="ctr"/>
                      <a:r>
                        <a:rPr kumimoji="1" lang="en-US" altLang="ja-JP" sz="2400" b="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Labeled data</a:t>
                      </a:r>
                    </a:p>
                  </a:txBody>
                  <a:tcPr>
                    <a:solidFill>
                      <a:srgbClr val="D3DEEF"/>
                    </a:solidFill>
                  </a:tcPr>
                </a:tc>
                <a:tc>
                  <a:txBody>
                    <a:bodyPr/>
                    <a:lstStyle/>
                    <a:p>
                      <a:pPr algn="ctr"/>
                      <a:r>
                        <a:rPr kumimoji="1" lang="en-US" altLang="ja-JP" sz="2400" b="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170</a:t>
                      </a:r>
                      <a:endParaRPr kumimoji="1" lang="ja-JP" altLang="en-US" sz="2400" b="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rgbClr val="D3DEEF"/>
                    </a:solidFill>
                  </a:tcPr>
                </a:tc>
                <a:extLst>
                  <a:ext uri="{0D108BD9-81ED-4DB2-BD59-A6C34878D82A}">
                    <a16:rowId xmlns:a16="http://schemas.microsoft.com/office/drawing/2014/main" val="10000"/>
                  </a:ext>
                </a:extLst>
              </a:tr>
              <a:tr h="586005">
                <a:tc>
                  <a:txBody>
                    <a:bodyPr/>
                    <a:lstStyle/>
                    <a:p>
                      <a:pPr algn="ctr"/>
                      <a:r>
                        <a:rPr kumimoji="1" lang="en-US" altLang="ja-JP" sz="2400" b="0">
                          <a:latin typeface="Arial Unicode MS" panose="020B0604020202020204" pitchFamily="50" charset="-128"/>
                          <a:ea typeface="Arial Unicode MS" panose="020B0604020202020204" pitchFamily="50" charset="-128"/>
                          <a:cs typeface="Arial Unicode MS" panose="020B0604020202020204" pitchFamily="50" charset="-128"/>
                        </a:rPr>
                        <a:t>Unlabeled data</a:t>
                      </a:r>
                    </a:p>
                  </a:txBody>
                  <a:tcPr>
                    <a:solidFill>
                      <a:srgbClr val="EAF0F7"/>
                    </a:solidFill>
                  </a:tcPr>
                </a:tc>
                <a:tc>
                  <a:txBody>
                    <a:bodyPr/>
                    <a:lstStyle/>
                    <a:p>
                      <a:pPr algn="ctr"/>
                      <a:r>
                        <a:rPr kumimoji="1" lang="en-US" altLang="ja-JP" sz="2400" b="0">
                          <a:latin typeface="Arial Unicode MS" panose="020B0604020202020204" pitchFamily="50" charset="-128"/>
                          <a:ea typeface="Arial Unicode MS" panose="020B0604020202020204" pitchFamily="50" charset="-128"/>
                          <a:cs typeface="Arial Unicode MS" panose="020B0604020202020204" pitchFamily="50" charset="-128"/>
                        </a:rPr>
                        <a:t>100</a:t>
                      </a:r>
                      <a:endParaRPr kumimoji="1" lang="ja-JP" altLang="en-US" sz="2400" b="0">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rgbClr val="EAF0F7"/>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9180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rPr>
              <a:t>Experiment using Wikipedia</a:t>
            </a:r>
            <a:endParaRPr kumimoji="1" lang="ja-JP" altLang="en-US">
              <a:latin typeface="+mj-ea"/>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43</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825187364"/>
              </p:ext>
            </p:extLst>
          </p:nvPr>
        </p:nvGraphicFramePr>
        <p:xfrm>
          <a:off x="628650" y="2411904"/>
          <a:ext cx="7642046" cy="3000340"/>
        </p:xfrm>
        <a:graphic>
          <a:graphicData uri="http://schemas.openxmlformats.org/drawingml/2006/table">
            <a:tbl>
              <a:tblPr firstRow="1" bandRow="1">
                <a:tableStyleId>{5C22544A-7EE6-4342-B048-85BDC9FD1C3A}</a:tableStyleId>
              </a:tblPr>
              <a:tblGrid>
                <a:gridCol w="4775557">
                  <a:extLst>
                    <a:ext uri="{9D8B030D-6E8A-4147-A177-3AD203B41FA5}">
                      <a16:colId xmlns:a16="http://schemas.microsoft.com/office/drawing/2014/main" val="20000"/>
                    </a:ext>
                  </a:extLst>
                </a:gridCol>
                <a:gridCol w="2866489">
                  <a:extLst>
                    <a:ext uri="{9D8B030D-6E8A-4147-A177-3AD203B41FA5}">
                      <a16:colId xmlns:a16="http://schemas.microsoft.com/office/drawing/2014/main" val="20001"/>
                    </a:ext>
                  </a:extLst>
                </a:gridCol>
              </a:tblGrid>
              <a:tr h="600068">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algorithm</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F-scores</a:t>
                      </a:r>
                      <a:r>
                        <a:rPr kumimoji="1" lang="en-US" altLang="ja-JP" sz="2400" baseline="0">
                          <a:latin typeface="Arial Unicode MS" panose="020B0604020202020204" pitchFamily="50" charset="-128"/>
                          <a:ea typeface="Arial Unicode MS" panose="020B0604020202020204" pitchFamily="50" charset="-128"/>
                          <a:cs typeface="Arial Unicode MS" panose="020B0604020202020204" pitchFamily="50" charset="-128"/>
                        </a:rPr>
                        <a:t> [%]</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0"/>
                  </a:ext>
                </a:extLst>
              </a:tr>
              <a:tr h="600068">
                <a:tc>
                  <a:txBody>
                    <a:bodyPr/>
                    <a:lstStyle/>
                    <a:p>
                      <a:pPr algn="ctr"/>
                      <a:r>
                        <a:rPr kumimoji="1"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LPAC</a:t>
                      </a:r>
                      <a:endParaRPr kumimoji="1" lang="ja-JP" altLang="en-US" sz="2400" i="1">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400" b="1">
                          <a:latin typeface="Arial Unicode MS" panose="020B0604020202020204" pitchFamily="50" charset="-128"/>
                          <a:ea typeface="Arial Unicode MS" panose="020B0604020202020204" pitchFamily="50" charset="-128"/>
                          <a:cs typeface="Arial Unicode MS" panose="020B0604020202020204" pitchFamily="50" charset="-128"/>
                        </a:rPr>
                        <a:t>0.544</a:t>
                      </a:r>
                      <a:endParaRPr kumimoji="1" lang="ja-JP" altLang="en-US" sz="2400" b="1">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1"/>
                  </a:ext>
                </a:extLst>
              </a:tr>
              <a:tr h="600068">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LP</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0.522</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2"/>
                  </a:ext>
                </a:extLst>
              </a:tr>
              <a:tr h="600068">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DLP</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0.519</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3"/>
                  </a:ext>
                </a:extLst>
              </a:tr>
              <a:tr h="600068">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LNP</a:t>
                      </a:r>
                      <a:endParaRPr kumimoji="1" lang="ja-JP" altLang="en-US" sz="1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0.457</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8100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rPr>
              <a:t>Experiment using Wikipedia</a:t>
            </a:r>
            <a:endParaRPr kumimoji="1" lang="ja-JP" altLang="en-US">
              <a:latin typeface="+mj-ea"/>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44</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380601"/>
            <a:ext cx="3734119" cy="1228963"/>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3609564"/>
            <a:ext cx="3734119" cy="1697327"/>
          </a:xfrm>
          <a:prstGeom prst="rect">
            <a:avLst/>
          </a:prstGeom>
        </p:spPr>
      </p:pic>
      <p:sp>
        <p:nvSpPr>
          <p:cNvPr id="7" name="右矢印 6"/>
          <p:cNvSpPr/>
          <p:nvPr/>
        </p:nvSpPr>
        <p:spPr>
          <a:xfrm>
            <a:off x="4452552" y="3436990"/>
            <a:ext cx="978408"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520743" y="3338446"/>
            <a:ext cx="3332964" cy="1200329"/>
          </a:xfrm>
          <a:prstGeom prst="rect">
            <a:avLst/>
          </a:prstGeom>
          <a:noFill/>
        </p:spPr>
        <p:txBody>
          <a:bodyPr wrap="none" rtlCol="0">
            <a:spAutoFit/>
          </a:bodyPr>
          <a:lstStyle/>
          <a:p>
            <a:pPr marL="285750" indent="-285750">
              <a:buFont typeface="Arial" charset="0"/>
              <a:buChar char="•"/>
            </a:pPr>
            <a:r>
              <a:rPr kumimoji="1" lang="en-US" altLang="ja-JP" sz="2400">
                <a:latin typeface="Arial Unicode MS" charset="0"/>
                <a:ea typeface="Arial Unicode MS" charset="0"/>
                <a:cs typeface="Arial Unicode MS" charset="0"/>
              </a:rPr>
              <a:t>Assigned two labels</a:t>
            </a:r>
          </a:p>
          <a:p>
            <a:pPr marL="914400" lvl="1" indent="-457200">
              <a:buFont typeface="+mj-lt"/>
              <a:buAutoNum type="arabicPeriod"/>
            </a:pPr>
            <a:r>
              <a:rPr kumimoji="1" lang="en-US" altLang="ja-JP" sz="2400">
                <a:latin typeface="Arial Unicode MS" charset="0"/>
                <a:ea typeface="Arial Unicode MS" charset="0"/>
                <a:cs typeface="Arial Unicode MS" charset="0"/>
              </a:rPr>
              <a:t>Disasters in City</a:t>
            </a:r>
          </a:p>
          <a:p>
            <a:pPr marL="914400" lvl="1" indent="-457200">
              <a:buFont typeface="+mj-lt"/>
              <a:buAutoNum type="arabicPeriod"/>
            </a:pPr>
            <a:r>
              <a:rPr lang="en-US" altLang="ja-JP" sz="2400" i="1">
                <a:solidFill>
                  <a:srgbClr val="FF0000"/>
                </a:solidFill>
                <a:latin typeface="Arial Unicode MS" charset="0"/>
                <a:ea typeface="Arial Unicode MS" charset="0"/>
                <a:cs typeface="Arial Unicode MS" charset="0"/>
              </a:rPr>
              <a:t>Mass murder</a:t>
            </a:r>
            <a:endParaRPr kumimoji="1" lang="en-US" altLang="ja-JP" sz="2400" i="1">
              <a:solidFill>
                <a:srgbClr val="FF0000"/>
              </a:solidFill>
              <a:latin typeface="Arial Unicode MS" charset="0"/>
              <a:ea typeface="Arial Unicode MS" charset="0"/>
              <a:cs typeface="Arial Unicode MS" charset="0"/>
            </a:endParaRPr>
          </a:p>
        </p:txBody>
      </p:sp>
    </p:spTree>
    <p:extLst>
      <p:ext uri="{BB962C8B-B14F-4D97-AF65-F5344CB8AC3E}">
        <p14:creationId xmlns:p14="http://schemas.microsoft.com/office/powerpoint/2010/main" val="1565064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45</a:t>
            </a:fld>
            <a:endParaRPr kumimoji="1" lang="ja-JP" altLang="en-US"/>
          </a:p>
        </p:txBody>
      </p:sp>
    </p:spTree>
    <p:extLst>
      <p:ext uri="{BB962C8B-B14F-4D97-AF65-F5344CB8AC3E}">
        <p14:creationId xmlns:p14="http://schemas.microsoft.com/office/powerpoint/2010/main" val="1962126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latin typeface="+mj-ea"/>
              </a:rPr>
              <a:t>New York Times and Japan Times</a:t>
            </a:r>
            <a:endParaRPr kumimoji="1" lang="ja-JP" altLang="en-US">
              <a:latin typeface="+mj-ea"/>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46</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820" y="2152354"/>
            <a:ext cx="2548313" cy="2548313"/>
          </a:xfrm>
          <a:prstGeom prst="rect">
            <a:avLst/>
          </a:prstGeom>
        </p:spPr>
      </p:pic>
      <p:sp>
        <p:nvSpPr>
          <p:cNvPr id="6" name="テキスト ボックス 5"/>
          <p:cNvSpPr txBox="1"/>
          <p:nvPr/>
        </p:nvSpPr>
        <p:spPr>
          <a:xfrm>
            <a:off x="369870" y="1557125"/>
            <a:ext cx="4049507" cy="461665"/>
          </a:xfrm>
          <a:prstGeom prst="rect">
            <a:avLst/>
          </a:prstGeom>
          <a:noFill/>
        </p:spPr>
        <p:txBody>
          <a:bodyPr wrap="none" rtlCol="0">
            <a:spAutoFit/>
          </a:bodyPr>
          <a:lstStyle/>
          <a:p>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Dataset A : </a:t>
            </a:r>
            <a:r>
              <a:rPr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New York Times</a:t>
            </a:r>
            <a:endParaRPr kumimoji="1" lang="ja-JP" altLang="en-US" sz="2400" i="1">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5788" y="2152354"/>
            <a:ext cx="2343150" cy="2343150"/>
          </a:xfrm>
          <a:prstGeom prst="rect">
            <a:avLst/>
          </a:prstGeom>
        </p:spPr>
      </p:pic>
      <p:sp>
        <p:nvSpPr>
          <p:cNvPr id="8" name="角丸四角形吹き出し 7"/>
          <p:cNvSpPr/>
          <p:nvPr/>
        </p:nvSpPr>
        <p:spPr>
          <a:xfrm>
            <a:off x="750014" y="5034335"/>
            <a:ext cx="3041149" cy="1171255"/>
          </a:xfrm>
          <a:prstGeom prst="wedgeRoundRectCallout">
            <a:avLst>
              <a:gd name="adj1" fmla="val -24498"/>
              <a:gd name="adj2" fmla="val -68063"/>
              <a:gd name="adj3" fmla="val 1666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37056" y="5103821"/>
            <a:ext cx="2954107" cy="1015663"/>
          </a:xfrm>
          <a:prstGeom prst="rect">
            <a:avLst/>
          </a:prstGeom>
          <a:noFill/>
        </p:spPr>
        <p:txBody>
          <a:bodyPr wrap="square" rtlCol="0">
            <a:spAutoFit/>
          </a:bodyPr>
          <a:lstStyle/>
          <a:p>
            <a:pPr marL="342900" indent="-342900">
              <a:buFont typeface="+mj-lt"/>
              <a:buAutoNum type="arabicPeriod"/>
            </a:pPr>
            <a:r>
              <a:rPr lang="en-US" altLang="ja-JP" sz="2000" i="1">
                <a:latin typeface="Arial Unicode MS" panose="020B0604020202020204" pitchFamily="50" charset="-128"/>
                <a:ea typeface="Arial Unicode MS" panose="020B0604020202020204" pitchFamily="50" charset="-128"/>
                <a:cs typeface="Arial Unicode MS" panose="020B0604020202020204" pitchFamily="50" charset="-128"/>
              </a:rPr>
              <a:t>e</a:t>
            </a:r>
            <a:r>
              <a:rPr kumimoji="1" lang="en-US" altLang="ja-JP" sz="2000" i="1">
                <a:latin typeface="Arial Unicode MS" panose="020B0604020202020204" pitchFamily="50" charset="-128"/>
                <a:ea typeface="Arial Unicode MS" panose="020B0604020202020204" pitchFamily="50" charset="-128"/>
                <a:cs typeface="Arial Unicode MS" panose="020B0604020202020204" pitchFamily="50" charset="-128"/>
              </a:rPr>
              <a:t>conomy</a:t>
            </a:r>
          </a:p>
          <a:p>
            <a:pPr marL="342900" indent="-342900">
              <a:buFont typeface="+mj-lt"/>
              <a:buAutoNum type="arabicPeriod"/>
            </a:pPr>
            <a:r>
              <a:rPr kumimoji="1" lang="en-US" altLang="ja-JP" sz="2000" b="1" i="1">
                <a:solidFill>
                  <a:srgbClr val="0070C0"/>
                </a:solidFill>
                <a:latin typeface="Arial Unicode MS" panose="020B0604020202020204" pitchFamily="50" charset="-128"/>
                <a:ea typeface="Arial Unicode MS" panose="020B0604020202020204" pitchFamily="50" charset="-128"/>
                <a:cs typeface="Arial Unicode MS" panose="020B0604020202020204" pitchFamily="50" charset="-128"/>
              </a:rPr>
              <a:t>technology</a:t>
            </a:r>
          </a:p>
          <a:p>
            <a:pPr marL="342900" indent="-342900">
              <a:buFont typeface="+mj-lt"/>
              <a:buAutoNum type="arabicPeriod"/>
            </a:pPr>
            <a:r>
              <a:rPr kumimoji="1" lang="en-US" altLang="ja-JP" sz="2000" i="1">
                <a:latin typeface="Arial Unicode MS" panose="020B0604020202020204" pitchFamily="50" charset="-128"/>
                <a:ea typeface="Arial Unicode MS" panose="020B0604020202020204" pitchFamily="50" charset="-128"/>
                <a:cs typeface="Arial Unicode MS" panose="020B0604020202020204" pitchFamily="50" charset="-128"/>
              </a:rPr>
              <a:t>winter-olymics-2018</a:t>
            </a:r>
            <a:endParaRPr kumimoji="1" lang="ja-JP" altLang="en-US" sz="2000" i="1">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0" name="テキスト ボックス 9"/>
          <p:cNvSpPr txBox="1"/>
          <p:nvPr/>
        </p:nvSpPr>
        <p:spPr>
          <a:xfrm>
            <a:off x="4690274" y="1551906"/>
            <a:ext cx="3554178" cy="461665"/>
          </a:xfrm>
          <a:prstGeom prst="rect">
            <a:avLst/>
          </a:prstGeom>
          <a:noFill/>
        </p:spPr>
        <p:txBody>
          <a:bodyPr wrap="none" rtlCol="0">
            <a:spAutoFit/>
          </a:bodyPr>
          <a:lstStyle/>
          <a:p>
            <a:r>
              <a:rPr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Dataset B : </a:t>
            </a:r>
            <a:r>
              <a:rPr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Japan Times</a:t>
            </a:r>
            <a:endParaRPr kumimoji="1" lang="ja-JP" altLang="en-US" sz="2400" i="1">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6" name="テキスト ボックス 15"/>
          <p:cNvSpPr txBox="1"/>
          <p:nvPr/>
        </p:nvSpPr>
        <p:spPr>
          <a:xfrm>
            <a:off x="5494243" y="4688322"/>
            <a:ext cx="1946238" cy="830997"/>
          </a:xfrm>
          <a:prstGeom prst="rect">
            <a:avLst/>
          </a:prstGeom>
          <a:noFill/>
        </p:spPr>
        <p:txBody>
          <a:bodyPr wrap="none" rtlCol="0">
            <a:spAutoFit/>
          </a:bodyPr>
          <a:lstStyle/>
          <a:p>
            <a:r>
              <a:rPr lang="ja-JP" altLang="en-US" sz="2400" b="1">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2400" b="1" i="1">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digital</a:t>
            </a:r>
          </a:p>
          <a:p>
            <a:r>
              <a:rPr kumimoji="1" lang="en-US" altLang="ja-JP" sz="2400">
                <a:solidFill>
                  <a:srgbClr val="0070C0"/>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kumimoji="1" lang="en-US" altLang="ja-JP" sz="2400" i="1">
                <a:solidFill>
                  <a:srgbClr val="0070C0"/>
                </a:solidFill>
                <a:latin typeface="Arial Unicode MS" panose="020B0604020202020204" pitchFamily="50" charset="-128"/>
                <a:ea typeface="Arial Unicode MS" panose="020B0604020202020204" pitchFamily="50" charset="-128"/>
                <a:cs typeface="Arial Unicode MS" panose="020B0604020202020204" pitchFamily="50" charset="-128"/>
              </a:rPr>
              <a:t>technology</a:t>
            </a:r>
            <a:endParaRPr kumimoji="1" lang="ja-JP" altLang="en-US" sz="2400" i="1">
              <a:solidFill>
                <a:srgbClr val="0070C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7" name="角丸四角形吹き出し 16"/>
          <p:cNvSpPr/>
          <p:nvPr/>
        </p:nvSpPr>
        <p:spPr>
          <a:xfrm>
            <a:off x="5474664" y="4543879"/>
            <a:ext cx="1985397" cy="1119884"/>
          </a:xfrm>
          <a:prstGeom prst="wedgeRoundRectCallout">
            <a:avLst>
              <a:gd name="adj1" fmla="val -24498"/>
              <a:gd name="adj2" fmla="val -68063"/>
              <a:gd name="adj3" fmla="val 1666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973730" y="5956241"/>
            <a:ext cx="4987263" cy="400110"/>
          </a:xfrm>
          <a:prstGeom prst="rect">
            <a:avLst/>
          </a:prstGeom>
          <a:noFill/>
        </p:spPr>
        <p:txBody>
          <a:bodyPr wrap="none" rtlCol="0">
            <a:spAutoFit/>
          </a:bodyPr>
          <a:lstStyle/>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Reassign labels of articles of </a:t>
            </a:r>
            <a:r>
              <a:rPr kumimoji="1" lang="en-US" altLang="ja-JP" sz="2000" i="1">
                <a:latin typeface="Arial Unicode MS" panose="020B0604020202020204" pitchFamily="50" charset="-128"/>
                <a:ea typeface="Arial Unicode MS" panose="020B0604020202020204" pitchFamily="50" charset="-128"/>
                <a:cs typeface="Arial Unicode MS" panose="020B0604020202020204" pitchFamily="50" charset="-128"/>
              </a:rPr>
              <a:t>Japan Times</a:t>
            </a:r>
            <a:endParaRPr kumimoji="1" lang="ja-JP" altLang="en-US" sz="2000" i="1">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2454163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47</a:t>
            </a:fld>
            <a:endParaRPr kumimoji="1" lang="ja-JP" altLang="en-US"/>
          </a:p>
        </p:txBody>
      </p:sp>
      <p:sp>
        <p:nvSpPr>
          <p:cNvPr id="5" name="タイトル 1"/>
          <p:cNvSpPr>
            <a:spLocks noGrp="1"/>
          </p:cNvSpPr>
          <p:nvPr>
            <p:ph type="title"/>
          </p:nvPr>
        </p:nvSpPr>
        <p:spPr>
          <a:xfrm>
            <a:off x="628650" y="365126"/>
            <a:ext cx="7886700" cy="1325563"/>
          </a:xfrm>
        </p:spPr>
        <p:txBody>
          <a:bodyPr/>
          <a:lstStyle/>
          <a:p>
            <a:r>
              <a:rPr lang="en-US" altLang="ja-JP">
                <a:latin typeface="+mj-ea"/>
              </a:rPr>
              <a:t>New York Times and Japan Times</a:t>
            </a:r>
            <a:endParaRPr kumimoji="1" lang="ja-JP" altLang="en-US">
              <a:latin typeface="+mj-ea"/>
            </a:endParaRPr>
          </a:p>
        </p:txBody>
      </p:sp>
      <p:graphicFrame>
        <p:nvGraphicFramePr>
          <p:cNvPr id="7" name="表 6"/>
          <p:cNvGraphicFramePr>
            <a:graphicFrameLocks noGrp="1"/>
          </p:cNvGraphicFramePr>
          <p:nvPr>
            <p:extLst>
              <p:ext uri="{D42A27DB-BD31-4B8C-83A1-F6EECF244321}">
                <p14:modId xmlns:p14="http://schemas.microsoft.com/office/powerpoint/2010/main" val="343085525"/>
              </p:ext>
            </p:extLst>
          </p:nvPr>
        </p:nvGraphicFramePr>
        <p:xfrm>
          <a:off x="628650" y="1690687"/>
          <a:ext cx="7886700" cy="23059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569628">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Labels of New York</a:t>
                      </a:r>
                      <a:r>
                        <a:rPr kumimoji="1" lang="en-US" altLang="ja-JP" sz="2400" baseline="0">
                          <a:latin typeface="Arial Unicode MS" panose="020B0604020202020204" pitchFamily="50" charset="-128"/>
                          <a:ea typeface="Arial Unicode MS" panose="020B0604020202020204" pitchFamily="50" charset="-128"/>
                          <a:cs typeface="Arial Unicode MS" panose="020B0604020202020204" pitchFamily="50" charset="-128"/>
                        </a:rPr>
                        <a:t> Times</a:t>
                      </a:r>
                      <a:endPar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The number</a:t>
                      </a:r>
                    </a:p>
                  </a:txBody>
                  <a:tcPr/>
                </a:tc>
                <a:extLst>
                  <a:ext uri="{0D108BD9-81ED-4DB2-BD59-A6C34878D82A}">
                    <a16:rowId xmlns:a16="http://schemas.microsoft.com/office/drawing/2014/main" val="10000"/>
                  </a:ext>
                </a:extLst>
              </a:tr>
              <a:tr h="586005">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Technology</a:t>
                      </a: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20</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1"/>
                  </a:ext>
                </a:extLst>
              </a:tr>
              <a:tr h="586005">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Economy</a:t>
                      </a: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20</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2"/>
                  </a:ext>
                </a:extLst>
              </a:tr>
              <a:tr h="564322">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Winter-Olympics-2018</a:t>
                      </a: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17</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3"/>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42276038"/>
              </p:ext>
            </p:extLst>
          </p:nvPr>
        </p:nvGraphicFramePr>
        <p:xfrm>
          <a:off x="628650" y="4451389"/>
          <a:ext cx="7886700" cy="174163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569628">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Labels of Japan Times</a:t>
                      </a: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The number</a:t>
                      </a:r>
                    </a:p>
                  </a:txBody>
                  <a:tcPr/>
                </a:tc>
                <a:extLst>
                  <a:ext uri="{0D108BD9-81ED-4DB2-BD59-A6C34878D82A}">
                    <a16:rowId xmlns:a16="http://schemas.microsoft.com/office/drawing/2014/main" val="10000"/>
                  </a:ext>
                </a:extLst>
              </a:tr>
              <a:tr h="586005">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Digital</a:t>
                      </a: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15</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1"/>
                  </a:ext>
                </a:extLst>
              </a:tr>
              <a:tr h="586005">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Economy</a:t>
                      </a:r>
                    </a:p>
                  </a:txBody>
                  <a:tcPr/>
                </a:tc>
                <a:tc>
                  <a:txBody>
                    <a:bodyPr/>
                    <a:lstStyle/>
                    <a:p>
                      <a:pPr algn="ct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16</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60091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48</a:t>
            </a:fld>
            <a:endParaRPr kumimoji="1" lang="ja-JP" altLang="en-US"/>
          </a:p>
        </p:txBody>
      </p:sp>
      <p:sp>
        <p:nvSpPr>
          <p:cNvPr id="5" name="タイトル 1"/>
          <p:cNvSpPr>
            <a:spLocks noGrp="1"/>
          </p:cNvSpPr>
          <p:nvPr>
            <p:ph type="title"/>
          </p:nvPr>
        </p:nvSpPr>
        <p:spPr>
          <a:xfrm>
            <a:off x="628650" y="365126"/>
            <a:ext cx="7886700" cy="1325563"/>
          </a:xfrm>
        </p:spPr>
        <p:txBody>
          <a:bodyPr/>
          <a:lstStyle/>
          <a:p>
            <a:r>
              <a:rPr lang="en-US" altLang="ja-JP">
                <a:latin typeface="+mj-ea"/>
              </a:rPr>
              <a:t>New York Times and Japan Times</a:t>
            </a:r>
            <a:endParaRPr kumimoji="1" lang="ja-JP" altLang="en-US">
              <a:latin typeface="+mj-ea"/>
            </a:endParaRP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37" y="1776916"/>
            <a:ext cx="5763399" cy="187041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37" y="4012844"/>
            <a:ext cx="5819890" cy="2117476"/>
          </a:xfrm>
          <a:prstGeom prst="rect">
            <a:avLst/>
          </a:prstGeom>
        </p:spPr>
      </p:pic>
      <p:sp>
        <p:nvSpPr>
          <p:cNvPr id="12" name="テキスト ボックス 11"/>
          <p:cNvSpPr txBox="1"/>
          <p:nvPr/>
        </p:nvSpPr>
        <p:spPr>
          <a:xfrm>
            <a:off x="6236414" y="3647326"/>
            <a:ext cx="2764346" cy="461665"/>
          </a:xfrm>
          <a:prstGeom prst="rect">
            <a:avLst/>
          </a:prstGeom>
          <a:noFill/>
        </p:spPr>
        <p:txBody>
          <a:bodyPr wrap="none" rtlCol="0">
            <a:spAutoFit/>
          </a:bodyPr>
          <a:lstStyle/>
          <a:p>
            <a:r>
              <a:rPr lang="en-US" altLang="ja-JP" sz="2400" i="1"/>
              <a:t>d</a:t>
            </a:r>
            <a:r>
              <a:rPr kumimoji="1" lang="en-US" altLang="ja-JP" sz="2400" i="1"/>
              <a:t>igital</a:t>
            </a:r>
            <a:r>
              <a:rPr kumimoji="1" lang="en-US" altLang="ja-JP" sz="2400"/>
              <a:t> </a:t>
            </a:r>
            <a:r>
              <a:rPr kumimoji="1" lang="ja-JP" altLang="en-US" sz="2400"/>
              <a:t>→ </a:t>
            </a:r>
            <a:r>
              <a:rPr kumimoji="1" lang="en-US" altLang="ja-JP" sz="2400" i="1"/>
              <a:t>technology</a:t>
            </a:r>
            <a:endParaRPr kumimoji="1" lang="ja-JP" altLang="en-US" sz="2400" i="1"/>
          </a:p>
        </p:txBody>
      </p:sp>
    </p:spTree>
    <p:extLst>
      <p:ext uri="{BB962C8B-B14F-4D97-AF65-F5344CB8AC3E}">
        <p14:creationId xmlns:p14="http://schemas.microsoft.com/office/powerpoint/2010/main" val="1134484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49</a:t>
            </a:fld>
            <a:endParaRPr kumimoji="1" lang="ja-JP" altLang="en-US"/>
          </a:p>
        </p:txBody>
      </p:sp>
    </p:spTree>
    <p:extLst>
      <p:ext uri="{BB962C8B-B14F-4D97-AF65-F5344CB8AC3E}">
        <p14:creationId xmlns:p14="http://schemas.microsoft.com/office/powerpoint/2010/main" val="188123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rPr>
              <a:t>Motivation</a:t>
            </a:r>
            <a:endParaRPr kumimoji="1" lang="ja-JP" altLang="en-US">
              <a:latin typeface="+mj-ea"/>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5</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24" y="1690689"/>
            <a:ext cx="1580296" cy="2104321"/>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3098" y="2252717"/>
            <a:ext cx="1712252" cy="2117568"/>
          </a:xfrm>
          <a:prstGeom prst="rect">
            <a:avLst/>
          </a:prstGeom>
        </p:spPr>
      </p:pic>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4211" y="1795697"/>
            <a:ext cx="3998626" cy="3998626"/>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924" y="4439319"/>
            <a:ext cx="2063173" cy="1917032"/>
          </a:xfrm>
          <a:prstGeom prst="rect">
            <a:avLst/>
          </a:prstGeom>
        </p:spPr>
      </p:pic>
    </p:spTree>
    <p:extLst>
      <p:ext uri="{BB962C8B-B14F-4D97-AF65-F5344CB8AC3E}">
        <p14:creationId xmlns:p14="http://schemas.microsoft.com/office/powerpoint/2010/main" val="1398683731"/>
      </p:ext>
    </p:extLst>
  </p:cSld>
  <p:clrMapOvr>
    <a:masterClrMapping/>
  </p:clrMapOvr>
  <mc:AlternateContent xmlns:mc="http://schemas.openxmlformats.org/markup-compatibility/2006" xmlns:p14="http://schemas.microsoft.com/office/powerpoint/2010/main">
    <mc:Choice Requires="p14">
      <p:transition spd="slow" p14:dur="2000" advTm="26297"/>
    </mc:Choice>
    <mc:Fallback xmlns="">
      <p:transition spd="slow" advTm="26297"/>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50</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10" y="2230484"/>
            <a:ext cx="3860756" cy="3195485"/>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4908" y="2230484"/>
            <a:ext cx="3930336" cy="3195486"/>
          </a:xfrm>
          <a:prstGeom prst="rect">
            <a:avLst/>
          </a:prstGeom>
        </p:spPr>
      </p:pic>
      <p:sp>
        <p:nvSpPr>
          <p:cNvPr id="8" name="テキスト ボックス 7"/>
          <p:cNvSpPr txBox="1"/>
          <p:nvPr/>
        </p:nvSpPr>
        <p:spPr>
          <a:xfrm>
            <a:off x="484710" y="5726686"/>
            <a:ext cx="6050054" cy="707886"/>
          </a:xfrm>
          <a:prstGeom prst="rect">
            <a:avLst/>
          </a:prstGeom>
          <a:noFill/>
        </p:spPr>
        <p:txBody>
          <a:bodyPr vert="horz" wrap="none" rtlCol="0">
            <a:spAutoFit/>
          </a:bodyPr>
          <a:lstStyle/>
          <a:p>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x axis represents the ratio of missing labels.</a:t>
            </a:r>
          </a:p>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y axis represents the micro-averaged F-scores.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0" name="タイトル 1"/>
          <p:cNvSpPr>
            <a:spLocks noGrp="1"/>
          </p:cNvSpPr>
          <p:nvPr>
            <p:ph type="title"/>
          </p:nvPr>
        </p:nvSpPr>
        <p:spPr>
          <a:xfrm>
            <a:off x="628650" y="365126"/>
            <a:ext cx="7886700" cy="1325563"/>
          </a:xfrm>
        </p:spPr>
        <p:txBody>
          <a:bodyPr>
            <a:normAutofit/>
          </a:bodyPr>
          <a:lstStyle/>
          <a:p>
            <a:r>
              <a:rPr kumimoji="1" lang="en-US" altLang="ja-JP" sz="3200">
                <a:latin typeface="+mj-ea"/>
                <a:cs typeface="Arial Unicode MS" panose="020B0604020202020204" pitchFamily="50" charset="-128"/>
              </a:rPr>
              <a:t>Micro-averaged F-scores for six classifiers</a:t>
            </a:r>
            <a:endParaRPr kumimoji="1" lang="ja-JP" altLang="en-US" sz="3200">
              <a:latin typeface="+mj-ea"/>
              <a:cs typeface="Arial Unicode MS" panose="020B0604020202020204" pitchFamily="50" charset="-128"/>
            </a:endParaRPr>
          </a:p>
        </p:txBody>
      </p:sp>
    </p:spTree>
    <p:extLst>
      <p:ext uri="{BB962C8B-B14F-4D97-AF65-F5344CB8AC3E}">
        <p14:creationId xmlns:p14="http://schemas.microsoft.com/office/powerpoint/2010/main" val="229511213"/>
      </p:ext>
    </p:extLst>
  </p:cSld>
  <p:clrMapOvr>
    <a:masterClrMapping/>
  </p:clrMapOvr>
  <mc:AlternateContent xmlns:mc="http://schemas.openxmlformats.org/markup-compatibility/2006" xmlns:p14="http://schemas.microsoft.com/office/powerpoint/2010/main">
    <mc:Choice Requires="p14">
      <p:transition spd="slow" p14:dur="2000" advTm="70742"/>
    </mc:Choice>
    <mc:Fallback xmlns="">
      <p:transition spd="slow" advTm="70742"/>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51</a:t>
            </a:fld>
            <a:endParaRPr kumimoji="1" lang="ja-JP" altLang="en-US"/>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0507" y="1477569"/>
            <a:ext cx="5282985" cy="4249117"/>
          </a:xfrm>
          <a:prstGeom prst="rect">
            <a:avLst/>
          </a:prstGeom>
        </p:spPr>
      </p:pic>
      <p:sp>
        <p:nvSpPr>
          <p:cNvPr id="8" name="テキスト ボックス 7"/>
          <p:cNvSpPr txBox="1"/>
          <p:nvPr/>
        </p:nvSpPr>
        <p:spPr>
          <a:xfrm>
            <a:off x="484710" y="5726686"/>
            <a:ext cx="6050054" cy="707886"/>
          </a:xfrm>
          <a:prstGeom prst="rect">
            <a:avLst/>
          </a:prstGeom>
          <a:noFill/>
        </p:spPr>
        <p:txBody>
          <a:bodyPr vert="horz" wrap="none" rtlCol="0">
            <a:spAutoFit/>
          </a:bodyPr>
          <a:lstStyle/>
          <a:p>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x axis represents the ratio of missing labels.</a:t>
            </a:r>
          </a:p>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y axis represents the micro-averaged F-scores.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0" name="タイトル 1"/>
          <p:cNvSpPr>
            <a:spLocks noGrp="1"/>
          </p:cNvSpPr>
          <p:nvPr>
            <p:ph type="title"/>
          </p:nvPr>
        </p:nvSpPr>
        <p:spPr>
          <a:xfrm>
            <a:off x="628650" y="365126"/>
            <a:ext cx="7886700" cy="1325563"/>
          </a:xfrm>
        </p:spPr>
        <p:txBody>
          <a:bodyPr>
            <a:normAutofit/>
          </a:bodyPr>
          <a:lstStyle/>
          <a:p>
            <a:r>
              <a:rPr kumimoji="1" lang="en-US" altLang="ja-JP" sz="3200">
                <a:latin typeface="+mj-ea"/>
                <a:cs typeface="Arial Unicode MS" panose="020B0604020202020204" pitchFamily="50" charset="-128"/>
              </a:rPr>
              <a:t>Micro-averaged F-scores for six classifiers</a:t>
            </a:r>
            <a:endParaRPr kumimoji="1" lang="ja-JP" altLang="en-US" sz="3200">
              <a:latin typeface="+mj-ea"/>
              <a:cs typeface="Arial Unicode MS" panose="020B0604020202020204" pitchFamily="50" charset="-128"/>
            </a:endParaRPr>
          </a:p>
        </p:txBody>
      </p:sp>
      <p:pic>
        <p:nvPicPr>
          <p:cNvPr id="2" name="サウンド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626609002"/>
      </p:ext>
    </p:extLst>
  </p:cSld>
  <p:clrMapOvr>
    <a:masterClrMapping/>
  </p:clrMapOvr>
  <mc:AlternateContent xmlns:mc="http://schemas.openxmlformats.org/markup-compatibility/2006" xmlns:p14="http://schemas.microsoft.com/office/powerpoint/2010/main">
    <mc:Choice Requires="p14">
      <p:transition spd="slow" p14:dur="2000" advTm="18601"/>
    </mc:Choice>
    <mc:Fallback xmlns="">
      <p:transition spd="slow" advTm="186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52</a:t>
            </a:fld>
            <a:endParaRPr kumimoji="1" lang="ja-JP" altLang="en-US"/>
          </a:p>
        </p:txBody>
      </p:sp>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600" y="1476000"/>
            <a:ext cx="5281200" cy="4293781"/>
          </a:xfrm>
          <a:prstGeom prst="rect">
            <a:avLst/>
          </a:prstGeom>
        </p:spPr>
      </p:pic>
      <p:cxnSp>
        <p:nvCxnSpPr>
          <p:cNvPr id="3" name="直線矢印コネクタ 2"/>
          <p:cNvCxnSpPr/>
          <p:nvPr/>
        </p:nvCxnSpPr>
        <p:spPr>
          <a:xfrm flipH="1" flipV="1">
            <a:off x="3441940" y="3140013"/>
            <a:ext cx="3505" cy="19218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84710" y="5726686"/>
            <a:ext cx="6050054" cy="707886"/>
          </a:xfrm>
          <a:prstGeom prst="rect">
            <a:avLst/>
          </a:prstGeom>
          <a:noFill/>
        </p:spPr>
        <p:txBody>
          <a:bodyPr vert="horz" wrap="none" rtlCol="0">
            <a:spAutoFit/>
          </a:bodyPr>
          <a:lstStyle/>
          <a:p>
            <a:r>
              <a:rPr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x axis represents the ratio of missing labels.</a:t>
            </a:r>
          </a:p>
          <a:p>
            <a:r>
              <a:rPr kumimoji="1" lang="en-US" altLang="ja-JP" sz="2000">
                <a:latin typeface="Arial Unicode MS" panose="020B0604020202020204" pitchFamily="50" charset="-128"/>
                <a:ea typeface="Arial Unicode MS" panose="020B0604020202020204" pitchFamily="50" charset="-128"/>
                <a:cs typeface="Arial Unicode MS" panose="020B0604020202020204" pitchFamily="50" charset="-128"/>
              </a:rPr>
              <a:t>The y axis represents the micro-averaged F-scores.</a:t>
            </a: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0" name="タイトル 1"/>
          <p:cNvSpPr>
            <a:spLocks noGrp="1"/>
          </p:cNvSpPr>
          <p:nvPr>
            <p:ph type="title"/>
          </p:nvPr>
        </p:nvSpPr>
        <p:spPr>
          <a:xfrm>
            <a:off x="628650" y="365126"/>
            <a:ext cx="7886700" cy="1325563"/>
          </a:xfrm>
        </p:spPr>
        <p:txBody>
          <a:bodyPr>
            <a:normAutofit/>
          </a:bodyPr>
          <a:lstStyle/>
          <a:p>
            <a:r>
              <a:rPr kumimoji="1" lang="en-US" altLang="ja-JP" sz="3200">
                <a:latin typeface="+mj-ea"/>
                <a:cs typeface="Arial Unicode MS" panose="020B0604020202020204" pitchFamily="50" charset="-128"/>
              </a:rPr>
              <a:t>Micro-averaged F-scores for six classifiers</a:t>
            </a:r>
            <a:endParaRPr kumimoji="1" lang="ja-JP" altLang="en-US" sz="3200">
              <a:latin typeface="+mj-ea"/>
              <a:cs typeface="Arial Unicode MS" panose="020B0604020202020204" pitchFamily="50" charset="-128"/>
            </a:endParaRPr>
          </a:p>
        </p:txBody>
      </p:sp>
      <p:pic>
        <p:nvPicPr>
          <p:cNvPr id="2" name="サウンド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330018484"/>
      </p:ext>
    </p:extLst>
  </p:cSld>
  <p:clrMapOvr>
    <a:masterClrMapping/>
  </p:clrMapOvr>
  <mc:AlternateContent xmlns:mc="http://schemas.openxmlformats.org/markup-compatibility/2006" xmlns:p14="http://schemas.microsoft.com/office/powerpoint/2010/main">
    <mc:Choice Requires="p14">
      <p:transition spd="slow" p14:dur="2000" advTm="35501"/>
    </mc:Choice>
    <mc:Fallback xmlns="">
      <p:transition spd="slow" advTm="355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モチベーションの流れ</a:t>
            </a:r>
          </a:p>
        </p:txBody>
      </p:sp>
      <p:sp>
        <p:nvSpPr>
          <p:cNvPr id="3" name="コンテンツ プレースホルダー 2"/>
          <p:cNvSpPr>
            <a:spLocks noGrp="1"/>
          </p:cNvSpPr>
          <p:nvPr>
            <p:ph idx="1"/>
          </p:nvPr>
        </p:nvSpPr>
        <p:spPr/>
        <p:txBody>
          <a:bodyPr>
            <a:normAutofit/>
          </a:bodyPr>
          <a:lstStyle/>
          <a:p>
            <a:r>
              <a:rPr lang="en-US" altLang="ja-JP"/>
              <a:t>Web</a:t>
            </a:r>
            <a:r>
              <a:rPr lang="ja-JP" altLang="en-US"/>
              <a:t>上にデータが膨大に増えているから、分類器大事</a:t>
            </a:r>
            <a:endParaRPr lang="en-US" altLang="ja-JP"/>
          </a:p>
          <a:p>
            <a:r>
              <a:rPr lang="ja-JP" altLang="en-US"/>
              <a:t>質の良い分類器を構築するためには質の良いデータセットが欲しい</a:t>
            </a:r>
            <a:endParaRPr lang="en-US" altLang="ja-JP"/>
          </a:p>
          <a:p>
            <a:r>
              <a:rPr lang="ja-JP" altLang="en-US"/>
              <a:t>通常、人がラベル付けすると良いデータセットが得られる</a:t>
            </a:r>
            <a:endParaRPr lang="en-US" altLang="ja-JP"/>
          </a:p>
          <a:p>
            <a:r>
              <a:rPr lang="ja-JP" altLang="en-US"/>
              <a:t>インターネットが普及してきて、このタスクを複数人で行えるようになってきた</a:t>
            </a:r>
            <a:endParaRPr lang="en-US" altLang="ja-JP"/>
          </a:p>
          <a:p>
            <a:endParaRPr lang="en-US" altLang="ja-JP"/>
          </a:p>
          <a:p>
            <a:r>
              <a:rPr lang="ja-JP" altLang="en-US"/>
              <a:t>しかし、まだ難しい</a:t>
            </a:r>
            <a:endParaRPr lang="en-US" altLang="ja-JP"/>
          </a:p>
          <a:p>
            <a:pPr lvl="1"/>
            <a:r>
              <a:rPr lang="ja-JP" altLang="en-US"/>
              <a:t>具体例：</a:t>
            </a:r>
            <a:r>
              <a:rPr lang="en-US" altLang="ja-JP"/>
              <a:t>Wikipedia</a:t>
            </a:r>
          </a:p>
          <a:p>
            <a:pPr marL="685800" lvl="1" indent="-342900">
              <a:buFont typeface="+mj-lt"/>
              <a:buAutoNum type="arabicPeriod"/>
            </a:pPr>
            <a:r>
              <a:rPr lang="ja-JP" altLang="en-US"/>
              <a:t>データの量が増えるとコストがかかるし、</a:t>
            </a:r>
            <a:endParaRPr lang="en-US" altLang="ja-JP"/>
          </a:p>
          <a:p>
            <a:pPr lvl="2"/>
            <a:r>
              <a:rPr lang="ja-JP" altLang="en-US"/>
              <a:t>半教師あり学習が良いアプローチとして知られている</a:t>
            </a:r>
            <a:r>
              <a:rPr lang="en-US" altLang="ja-JP"/>
              <a:t> (LP)</a:t>
            </a:r>
            <a:endParaRPr lang="ja-JP" altLang="en-US"/>
          </a:p>
          <a:p>
            <a:pPr marL="685800" lvl="1" indent="-342900">
              <a:buFont typeface="+mj-lt"/>
              <a:buAutoNum type="arabicPeriod"/>
            </a:pPr>
            <a:r>
              <a:rPr lang="ja-JP" altLang="en-US"/>
              <a:t>複数のラベルを持つ状況ではデータセットの質の低下</a:t>
            </a:r>
            <a:endParaRPr lang="en-US" altLang="ja-JP"/>
          </a:p>
          <a:p>
            <a:pPr lvl="2"/>
            <a:r>
              <a:rPr lang="ja-JP" altLang="en-US"/>
              <a:t>誤り</a:t>
            </a:r>
            <a:r>
              <a:rPr lang="en-US" altLang="ja-JP"/>
              <a:t> (LNP</a:t>
            </a:r>
            <a:r>
              <a:rPr lang="ja-JP" altLang="en-US"/>
              <a:t>とかがやってきた</a:t>
            </a:r>
            <a:r>
              <a:rPr lang="en-US" altLang="ja-JP"/>
              <a:t>)</a:t>
            </a:r>
          </a:p>
          <a:p>
            <a:pPr lvl="2"/>
            <a:r>
              <a:rPr lang="ja-JP" altLang="en-US"/>
              <a:t>付与忘れ</a:t>
            </a:r>
            <a:r>
              <a:rPr lang="en-US" altLang="ja-JP"/>
              <a:t> &lt;- </a:t>
            </a:r>
            <a:r>
              <a:rPr lang="ja-JP" altLang="en-US"/>
              <a:t>本研究</a:t>
            </a:r>
            <a:endParaRPr lang="en-US" altLang="ja-JP"/>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53</a:t>
            </a:fld>
            <a:endParaRPr kumimoji="1" lang="ja-JP" altLang="en-US"/>
          </a:p>
        </p:txBody>
      </p:sp>
    </p:spTree>
    <p:extLst>
      <p:ext uri="{BB962C8B-B14F-4D97-AF65-F5344CB8AC3E}">
        <p14:creationId xmlns:p14="http://schemas.microsoft.com/office/powerpoint/2010/main" val="174443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Motivation</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6</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12" y="1662112"/>
            <a:ext cx="7496175" cy="3533775"/>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911" y="5195887"/>
            <a:ext cx="7525807" cy="883637"/>
          </a:xfrm>
          <a:prstGeom prst="rect">
            <a:avLst/>
          </a:prstGeom>
        </p:spPr>
      </p:pic>
    </p:spTree>
    <p:extLst>
      <p:ext uri="{BB962C8B-B14F-4D97-AF65-F5344CB8AC3E}">
        <p14:creationId xmlns:p14="http://schemas.microsoft.com/office/powerpoint/2010/main" val="1950251747"/>
      </p:ext>
    </p:extLst>
  </p:cSld>
  <p:clrMapOvr>
    <a:masterClrMapping/>
  </p:clrMapOvr>
  <mc:AlternateContent xmlns:mc="http://schemas.openxmlformats.org/markup-compatibility/2006" xmlns:p14="http://schemas.microsoft.com/office/powerpoint/2010/main">
    <mc:Choice Requires="p14">
      <p:transition spd="slow" p14:dur="2000" advTm="36788"/>
    </mc:Choice>
    <mc:Fallback xmlns="">
      <p:transition spd="slow" advTm="3678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Motivation</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7</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12" y="1662112"/>
            <a:ext cx="7496175" cy="3533775"/>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911" y="5195887"/>
            <a:ext cx="7525807" cy="883637"/>
          </a:xfrm>
          <a:prstGeom prst="rect">
            <a:avLst/>
          </a:prstGeom>
        </p:spPr>
      </p:pic>
      <p:sp>
        <p:nvSpPr>
          <p:cNvPr id="3" name="正方形/長方形 2"/>
          <p:cNvSpPr/>
          <p:nvPr/>
        </p:nvSpPr>
        <p:spPr>
          <a:xfrm>
            <a:off x="823911" y="5195887"/>
            <a:ext cx="7525807" cy="8836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3551756"/>
      </p:ext>
    </p:extLst>
  </p:cSld>
  <p:clrMapOvr>
    <a:masterClrMapping/>
  </p:clrMapOvr>
  <mc:AlternateContent xmlns:mc="http://schemas.openxmlformats.org/markup-compatibility/2006" xmlns:p14="http://schemas.microsoft.com/office/powerpoint/2010/main">
    <mc:Choice Requires="p14">
      <p:transition spd="slow" p14:dur="2000" advTm="10459"/>
    </mc:Choice>
    <mc:Fallback xmlns="">
      <p:transition spd="slow" advTm="1045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Motivation</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E21CF5BF-EBD8-48C7-9B2A-06BAA1FB421E}" type="slidenum">
              <a:rPr kumimoji="1" lang="ja-JP" altLang="en-US" smtClean="0"/>
              <a:t>8</a:t>
            </a:fld>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545" y="3554884"/>
            <a:ext cx="4389564" cy="2293981"/>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345" y="3554884"/>
            <a:ext cx="3390900" cy="325755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45" y="1430038"/>
            <a:ext cx="3390900" cy="2111976"/>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7545" y="1442908"/>
            <a:ext cx="4480122" cy="2111976"/>
          </a:xfrm>
          <a:prstGeom prst="rect">
            <a:avLst/>
          </a:prstGeom>
        </p:spPr>
      </p:pic>
      <p:sp>
        <p:nvSpPr>
          <p:cNvPr id="14" name="円/楕円 13"/>
          <p:cNvSpPr/>
          <p:nvPr/>
        </p:nvSpPr>
        <p:spPr>
          <a:xfrm>
            <a:off x="4143632" y="4942703"/>
            <a:ext cx="1754660" cy="2636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2282885" y="5307355"/>
            <a:ext cx="1414360" cy="2636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3166039"/>
      </p:ext>
    </p:extLst>
  </p:cSld>
  <p:clrMapOvr>
    <a:masterClrMapping/>
  </p:clrMapOvr>
  <mc:AlternateContent xmlns:mc="http://schemas.openxmlformats.org/markup-compatibility/2006" xmlns:p14="http://schemas.microsoft.com/office/powerpoint/2010/main">
    <mc:Choice Requires="p14">
      <p:transition spd="slow" p14:dur="2000" advTm="28414"/>
    </mc:Choice>
    <mc:Fallback xmlns="">
      <p:transition spd="slow" advTm="2841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latin typeface="+mj-ea"/>
                <a:cs typeface="Arial Unicode MS" panose="020B0604020202020204" pitchFamily="50" charset="-128"/>
              </a:rPr>
              <a:t>Motivation</a:t>
            </a:r>
            <a:endParaRPr kumimoji="1" lang="ja-JP" altLang="en-US">
              <a:latin typeface="+mj-ea"/>
              <a:cs typeface="Arial Unicode MS" panose="020B0604020202020204" pitchFamily="50" charset="-128"/>
            </a:endParaRPr>
          </a:p>
        </p:txBody>
      </p:sp>
      <p:sp>
        <p:nvSpPr>
          <p:cNvPr id="4" name="スライド番号プレースホルダー 3"/>
          <p:cNvSpPr>
            <a:spLocks noGrp="1"/>
          </p:cNvSpPr>
          <p:nvPr>
            <p:ph type="sldNum" sz="quarter" idx="12"/>
          </p:nvPr>
        </p:nvSpPr>
        <p:spPr>
          <a:xfrm>
            <a:off x="6300110" y="2133771"/>
            <a:ext cx="2057400" cy="365125"/>
          </a:xfrm>
        </p:spPr>
        <p:txBody>
          <a:bodyPr/>
          <a:lstStyle/>
          <a:p>
            <a:fld id="{E21CF5BF-EBD8-48C7-9B2A-06BAA1FB421E}" type="slidenum">
              <a:rPr kumimoji="1" lang="ja-JP" altLang="en-US" smtClean="0"/>
              <a:t>9</a:t>
            </a:fld>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545" y="3554884"/>
            <a:ext cx="4389564" cy="2293981"/>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345" y="3554884"/>
            <a:ext cx="3390900" cy="325755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45" y="1430038"/>
            <a:ext cx="3390900" cy="2111976"/>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7545" y="1442908"/>
            <a:ext cx="4480122" cy="2111976"/>
          </a:xfrm>
          <a:prstGeom prst="rect">
            <a:avLst/>
          </a:prstGeom>
        </p:spPr>
      </p:pic>
      <p:sp>
        <p:nvSpPr>
          <p:cNvPr id="15" name="円/楕円 14"/>
          <p:cNvSpPr/>
          <p:nvPr/>
        </p:nvSpPr>
        <p:spPr>
          <a:xfrm>
            <a:off x="1440046" y="5490235"/>
            <a:ext cx="1414360" cy="2636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4216048" y="5987425"/>
            <a:ext cx="4927952" cy="461665"/>
          </a:xfrm>
          <a:prstGeom prst="rect">
            <a:avLst/>
          </a:prstGeom>
          <a:noFill/>
        </p:spPr>
        <p:txBody>
          <a:bodyPr wrap="none" rtlCol="0">
            <a:spAutoFit/>
          </a:bodyPr>
          <a:lstStyle/>
          <a:p>
            <a:r>
              <a:rPr kumimoji="1" lang="en-US" altLang="ja-JP" sz="2400" i="1">
                <a:latin typeface="Arial Unicode MS" panose="020B0604020202020204" pitchFamily="50" charset="-128"/>
                <a:ea typeface="Arial Unicode MS" panose="020B0604020202020204" pitchFamily="50" charset="-128"/>
                <a:cs typeface="Arial Unicode MS" panose="020B0604020202020204" pitchFamily="50" charset="-128"/>
              </a:rPr>
              <a:t>Suicide bombings </a:t>
            </a:r>
            <a:r>
              <a:rPr kumimoji="1" lang="en-US" altLang="ja-JP" sz="2400">
                <a:latin typeface="Arial Unicode MS" panose="020B0604020202020204" pitchFamily="50" charset="-128"/>
                <a:ea typeface="Arial Unicode MS" panose="020B0604020202020204" pitchFamily="50" charset="-128"/>
                <a:cs typeface="Arial Unicode MS" panose="020B0604020202020204" pitchFamily="50" charset="-128"/>
              </a:rPr>
              <a:t>is not assigned. </a:t>
            </a:r>
            <a:endParaRPr kumimoji="1" lang="ja-JP" altLang="en-US" sz="240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05440166"/>
      </p:ext>
    </p:extLst>
  </p:cSld>
  <p:clrMapOvr>
    <a:masterClrMapping/>
  </p:clrMapOvr>
  <mc:AlternateContent xmlns:mc="http://schemas.openxmlformats.org/markup-compatibility/2006" xmlns:p14="http://schemas.microsoft.com/office/powerpoint/2010/main">
    <mc:Choice Requires="p14">
      <p:transition spd="slow" p14:dur="2000" advTm="24074"/>
    </mc:Choice>
    <mc:Fallback xmlns="">
      <p:transition spd="slow" advTm="24074"/>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15166</TotalTime>
  <Words>3660</Words>
  <Application>Microsoft Macintosh PowerPoint</Application>
  <PresentationFormat>画面に合わせる (4:3)</PresentationFormat>
  <Paragraphs>522</Paragraphs>
  <Slides>53</Slides>
  <Notes>52</Notes>
  <HiddenSlides>0</HiddenSlides>
  <MMClips>2</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53</vt:i4>
      </vt:variant>
    </vt:vector>
  </HeadingPairs>
  <TitlesOfParts>
    <vt:vector size="59" baseType="lpstr">
      <vt:lpstr>Arial Unicode MS</vt:lpstr>
      <vt:lpstr>ＭＳ Ｐゴシック</vt:lpstr>
      <vt:lpstr>Arial</vt:lpstr>
      <vt:lpstr>Calibri</vt:lpstr>
      <vt:lpstr>Calibri Light</vt:lpstr>
      <vt:lpstr>Office テーマ</vt:lpstr>
      <vt:lpstr>Label Propagation Using Amendable Clamping</vt:lpstr>
      <vt:lpstr>Label Propagation Using Amendable Clamping</vt:lpstr>
      <vt:lpstr>Motivation</vt:lpstr>
      <vt:lpstr>Motivation</vt:lpstr>
      <vt:lpstr>Motivation</vt:lpstr>
      <vt:lpstr>Motivation</vt:lpstr>
      <vt:lpstr>Motivation</vt:lpstr>
      <vt:lpstr>Motivation</vt:lpstr>
      <vt:lpstr>Motivation</vt:lpstr>
      <vt:lpstr>Motivation</vt:lpstr>
      <vt:lpstr>Motivation</vt:lpstr>
      <vt:lpstr>Motivation</vt:lpstr>
      <vt:lpstr>Motivation</vt:lpstr>
      <vt:lpstr>Effect of missing labels</vt:lpstr>
      <vt:lpstr>Effect of missing labels</vt:lpstr>
      <vt:lpstr>Effect of missing labels</vt:lpstr>
      <vt:lpstr>Our approach</vt:lpstr>
      <vt:lpstr>Proposed algorithm: LPAC</vt:lpstr>
      <vt:lpstr>Proposed algorithm: LPAC</vt:lpstr>
      <vt:lpstr>Proposed algorithm: LPAC</vt:lpstr>
      <vt:lpstr>Proposed algorithm: LPAC</vt:lpstr>
      <vt:lpstr>Experimental setting</vt:lpstr>
      <vt:lpstr>Experimental setting</vt:lpstr>
      <vt:lpstr>Experimental setting</vt:lpstr>
      <vt:lpstr>Experimental setting</vt:lpstr>
      <vt:lpstr>Experimental setting</vt:lpstr>
      <vt:lpstr>Experimental setting</vt:lpstr>
      <vt:lpstr>Micro-averaged F-scores for six classifiers</vt:lpstr>
      <vt:lpstr>Micro-averaged F-scores for six classifiers</vt:lpstr>
      <vt:lpstr>Micro-averaged F-scores for six classifiers</vt:lpstr>
      <vt:lpstr>Micro-averaged F-scores for six classifiers</vt:lpstr>
      <vt:lpstr>Micro-averaged F-scores for six classifiers</vt:lpstr>
      <vt:lpstr>Micro-averaged F-scores for six classifiers</vt:lpstr>
      <vt:lpstr>Conclusion</vt:lpstr>
      <vt:lpstr>Conclusion</vt:lpstr>
      <vt:lpstr>PowerPoint プレゼンテーション</vt:lpstr>
      <vt:lpstr>Correlation between the number of training label and F-scores of LPAC</vt:lpstr>
      <vt:lpstr>The number of iterations of LP-based algorithms</vt:lpstr>
      <vt:lpstr>The analyzing time of LP and LPAC</vt:lpstr>
      <vt:lpstr>The analyzing time of LP based algorithm</vt:lpstr>
      <vt:lpstr>Experiment using Wikipedia</vt:lpstr>
      <vt:lpstr>Experiment using Wikipedia</vt:lpstr>
      <vt:lpstr>Experiment using Wikipedia</vt:lpstr>
      <vt:lpstr>Experiment using Wikipedia</vt:lpstr>
      <vt:lpstr>PowerPoint プレゼンテーション</vt:lpstr>
      <vt:lpstr>New York Times and Japan Times</vt:lpstr>
      <vt:lpstr>New York Times and Japan Times</vt:lpstr>
      <vt:lpstr>New York Times and Japan Times</vt:lpstr>
      <vt:lpstr>PowerPoint プレゼンテーション</vt:lpstr>
      <vt:lpstr>Micro-averaged F-scores for six classifiers</vt:lpstr>
      <vt:lpstr>Micro-averaged F-scores for six classifiers</vt:lpstr>
      <vt:lpstr>Micro-averaged F-scores for six classifiers</vt:lpstr>
      <vt:lpstr>モチベーションの流れ</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 Propagation Using Amendable Clamping</dc:title>
  <dc:creator>miyazaki</dc:creator>
  <cp:lastModifiedBy>宮崎　辰郎</cp:lastModifiedBy>
  <cp:revision>165</cp:revision>
  <dcterms:created xsi:type="dcterms:W3CDTF">2018-02-12T05:26:20Z</dcterms:created>
  <dcterms:modified xsi:type="dcterms:W3CDTF">2018-03-11T04:27:11Z</dcterms:modified>
</cp:coreProperties>
</file>