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258" r:id="rId4"/>
    <p:sldId id="295" r:id="rId5"/>
    <p:sldId id="259" r:id="rId6"/>
    <p:sldId id="296" r:id="rId7"/>
    <p:sldId id="260" r:id="rId8"/>
    <p:sldId id="297" r:id="rId9"/>
    <p:sldId id="261" r:id="rId10"/>
    <p:sldId id="262" r:id="rId11"/>
    <p:sldId id="298" r:id="rId12"/>
    <p:sldId id="299" r:id="rId13"/>
    <p:sldId id="266" r:id="rId14"/>
    <p:sldId id="263" r:id="rId15"/>
    <p:sldId id="308" r:id="rId16"/>
    <p:sldId id="267" r:id="rId17"/>
    <p:sldId id="268" r:id="rId18"/>
    <p:sldId id="269" r:id="rId19"/>
    <p:sldId id="270" r:id="rId20"/>
    <p:sldId id="271" r:id="rId21"/>
    <p:sldId id="309" r:id="rId22"/>
    <p:sldId id="272" r:id="rId23"/>
    <p:sldId id="273" r:id="rId24"/>
    <p:sldId id="274" r:id="rId25"/>
    <p:sldId id="300" r:id="rId26"/>
    <p:sldId id="275" r:id="rId27"/>
    <p:sldId id="276" r:id="rId28"/>
    <p:sldId id="285" r:id="rId29"/>
    <p:sldId id="287" r:id="rId30"/>
    <p:sldId id="286" r:id="rId31"/>
    <p:sldId id="310" r:id="rId32"/>
    <p:sldId id="288" r:id="rId33"/>
    <p:sldId id="312" r:id="rId34"/>
    <p:sldId id="289" r:id="rId35"/>
    <p:sldId id="290" r:id="rId36"/>
    <p:sldId id="277" r:id="rId37"/>
    <p:sldId id="291" r:id="rId38"/>
    <p:sldId id="292" r:id="rId39"/>
    <p:sldId id="293" r:id="rId40"/>
    <p:sldId id="301" r:id="rId41"/>
    <p:sldId id="278" r:id="rId42"/>
    <p:sldId id="279" r:id="rId43"/>
    <p:sldId id="280" r:id="rId44"/>
    <p:sldId id="294" r:id="rId45"/>
    <p:sldId id="281" r:id="rId46"/>
    <p:sldId id="302" r:id="rId47"/>
    <p:sldId id="303" r:id="rId48"/>
    <p:sldId id="282" r:id="rId49"/>
    <p:sldId id="304" r:id="rId50"/>
    <p:sldId id="305" r:id="rId51"/>
    <p:sldId id="283" r:id="rId52"/>
    <p:sldId id="265" r:id="rId53"/>
    <p:sldId id="306" r:id="rId54"/>
    <p:sldId id="307" r:id="rId55"/>
    <p:sldId id="264" r:id="rId5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yazaki Tatsuro" initials="MT" lastIdx="3" clrIdx="0">
    <p:extLst>
      <p:ext uri="{19B8F6BF-5375-455C-9EA6-DF929625EA0E}">
        <p15:presenceInfo xmlns:p15="http://schemas.microsoft.com/office/powerpoint/2012/main" userId="8d3570f1d424fcb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098" autoAdjust="0"/>
    <p:restoredTop sz="65885" autoAdjust="0"/>
  </p:normalViewPr>
  <p:slideViewPr>
    <p:cSldViewPr snapToGrid="0">
      <p:cViewPr varScale="1">
        <p:scale>
          <a:sx n="102" d="100"/>
          <a:sy n="102" d="100"/>
        </p:scale>
        <p:origin x="150"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31FC56-6FCF-4521-A4AA-2AD3048E00E8}" type="datetimeFigureOut">
              <a:rPr kumimoji="1" lang="ja-JP" altLang="en-US" smtClean="0"/>
              <a:t>2018/6/12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43800B-5E77-421E-AC78-FFD0C0C3D815}" type="slidenum">
              <a:rPr kumimoji="1" lang="ja-JP" altLang="en-US" smtClean="0"/>
              <a:t>‹#›</a:t>
            </a:fld>
            <a:endParaRPr kumimoji="1" lang="ja-JP" altLang="en-US"/>
          </a:p>
        </p:txBody>
      </p:sp>
    </p:spTree>
    <p:extLst>
      <p:ext uri="{BB962C8B-B14F-4D97-AF65-F5344CB8AC3E}">
        <p14:creationId xmlns:p14="http://schemas.microsoft.com/office/powerpoint/2010/main" val="191690277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943800B-5E77-421E-AC78-FFD0C0C3D815}" type="slidenum">
              <a:rPr kumimoji="1" lang="ja-JP" altLang="en-US" smtClean="0"/>
              <a:t>35</a:t>
            </a:fld>
            <a:endParaRPr kumimoji="1" lang="ja-JP" altLang="en-US"/>
          </a:p>
        </p:txBody>
      </p:sp>
    </p:spTree>
    <p:extLst>
      <p:ext uri="{BB962C8B-B14F-4D97-AF65-F5344CB8AC3E}">
        <p14:creationId xmlns:p14="http://schemas.microsoft.com/office/powerpoint/2010/main" val="2603170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69A856-6052-450B-8DC7-4CA565C77AA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B2C02FAA-5F1B-4552-9D9A-6240F2F53C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D3E937A-0C51-4A4D-B832-0FF7C3BC0250}"/>
              </a:ext>
            </a:extLst>
          </p:cNvPr>
          <p:cNvSpPr>
            <a:spLocks noGrp="1"/>
          </p:cNvSpPr>
          <p:nvPr>
            <p:ph type="dt" sz="half" idx="10"/>
          </p:nvPr>
        </p:nvSpPr>
        <p:spPr/>
        <p:txBody>
          <a:bodyPr/>
          <a:lstStyle/>
          <a:p>
            <a:fld id="{F92661A0-85C2-46B2-83F3-4EF2C8446724}" type="datetimeFigureOut">
              <a:rPr kumimoji="1" lang="ja-JP" altLang="en-US" smtClean="0"/>
              <a:t>2018/6/12</a:t>
            </a:fld>
            <a:endParaRPr kumimoji="1" lang="ja-JP" altLang="en-US"/>
          </a:p>
        </p:txBody>
      </p:sp>
      <p:sp>
        <p:nvSpPr>
          <p:cNvPr id="5" name="フッター プレースホルダー 4">
            <a:extLst>
              <a:ext uri="{FF2B5EF4-FFF2-40B4-BE49-F238E27FC236}">
                <a16:creationId xmlns:a16="http://schemas.microsoft.com/office/drawing/2014/main" id="{6C25352D-046C-4689-B653-A6FA104940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FFF19A2-9472-411C-BA71-EA4719698363}"/>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1225479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6CB84F-E14F-470C-AF77-7746E627DDA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24806CC-FF4B-4FA2-8164-EB13304DF1B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39E4FC1-6367-4DFC-9659-4BCE0E317BDD}"/>
              </a:ext>
            </a:extLst>
          </p:cNvPr>
          <p:cNvSpPr>
            <a:spLocks noGrp="1"/>
          </p:cNvSpPr>
          <p:nvPr>
            <p:ph type="dt" sz="half" idx="10"/>
          </p:nvPr>
        </p:nvSpPr>
        <p:spPr/>
        <p:txBody>
          <a:bodyPr/>
          <a:lstStyle/>
          <a:p>
            <a:fld id="{F92661A0-85C2-46B2-83F3-4EF2C8446724}" type="datetimeFigureOut">
              <a:rPr kumimoji="1" lang="ja-JP" altLang="en-US" smtClean="0"/>
              <a:t>2018/6/12</a:t>
            </a:fld>
            <a:endParaRPr kumimoji="1" lang="ja-JP" altLang="en-US"/>
          </a:p>
        </p:txBody>
      </p:sp>
      <p:sp>
        <p:nvSpPr>
          <p:cNvPr id="5" name="フッター プレースホルダー 4">
            <a:extLst>
              <a:ext uri="{FF2B5EF4-FFF2-40B4-BE49-F238E27FC236}">
                <a16:creationId xmlns:a16="http://schemas.microsoft.com/office/drawing/2014/main" id="{A86E8B18-FF4B-455E-9D64-E15D752F55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D7C4953-80F9-426E-A81C-F4CBBA6A4A10}"/>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2838532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9D59830-0612-4B94-9C67-548A2E7455F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ECE9D13-EC03-4A43-A913-6E84B042CE8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DF5B1AA-63D6-403E-857F-A804BE5BBE52}"/>
              </a:ext>
            </a:extLst>
          </p:cNvPr>
          <p:cNvSpPr>
            <a:spLocks noGrp="1"/>
          </p:cNvSpPr>
          <p:nvPr>
            <p:ph type="dt" sz="half" idx="10"/>
          </p:nvPr>
        </p:nvSpPr>
        <p:spPr/>
        <p:txBody>
          <a:bodyPr/>
          <a:lstStyle/>
          <a:p>
            <a:fld id="{F92661A0-85C2-46B2-83F3-4EF2C8446724}" type="datetimeFigureOut">
              <a:rPr kumimoji="1" lang="ja-JP" altLang="en-US" smtClean="0"/>
              <a:t>2018/6/12</a:t>
            </a:fld>
            <a:endParaRPr kumimoji="1" lang="ja-JP" altLang="en-US"/>
          </a:p>
        </p:txBody>
      </p:sp>
      <p:sp>
        <p:nvSpPr>
          <p:cNvPr id="5" name="フッター プレースホルダー 4">
            <a:extLst>
              <a:ext uri="{FF2B5EF4-FFF2-40B4-BE49-F238E27FC236}">
                <a16:creationId xmlns:a16="http://schemas.microsoft.com/office/drawing/2014/main" id="{3B63F05F-692B-45DC-A04F-6D0E84FFF2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168A4BE-25D7-421B-909D-0DDF885DECA5}"/>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3373945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1F464A-86C8-4267-9B3B-53DCBEAEECE7}"/>
              </a:ext>
            </a:extLst>
          </p:cNvPr>
          <p:cNvSpPr>
            <a:spLocks noGrp="1"/>
          </p:cNvSpPr>
          <p:nvPr>
            <p:ph type="title"/>
          </p:nvPr>
        </p:nvSpPr>
        <p:spPr/>
        <p:txBody>
          <a:body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37D4FD70-A299-4772-9159-4F56FBC73AE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9AA9658-15D9-4001-8477-B6ECDFA77949}"/>
              </a:ext>
            </a:extLst>
          </p:cNvPr>
          <p:cNvSpPr>
            <a:spLocks noGrp="1"/>
          </p:cNvSpPr>
          <p:nvPr>
            <p:ph type="dt" sz="half" idx="10"/>
          </p:nvPr>
        </p:nvSpPr>
        <p:spPr/>
        <p:txBody>
          <a:bodyPr/>
          <a:lstStyle/>
          <a:p>
            <a:fld id="{F92661A0-85C2-46B2-83F3-4EF2C8446724}" type="datetimeFigureOut">
              <a:rPr kumimoji="1" lang="ja-JP" altLang="en-US" smtClean="0"/>
              <a:t>2018/6/12</a:t>
            </a:fld>
            <a:endParaRPr kumimoji="1" lang="ja-JP" altLang="en-US"/>
          </a:p>
        </p:txBody>
      </p:sp>
      <p:sp>
        <p:nvSpPr>
          <p:cNvPr id="5" name="フッター プレースホルダー 4">
            <a:extLst>
              <a:ext uri="{FF2B5EF4-FFF2-40B4-BE49-F238E27FC236}">
                <a16:creationId xmlns:a16="http://schemas.microsoft.com/office/drawing/2014/main" id="{02D1D175-B531-4C06-9455-88A4BDA233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80039C-0FA7-4476-9B64-08B9037C09FB}"/>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3986786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F9FC61-1146-4B92-B466-66D85825573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7BA11A7-56C0-40F3-B8D2-0BB973D01E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4F90CC5-E161-44B8-BF0B-8D45A373EBB7}"/>
              </a:ext>
            </a:extLst>
          </p:cNvPr>
          <p:cNvSpPr>
            <a:spLocks noGrp="1"/>
          </p:cNvSpPr>
          <p:nvPr>
            <p:ph type="dt" sz="half" idx="10"/>
          </p:nvPr>
        </p:nvSpPr>
        <p:spPr/>
        <p:txBody>
          <a:bodyPr/>
          <a:lstStyle/>
          <a:p>
            <a:fld id="{F92661A0-85C2-46B2-83F3-4EF2C8446724}" type="datetimeFigureOut">
              <a:rPr kumimoji="1" lang="ja-JP" altLang="en-US" smtClean="0"/>
              <a:t>2018/6/12</a:t>
            </a:fld>
            <a:endParaRPr kumimoji="1" lang="ja-JP" altLang="en-US"/>
          </a:p>
        </p:txBody>
      </p:sp>
      <p:sp>
        <p:nvSpPr>
          <p:cNvPr id="5" name="フッター プレースホルダー 4">
            <a:extLst>
              <a:ext uri="{FF2B5EF4-FFF2-40B4-BE49-F238E27FC236}">
                <a16:creationId xmlns:a16="http://schemas.microsoft.com/office/drawing/2014/main" id="{66E84116-1A30-4574-9550-699B85F8DE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99E317-2024-41CF-9BF8-1662429E4311}"/>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2091725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C2E0CF-27CF-40D6-B126-A403AFA9FEA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C40A9A1-8D30-4DDA-8747-69C1B45B593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3BC155A-07FD-41B3-AE58-6FF1CCAB735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6313EC2-4CBA-468F-AA2C-76B8F72F04D8}"/>
              </a:ext>
            </a:extLst>
          </p:cNvPr>
          <p:cNvSpPr>
            <a:spLocks noGrp="1"/>
          </p:cNvSpPr>
          <p:nvPr>
            <p:ph type="dt" sz="half" idx="10"/>
          </p:nvPr>
        </p:nvSpPr>
        <p:spPr/>
        <p:txBody>
          <a:bodyPr/>
          <a:lstStyle/>
          <a:p>
            <a:fld id="{F92661A0-85C2-46B2-83F3-4EF2C8446724}" type="datetimeFigureOut">
              <a:rPr kumimoji="1" lang="ja-JP" altLang="en-US" smtClean="0"/>
              <a:t>2018/6/12</a:t>
            </a:fld>
            <a:endParaRPr kumimoji="1" lang="ja-JP" altLang="en-US"/>
          </a:p>
        </p:txBody>
      </p:sp>
      <p:sp>
        <p:nvSpPr>
          <p:cNvPr id="6" name="フッター プレースホルダー 5">
            <a:extLst>
              <a:ext uri="{FF2B5EF4-FFF2-40B4-BE49-F238E27FC236}">
                <a16:creationId xmlns:a16="http://schemas.microsoft.com/office/drawing/2014/main" id="{9E670671-AF6A-4C4C-B7DD-2753E421FA6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1E8778A-D8E6-4888-A764-002C546136BF}"/>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1103886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1556D1-AA28-4B6A-AEAA-F8A160D8740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4794E74-BE3A-4D2F-99BB-B107C6FEE3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CEAE952-528F-478D-A5A9-F681AD697E6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1649CAE-7273-4ACB-B799-14D2EEEABA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4EE64EC-759F-4E01-BCA1-0CC67746E38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7249F3E-FCF4-4E85-94E8-A993876C1D91}"/>
              </a:ext>
            </a:extLst>
          </p:cNvPr>
          <p:cNvSpPr>
            <a:spLocks noGrp="1"/>
          </p:cNvSpPr>
          <p:nvPr>
            <p:ph type="dt" sz="half" idx="10"/>
          </p:nvPr>
        </p:nvSpPr>
        <p:spPr/>
        <p:txBody>
          <a:bodyPr/>
          <a:lstStyle/>
          <a:p>
            <a:fld id="{F92661A0-85C2-46B2-83F3-4EF2C8446724}" type="datetimeFigureOut">
              <a:rPr kumimoji="1" lang="ja-JP" altLang="en-US" smtClean="0"/>
              <a:t>2018/6/12</a:t>
            </a:fld>
            <a:endParaRPr kumimoji="1" lang="ja-JP" altLang="en-US"/>
          </a:p>
        </p:txBody>
      </p:sp>
      <p:sp>
        <p:nvSpPr>
          <p:cNvPr id="8" name="フッター プレースホルダー 7">
            <a:extLst>
              <a:ext uri="{FF2B5EF4-FFF2-40B4-BE49-F238E27FC236}">
                <a16:creationId xmlns:a16="http://schemas.microsoft.com/office/drawing/2014/main" id="{C37928C7-9A42-47CA-9216-82C5AEB3A9A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7F17E47-CF9A-4D7A-A6E8-38EC1CF7D341}"/>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493000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F8036F-9322-40DB-B0F6-93A3D46771A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5C7B611-97B9-46AF-AA9E-93263CD05738}"/>
              </a:ext>
            </a:extLst>
          </p:cNvPr>
          <p:cNvSpPr>
            <a:spLocks noGrp="1"/>
          </p:cNvSpPr>
          <p:nvPr>
            <p:ph type="dt" sz="half" idx="10"/>
          </p:nvPr>
        </p:nvSpPr>
        <p:spPr/>
        <p:txBody>
          <a:bodyPr/>
          <a:lstStyle/>
          <a:p>
            <a:fld id="{F92661A0-85C2-46B2-83F3-4EF2C8446724}" type="datetimeFigureOut">
              <a:rPr kumimoji="1" lang="ja-JP" altLang="en-US" smtClean="0"/>
              <a:t>2018/6/12</a:t>
            </a:fld>
            <a:endParaRPr kumimoji="1" lang="ja-JP" altLang="en-US"/>
          </a:p>
        </p:txBody>
      </p:sp>
      <p:sp>
        <p:nvSpPr>
          <p:cNvPr id="4" name="フッター プレースホルダー 3">
            <a:extLst>
              <a:ext uri="{FF2B5EF4-FFF2-40B4-BE49-F238E27FC236}">
                <a16:creationId xmlns:a16="http://schemas.microsoft.com/office/drawing/2014/main" id="{32822FF3-47CA-4093-B876-C829E4249ED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5463A2B-463D-4550-9748-491A48ACE79F}"/>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2635852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81E15F5-FACA-4151-AC9C-75C1DF5F8D87}"/>
              </a:ext>
            </a:extLst>
          </p:cNvPr>
          <p:cNvSpPr>
            <a:spLocks noGrp="1"/>
          </p:cNvSpPr>
          <p:nvPr>
            <p:ph type="dt" sz="half" idx="10"/>
          </p:nvPr>
        </p:nvSpPr>
        <p:spPr/>
        <p:txBody>
          <a:bodyPr/>
          <a:lstStyle/>
          <a:p>
            <a:fld id="{F92661A0-85C2-46B2-83F3-4EF2C8446724}" type="datetimeFigureOut">
              <a:rPr kumimoji="1" lang="ja-JP" altLang="en-US" smtClean="0"/>
              <a:t>2018/6/12</a:t>
            </a:fld>
            <a:endParaRPr kumimoji="1" lang="ja-JP" altLang="en-US"/>
          </a:p>
        </p:txBody>
      </p:sp>
      <p:sp>
        <p:nvSpPr>
          <p:cNvPr id="3" name="フッター プレースホルダー 2">
            <a:extLst>
              <a:ext uri="{FF2B5EF4-FFF2-40B4-BE49-F238E27FC236}">
                <a16:creationId xmlns:a16="http://schemas.microsoft.com/office/drawing/2014/main" id="{D4B533C3-D2C9-42D1-9D03-37789BD57BD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84A2C4D-C83A-45DD-B5FE-3CDFA38DA199}"/>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3660534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78F42A-D41D-46AA-ABAE-093443740E1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BCE271C-D39C-41BE-992B-344336A37E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04F0C88-D0AA-4450-9526-98A34276DA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7A96B2F-E5EE-4C35-817F-B71033E02052}"/>
              </a:ext>
            </a:extLst>
          </p:cNvPr>
          <p:cNvSpPr>
            <a:spLocks noGrp="1"/>
          </p:cNvSpPr>
          <p:nvPr>
            <p:ph type="dt" sz="half" idx="10"/>
          </p:nvPr>
        </p:nvSpPr>
        <p:spPr/>
        <p:txBody>
          <a:bodyPr/>
          <a:lstStyle/>
          <a:p>
            <a:fld id="{F92661A0-85C2-46B2-83F3-4EF2C8446724}" type="datetimeFigureOut">
              <a:rPr kumimoji="1" lang="ja-JP" altLang="en-US" smtClean="0"/>
              <a:t>2018/6/12</a:t>
            </a:fld>
            <a:endParaRPr kumimoji="1" lang="ja-JP" altLang="en-US"/>
          </a:p>
        </p:txBody>
      </p:sp>
      <p:sp>
        <p:nvSpPr>
          <p:cNvPr id="6" name="フッター プレースホルダー 5">
            <a:extLst>
              <a:ext uri="{FF2B5EF4-FFF2-40B4-BE49-F238E27FC236}">
                <a16:creationId xmlns:a16="http://schemas.microsoft.com/office/drawing/2014/main" id="{98639012-E7B1-4FFC-A352-1FF17191565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06C9652-A272-4084-89E4-EDBDE3BB9B35}"/>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2036798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5BBB25-81A4-4D6E-95B7-DF6781AA4F4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02DB699-3DEA-4D6F-A00B-FCF7C5ACED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08DE3C7-C714-46BD-8597-7994536347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3368CB5-1ED9-4F56-84BC-FB211B982C47}"/>
              </a:ext>
            </a:extLst>
          </p:cNvPr>
          <p:cNvSpPr>
            <a:spLocks noGrp="1"/>
          </p:cNvSpPr>
          <p:nvPr>
            <p:ph type="dt" sz="half" idx="10"/>
          </p:nvPr>
        </p:nvSpPr>
        <p:spPr/>
        <p:txBody>
          <a:bodyPr/>
          <a:lstStyle/>
          <a:p>
            <a:fld id="{F92661A0-85C2-46B2-83F3-4EF2C8446724}" type="datetimeFigureOut">
              <a:rPr kumimoji="1" lang="ja-JP" altLang="en-US" smtClean="0"/>
              <a:t>2018/6/12</a:t>
            </a:fld>
            <a:endParaRPr kumimoji="1" lang="ja-JP" altLang="en-US"/>
          </a:p>
        </p:txBody>
      </p:sp>
      <p:sp>
        <p:nvSpPr>
          <p:cNvPr id="6" name="フッター プレースホルダー 5">
            <a:extLst>
              <a:ext uri="{FF2B5EF4-FFF2-40B4-BE49-F238E27FC236}">
                <a16:creationId xmlns:a16="http://schemas.microsoft.com/office/drawing/2014/main" id="{E4736D15-0CD7-4D45-A666-9FD26D8AD26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B10F1B6-12FD-4A8D-B6D2-BECA7428B305}"/>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1624092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AA0D137-4006-424C-8613-D2B8B4BEBD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A300752-28C1-474C-BCD4-AC11E40DC5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B252AD-4C4D-4F5B-B9B9-7FD6BC3859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2661A0-85C2-46B2-83F3-4EF2C8446724}" type="datetimeFigureOut">
              <a:rPr kumimoji="1" lang="ja-JP" altLang="en-US" smtClean="0"/>
              <a:t>2018/6/12</a:t>
            </a:fld>
            <a:endParaRPr kumimoji="1" lang="ja-JP" altLang="en-US"/>
          </a:p>
        </p:txBody>
      </p:sp>
      <p:sp>
        <p:nvSpPr>
          <p:cNvPr id="5" name="フッター プレースホルダー 4">
            <a:extLst>
              <a:ext uri="{FF2B5EF4-FFF2-40B4-BE49-F238E27FC236}">
                <a16:creationId xmlns:a16="http://schemas.microsoft.com/office/drawing/2014/main" id="{72D7D931-81F6-4942-A107-B44974255E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1BC221B-CE27-49D5-8B6A-42397B7B3D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939385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2" Type="http://schemas.openxmlformats.org/officeDocument/2006/relationships/hyperlink" Target="https://ja.wikipedia.org/wiki/%E8%A7%A3%E5%89%96%E6%B2%BB%E7%99%82%E5%8C%96%E5%AD%A6%E5%88%86%E9%A1%9E%E6%B3%95"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AFB318-F21F-413A-AC2F-B0DBA782CAF4}"/>
              </a:ext>
            </a:extLst>
          </p:cNvPr>
          <p:cNvSpPr>
            <a:spLocks noGrp="1"/>
          </p:cNvSpPr>
          <p:nvPr>
            <p:ph type="ctrTitle"/>
          </p:nvPr>
        </p:nvSpPr>
        <p:spPr/>
        <p:txBody>
          <a:bodyPr>
            <a:noAutofit/>
          </a:bodyPr>
          <a:lstStyle/>
          <a:p>
            <a:r>
              <a:rPr kumimoji="1" lang="en-US" altLang="ja-JP" sz="3200" dirty="0">
                <a:latin typeface="Arial" panose="020B0604020202020204" pitchFamily="34" charset="0"/>
                <a:cs typeface="Arial" panose="020B0604020202020204" pitchFamily="34" charset="0"/>
              </a:rPr>
              <a:t>Predicting potential drug-drug interactions on </a:t>
            </a:r>
            <a:br>
              <a:rPr kumimoji="1" lang="en-US" altLang="ja-JP" sz="3200" dirty="0">
                <a:latin typeface="Arial" panose="020B0604020202020204" pitchFamily="34" charset="0"/>
                <a:cs typeface="Arial" panose="020B0604020202020204" pitchFamily="34" charset="0"/>
              </a:rPr>
            </a:br>
            <a:r>
              <a:rPr kumimoji="1" lang="en-US" altLang="ja-JP" sz="3200" dirty="0">
                <a:latin typeface="Arial" panose="020B0604020202020204" pitchFamily="34" charset="0"/>
                <a:cs typeface="Arial" panose="020B0604020202020204" pitchFamily="34" charset="0"/>
              </a:rPr>
              <a:t>topological and semantic similarity features using statistical learning</a:t>
            </a:r>
            <a:endParaRPr kumimoji="1" lang="ja-JP" altLang="en-US" sz="3200" dirty="0">
              <a:latin typeface="Arial" panose="020B0604020202020204" pitchFamily="34" charset="0"/>
              <a:cs typeface="Arial" panose="020B0604020202020204" pitchFamily="34" charset="0"/>
            </a:endParaRPr>
          </a:p>
        </p:txBody>
      </p:sp>
      <p:sp>
        <p:nvSpPr>
          <p:cNvPr id="3" name="サブタイトル 2">
            <a:extLst>
              <a:ext uri="{FF2B5EF4-FFF2-40B4-BE49-F238E27FC236}">
                <a16:creationId xmlns:a16="http://schemas.microsoft.com/office/drawing/2014/main" id="{7A17107D-179A-4219-AF5A-EB49A19D9064}"/>
              </a:ext>
            </a:extLst>
          </p:cNvPr>
          <p:cNvSpPr>
            <a:spLocks noGrp="1"/>
          </p:cNvSpPr>
          <p:nvPr>
            <p:ph type="subTitle" idx="1"/>
          </p:nvPr>
        </p:nvSpPr>
        <p:spPr>
          <a:xfrm>
            <a:off x="1524000" y="4851998"/>
            <a:ext cx="9144000" cy="1655762"/>
          </a:xfrm>
        </p:spPr>
        <p:txBody>
          <a:bodyPr/>
          <a:lstStyle/>
          <a:p>
            <a:pPr algn="r"/>
            <a:r>
              <a:rPr lang="en-US" altLang="ja-JP" dirty="0">
                <a:latin typeface="HGSｺﾞｼｯｸM" panose="020B0600000000000000" pitchFamily="50" charset="-128"/>
                <a:ea typeface="HGSｺﾞｼｯｸM" panose="020B0600000000000000" pitchFamily="50" charset="-128"/>
              </a:rPr>
              <a:t>M2 </a:t>
            </a:r>
            <a:r>
              <a:rPr lang="ja-JP" altLang="en-US" dirty="0">
                <a:latin typeface="HGSｺﾞｼｯｸM" panose="020B0600000000000000" pitchFamily="50" charset="-128"/>
                <a:ea typeface="HGSｺﾞｼｯｸM" panose="020B0600000000000000" pitchFamily="50" charset="-128"/>
              </a:rPr>
              <a:t>宮崎 辰郎</a:t>
            </a:r>
            <a:endParaRPr kumimoji="1" lang="ja-JP" altLang="en-US" dirty="0">
              <a:latin typeface="HGSｺﾞｼｯｸM" panose="020B0600000000000000" pitchFamily="50" charset="-128"/>
              <a:ea typeface="HGSｺﾞｼｯｸM" panose="020B0600000000000000" pitchFamily="50" charset="-128"/>
            </a:endParaRPr>
          </a:p>
        </p:txBody>
      </p:sp>
      <p:sp>
        <p:nvSpPr>
          <p:cNvPr id="4" name="テキスト ボックス 3">
            <a:extLst>
              <a:ext uri="{FF2B5EF4-FFF2-40B4-BE49-F238E27FC236}">
                <a16:creationId xmlns:a16="http://schemas.microsoft.com/office/drawing/2014/main" id="{AC9F2B01-6E2D-44BD-8115-D15C126E4E97}"/>
              </a:ext>
            </a:extLst>
          </p:cNvPr>
          <p:cNvSpPr txBox="1"/>
          <p:nvPr/>
        </p:nvSpPr>
        <p:spPr>
          <a:xfrm>
            <a:off x="1702966" y="3866041"/>
            <a:ext cx="7122252" cy="1200329"/>
          </a:xfrm>
          <a:prstGeom prst="rect">
            <a:avLst/>
          </a:prstGeom>
          <a:noFill/>
        </p:spPr>
        <p:txBody>
          <a:bodyPr wrap="square" rtlCol="0">
            <a:spAutoFit/>
          </a:bodyPr>
          <a:lstStyle/>
          <a:p>
            <a:r>
              <a:rPr kumimoji="1" lang="en-US" altLang="ja-JP" b="1" i="1" dirty="0" err="1">
                <a:latin typeface="Arial" panose="020B0604020202020204" pitchFamily="34" charset="0"/>
                <a:cs typeface="Arial" panose="020B0604020202020204" pitchFamily="34" charset="0"/>
              </a:rPr>
              <a:t>PLoS</a:t>
            </a:r>
            <a:r>
              <a:rPr kumimoji="1" lang="en-US" altLang="ja-JP" b="1" i="1" dirty="0">
                <a:latin typeface="Arial" panose="020B0604020202020204" pitchFamily="34" charset="0"/>
                <a:cs typeface="Arial" panose="020B0604020202020204" pitchFamily="34" charset="0"/>
              </a:rPr>
              <a:t> ONE </a:t>
            </a:r>
            <a:r>
              <a:rPr kumimoji="1" lang="en-US" altLang="ja-JP" dirty="0">
                <a:latin typeface="Arial" panose="020B0604020202020204" pitchFamily="34" charset="0"/>
                <a:cs typeface="Arial" panose="020B0604020202020204" pitchFamily="34" charset="0"/>
              </a:rPr>
              <a:t>(</a:t>
            </a:r>
            <a:r>
              <a:rPr kumimoji="1" lang="ja-JP" altLang="en-US" dirty="0">
                <a:latin typeface="HGSｺﾞｼｯｸM" panose="020B0600000000000000" pitchFamily="50" charset="-128"/>
                <a:ea typeface="HGSｺﾞｼｯｸM" panose="020B0600000000000000" pitchFamily="50" charset="-128"/>
                <a:cs typeface="Arial" panose="020B0604020202020204" pitchFamily="34" charset="0"/>
              </a:rPr>
              <a:t>出版社</a:t>
            </a:r>
            <a:r>
              <a:rPr kumimoji="1" lang="ja-JP" altLang="en-US" dirty="0">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 Public Library of Science)</a:t>
            </a:r>
          </a:p>
          <a:p>
            <a:r>
              <a:rPr lang="en-US" altLang="ja-JP" i="1" dirty="0">
                <a:latin typeface="Arial" panose="020B0604020202020204" pitchFamily="34" charset="0"/>
                <a:cs typeface="Arial" panose="020B0604020202020204" pitchFamily="34" charset="0"/>
              </a:rPr>
              <a:t>Received</a:t>
            </a:r>
            <a:r>
              <a:rPr lang="en-US" altLang="ja-JP" dirty="0">
                <a:latin typeface="Arial" panose="020B0604020202020204" pitchFamily="34" charset="0"/>
                <a:cs typeface="Arial" panose="020B0604020202020204" pitchFamily="34" charset="0"/>
              </a:rPr>
              <a:t> : October 6, 2017</a:t>
            </a:r>
          </a:p>
          <a:p>
            <a:r>
              <a:rPr kumimoji="1" lang="en-US" altLang="ja-JP" i="1" dirty="0">
                <a:latin typeface="Arial" panose="020B0604020202020204" pitchFamily="34" charset="0"/>
                <a:cs typeface="Arial" panose="020B0604020202020204" pitchFamily="34" charset="0"/>
              </a:rPr>
              <a:t>Accepted</a:t>
            </a:r>
            <a:r>
              <a:rPr kumimoji="1" lang="en-US" altLang="ja-JP" dirty="0">
                <a:latin typeface="Arial" panose="020B0604020202020204" pitchFamily="34" charset="0"/>
                <a:cs typeface="Arial" panose="020B0604020202020204" pitchFamily="34" charset="0"/>
              </a:rPr>
              <a:t>: April 20, 2018</a:t>
            </a:r>
          </a:p>
          <a:p>
            <a:r>
              <a:rPr lang="en-US" altLang="ja-JP" i="1" dirty="0">
                <a:latin typeface="Arial" panose="020B0604020202020204" pitchFamily="34" charset="0"/>
                <a:cs typeface="Arial" panose="020B0604020202020204" pitchFamily="34" charset="0"/>
              </a:rPr>
              <a:t>Published</a:t>
            </a:r>
            <a:r>
              <a:rPr lang="en-US" altLang="ja-JP" dirty="0">
                <a:latin typeface="Arial" panose="020B0604020202020204" pitchFamily="34" charset="0"/>
                <a:cs typeface="Arial" panose="020B0604020202020204" pitchFamily="34" charset="0"/>
              </a:rPr>
              <a:t>: May 8, 2018</a:t>
            </a:r>
            <a:endParaRPr kumimoji="1" lang="ja-JP"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2013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35E639-4168-454B-8346-D8CC59D8514C}"/>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Introduction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31A27190-8353-4271-9C8A-7FD0A1CDCC4E}"/>
              </a:ext>
            </a:extLst>
          </p:cNvPr>
          <p:cNvSpPr>
            <a:spLocks noGrp="1"/>
          </p:cNvSpPr>
          <p:nvPr>
            <p:ph idx="1"/>
          </p:nvPr>
        </p:nvSpPr>
        <p:spPr/>
        <p:txBody>
          <a:bodyPr>
            <a:normAutofit/>
          </a:bodyPr>
          <a:lstStyle/>
          <a:p>
            <a:r>
              <a:rPr kumimoji="1" lang="en-US" altLang="ja-JP" dirty="0"/>
              <a:t>DDI</a:t>
            </a:r>
            <a:r>
              <a:rPr lang="ja-JP" altLang="en-US" dirty="0"/>
              <a:t>を予測するために、多数の統計的方法を採用</a:t>
            </a:r>
            <a:endParaRPr lang="en-US" altLang="ja-JP" dirty="0"/>
          </a:p>
          <a:p>
            <a:r>
              <a:rPr kumimoji="1" lang="ja-JP" altLang="en-US" dirty="0"/>
              <a:t>既存手法</a:t>
            </a:r>
            <a:endParaRPr kumimoji="1" lang="en-US" altLang="ja-JP" dirty="0"/>
          </a:p>
          <a:p>
            <a:pPr marL="914400" lvl="1" indent="-457200">
              <a:buFont typeface="+mj-lt"/>
              <a:buAutoNum type="arabicPeriod"/>
            </a:pPr>
            <a:r>
              <a:rPr lang="ja-JP" altLang="en-US" b="1" dirty="0"/>
              <a:t>類似性ベース</a:t>
            </a:r>
            <a:r>
              <a:rPr lang="ja-JP" altLang="en-US" dirty="0"/>
              <a:t> </a:t>
            </a:r>
            <a:r>
              <a:rPr lang="en-US" altLang="ja-JP" dirty="0"/>
              <a:t>(</a:t>
            </a:r>
            <a:r>
              <a:rPr lang="ja-JP" altLang="en-US" dirty="0"/>
              <a:t>類似している薬は相互作用する可能性があると仮定</a:t>
            </a:r>
            <a:r>
              <a:rPr lang="en-US" altLang="ja-JP" dirty="0"/>
              <a:t>)</a:t>
            </a:r>
          </a:p>
          <a:p>
            <a:pPr marL="914400" lvl="1" indent="-457200">
              <a:buFont typeface="+mj-lt"/>
              <a:buAutoNum type="arabicPeriod"/>
            </a:pPr>
            <a:r>
              <a:rPr kumimoji="1" lang="ja-JP" altLang="en-US" b="1" dirty="0"/>
              <a:t>分類ベース</a:t>
            </a:r>
            <a:r>
              <a:rPr kumimoji="1" lang="ja-JP" altLang="en-US" dirty="0"/>
              <a:t> </a:t>
            </a:r>
            <a:r>
              <a:rPr kumimoji="1" lang="en-US" altLang="ja-JP" dirty="0"/>
              <a:t>(</a:t>
            </a:r>
            <a:r>
              <a:rPr lang="ja-JP" altLang="en-US" dirty="0"/>
              <a:t>薬物対をベクトル化</a:t>
            </a:r>
            <a:r>
              <a:rPr lang="en-US" altLang="ja-JP" dirty="0"/>
              <a:t> -&gt; </a:t>
            </a:r>
            <a:r>
              <a:rPr lang="ja-JP" altLang="en-US" dirty="0"/>
              <a:t>相互作用の有無</a:t>
            </a:r>
            <a:r>
              <a:rPr kumimoji="1" lang="en-US" altLang="ja-JP" dirty="0"/>
              <a:t>)</a:t>
            </a:r>
          </a:p>
          <a:p>
            <a:pPr marL="914400" lvl="1" indent="-457200">
              <a:buFont typeface="+mj-lt"/>
              <a:buAutoNum type="arabicPeriod"/>
            </a:pPr>
            <a:r>
              <a:rPr lang="ja-JP" altLang="en-US" b="1" dirty="0"/>
              <a:t>テキストマイニングベース</a:t>
            </a:r>
            <a:r>
              <a:rPr lang="en-US" altLang="ja-JP" b="1" dirty="0"/>
              <a:t> </a:t>
            </a:r>
            <a:br>
              <a:rPr lang="en-US" altLang="ja-JP" dirty="0"/>
            </a:br>
            <a:r>
              <a:rPr lang="en-US" altLang="ja-JP" dirty="0"/>
              <a:t>(</a:t>
            </a:r>
            <a:r>
              <a:rPr lang="ja-JP" altLang="en-US" dirty="0"/>
              <a:t>自然言語処理を用いて薬物間の関係を抽出</a:t>
            </a:r>
            <a:r>
              <a:rPr lang="en-US" altLang="ja-JP" dirty="0"/>
              <a:t>)</a:t>
            </a:r>
          </a:p>
          <a:p>
            <a:pPr marL="0" indent="0">
              <a:buNone/>
            </a:pPr>
            <a:br>
              <a:rPr lang="en-US" altLang="ja-JP" dirty="0"/>
            </a:br>
            <a:r>
              <a:rPr lang="en-US" altLang="ja-JP" dirty="0"/>
              <a:t>	</a:t>
            </a:r>
          </a:p>
          <a:p>
            <a:pPr marL="457200" lvl="1" indent="0">
              <a:buNone/>
            </a:pPr>
            <a:endParaRPr lang="en-US" altLang="ja-JP" dirty="0"/>
          </a:p>
          <a:p>
            <a:endParaRPr kumimoji="1" lang="ja-JP" altLang="en-US" dirty="0"/>
          </a:p>
        </p:txBody>
      </p:sp>
    </p:spTree>
    <p:extLst>
      <p:ext uri="{BB962C8B-B14F-4D97-AF65-F5344CB8AC3E}">
        <p14:creationId xmlns:p14="http://schemas.microsoft.com/office/powerpoint/2010/main" val="3120559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線コネクタ 13">
            <a:extLst>
              <a:ext uri="{FF2B5EF4-FFF2-40B4-BE49-F238E27FC236}">
                <a16:creationId xmlns:a16="http://schemas.microsoft.com/office/drawing/2014/main" id="{E28D3C0B-0275-884D-BDCD-229015819FD3}"/>
              </a:ext>
            </a:extLst>
          </p:cNvPr>
          <p:cNvCxnSpPr>
            <a:cxnSpLocks/>
          </p:cNvCxnSpPr>
          <p:nvPr/>
        </p:nvCxnSpPr>
        <p:spPr>
          <a:xfrm>
            <a:off x="2661381" y="4459475"/>
            <a:ext cx="1574855" cy="16049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41FE2FB2-2F96-B54D-90E7-3A6BF0BC22AB}"/>
              </a:ext>
            </a:extLst>
          </p:cNvPr>
          <p:cNvCxnSpPr>
            <a:cxnSpLocks/>
          </p:cNvCxnSpPr>
          <p:nvPr/>
        </p:nvCxnSpPr>
        <p:spPr>
          <a:xfrm flipV="1">
            <a:off x="6160771" y="4749641"/>
            <a:ext cx="1680209" cy="5669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5330ABFF-6A5B-E942-89D2-2DB3F47AF99B}"/>
              </a:ext>
            </a:extLst>
          </p:cNvPr>
          <p:cNvCxnSpPr>
            <a:cxnSpLocks/>
          </p:cNvCxnSpPr>
          <p:nvPr/>
        </p:nvCxnSpPr>
        <p:spPr>
          <a:xfrm flipH="1" flipV="1">
            <a:off x="4749441" y="3960019"/>
            <a:ext cx="1258929" cy="120419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C860F762-EAF6-584A-969A-A7635EF01ABA}"/>
              </a:ext>
            </a:extLst>
          </p:cNvPr>
          <p:cNvCxnSpPr>
            <a:cxnSpLocks/>
          </p:cNvCxnSpPr>
          <p:nvPr/>
        </p:nvCxnSpPr>
        <p:spPr>
          <a:xfrm flipV="1">
            <a:off x="6160771" y="3516393"/>
            <a:ext cx="381739" cy="18002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28D3C0B-0275-884D-BDCD-229015819FD3}"/>
              </a:ext>
            </a:extLst>
          </p:cNvPr>
          <p:cNvCxnSpPr>
            <a:cxnSpLocks/>
          </p:cNvCxnSpPr>
          <p:nvPr/>
        </p:nvCxnSpPr>
        <p:spPr>
          <a:xfrm flipV="1">
            <a:off x="3076693" y="3854767"/>
            <a:ext cx="1300997" cy="67151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8FF8AB12-69B3-1644-86FD-C2564C7EEB11}"/>
              </a:ext>
            </a:extLst>
          </p:cNvPr>
          <p:cNvSpPr>
            <a:spLocks noGrp="1"/>
          </p:cNvSpPr>
          <p:nvPr>
            <p:ph type="title"/>
          </p:nvPr>
        </p:nvSpPr>
        <p:spPr/>
        <p:txBody>
          <a:bodyPr/>
          <a:lstStyle/>
          <a:p>
            <a:r>
              <a:rPr kumimoji="1" lang="ja-JP" altLang="en-US">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Introduction</a:t>
            </a:r>
            <a:endParaRPr kumimoji="1" lang="ja-JP" altLang="en-US">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4924F653-3A03-104E-8518-A83637418CBE}"/>
              </a:ext>
            </a:extLst>
          </p:cNvPr>
          <p:cNvSpPr>
            <a:spLocks noGrp="1"/>
          </p:cNvSpPr>
          <p:nvPr>
            <p:ph idx="1"/>
          </p:nvPr>
        </p:nvSpPr>
        <p:spPr>
          <a:xfrm>
            <a:off x="838200" y="1825625"/>
            <a:ext cx="10515600" cy="586105"/>
          </a:xfrm>
        </p:spPr>
        <p:txBody>
          <a:bodyPr/>
          <a:lstStyle/>
          <a:p>
            <a:r>
              <a:rPr kumimoji="1" lang="ja-JP" altLang="en-US" dirty="0"/>
              <a:t>分類ベースの例</a:t>
            </a:r>
            <a:r>
              <a:rPr kumimoji="1" lang="en-US" altLang="ja-JP" dirty="0"/>
              <a:t> : </a:t>
            </a:r>
            <a:r>
              <a:rPr kumimoji="1" lang="ja-JP" altLang="en-US" b="1" dirty="0"/>
              <a:t>リンク予測</a:t>
            </a:r>
          </a:p>
        </p:txBody>
      </p:sp>
      <p:sp>
        <p:nvSpPr>
          <p:cNvPr id="4" name="楕円 5">
            <a:extLst>
              <a:ext uri="{FF2B5EF4-FFF2-40B4-BE49-F238E27FC236}">
                <a16:creationId xmlns:a16="http://schemas.microsoft.com/office/drawing/2014/main" id="{87E5B344-172B-9D43-A5A0-4ECA7A493E2E}"/>
              </a:ext>
            </a:extLst>
          </p:cNvPr>
          <p:cNvSpPr/>
          <p:nvPr/>
        </p:nvSpPr>
        <p:spPr>
          <a:xfrm>
            <a:off x="4073590" y="3398281"/>
            <a:ext cx="1068281" cy="1010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5" name="楕円 5">
            <a:extLst>
              <a:ext uri="{FF2B5EF4-FFF2-40B4-BE49-F238E27FC236}">
                <a16:creationId xmlns:a16="http://schemas.microsoft.com/office/drawing/2014/main" id="{DF21A4CB-A359-184A-9A76-7F64AD82C377}"/>
              </a:ext>
            </a:extLst>
          </p:cNvPr>
          <p:cNvSpPr/>
          <p:nvPr/>
        </p:nvSpPr>
        <p:spPr>
          <a:xfrm>
            <a:off x="2165481" y="4175760"/>
            <a:ext cx="1068281" cy="101060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6" name="楕円 5">
            <a:extLst>
              <a:ext uri="{FF2B5EF4-FFF2-40B4-BE49-F238E27FC236}">
                <a16:creationId xmlns:a16="http://schemas.microsoft.com/office/drawing/2014/main" id="{4DDD06BD-4A22-794A-9DE5-7092BECD79D0}"/>
              </a:ext>
            </a:extLst>
          </p:cNvPr>
          <p:cNvSpPr/>
          <p:nvPr/>
        </p:nvSpPr>
        <p:spPr>
          <a:xfrm>
            <a:off x="7395842" y="4153613"/>
            <a:ext cx="1068281" cy="1010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7" name="楕円 5">
            <a:extLst>
              <a:ext uri="{FF2B5EF4-FFF2-40B4-BE49-F238E27FC236}">
                <a16:creationId xmlns:a16="http://schemas.microsoft.com/office/drawing/2014/main" id="{CA883BFE-FF7B-174B-8E32-9E9F973B14BC}"/>
              </a:ext>
            </a:extLst>
          </p:cNvPr>
          <p:cNvSpPr/>
          <p:nvPr/>
        </p:nvSpPr>
        <p:spPr>
          <a:xfrm>
            <a:off x="3539450" y="5344001"/>
            <a:ext cx="1068281" cy="101060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8" name="楕円 5">
            <a:extLst>
              <a:ext uri="{FF2B5EF4-FFF2-40B4-BE49-F238E27FC236}">
                <a16:creationId xmlns:a16="http://schemas.microsoft.com/office/drawing/2014/main" id="{AE402444-ED2A-4443-8A39-B310EFED5650}"/>
              </a:ext>
            </a:extLst>
          </p:cNvPr>
          <p:cNvSpPr/>
          <p:nvPr/>
        </p:nvSpPr>
        <p:spPr>
          <a:xfrm>
            <a:off x="5634141" y="4681061"/>
            <a:ext cx="1068281" cy="1010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9" name="楕円 5">
            <a:extLst>
              <a:ext uri="{FF2B5EF4-FFF2-40B4-BE49-F238E27FC236}">
                <a16:creationId xmlns:a16="http://schemas.microsoft.com/office/drawing/2014/main" id="{A5E27B51-6565-7C47-BECC-248F1B191239}"/>
              </a:ext>
            </a:extLst>
          </p:cNvPr>
          <p:cNvSpPr/>
          <p:nvPr/>
        </p:nvSpPr>
        <p:spPr>
          <a:xfrm>
            <a:off x="6008370" y="2844164"/>
            <a:ext cx="1068281" cy="1010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Tree>
    <p:extLst>
      <p:ext uri="{BB962C8B-B14F-4D97-AF65-F5344CB8AC3E}">
        <p14:creationId xmlns:p14="http://schemas.microsoft.com/office/powerpoint/2010/main" val="3465313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線コネクタ 15">
            <a:extLst>
              <a:ext uri="{FF2B5EF4-FFF2-40B4-BE49-F238E27FC236}">
                <a16:creationId xmlns:a16="http://schemas.microsoft.com/office/drawing/2014/main" id="{E28D3C0B-0275-884D-BDCD-229015819FD3}"/>
              </a:ext>
            </a:extLst>
          </p:cNvPr>
          <p:cNvCxnSpPr>
            <a:cxnSpLocks/>
          </p:cNvCxnSpPr>
          <p:nvPr/>
        </p:nvCxnSpPr>
        <p:spPr>
          <a:xfrm>
            <a:off x="2661381" y="4459475"/>
            <a:ext cx="1574855" cy="16049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290D4E24-A7D2-DC49-8518-341D325F08DF}"/>
              </a:ext>
            </a:extLst>
          </p:cNvPr>
          <p:cNvCxnSpPr>
            <a:cxnSpLocks/>
          </p:cNvCxnSpPr>
          <p:nvPr/>
        </p:nvCxnSpPr>
        <p:spPr>
          <a:xfrm flipV="1">
            <a:off x="4073590" y="4007168"/>
            <a:ext cx="456500" cy="1684496"/>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41FE2FB2-2F96-B54D-90E7-3A6BF0BC22AB}"/>
              </a:ext>
            </a:extLst>
          </p:cNvPr>
          <p:cNvCxnSpPr>
            <a:cxnSpLocks/>
          </p:cNvCxnSpPr>
          <p:nvPr/>
        </p:nvCxnSpPr>
        <p:spPr>
          <a:xfrm flipV="1">
            <a:off x="6160771" y="4749641"/>
            <a:ext cx="1680209" cy="5669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5330ABFF-6A5B-E942-89D2-2DB3F47AF99B}"/>
              </a:ext>
            </a:extLst>
          </p:cNvPr>
          <p:cNvCxnSpPr>
            <a:cxnSpLocks/>
          </p:cNvCxnSpPr>
          <p:nvPr/>
        </p:nvCxnSpPr>
        <p:spPr>
          <a:xfrm flipH="1" flipV="1">
            <a:off x="4749441" y="3960019"/>
            <a:ext cx="1258929" cy="120419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C860F762-EAF6-584A-969A-A7635EF01ABA}"/>
              </a:ext>
            </a:extLst>
          </p:cNvPr>
          <p:cNvCxnSpPr>
            <a:cxnSpLocks/>
          </p:cNvCxnSpPr>
          <p:nvPr/>
        </p:nvCxnSpPr>
        <p:spPr>
          <a:xfrm flipV="1">
            <a:off x="6160771" y="3516393"/>
            <a:ext cx="381739" cy="18002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28D3C0B-0275-884D-BDCD-229015819FD3}"/>
              </a:ext>
            </a:extLst>
          </p:cNvPr>
          <p:cNvCxnSpPr>
            <a:cxnSpLocks/>
          </p:cNvCxnSpPr>
          <p:nvPr/>
        </p:nvCxnSpPr>
        <p:spPr>
          <a:xfrm flipV="1">
            <a:off x="3076693" y="3854767"/>
            <a:ext cx="1300997" cy="67151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8FF8AB12-69B3-1644-86FD-C2564C7EEB11}"/>
              </a:ext>
            </a:extLst>
          </p:cNvPr>
          <p:cNvSpPr>
            <a:spLocks noGrp="1"/>
          </p:cNvSpPr>
          <p:nvPr>
            <p:ph type="title"/>
          </p:nvPr>
        </p:nvSpPr>
        <p:spPr/>
        <p:txBody>
          <a:bodyPr/>
          <a:lstStyle/>
          <a:p>
            <a:r>
              <a:rPr kumimoji="1" lang="ja-JP" altLang="en-US">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Introduction</a:t>
            </a:r>
            <a:endParaRPr kumimoji="1" lang="ja-JP" altLang="en-US">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4924F653-3A03-104E-8518-A83637418CBE}"/>
              </a:ext>
            </a:extLst>
          </p:cNvPr>
          <p:cNvSpPr>
            <a:spLocks noGrp="1"/>
          </p:cNvSpPr>
          <p:nvPr>
            <p:ph idx="1"/>
          </p:nvPr>
        </p:nvSpPr>
        <p:spPr>
          <a:xfrm>
            <a:off x="838200" y="1825625"/>
            <a:ext cx="10515600" cy="586105"/>
          </a:xfrm>
        </p:spPr>
        <p:txBody>
          <a:bodyPr/>
          <a:lstStyle/>
          <a:p>
            <a:r>
              <a:rPr kumimoji="1" lang="ja-JP" altLang="en-US" dirty="0"/>
              <a:t>分類ベースの例</a:t>
            </a:r>
            <a:r>
              <a:rPr kumimoji="1" lang="en-US" altLang="ja-JP" dirty="0"/>
              <a:t> : </a:t>
            </a:r>
            <a:r>
              <a:rPr kumimoji="1" lang="ja-JP" altLang="en-US" b="1" dirty="0"/>
              <a:t>リンク予測</a:t>
            </a:r>
          </a:p>
        </p:txBody>
      </p:sp>
      <p:sp>
        <p:nvSpPr>
          <p:cNvPr id="4" name="楕円 5">
            <a:extLst>
              <a:ext uri="{FF2B5EF4-FFF2-40B4-BE49-F238E27FC236}">
                <a16:creationId xmlns:a16="http://schemas.microsoft.com/office/drawing/2014/main" id="{87E5B344-172B-9D43-A5A0-4ECA7A493E2E}"/>
              </a:ext>
            </a:extLst>
          </p:cNvPr>
          <p:cNvSpPr/>
          <p:nvPr/>
        </p:nvSpPr>
        <p:spPr>
          <a:xfrm>
            <a:off x="4073590" y="3398281"/>
            <a:ext cx="1068281" cy="1010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5" name="楕円 5">
            <a:extLst>
              <a:ext uri="{FF2B5EF4-FFF2-40B4-BE49-F238E27FC236}">
                <a16:creationId xmlns:a16="http://schemas.microsoft.com/office/drawing/2014/main" id="{DF21A4CB-A359-184A-9A76-7F64AD82C377}"/>
              </a:ext>
            </a:extLst>
          </p:cNvPr>
          <p:cNvSpPr/>
          <p:nvPr/>
        </p:nvSpPr>
        <p:spPr>
          <a:xfrm>
            <a:off x="2165481" y="4175760"/>
            <a:ext cx="1068281" cy="101060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6" name="楕円 5">
            <a:extLst>
              <a:ext uri="{FF2B5EF4-FFF2-40B4-BE49-F238E27FC236}">
                <a16:creationId xmlns:a16="http://schemas.microsoft.com/office/drawing/2014/main" id="{4DDD06BD-4A22-794A-9DE5-7092BECD79D0}"/>
              </a:ext>
            </a:extLst>
          </p:cNvPr>
          <p:cNvSpPr/>
          <p:nvPr/>
        </p:nvSpPr>
        <p:spPr>
          <a:xfrm>
            <a:off x="7395842" y="4153613"/>
            <a:ext cx="1068281" cy="1010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7" name="楕円 5">
            <a:extLst>
              <a:ext uri="{FF2B5EF4-FFF2-40B4-BE49-F238E27FC236}">
                <a16:creationId xmlns:a16="http://schemas.microsoft.com/office/drawing/2014/main" id="{CA883BFE-FF7B-174B-8E32-9E9F973B14BC}"/>
              </a:ext>
            </a:extLst>
          </p:cNvPr>
          <p:cNvSpPr/>
          <p:nvPr/>
        </p:nvSpPr>
        <p:spPr>
          <a:xfrm>
            <a:off x="3539450" y="5344001"/>
            <a:ext cx="1068281" cy="101060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8" name="楕円 5">
            <a:extLst>
              <a:ext uri="{FF2B5EF4-FFF2-40B4-BE49-F238E27FC236}">
                <a16:creationId xmlns:a16="http://schemas.microsoft.com/office/drawing/2014/main" id="{AE402444-ED2A-4443-8A39-B310EFED5650}"/>
              </a:ext>
            </a:extLst>
          </p:cNvPr>
          <p:cNvSpPr/>
          <p:nvPr/>
        </p:nvSpPr>
        <p:spPr>
          <a:xfrm>
            <a:off x="5634141" y="4681061"/>
            <a:ext cx="1068281" cy="1010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9" name="楕円 5">
            <a:extLst>
              <a:ext uri="{FF2B5EF4-FFF2-40B4-BE49-F238E27FC236}">
                <a16:creationId xmlns:a16="http://schemas.microsoft.com/office/drawing/2014/main" id="{A5E27B51-6565-7C47-BECC-248F1B191239}"/>
              </a:ext>
            </a:extLst>
          </p:cNvPr>
          <p:cNvSpPr/>
          <p:nvPr/>
        </p:nvSpPr>
        <p:spPr>
          <a:xfrm>
            <a:off x="6008370" y="2844164"/>
            <a:ext cx="1068281" cy="1010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12" name="テキスト ボックス 11">
            <a:extLst>
              <a:ext uri="{FF2B5EF4-FFF2-40B4-BE49-F238E27FC236}">
                <a16:creationId xmlns:a16="http://schemas.microsoft.com/office/drawing/2014/main" id="{84BCC3F7-D1E5-3745-AB6E-AF1D92526E77}"/>
              </a:ext>
            </a:extLst>
          </p:cNvPr>
          <p:cNvSpPr txBox="1"/>
          <p:nvPr/>
        </p:nvSpPr>
        <p:spPr>
          <a:xfrm>
            <a:off x="3763928" y="4517885"/>
            <a:ext cx="646331" cy="646331"/>
          </a:xfrm>
          <a:prstGeom prst="rect">
            <a:avLst/>
          </a:prstGeom>
          <a:noFill/>
        </p:spPr>
        <p:txBody>
          <a:bodyPr wrap="none" rtlCol="0">
            <a:spAutoFit/>
          </a:bodyPr>
          <a:lstStyle/>
          <a:p>
            <a:r>
              <a:rPr kumimoji="1" lang="ja-JP" altLang="en-US" sz="3600" b="1" dirty="0">
                <a:solidFill>
                  <a:srgbClr val="00B0F0"/>
                </a:solidFill>
              </a:rPr>
              <a:t>？</a:t>
            </a:r>
          </a:p>
        </p:txBody>
      </p:sp>
    </p:spTree>
    <p:extLst>
      <p:ext uri="{BB962C8B-B14F-4D97-AF65-F5344CB8AC3E}">
        <p14:creationId xmlns:p14="http://schemas.microsoft.com/office/powerpoint/2010/main" val="91840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F6F1BBA3-276F-4E2A-915E-9597ACC21851}"/>
              </a:ext>
            </a:extLst>
          </p:cNvPr>
          <p:cNvSpPr>
            <a:spLocks noGrp="1"/>
          </p:cNvSpPr>
          <p:nvPr>
            <p:ph idx="1"/>
          </p:nvPr>
        </p:nvSpPr>
        <p:spPr/>
        <p:txBody>
          <a:bodyPr/>
          <a:lstStyle/>
          <a:p>
            <a:r>
              <a:rPr kumimoji="1" lang="ja-JP" altLang="en-US" dirty="0"/>
              <a:t>現在までの</a:t>
            </a:r>
            <a:r>
              <a:rPr kumimoji="1" lang="en-US" altLang="ja-JP" dirty="0">
                <a:latin typeface="Arial" panose="020B0604020202020204" pitchFamily="34" charset="0"/>
                <a:cs typeface="Arial" panose="020B0604020202020204" pitchFamily="34" charset="0"/>
              </a:rPr>
              <a:t>DDI</a:t>
            </a:r>
            <a:r>
              <a:rPr kumimoji="1" lang="ja-JP" altLang="en-US" dirty="0"/>
              <a:t>予測の問題</a:t>
            </a:r>
            <a:endParaRPr kumimoji="1" lang="en-US" altLang="ja-JP" dirty="0"/>
          </a:p>
          <a:p>
            <a:pPr lvl="1">
              <a:spcBef>
                <a:spcPts val="1200"/>
              </a:spcBef>
            </a:pPr>
            <a:r>
              <a:rPr lang="ja-JP" altLang="en-US" dirty="0"/>
              <a:t>新薬を予測できない</a:t>
            </a:r>
            <a:endParaRPr lang="en-US" altLang="ja-JP" dirty="0"/>
          </a:p>
          <a:p>
            <a:pPr lvl="1">
              <a:spcBef>
                <a:spcPts val="1200"/>
              </a:spcBef>
            </a:pPr>
            <a:r>
              <a:rPr kumimoji="1" lang="en-US" altLang="ja-JP" dirty="0">
                <a:latin typeface="Arial" panose="020B0604020202020204" pitchFamily="34" charset="0"/>
                <a:cs typeface="Arial" panose="020B0604020202020204" pitchFamily="34" charset="0"/>
              </a:rPr>
              <a:t>DDI</a:t>
            </a:r>
            <a:r>
              <a:rPr kumimoji="1" lang="ja-JP" altLang="en-US" dirty="0"/>
              <a:t>ペアの極端なデータの偏り</a:t>
            </a:r>
            <a:r>
              <a:rPr lang="ja-JP" altLang="en-US" dirty="0"/>
              <a:t>を処理できない</a:t>
            </a:r>
            <a:r>
              <a:rPr lang="en-US" altLang="ja-JP" dirty="0"/>
              <a:t> </a:t>
            </a:r>
          </a:p>
          <a:p>
            <a:pPr lvl="1">
              <a:spcBef>
                <a:spcPts val="1200"/>
              </a:spcBef>
            </a:pPr>
            <a:r>
              <a:rPr lang="ja-JP" altLang="en-US" dirty="0"/>
              <a:t>選択したデータソースのみに依存</a:t>
            </a:r>
            <a:r>
              <a:rPr lang="en-US" altLang="ja-JP" dirty="0"/>
              <a:t> (</a:t>
            </a:r>
            <a:r>
              <a:rPr lang="ja-JP" altLang="en-US" dirty="0"/>
              <a:t>主に</a:t>
            </a:r>
            <a:r>
              <a:rPr lang="en-US" altLang="ja-JP" dirty="0" err="1">
                <a:latin typeface="Arial" panose="020B0604020202020204" pitchFamily="34" charset="0"/>
                <a:cs typeface="Arial" panose="020B0604020202020204" pitchFamily="34" charset="0"/>
              </a:rPr>
              <a:t>DrugBank</a:t>
            </a:r>
            <a:r>
              <a:rPr lang="en-US" altLang="ja-JP" dirty="0"/>
              <a:t>)</a:t>
            </a:r>
          </a:p>
          <a:p>
            <a:pPr lvl="1">
              <a:spcBef>
                <a:spcPts val="1200"/>
              </a:spcBef>
            </a:pPr>
            <a:r>
              <a:rPr lang="ja-JP" altLang="en-US" dirty="0"/>
              <a:t>評価の仕方が甘い</a:t>
            </a:r>
            <a:br>
              <a:rPr lang="en-US" altLang="ja-JP" dirty="0"/>
            </a:br>
            <a:r>
              <a:rPr lang="en-US" altLang="ja-JP" dirty="0">
                <a:latin typeface="Arial" panose="020B0604020202020204" pitchFamily="34" charset="0"/>
                <a:cs typeface="Arial" panose="020B0604020202020204" pitchFamily="34" charset="0"/>
              </a:rPr>
              <a:t>AUC</a:t>
            </a:r>
            <a:r>
              <a:rPr lang="ja-JP" altLang="en-US" dirty="0"/>
              <a:t> </a:t>
            </a:r>
            <a:r>
              <a:rPr lang="en-US" altLang="ja-JP" dirty="0"/>
              <a:t>(</a:t>
            </a:r>
            <a:r>
              <a:rPr lang="en-US" altLang="ja-JP" dirty="0">
                <a:latin typeface="Arial" panose="020B0604020202020204" pitchFamily="34" charset="0"/>
                <a:cs typeface="Arial" panose="020B0604020202020204" pitchFamily="34" charset="0"/>
              </a:rPr>
              <a:t>Area</a:t>
            </a:r>
            <a:r>
              <a:rPr lang="ja-JP" altLang="en-US" dirty="0">
                <a:latin typeface="Arial" panose="020B0604020202020204" pitchFamily="34" charset="0"/>
                <a:cs typeface="Arial" panose="020B0604020202020204" pitchFamily="34" charset="0"/>
              </a:rPr>
              <a:t> </a:t>
            </a:r>
            <a:r>
              <a:rPr lang="en-US" altLang="ja-JP" dirty="0">
                <a:latin typeface="Arial" panose="020B0604020202020204" pitchFamily="34" charset="0"/>
                <a:cs typeface="Arial" panose="020B0604020202020204" pitchFamily="34" charset="0"/>
              </a:rPr>
              <a:t>Under</a:t>
            </a:r>
            <a:r>
              <a:rPr lang="ja-JP" altLang="en-US" dirty="0">
                <a:latin typeface="Arial" panose="020B0604020202020204" pitchFamily="34" charset="0"/>
                <a:cs typeface="Arial" panose="020B0604020202020204" pitchFamily="34" charset="0"/>
              </a:rPr>
              <a:t> </a:t>
            </a:r>
            <a:r>
              <a:rPr lang="en-US" altLang="ja-JP" dirty="0">
                <a:latin typeface="Arial" panose="020B0604020202020204" pitchFamily="34" charset="0"/>
                <a:cs typeface="Arial" panose="020B0604020202020204" pitchFamily="34" charset="0"/>
              </a:rPr>
              <a:t>the</a:t>
            </a:r>
            <a:r>
              <a:rPr lang="ja-JP" altLang="en-US" dirty="0">
                <a:latin typeface="Arial" panose="020B0604020202020204" pitchFamily="34" charset="0"/>
                <a:cs typeface="Arial" panose="020B0604020202020204" pitchFamily="34" charset="0"/>
              </a:rPr>
              <a:t> </a:t>
            </a:r>
            <a:r>
              <a:rPr lang="en-US" altLang="ja-JP" dirty="0">
                <a:latin typeface="Arial" panose="020B0604020202020204" pitchFamily="34" charset="0"/>
                <a:cs typeface="Arial" panose="020B0604020202020204" pitchFamily="34" charset="0"/>
              </a:rPr>
              <a:t>Curve</a:t>
            </a:r>
            <a:r>
              <a:rPr lang="en-US" altLang="ja-JP" dirty="0"/>
              <a:t>) </a:t>
            </a:r>
            <a:r>
              <a:rPr lang="ja-JP" altLang="en-US" dirty="0"/>
              <a:t>を主な評価指標として採用</a:t>
            </a:r>
            <a:endParaRPr lang="en-US" altLang="ja-JP" dirty="0"/>
          </a:p>
          <a:p>
            <a:pPr lvl="1">
              <a:spcBef>
                <a:spcPts val="1200"/>
              </a:spcBef>
            </a:pPr>
            <a:endParaRPr kumimoji="1" lang="en-US" altLang="ja-JP" dirty="0"/>
          </a:p>
          <a:p>
            <a:pPr lvl="1">
              <a:spcBef>
                <a:spcPts val="1200"/>
              </a:spcBef>
            </a:pPr>
            <a:endParaRPr lang="en-US" altLang="ja-JP" dirty="0"/>
          </a:p>
          <a:p>
            <a:pPr>
              <a:spcBef>
                <a:spcPts val="1200"/>
              </a:spcBef>
            </a:pPr>
            <a:r>
              <a:rPr kumimoji="1" lang="en-US" altLang="ja-JP" sz="2000" dirty="0"/>
              <a:t>AUC</a:t>
            </a:r>
            <a:r>
              <a:rPr kumimoji="1" lang="ja-JP" altLang="en-US" sz="2000" dirty="0"/>
              <a:t> </a:t>
            </a:r>
            <a:r>
              <a:rPr kumimoji="1" lang="en-US" altLang="ja-JP" sz="2000" dirty="0"/>
              <a:t>:</a:t>
            </a:r>
            <a:r>
              <a:rPr kumimoji="1" lang="ja-JP" altLang="en-US" sz="2000" dirty="0"/>
              <a:t> 識別器の性能を表す評価尺度として使われる</a:t>
            </a:r>
            <a:endParaRPr lang="en-US" altLang="ja-JP" sz="2000" dirty="0"/>
          </a:p>
        </p:txBody>
      </p:sp>
      <p:sp>
        <p:nvSpPr>
          <p:cNvPr id="4" name="タイトル 1">
            <a:extLst>
              <a:ext uri="{FF2B5EF4-FFF2-40B4-BE49-F238E27FC236}">
                <a16:creationId xmlns:a16="http://schemas.microsoft.com/office/drawing/2014/main" id="{072CB480-6ECE-468B-86AB-C94138E119B4}"/>
              </a:ext>
            </a:extLst>
          </p:cNvPr>
          <p:cNvSpPr>
            <a:spLocks noGrp="1"/>
          </p:cNvSpPr>
          <p:nvPr>
            <p:ph type="title"/>
          </p:nvPr>
        </p:nvSpPr>
        <p:spPr>
          <a:xfrm>
            <a:off x="838200" y="365125"/>
            <a:ext cx="10515600" cy="1325563"/>
          </a:xfrm>
        </p:spPr>
        <p:txBody>
          <a:bodyPr/>
          <a:lstStyle/>
          <a:p>
            <a:r>
              <a:rPr kumimoji="1" lang="en-US" altLang="ja-JP" dirty="0">
                <a:latin typeface="Arial" panose="020B0604020202020204" pitchFamily="34" charset="0"/>
                <a:cs typeface="Arial" panose="020B0604020202020204" pitchFamily="34" charset="0"/>
              </a:rPr>
              <a:t>Introduction</a:t>
            </a:r>
            <a:endParaRPr kumimoji="1" lang="ja-JP"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2409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B3C1D0-3E6B-44CC-890A-E23F6CB7F8A9}"/>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Introduction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8F6AFBA7-6B71-4851-987F-DC0788B2B1AE}"/>
              </a:ext>
            </a:extLst>
          </p:cNvPr>
          <p:cNvSpPr>
            <a:spLocks noGrp="1"/>
          </p:cNvSpPr>
          <p:nvPr>
            <p:ph idx="1"/>
          </p:nvPr>
        </p:nvSpPr>
        <p:spPr/>
        <p:txBody>
          <a:bodyPr/>
          <a:lstStyle/>
          <a:p>
            <a:r>
              <a:rPr kumimoji="1" lang="ja-JP" altLang="en-US" dirty="0"/>
              <a:t>リンク予測を</a:t>
            </a:r>
            <a:r>
              <a:rPr lang="ja-JP" altLang="en-US" dirty="0"/>
              <a:t>用いて潜在的</a:t>
            </a:r>
            <a:r>
              <a:rPr lang="en-US" altLang="ja-JP" dirty="0">
                <a:latin typeface="Arial" panose="020B0604020202020204" pitchFamily="34" charset="0"/>
                <a:cs typeface="Arial" panose="020B0604020202020204" pitchFamily="34" charset="0"/>
              </a:rPr>
              <a:t>DDI</a:t>
            </a:r>
            <a:r>
              <a:rPr lang="ja-JP" altLang="en-US" dirty="0"/>
              <a:t>を予測</a:t>
            </a:r>
            <a:endParaRPr kumimoji="1" lang="en-US" altLang="ja-JP" dirty="0"/>
          </a:p>
          <a:p>
            <a:r>
              <a:rPr lang="ja-JP" altLang="en-US" b="1" dirty="0"/>
              <a:t>目的</a:t>
            </a:r>
            <a:r>
              <a:rPr lang="ja-JP" altLang="en-US" dirty="0"/>
              <a:t>：</a:t>
            </a:r>
            <a:endParaRPr lang="en-US" altLang="ja-JP" dirty="0"/>
          </a:p>
          <a:p>
            <a:pPr marL="914400" lvl="1" indent="-457200">
              <a:buFont typeface="+mj-lt"/>
              <a:buAutoNum type="arabicPeriod"/>
            </a:pPr>
            <a:r>
              <a:rPr lang="ja-JP" altLang="en-US" dirty="0"/>
              <a:t>薬物間の</a:t>
            </a:r>
            <a:r>
              <a:rPr lang="ja-JP" altLang="en-US" b="1" dirty="0"/>
              <a:t>トポロジー的</a:t>
            </a:r>
            <a:r>
              <a:rPr lang="ja-JP" altLang="en-US" dirty="0"/>
              <a:t>、</a:t>
            </a:r>
            <a:r>
              <a:rPr lang="ja-JP" altLang="en-US" b="1" dirty="0"/>
              <a:t>意味的尺度</a:t>
            </a:r>
            <a:r>
              <a:rPr lang="ja-JP" altLang="en-US" dirty="0"/>
              <a:t>として特徴量を抽出</a:t>
            </a:r>
            <a:br>
              <a:rPr lang="en-US" altLang="ja-JP" dirty="0"/>
            </a:br>
            <a:r>
              <a:rPr lang="en-US" altLang="ja-JP" dirty="0"/>
              <a:t>-&gt; </a:t>
            </a:r>
            <a:r>
              <a:rPr lang="ja-JP" altLang="en-US" dirty="0"/>
              <a:t>バイナリ分類タスクとしてモデリング</a:t>
            </a:r>
            <a:endParaRPr lang="en-US" altLang="ja-JP" dirty="0"/>
          </a:p>
          <a:p>
            <a:pPr marL="914400" lvl="1" indent="-457200">
              <a:buFont typeface="+mj-lt"/>
              <a:buAutoNum type="arabicPeriod"/>
            </a:pPr>
            <a:r>
              <a:rPr kumimoji="1" lang="ja-JP" altLang="en-US" dirty="0"/>
              <a:t>教師</a:t>
            </a:r>
            <a:r>
              <a:rPr lang="ja-JP" altLang="en-US" dirty="0"/>
              <a:t>あり、教師なし学習に適用して評価</a:t>
            </a:r>
            <a:endParaRPr lang="en-US" altLang="ja-JP" dirty="0"/>
          </a:p>
          <a:p>
            <a:pPr marL="914400" lvl="1" indent="-457200">
              <a:buFont typeface="+mj-lt"/>
              <a:buAutoNum type="arabicPeriod"/>
            </a:pPr>
            <a:endParaRPr lang="en-US" altLang="ja-JP"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499" y="3870663"/>
            <a:ext cx="2486025" cy="2517100"/>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7475" y="4081463"/>
            <a:ext cx="3143250" cy="2095500"/>
          </a:xfrm>
          <a:prstGeom prst="rect">
            <a:avLst/>
          </a:prstGeom>
        </p:spPr>
      </p:pic>
      <p:sp>
        <p:nvSpPr>
          <p:cNvPr id="6" name="テキスト ボックス 5"/>
          <p:cNvSpPr txBox="1"/>
          <p:nvPr/>
        </p:nvSpPr>
        <p:spPr>
          <a:xfrm>
            <a:off x="2447925" y="6311900"/>
            <a:ext cx="1569660" cy="369332"/>
          </a:xfrm>
          <a:prstGeom prst="rect">
            <a:avLst/>
          </a:prstGeom>
          <a:noFill/>
        </p:spPr>
        <p:txBody>
          <a:bodyPr wrap="none" rtlCol="0">
            <a:spAutoFit/>
          </a:bodyPr>
          <a:lstStyle/>
          <a:p>
            <a:r>
              <a:rPr kumimoji="1" lang="ja-JP" altLang="en-US" b="1" dirty="0"/>
              <a:t>トポロジー的</a:t>
            </a:r>
          </a:p>
        </p:txBody>
      </p:sp>
      <p:sp>
        <p:nvSpPr>
          <p:cNvPr id="7" name="テキスト ボックス 6"/>
          <p:cNvSpPr txBox="1"/>
          <p:nvPr/>
        </p:nvSpPr>
        <p:spPr>
          <a:xfrm>
            <a:off x="7600518" y="6311900"/>
            <a:ext cx="877163" cy="369332"/>
          </a:xfrm>
          <a:prstGeom prst="rect">
            <a:avLst/>
          </a:prstGeom>
          <a:noFill/>
        </p:spPr>
        <p:txBody>
          <a:bodyPr wrap="none" rtlCol="0">
            <a:spAutoFit/>
          </a:bodyPr>
          <a:lstStyle/>
          <a:p>
            <a:r>
              <a:rPr kumimoji="1" lang="ja-JP" altLang="en-US" b="1" dirty="0"/>
              <a:t>意味的</a:t>
            </a:r>
          </a:p>
        </p:txBody>
      </p:sp>
    </p:spTree>
    <p:extLst>
      <p:ext uri="{BB962C8B-B14F-4D97-AF65-F5344CB8AC3E}">
        <p14:creationId xmlns:p14="http://schemas.microsoft.com/office/powerpoint/2010/main" val="3647413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Introduction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p:cNvSpPr>
            <a:spLocks noGrp="1"/>
          </p:cNvSpPr>
          <p:nvPr>
            <p:ph idx="1"/>
          </p:nvPr>
        </p:nvSpPr>
        <p:spPr/>
        <p:txBody>
          <a:bodyPr/>
          <a:lstStyle/>
          <a:p>
            <a:r>
              <a:rPr lang="ja-JP" altLang="en-US" b="1" dirty="0"/>
              <a:t>先行研究との違い</a:t>
            </a:r>
            <a:endParaRPr lang="en-US" altLang="ja-JP" b="1" dirty="0"/>
          </a:p>
          <a:p>
            <a:pPr marL="914400" lvl="1" indent="-457200">
              <a:buFont typeface="+mj-lt"/>
              <a:buAutoNum type="arabicPeriod"/>
            </a:pPr>
            <a:r>
              <a:rPr lang="ja-JP" altLang="en-US" dirty="0"/>
              <a:t>数多くのデータベースを用いる</a:t>
            </a:r>
            <a:endParaRPr lang="en-US" altLang="ja-JP" dirty="0"/>
          </a:p>
          <a:p>
            <a:pPr marL="914400" lvl="1" indent="-457200">
              <a:buFont typeface="+mj-lt"/>
              <a:buAutoNum type="arabicPeriod"/>
            </a:pPr>
            <a:r>
              <a:rPr lang="ja-JP" altLang="en-US" dirty="0"/>
              <a:t>ネットワークベースの機能に加えて、</a:t>
            </a:r>
            <a:r>
              <a:rPr lang="ja-JP" altLang="en-US" b="1" dirty="0"/>
              <a:t>意味的尺度を導入</a:t>
            </a:r>
            <a:endParaRPr lang="en-US" altLang="ja-JP" b="1" dirty="0"/>
          </a:p>
          <a:p>
            <a:pPr marL="914400" lvl="1" indent="-457200">
              <a:buFont typeface="+mj-lt"/>
              <a:buAutoNum type="arabicPeriod"/>
            </a:pPr>
            <a:r>
              <a:rPr lang="en-US" altLang="ja-JP" dirty="0">
                <a:latin typeface="Arial" panose="020B0604020202020204" pitchFamily="34" charset="0"/>
                <a:cs typeface="Arial" panose="020B0604020202020204" pitchFamily="34" charset="0"/>
              </a:rPr>
              <a:t>DDI</a:t>
            </a:r>
            <a:r>
              <a:rPr lang="ja-JP" altLang="en-US" dirty="0"/>
              <a:t>ペアに偏りがない</a:t>
            </a:r>
            <a:endParaRPr lang="en-US" altLang="ja-JP" dirty="0"/>
          </a:p>
          <a:p>
            <a:pPr marL="914400" lvl="1" indent="-457200">
              <a:buFont typeface="+mj-lt"/>
              <a:buAutoNum type="arabicPeriod"/>
            </a:pPr>
            <a:r>
              <a:rPr lang="ja-JP" altLang="en-US" dirty="0"/>
              <a:t>教師なし学習だけでなく教師あり学習も提案</a:t>
            </a:r>
            <a:endParaRPr lang="en-US" altLang="ja-JP" dirty="0"/>
          </a:p>
          <a:p>
            <a:pPr marL="914400" lvl="1" indent="-457200">
              <a:buFont typeface="+mj-lt"/>
              <a:buAutoNum type="arabicPeriod"/>
            </a:pPr>
            <a:r>
              <a:rPr lang="ja-JP" altLang="en-US" b="1" dirty="0"/>
              <a:t>包括的な統計評価</a:t>
            </a:r>
            <a:r>
              <a:rPr lang="ja-JP" altLang="en-US" dirty="0"/>
              <a:t>と薬剤師による手動評価</a:t>
            </a:r>
            <a:endParaRPr lang="en-US" altLang="ja-JP" dirty="0"/>
          </a:p>
          <a:p>
            <a:pPr marL="0" indent="0">
              <a:buNone/>
            </a:pPr>
            <a:endParaRPr kumimoji="1" lang="ja-JP" altLang="en-US" dirty="0"/>
          </a:p>
        </p:txBody>
      </p:sp>
    </p:spTree>
    <p:extLst>
      <p:ext uri="{BB962C8B-B14F-4D97-AF65-F5344CB8AC3E}">
        <p14:creationId xmlns:p14="http://schemas.microsoft.com/office/powerpoint/2010/main" val="2980965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1522F2-5E27-4C1E-A85B-FE70E96B2F74}"/>
              </a:ext>
            </a:extLst>
          </p:cNvPr>
          <p:cNvSpPr>
            <a:spLocks noGrp="1"/>
          </p:cNvSpPr>
          <p:nvPr>
            <p:ph type="title"/>
          </p:nvPr>
        </p:nvSpPr>
        <p:spPr/>
        <p:txBody>
          <a:bodyPr/>
          <a:lstStyle/>
          <a:p>
            <a:r>
              <a:rPr lang="en-US" altLang="ja-JP" dirty="0">
                <a:latin typeface="Arial" panose="020B0604020202020204" pitchFamily="34" charset="0"/>
                <a:cs typeface="Arial" panose="020B0604020202020204" pitchFamily="34" charset="0"/>
              </a:rPr>
              <a:t>Related Work</a:t>
            </a:r>
            <a:endParaRPr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5FA7CF8E-3E3C-4CAB-B22E-55662B6CFD3A}"/>
              </a:ext>
            </a:extLst>
          </p:cNvPr>
          <p:cNvSpPr>
            <a:spLocks noGrp="1"/>
          </p:cNvSpPr>
          <p:nvPr>
            <p:ph idx="1"/>
          </p:nvPr>
        </p:nvSpPr>
        <p:spPr/>
        <p:txBody>
          <a:bodyPr>
            <a:normAutofit fontScale="92500" lnSpcReduction="10000"/>
          </a:bodyPr>
          <a:lstStyle/>
          <a:p>
            <a:r>
              <a:rPr lang="ja-JP" altLang="en-US" b="1" dirty="0"/>
              <a:t>類似ベースアプローチ</a:t>
            </a:r>
            <a:endParaRPr lang="en-US" altLang="ja-JP" b="1" dirty="0"/>
          </a:p>
          <a:p>
            <a:pPr lvl="1">
              <a:spcBef>
                <a:spcPts val="1200"/>
              </a:spcBef>
            </a:pPr>
            <a:r>
              <a:rPr lang="ja-JP" altLang="en-US" b="1" u="sng" dirty="0"/>
              <a:t>プロファイルを用いて薬物の類似度</a:t>
            </a:r>
            <a:r>
              <a:rPr lang="ja-JP" altLang="en-US" dirty="0"/>
              <a:t>を算出し、新しい分子特性を推測</a:t>
            </a:r>
            <a:endParaRPr lang="en-US" altLang="ja-JP" dirty="0"/>
          </a:p>
          <a:p>
            <a:pPr lvl="1">
              <a:spcBef>
                <a:spcPts val="1200"/>
              </a:spcBef>
            </a:pPr>
            <a:r>
              <a:rPr lang="ja-JP" altLang="en-US" b="1" u="sng" dirty="0"/>
              <a:t>化学物質及び副作用ベースの類似性</a:t>
            </a:r>
            <a:r>
              <a:rPr lang="ja-JP" altLang="en-US" dirty="0"/>
              <a:t>を含む様々な種類の薬物間の</a:t>
            </a:r>
            <a:br>
              <a:rPr lang="en-US" altLang="ja-JP" dirty="0"/>
            </a:br>
            <a:r>
              <a:rPr lang="ja-JP" altLang="en-US" dirty="0"/>
              <a:t>類似性を考慮して統計的検証を行った</a:t>
            </a:r>
            <a:endParaRPr lang="en-US" altLang="ja-JP" dirty="0"/>
          </a:p>
          <a:p>
            <a:pPr lvl="1">
              <a:spcBef>
                <a:spcPts val="1200"/>
              </a:spcBef>
            </a:pPr>
            <a:r>
              <a:rPr lang="ja-JP" altLang="en-US" b="1" u="sng" dirty="0"/>
              <a:t>分子構造の類似性</a:t>
            </a:r>
            <a:r>
              <a:rPr lang="ja-JP" altLang="en-US" dirty="0"/>
              <a:t>に基づいて</a:t>
            </a:r>
            <a:r>
              <a:rPr lang="en-US" altLang="ja-JP" dirty="0"/>
              <a:t>DDI</a:t>
            </a:r>
            <a:r>
              <a:rPr lang="ja-JP" altLang="en-US" dirty="0" err="1"/>
              <a:t>を検</a:t>
            </a:r>
            <a:r>
              <a:rPr lang="ja-JP" altLang="en-US" dirty="0"/>
              <a:t>出する大規模に適した</a:t>
            </a:r>
            <a:br>
              <a:rPr lang="en-US" altLang="ja-JP" dirty="0"/>
            </a:br>
            <a:r>
              <a:rPr lang="ja-JP" altLang="en-US" dirty="0"/>
              <a:t>新しい手法を提案</a:t>
            </a:r>
            <a:endParaRPr lang="en-US" altLang="ja-JP" dirty="0"/>
          </a:p>
          <a:p>
            <a:pPr lvl="1">
              <a:spcBef>
                <a:spcPts val="1200"/>
              </a:spcBef>
            </a:pPr>
            <a:r>
              <a:rPr lang="ja-JP" altLang="en-US" dirty="0"/>
              <a:t>薬物分子および薬理学的特徴から薬物対を予測する</a:t>
            </a:r>
            <a:br>
              <a:rPr lang="en-US" altLang="ja-JP" dirty="0"/>
            </a:br>
            <a:r>
              <a:rPr lang="ja-JP" altLang="en-US" b="1" u="sng" dirty="0"/>
              <a:t>ベイジアンネットワークモデル</a:t>
            </a:r>
            <a:r>
              <a:rPr lang="ja-JP" altLang="en-US" dirty="0"/>
              <a:t>を提案</a:t>
            </a:r>
            <a:endParaRPr lang="en-US" altLang="ja-JP" dirty="0"/>
          </a:p>
          <a:p>
            <a:pPr lvl="1">
              <a:spcBef>
                <a:spcPts val="1200"/>
              </a:spcBef>
            </a:pPr>
            <a:r>
              <a:rPr lang="en-US" altLang="ja-JP" dirty="0"/>
              <a:t>ADR</a:t>
            </a:r>
            <a:r>
              <a:rPr lang="ja-JP" altLang="en-US" dirty="0"/>
              <a:t>と化学構造の統合によって</a:t>
            </a:r>
            <a:r>
              <a:rPr lang="en-US" altLang="ja-JP" dirty="0"/>
              <a:t>DDI</a:t>
            </a:r>
            <a:r>
              <a:rPr lang="ja-JP" altLang="en-US" dirty="0"/>
              <a:t>をモデル化するための</a:t>
            </a:r>
            <a:br>
              <a:rPr lang="en-US" altLang="ja-JP" dirty="0"/>
            </a:br>
            <a:r>
              <a:rPr lang="ja-JP" altLang="en-US" b="1" u="sng" dirty="0"/>
              <a:t>ラベル伝播</a:t>
            </a:r>
            <a:r>
              <a:rPr lang="ja-JP" altLang="en-US" dirty="0"/>
              <a:t>を開発</a:t>
            </a:r>
            <a:endParaRPr lang="en-US" altLang="ja-JP" dirty="0"/>
          </a:p>
          <a:p>
            <a:pPr lvl="1">
              <a:spcBef>
                <a:spcPts val="1200"/>
              </a:spcBef>
            </a:pPr>
            <a:r>
              <a:rPr lang="ja-JP" altLang="en-US" dirty="0"/>
              <a:t>構造類似性と薬物動態学及び薬理学的特性からなる</a:t>
            </a:r>
            <a:br>
              <a:rPr lang="en-US" altLang="ja-JP" dirty="0"/>
            </a:br>
            <a:r>
              <a:rPr lang="ja-JP" altLang="en-US" dirty="0"/>
              <a:t>相互作用ネットワークに基づいて</a:t>
            </a:r>
            <a:r>
              <a:rPr lang="en-US" altLang="ja-JP" dirty="0"/>
              <a:t>DDI</a:t>
            </a:r>
            <a:r>
              <a:rPr lang="ja-JP" altLang="en-US" dirty="0"/>
              <a:t>を予測</a:t>
            </a:r>
          </a:p>
        </p:txBody>
      </p:sp>
    </p:spTree>
    <p:extLst>
      <p:ext uri="{BB962C8B-B14F-4D97-AF65-F5344CB8AC3E}">
        <p14:creationId xmlns:p14="http://schemas.microsoft.com/office/powerpoint/2010/main" val="1309038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1522F2-5E27-4C1E-A85B-FE70E96B2F74}"/>
              </a:ext>
            </a:extLst>
          </p:cNvPr>
          <p:cNvSpPr>
            <a:spLocks noGrp="1"/>
          </p:cNvSpPr>
          <p:nvPr>
            <p:ph type="title"/>
          </p:nvPr>
        </p:nvSpPr>
        <p:spPr/>
        <p:txBody>
          <a:bodyPr/>
          <a:lstStyle/>
          <a:p>
            <a:r>
              <a:rPr lang="en-US" altLang="ja-JP" dirty="0">
                <a:latin typeface="Arial" panose="020B0604020202020204" pitchFamily="34" charset="0"/>
                <a:cs typeface="Arial" panose="020B0604020202020204" pitchFamily="34" charset="0"/>
              </a:rPr>
              <a:t>Related Work</a:t>
            </a:r>
            <a:endParaRPr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5FA7CF8E-3E3C-4CAB-B22E-55662B6CFD3A}"/>
              </a:ext>
            </a:extLst>
          </p:cNvPr>
          <p:cNvSpPr>
            <a:spLocks noGrp="1"/>
          </p:cNvSpPr>
          <p:nvPr>
            <p:ph idx="1"/>
          </p:nvPr>
        </p:nvSpPr>
        <p:spPr/>
        <p:txBody>
          <a:bodyPr>
            <a:normAutofit lnSpcReduction="10000"/>
          </a:bodyPr>
          <a:lstStyle/>
          <a:p>
            <a:r>
              <a:rPr lang="ja-JP" altLang="en-US" b="1" dirty="0"/>
              <a:t>分類ベースアプローチ</a:t>
            </a:r>
            <a:endParaRPr lang="en-US" altLang="ja-JP" b="1" dirty="0"/>
          </a:p>
          <a:p>
            <a:pPr lvl="1">
              <a:spcBef>
                <a:spcPts val="1200"/>
              </a:spcBef>
            </a:pPr>
            <a:r>
              <a:rPr lang="en-US" altLang="ja-JP" dirty="0"/>
              <a:t>DDI</a:t>
            </a:r>
            <a:r>
              <a:rPr lang="ja-JP" altLang="en-US" dirty="0"/>
              <a:t>を特徴ベクトルとして定義し、</a:t>
            </a:r>
            <a:r>
              <a:rPr lang="ja-JP" altLang="en-US" b="1" u="sng" dirty="0"/>
              <a:t>ロジスティック回帰</a:t>
            </a:r>
            <a:r>
              <a:rPr lang="ja-JP" altLang="en-US" dirty="0"/>
              <a:t>を用いて</a:t>
            </a:r>
            <a:br>
              <a:rPr lang="en-US" altLang="ja-JP" dirty="0"/>
            </a:br>
            <a:r>
              <a:rPr lang="ja-JP" altLang="en-US" dirty="0"/>
              <a:t>未知の相互作用を予測</a:t>
            </a:r>
            <a:endParaRPr lang="en-US" altLang="ja-JP" dirty="0"/>
          </a:p>
          <a:p>
            <a:pPr lvl="1">
              <a:spcBef>
                <a:spcPts val="1200"/>
              </a:spcBef>
            </a:pPr>
            <a:r>
              <a:rPr lang="en-US" altLang="ja-JP" b="1" u="sng" dirty="0"/>
              <a:t>4</a:t>
            </a:r>
            <a:r>
              <a:rPr lang="ja-JP" altLang="en-US" b="1" u="sng" dirty="0" err="1"/>
              <a:t>つの</a:t>
            </a:r>
            <a:r>
              <a:rPr lang="en-US" altLang="ja-JP" b="1" u="sng" dirty="0"/>
              <a:t>DDI</a:t>
            </a:r>
            <a:r>
              <a:rPr lang="ja-JP" altLang="en-US" b="1" u="sng" dirty="0"/>
              <a:t>類似度</a:t>
            </a:r>
            <a:r>
              <a:rPr lang="ja-JP" altLang="en-US" dirty="0"/>
              <a:t>を用いて様々な統計的学習法に適用した</a:t>
            </a:r>
            <a:br>
              <a:rPr lang="en-US" altLang="ja-JP" dirty="0"/>
            </a:br>
            <a:r>
              <a:rPr lang="en-US" altLang="ja-JP" dirty="0"/>
              <a:t>(</a:t>
            </a:r>
            <a:r>
              <a:rPr lang="ja-JP" altLang="en-US" dirty="0"/>
              <a:t>ナイーブベイズ、分類器、</a:t>
            </a:r>
            <a:r>
              <a:rPr lang="en-US" altLang="ja-JP" dirty="0"/>
              <a:t>KNN</a:t>
            </a:r>
            <a:r>
              <a:rPr lang="ja-JP" altLang="en-US" dirty="0" err="1"/>
              <a:t>、</a:t>
            </a:r>
            <a:r>
              <a:rPr lang="ja-JP" altLang="en-US" dirty="0"/>
              <a:t>ロジスティック回帰、</a:t>
            </a:r>
            <a:r>
              <a:rPr lang="en-US" altLang="ja-JP" dirty="0"/>
              <a:t>SVM)</a:t>
            </a:r>
          </a:p>
          <a:p>
            <a:pPr lvl="1">
              <a:spcBef>
                <a:spcPts val="1200"/>
              </a:spcBef>
            </a:pPr>
            <a:r>
              <a:rPr lang="ja-JP" altLang="en-US" dirty="0"/>
              <a:t>リンク予測を用いて</a:t>
            </a:r>
            <a:r>
              <a:rPr lang="en-US" altLang="ja-JP" dirty="0"/>
              <a:t>DDI</a:t>
            </a:r>
            <a:r>
              <a:rPr lang="ja-JP" altLang="en-US" dirty="0"/>
              <a:t>を予測</a:t>
            </a:r>
            <a:r>
              <a:rPr lang="en-US" altLang="ja-JP" dirty="0"/>
              <a:t> (</a:t>
            </a:r>
            <a:r>
              <a:rPr lang="ja-JP" altLang="en-US" dirty="0"/>
              <a:t>新規、既存薬物の両方から未知の</a:t>
            </a:r>
            <a:br>
              <a:rPr lang="en-US" altLang="ja-JP" dirty="0"/>
            </a:br>
            <a:r>
              <a:rPr lang="en-US" altLang="ja-JP" dirty="0"/>
              <a:t>DDI</a:t>
            </a:r>
            <a:r>
              <a:rPr lang="ja-JP" altLang="en-US" dirty="0"/>
              <a:t>を予測）</a:t>
            </a:r>
            <a:endParaRPr lang="en-US" altLang="ja-JP" dirty="0"/>
          </a:p>
          <a:p>
            <a:pPr lvl="1">
              <a:spcBef>
                <a:spcPts val="1200"/>
              </a:spcBef>
            </a:pPr>
            <a:r>
              <a:rPr lang="ja-JP" altLang="en-US" b="1" u="sng" dirty="0"/>
              <a:t>古典的な類似尺度</a:t>
            </a:r>
            <a:r>
              <a:rPr lang="ja-JP" altLang="en-US" dirty="0"/>
              <a:t>が、（ネットワークのトポロジーからの情報のみが</a:t>
            </a:r>
            <a:br>
              <a:rPr lang="en-US" altLang="ja-JP" dirty="0"/>
            </a:br>
            <a:r>
              <a:rPr lang="ja-JP" altLang="en-US" dirty="0"/>
              <a:t>利用可能であるとき）、</a:t>
            </a:r>
            <a:r>
              <a:rPr lang="ja-JP" altLang="en-US" b="1" u="sng" dirty="0"/>
              <a:t>薬物</a:t>
            </a:r>
            <a:r>
              <a:rPr lang="en-US" altLang="ja-JP" b="1" u="sng" dirty="0"/>
              <a:t>-</a:t>
            </a:r>
            <a:r>
              <a:rPr lang="ja-JP" altLang="en-US" b="1" u="sng" dirty="0"/>
              <a:t>標的相互作用の予測が</a:t>
            </a:r>
            <a:br>
              <a:rPr lang="en-US" altLang="ja-JP" b="1" u="sng" dirty="0"/>
            </a:br>
            <a:r>
              <a:rPr lang="ja-JP" altLang="en-US" b="1" u="sng" dirty="0"/>
              <a:t>妥当であるかどうか</a:t>
            </a:r>
            <a:r>
              <a:rPr lang="ja-JP" altLang="en-US" dirty="0"/>
              <a:t>を調査</a:t>
            </a:r>
            <a:endParaRPr lang="en-US" altLang="ja-JP" dirty="0"/>
          </a:p>
          <a:p>
            <a:pPr lvl="1">
              <a:spcBef>
                <a:spcPts val="1200"/>
              </a:spcBef>
            </a:pPr>
            <a:r>
              <a:rPr lang="ja-JP" altLang="en-US" dirty="0"/>
              <a:t>トレーニングデータの</a:t>
            </a:r>
            <a:r>
              <a:rPr lang="ja-JP" altLang="en-US" b="1" u="sng" dirty="0"/>
              <a:t>負例が不十分</a:t>
            </a:r>
            <a:r>
              <a:rPr lang="ja-JP" altLang="en-US" dirty="0"/>
              <a:t>な場合に有用なアルゴリズム</a:t>
            </a:r>
            <a:endParaRPr lang="en-US" altLang="ja-JP" dirty="0"/>
          </a:p>
        </p:txBody>
      </p:sp>
    </p:spTree>
    <p:extLst>
      <p:ext uri="{BB962C8B-B14F-4D97-AF65-F5344CB8AC3E}">
        <p14:creationId xmlns:p14="http://schemas.microsoft.com/office/powerpoint/2010/main" val="3511091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1522F2-5E27-4C1E-A85B-FE70E96B2F74}"/>
              </a:ext>
            </a:extLst>
          </p:cNvPr>
          <p:cNvSpPr>
            <a:spLocks noGrp="1"/>
          </p:cNvSpPr>
          <p:nvPr>
            <p:ph type="title"/>
          </p:nvPr>
        </p:nvSpPr>
        <p:spPr/>
        <p:txBody>
          <a:bodyPr/>
          <a:lstStyle/>
          <a:p>
            <a:r>
              <a:rPr lang="en-US" altLang="ja-JP" dirty="0">
                <a:latin typeface="Arial" panose="020B0604020202020204" pitchFamily="34" charset="0"/>
                <a:cs typeface="Arial" panose="020B0604020202020204" pitchFamily="34" charset="0"/>
              </a:rPr>
              <a:t>Related Work</a:t>
            </a:r>
            <a:endParaRPr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5FA7CF8E-3E3C-4CAB-B22E-55662B6CFD3A}"/>
              </a:ext>
            </a:extLst>
          </p:cNvPr>
          <p:cNvSpPr>
            <a:spLocks noGrp="1"/>
          </p:cNvSpPr>
          <p:nvPr>
            <p:ph idx="1"/>
          </p:nvPr>
        </p:nvSpPr>
        <p:spPr/>
        <p:txBody>
          <a:bodyPr>
            <a:normAutofit/>
          </a:bodyPr>
          <a:lstStyle/>
          <a:p>
            <a:r>
              <a:rPr lang="ja-JP" altLang="en-US" b="1" dirty="0"/>
              <a:t>テキストマイニングベースアプローチ</a:t>
            </a:r>
            <a:endParaRPr lang="en-US" altLang="ja-JP" b="1" dirty="0"/>
          </a:p>
          <a:p>
            <a:pPr lvl="1">
              <a:spcBef>
                <a:spcPts val="1200"/>
              </a:spcBef>
            </a:pPr>
            <a:r>
              <a:rPr lang="ja-JP" altLang="en-US" dirty="0"/>
              <a:t>大規模な</a:t>
            </a:r>
            <a:r>
              <a:rPr lang="en-US" altLang="ja-JP" i="1" dirty="0">
                <a:latin typeface="Arial" panose="020B0604020202020204" pitchFamily="34" charset="0"/>
                <a:cs typeface="Arial" panose="020B0604020202020204" pitchFamily="34" charset="0"/>
              </a:rPr>
              <a:t>Health Information Exchange</a:t>
            </a:r>
            <a:r>
              <a:rPr lang="ja-JP" altLang="en-US" dirty="0"/>
              <a:t>リポジトリで文献検出を行い、新しい</a:t>
            </a:r>
            <a:r>
              <a:rPr lang="en" altLang="ja-JP" dirty="0">
                <a:latin typeface="Arial" panose="020B0604020202020204" pitchFamily="34" charset="0"/>
                <a:cs typeface="Arial" panose="020B0604020202020204" pitchFamily="34" charset="0"/>
              </a:rPr>
              <a:t>DDI</a:t>
            </a:r>
            <a:r>
              <a:rPr lang="ja-JP" altLang="en-US" dirty="0"/>
              <a:t>を予測 </a:t>
            </a:r>
            <a:r>
              <a:rPr lang="en-US" altLang="ja-JP" dirty="0"/>
              <a:t>(</a:t>
            </a:r>
            <a:r>
              <a:rPr lang="ja-JP" altLang="en-US" dirty="0"/>
              <a:t>臨床的に重要な新しい</a:t>
            </a:r>
            <a:r>
              <a:rPr lang="en" altLang="ja-JP" dirty="0">
                <a:latin typeface="Arial" panose="020B0604020202020204" pitchFamily="34" charset="0"/>
                <a:cs typeface="Arial" panose="020B0604020202020204" pitchFamily="34" charset="0"/>
              </a:rPr>
              <a:t>DDI</a:t>
            </a:r>
            <a:r>
              <a:rPr lang="ja-JP" altLang="en-US" dirty="0"/>
              <a:t>を同定することができ、潜在的な生物学的ルーツの発見もサポート</a:t>
            </a:r>
            <a:r>
              <a:rPr lang="en-US" altLang="ja-JP" dirty="0"/>
              <a:t>)</a:t>
            </a:r>
          </a:p>
          <a:p>
            <a:pPr lvl="1">
              <a:spcBef>
                <a:spcPts val="1200"/>
              </a:spcBef>
            </a:pPr>
            <a:r>
              <a:rPr lang="ja-JP" altLang="en-US" dirty="0"/>
              <a:t>薬物</a:t>
            </a:r>
            <a:r>
              <a:rPr lang="en-US" altLang="ja-JP" dirty="0"/>
              <a:t> – </a:t>
            </a:r>
            <a:r>
              <a:rPr lang="ja-JP" altLang="en-US" dirty="0"/>
              <a:t>標的ネットワークの</a:t>
            </a:r>
            <a:r>
              <a:rPr lang="ja-JP" altLang="en-US" b="1" u="sng" dirty="0"/>
              <a:t>エッジの重みを推定</a:t>
            </a:r>
            <a:r>
              <a:rPr lang="ja-JP" altLang="en-US" dirty="0"/>
              <a:t>する手法</a:t>
            </a:r>
            <a:endParaRPr lang="en-US" altLang="ja-JP" dirty="0"/>
          </a:p>
          <a:p>
            <a:pPr lvl="1">
              <a:spcBef>
                <a:spcPts val="1200"/>
              </a:spcBef>
            </a:pPr>
            <a:r>
              <a:rPr lang="ja-JP" altLang="en-US" b="1" u="sng" dirty="0"/>
              <a:t>自動推論とテキストマイニングを統合</a:t>
            </a:r>
            <a:r>
              <a:rPr lang="ja-JP" altLang="en-US" dirty="0"/>
              <a:t>したアプローチ</a:t>
            </a:r>
            <a:br>
              <a:rPr lang="en-US" altLang="ja-JP" dirty="0"/>
            </a:br>
            <a:r>
              <a:rPr lang="en-US" altLang="ja-JP" dirty="0"/>
              <a:t>(</a:t>
            </a:r>
            <a:r>
              <a:rPr lang="en-US" altLang="ja-JP" dirty="0">
                <a:latin typeface="Arial" panose="020B0604020202020204" pitchFamily="34" charset="0"/>
                <a:cs typeface="Arial" panose="020B0604020202020204" pitchFamily="34" charset="0"/>
              </a:rPr>
              <a:t>MEDLINE</a:t>
            </a:r>
            <a:r>
              <a:rPr lang="ja-JP" altLang="en-US" dirty="0"/>
              <a:t>から新しい</a:t>
            </a:r>
            <a:r>
              <a:rPr lang="en-US" altLang="ja-JP" dirty="0">
                <a:latin typeface="Arial" panose="020B0604020202020204" pitchFamily="34" charset="0"/>
                <a:cs typeface="Arial" panose="020B0604020202020204" pitchFamily="34" charset="0"/>
              </a:rPr>
              <a:t>DDI</a:t>
            </a:r>
            <a:r>
              <a:rPr lang="ja-JP" altLang="en-US" dirty="0"/>
              <a:t>を予測した</a:t>
            </a:r>
            <a:r>
              <a:rPr lang="en-US" altLang="ja-JP" dirty="0"/>
              <a:t>)</a:t>
            </a:r>
          </a:p>
          <a:p>
            <a:pPr lvl="1">
              <a:spcBef>
                <a:spcPts val="1200"/>
              </a:spcBef>
            </a:pPr>
            <a:r>
              <a:rPr lang="en-US" altLang="ja-JP" dirty="0">
                <a:latin typeface="Arial" panose="020B0604020202020204" pitchFamily="34" charset="0"/>
                <a:cs typeface="Arial" panose="020B0604020202020204" pitchFamily="34" charset="0"/>
              </a:rPr>
              <a:t>MEDLINE</a:t>
            </a:r>
            <a:r>
              <a:rPr lang="ja-JP" altLang="en-US" dirty="0"/>
              <a:t>の</a:t>
            </a:r>
            <a:r>
              <a:rPr lang="en-US" altLang="ja-JP" dirty="0" err="1">
                <a:latin typeface="Arial" panose="020B0604020202020204" pitchFamily="34" charset="0"/>
                <a:cs typeface="Arial" panose="020B0604020202020204" pitchFamily="34" charset="0"/>
              </a:rPr>
              <a:t>MeSH</a:t>
            </a:r>
            <a:r>
              <a:rPr lang="ja-JP" altLang="en-US" dirty="0"/>
              <a:t>用語を用いて相互作用を検出</a:t>
            </a:r>
            <a:endParaRPr lang="en-US" altLang="ja-JP" dirty="0"/>
          </a:p>
          <a:p>
            <a:pPr lvl="1">
              <a:spcBef>
                <a:spcPts val="1200"/>
              </a:spcBef>
            </a:pPr>
            <a:r>
              <a:rPr lang="ja-JP" altLang="en-US" dirty="0"/>
              <a:t>科学文献の他に、</a:t>
            </a:r>
            <a:r>
              <a:rPr lang="ja-JP" altLang="en-US" b="1" u="sng" dirty="0"/>
              <a:t>ソーシャルメディア</a:t>
            </a:r>
            <a:r>
              <a:rPr lang="ja-JP" altLang="en-US" dirty="0"/>
              <a:t>の情報も有用である</a:t>
            </a:r>
          </a:p>
        </p:txBody>
      </p:sp>
    </p:spTree>
    <p:extLst>
      <p:ext uri="{BB962C8B-B14F-4D97-AF65-F5344CB8AC3E}">
        <p14:creationId xmlns:p14="http://schemas.microsoft.com/office/powerpoint/2010/main" val="3408279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5BF77-245C-43D4-BFD8-D6E6114D7E60}"/>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Materials</a:t>
            </a:r>
            <a:r>
              <a:rPr kumimoji="1" lang="ja-JP" altLang="en-US" dirty="0">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and</a:t>
            </a:r>
            <a:r>
              <a:rPr kumimoji="1" lang="ja-JP" altLang="en-US" dirty="0">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methods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CA518A74-BB89-4BC7-AA99-2F40474B729F}"/>
              </a:ext>
            </a:extLst>
          </p:cNvPr>
          <p:cNvSpPr>
            <a:spLocks noGrp="1"/>
          </p:cNvSpPr>
          <p:nvPr>
            <p:ph idx="1"/>
          </p:nvPr>
        </p:nvSpPr>
        <p:spPr>
          <a:xfrm>
            <a:off x="838200" y="1825625"/>
            <a:ext cx="10515600" cy="1502037"/>
          </a:xfrm>
        </p:spPr>
        <p:txBody>
          <a:bodyPr/>
          <a:lstStyle/>
          <a:p>
            <a:r>
              <a:rPr lang="en-US" altLang="ja-JP" dirty="0"/>
              <a:t>5</a:t>
            </a:r>
            <a:r>
              <a:rPr lang="ja-JP" altLang="en-US" dirty="0" err="1"/>
              <a:t>つの</a:t>
            </a:r>
            <a:r>
              <a:rPr lang="ja-JP" altLang="en-US" dirty="0"/>
              <a:t>公開薬物データベースの</a:t>
            </a:r>
            <a:r>
              <a:rPr lang="en-US" altLang="ja-JP" dirty="0">
                <a:latin typeface="Arial" panose="020B0604020202020204" pitchFamily="34" charset="0"/>
                <a:cs typeface="Arial" panose="020B0604020202020204" pitchFamily="34" charset="0"/>
              </a:rPr>
              <a:t>DDI</a:t>
            </a:r>
            <a:r>
              <a:rPr lang="ja-JP" altLang="en-US" dirty="0"/>
              <a:t>データを使用して</a:t>
            </a:r>
            <a:br>
              <a:rPr lang="en-US" altLang="ja-JP" dirty="0"/>
            </a:br>
            <a:r>
              <a:rPr lang="ja-JP" altLang="en-US" dirty="0"/>
              <a:t>ネットワークを構築</a:t>
            </a:r>
            <a:endParaRPr lang="en-US" altLang="ja-JP" dirty="0"/>
          </a:p>
          <a:p>
            <a:r>
              <a:rPr lang="ja-JP" altLang="en-US" dirty="0"/>
              <a:t>通常有向グラフとしてあらわすが本研究では</a:t>
            </a:r>
            <a:r>
              <a:rPr lang="ja-JP" altLang="en-US" b="1" dirty="0"/>
              <a:t>無向グラフで表現</a:t>
            </a:r>
            <a:endParaRPr kumimoji="1" lang="ja-JP" altLang="en-US" b="1" dirty="0"/>
          </a:p>
        </p:txBody>
      </p:sp>
      <p:cxnSp>
        <p:nvCxnSpPr>
          <p:cNvPr id="4" name="直線コネクタ 3">
            <a:extLst>
              <a:ext uri="{FF2B5EF4-FFF2-40B4-BE49-F238E27FC236}">
                <a16:creationId xmlns:a16="http://schemas.microsoft.com/office/drawing/2014/main" id="{804CD7B7-C145-4B5B-ACD9-53302AE6D9EC}"/>
              </a:ext>
            </a:extLst>
          </p:cNvPr>
          <p:cNvCxnSpPr>
            <a:cxnSpLocks/>
          </p:cNvCxnSpPr>
          <p:nvPr/>
        </p:nvCxnSpPr>
        <p:spPr>
          <a:xfrm flipV="1">
            <a:off x="5006539" y="4589965"/>
            <a:ext cx="1620000" cy="32927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楕円 4">
            <a:extLst>
              <a:ext uri="{FF2B5EF4-FFF2-40B4-BE49-F238E27FC236}">
                <a16:creationId xmlns:a16="http://schemas.microsoft.com/office/drawing/2014/main" id="{1F2109C4-2676-4733-B952-252B19D4EF0A}"/>
              </a:ext>
            </a:extLst>
          </p:cNvPr>
          <p:cNvSpPr/>
          <p:nvPr/>
        </p:nvSpPr>
        <p:spPr>
          <a:xfrm>
            <a:off x="6442456" y="4084529"/>
            <a:ext cx="1164671" cy="1010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6" name="楕円 5">
            <a:extLst>
              <a:ext uri="{FF2B5EF4-FFF2-40B4-BE49-F238E27FC236}">
                <a16:creationId xmlns:a16="http://schemas.microsoft.com/office/drawing/2014/main" id="{274FE68C-467D-49BB-BF59-CB0BA84AE07F}"/>
              </a:ext>
            </a:extLst>
          </p:cNvPr>
          <p:cNvSpPr/>
          <p:nvPr/>
        </p:nvSpPr>
        <p:spPr>
          <a:xfrm>
            <a:off x="4025951" y="4413798"/>
            <a:ext cx="1164671" cy="1010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7" name="テキスト ボックス 6">
            <a:extLst>
              <a:ext uri="{FF2B5EF4-FFF2-40B4-BE49-F238E27FC236}">
                <a16:creationId xmlns:a16="http://schemas.microsoft.com/office/drawing/2014/main" id="{574D0B96-1C8F-4F36-95AE-DC0CE60BFF75}"/>
              </a:ext>
            </a:extLst>
          </p:cNvPr>
          <p:cNvSpPr txBox="1"/>
          <p:nvPr/>
        </p:nvSpPr>
        <p:spPr>
          <a:xfrm>
            <a:off x="3908851" y="5699274"/>
            <a:ext cx="4185761" cy="461665"/>
          </a:xfrm>
          <a:prstGeom prst="rect">
            <a:avLst/>
          </a:prstGeom>
          <a:noFill/>
        </p:spPr>
        <p:txBody>
          <a:bodyPr wrap="none" rtlCol="0">
            <a:spAutoFit/>
          </a:bodyPr>
          <a:lstStyle/>
          <a:p>
            <a:r>
              <a:rPr kumimoji="1" lang="ja-JP" altLang="en-US" sz="2400" dirty="0">
                <a:solidFill>
                  <a:srgbClr val="FF0000"/>
                </a:solidFill>
              </a:rPr>
              <a:t>有害な相互作用を引き起こす</a:t>
            </a:r>
          </a:p>
        </p:txBody>
      </p:sp>
    </p:spTree>
    <p:extLst>
      <p:ext uri="{BB962C8B-B14F-4D97-AF65-F5344CB8AC3E}">
        <p14:creationId xmlns:p14="http://schemas.microsoft.com/office/powerpoint/2010/main" val="2863284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線コネクタ 7">
            <a:extLst>
              <a:ext uri="{FF2B5EF4-FFF2-40B4-BE49-F238E27FC236}">
                <a16:creationId xmlns:a16="http://schemas.microsoft.com/office/drawing/2014/main" id="{732614BA-199B-4259-8A82-7BE21845E280}"/>
              </a:ext>
            </a:extLst>
          </p:cNvPr>
          <p:cNvCxnSpPr>
            <a:cxnSpLocks/>
          </p:cNvCxnSpPr>
          <p:nvPr/>
        </p:nvCxnSpPr>
        <p:spPr>
          <a:xfrm flipV="1">
            <a:off x="5364758" y="4712513"/>
            <a:ext cx="1620000" cy="32927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3D3CF95E-D90A-4E90-B639-2AE0E0728B3F}"/>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Abstract</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E1F81159-4799-47B8-80C2-555ACB3FE478}"/>
              </a:ext>
            </a:extLst>
          </p:cNvPr>
          <p:cNvSpPr>
            <a:spLocks noGrp="1"/>
          </p:cNvSpPr>
          <p:nvPr>
            <p:ph idx="1"/>
          </p:nvPr>
        </p:nvSpPr>
        <p:spPr>
          <a:xfrm>
            <a:off x="838200" y="1825625"/>
            <a:ext cx="10515600" cy="3216158"/>
          </a:xfrm>
        </p:spPr>
        <p:txBody>
          <a:bodyPr/>
          <a:lstStyle/>
          <a:p>
            <a:pPr>
              <a:spcBef>
                <a:spcPts val="1200"/>
              </a:spcBef>
              <a:spcAft>
                <a:spcPts val="2400"/>
              </a:spcAft>
            </a:pPr>
            <a:r>
              <a:rPr kumimoji="1" lang="en-US" altLang="ja-JP" dirty="0">
                <a:latin typeface="Arial" panose="020B0604020202020204" pitchFamily="34" charset="0"/>
                <a:cs typeface="Arial" panose="020B0604020202020204" pitchFamily="34" charset="0"/>
              </a:rPr>
              <a:t>DDI (Drug-Drug Interaction)</a:t>
            </a:r>
            <a:br>
              <a:rPr kumimoji="1" lang="en-US" altLang="ja-JP" dirty="0">
                <a:latin typeface="Arial" panose="020B0604020202020204" pitchFamily="34" charset="0"/>
                <a:cs typeface="Arial" panose="020B0604020202020204" pitchFamily="34" charset="0"/>
              </a:rPr>
            </a:br>
            <a:r>
              <a:rPr kumimoji="1" lang="en-US" altLang="ja-JP" dirty="0">
                <a:latin typeface="Arial" panose="020B0604020202020204" pitchFamily="34" charset="0"/>
                <a:cs typeface="Arial" panose="020B0604020202020204" pitchFamily="34" charset="0"/>
              </a:rPr>
              <a:t>	</a:t>
            </a:r>
            <a:r>
              <a:rPr kumimoji="1" lang="ja-JP" altLang="en-US" dirty="0">
                <a:latin typeface="HGSｺﾞｼｯｸM" panose="020B0600000000000000" pitchFamily="50" charset="-128"/>
                <a:ea typeface="HGSｺﾞｼｯｸM" panose="020B0600000000000000" pitchFamily="50" charset="-128"/>
              </a:rPr>
              <a:t>患者が別の薬物を一緒に服用したときの薬物の効果の変化 </a:t>
            </a:r>
            <a:r>
              <a:rPr kumimoji="1" lang="en-US" altLang="ja-JP" dirty="0">
                <a:latin typeface="HGSｺﾞｼｯｸM" panose="020B0600000000000000" pitchFamily="50" charset="-128"/>
                <a:ea typeface="HGSｺﾞｼｯｸM" panose="020B0600000000000000" pitchFamily="50" charset="-128"/>
              </a:rPr>
              <a:t>	</a:t>
            </a:r>
            <a:r>
              <a:rPr lang="en-US" altLang="ja-JP" sz="2400" dirty="0">
                <a:latin typeface="HGSｺﾞｼｯｸM" panose="020B0600000000000000" pitchFamily="50" charset="-128"/>
                <a:ea typeface="HGSｺﾞｼｯｸM" panose="020B0600000000000000" pitchFamily="50" charset="-128"/>
              </a:rPr>
              <a:t>(</a:t>
            </a:r>
            <a:r>
              <a:rPr lang="ja-JP" altLang="en-US" sz="2400" dirty="0">
                <a:latin typeface="HGSｺﾞｼｯｸM" panose="020B0600000000000000" pitchFamily="50" charset="-128"/>
                <a:ea typeface="HGSｺﾞｼｯｸM" panose="020B0600000000000000" pitchFamily="50" charset="-128"/>
              </a:rPr>
              <a:t>薬物の作用を</a:t>
            </a:r>
            <a:r>
              <a:rPr lang="ja-JP" altLang="en-US" sz="2400" dirty="0">
                <a:solidFill>
                  <a:srgbClr val="FF0000"/>
                </a:solidFill>
                <a:latin typeface="HGSｺﾞｼｯｸM" panose="020B0600000000000000" pitchFamily="50" charset="-128"/>
                <a:ea typeface="HGSｺﾞｼｯｸM" panose="020B0600000000000000" pitchFamily="50" charset="-128"/>
              </a:rPr>
              <a:t>減少</a:t>
            </a:r>
            <a:r>
              <a:rPr lang="ja-JP" altLang="en-US" sz="2400" dirty="0">
                <a:latin typeface="HGSｺﾞｼｯｸM" panose="020B0600000000000000" pitchFamily="50" charset="-128"/>
                <a:ea typeface="HGSｺﾞｼｯｸM" panose="020B0600000000000000" pitchFamily="50" charset="-128"/>
              </a:rPr>
              <a:t>、</a:t>
            </a:r>
            <a:r>
              <a:rPr lang="ja-JP" altLang="en-US" sz="2400" dirty="0">
                <a:solidFill>
                  <a:srgbClr val="FF0000"/>
                </a:solidFill>
                <a:latin typeface="HGSｺﾞｼｯｸM" panose="020B0600000000000000" pitchFamily="50" charset="-128"/>
                <a:ea typeface="HGSｺﾞｼｯｸM" panose="020B0600000000000000" pitchFamily="50" charset="-128"/>
              </a:rPr>
              <a:t>増加</a:t>
            </a:r>
            <a:r>
              <a:rPr lang="ja-JP" altLang="en-US" sz="2400" dirty="0">
                <a:latin typeface="HGSｺﾞｼｯｸM" panose="020B0600000000000000" pitchFamily="50" charset="-128"/>
                <a:ea typeface="HGSｺﾞｼｯｸM" panose="020B0600000000000000" pitchFamily="50" charset="-128"/>
              </a:rPr>
              <a:t>させるか</a:t>
            </a:r>
            <a:r>
              <a:rPr lang="ja-JP" altLang="en-US" sz="2400" dirty="0">
                <a:solidFill>
                  <a:srgbClr val="FF0000"/>
                </a:solidFill>
                <a:latin typeface="HGSｺﾞｼｯｸM" panose="020B0600000000000000" pitchFamily="50" charset="-128"/>
                <a:ea typeface="HGSｺﾞｼｯｸM" panose="020B0600000000000000" pitchFamily="50" charset="-128"/>
              </a:rPr>
              <a:t>副作用</a:t>
            </a:r>
            <a:r>
              <a:rPr lang="ja-JP" altLang="en-US" sz="2400" dirty="0">
                <a:latin typeface="HGSｺﾞｼｯｸM" panose="020B0600000000000000" pitchFamily="50" charset="-128"/>
                <a:ea typeface="HGSｺﾞｼｯｸM" panose="020B0600000000000000" pitchFamily="50" charset="-128"/>
              </a:rPr>
              <a:t>を引き起こす可能性がある</a:t>
            </a:r>
            <a:r>
              <a:rPr lang="en-US" altLang="ja-JP" sz="2400" dirty="0">
                <a:latin typeface="HGSｺﾞｼｯｸM" panose="020B0600000000000000" pitchFamily="50" charset="-128"/>
                <a:ea typeface="HGSｺﾞｼｯｸM" panose="020B0600000000000000" pitchFamily="50" charset="-128"/>
              </a:rPr>
              <a:t>)</a:t>
            </a:r>
          </a:p>
          <a:p>
            <a:pPr>
              <a:spcBef>
                <a:spcPts val="1200"/>
              </a:spcBef>
              <a:spcAft>
                <a:spcPts val="2400"/>
              </a:spcAft>
            </a:pPr>
            <a:r>
              <a:rPr kumimoji="1" lang="ja-JP" altLang="en-US" dirty="0">
                <a:latin typeface="HGSｺﾞｼｯｸM" panose="020B0600000000000000" pitchFamily="50" charset="-128"/>
                <a:ea typeface="HGSｺﾞｼｯｸM" panose="020B0600000000000000" pitchFamily="50" charset="-128"/>
              </a:rPr>
              <a:t>有害な薬物反応を避けるために</a:t>
            </a:r>
            <a:r>
              <a:rPr kumimoji="1" lang="en-US" altLang="ja-JP" dirty="0">
                <a:latin typeface="Arial" panose="020B0604020202020204" pitchFamily="34" charset="0"/>
                <a:ea typeface="HGSｺﾞｼｯｸM" panose="020B0600000000000000" pitchFamily="50" charset="-128"/>
                <a:cs typeface="Arial" panose="020B0604020202020204" pitchFamily="34" charset="0"/>
              </a:rPr>
              <a:t>DDI</a:t>
            </a:r>
            <a:r>
              <a:rPr kumimoji="1" lang="ja-JP" altLang="en-US" dirty="0">
                <a:latin typeface="HGSｺﾞｼｯｸM" panose="020B0600000000000000" pitchFamily="50" charset="-128"/>
                <a:ea typeface="HGSｺﾞｼｯｸM" panose="020B0600000000000000" pitchFamily="50" charset="-128"/>
              </a:rPr>
              <a:t>の</a:t>
            </a:r>
            <a:r>
              <a:rPr lang="ja-JP" altLang="en-US" dirty="0">
                <a:ea typeface="HGSｺﾞｼｯｸM" panose="020B0600000000000000" pitchFamily="50" charset="-128"/>
                <a:cs typeface="Arial" panose="020B0604020202020204" pitchFamily="34" charset="0"/>
              </a:rPr>
              <a:t>可視化</a:t>
            </a:r>
            <a:r>
              <a:rPr lang="ja-JP" altLang="en-US" dirty="0">
                <a:latin typeface="HGSｺﾞｼｯｸM" panose="020B0600000000000000" pitchFamily="50" charset="-128"/>
                <a:ea typeface="HGSｺﾞｼｯｸM" panose="020B0600000000000000" pitchFamily="50" charset="-128"/>
              </a:rPr>
              <a:t>が大事 </a:t>
            </a:r>
            <a:endParaRPr kumimoji="1" lang="ja-JP" altLang="en-US" dirty="0">
              <a:latin typeface="HGSｺﾞｼｯｸM" panose="020B0600000000000000" pitchFamily="50" charset="-128"/>
              <a:ea typeface="HGSｺﾞｼｯｸM" panose="020B0600000000000000" pitchFamily="50" charset="-128"/>
            </a:endParaRPr>
          </a:p>
        </p:txBody>
      </p:sp>
      <p:sp>
        <p:nvSpPr>
          <p:cNvPr id="5" name="楕円 4">
            <a:extLst>
              <a:ext uri="{FF2B5EF4-FFF2-40B4-BE49-F238E27FC236}">
                <a16:creationId xmlns:a16="http://schemas.microsoft.com/office/drawing/2014/main" id="{0233F534-2771-413A-A2D1-6FE531D62CB6}"/>
              </a:ext>
            </a:extLst>
          </p:cNvPr>
          <p:cNvSpPr/>
          <p:nvPr/>
        </p:nvSpPr>
        <p:spPr>
          <a:xfrm>
            <a:off x="6800675" y="4207077"/>
            <a:ext cx="1164671" cy="1010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6" name="楕円 5">
            <a:extLst>
              <a:ext uri="{FF2B5EF4-FFF2-40B4-BE49-F238E27FC236}">
                <a16:creationId xmlns:a16="http://schemas.microsoft.com/office/drawing/2014/main" id="{B0E0AE8F-4D90-4526-A84E-4D6AB045CB65}"/>
              </a:ext>
            </a:extLst>
          </p:cNvPr>
          <p:cNvSpPr/>
          <p:nvPr/>
        </p:nvSpPr>
        <p:spPr>
          <a:xfrm>
            <a:off x="4384170" y="4536346"/>
            <a:ext cx="1164671" cy="1010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10" name="テキスト ボックス 9">
            <a:extLst>
              <a:ext uri="{FF2B5EF4-FFF2-40B4-BE49-F238E27FC236}">
                <a16:creationId xmlns:a16="http://schemas.microsoft.com/office/drawing/2014/main" id="{603D02C1-DD8F-488D-A77E-E75B0443C570}"/>
              </a:ext>
            </a:extLst>
          </p:cNvPr>
          <p:cNvSpPr txBox="1"/>
          <p:nvPr/>
        </p:nvSpPr>
        <p:spPr>
          <a:xfrm>
            <a:off x="5096661" y="5794694"/>
            <a:ext cx="2646878" cy="461665"/>
          </a:xfrm>
          <a:prstGeom prst="rect">
            <a:avLst/>
          </a:prstGeom>
          <a:noFill/>
        </p:spPr>
        <p:txBody>
          <a:bodyPr wrap="none" rtlCol="0">
            <a:spAutoFit/>
          </a:bodyPr>
          <a:lstStyle/>
          <a:p>
            <a:r>
              <a:rPr kumimoji="1" lang="ja-JP" altLang="en-US" sz="2400" dirty="0">
                <a:solidFill>
                  <a:srgbClr val="FF0000"/>
                </a:solidFill>
              </a:rPr>
              <a:t>薬物間の相互作用</a:t>
            </a:r>
          </a:p>
        </p:txBody>
      </p:sp>
    </p:spTree>
    <p:extLst>
      <p:ext uri="{BB962C8B-B14F-4D97-AF65-F5344CB8AC3E}">
        <p14:creationId xmlns:p14="http://schemas.microsoft.com/office/powerpoint/2010/main" val="1831376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5BF77-245C-43D4-BFD8-D6E6114D7E60}"/>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Materials</a:t>
            </a:r>
            <a:r>
              <a:rPr kumimoji="1" lang="ja-JP" altLang="en-US" dirty="0">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and</a:t>
            </a:r>
            <a:r>
              <a:rPr kumimoji="1" lang="ja-JP" altLang="en-US" dirty="0">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methods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CA518A74-BB89-4BC7-AA99-2F40474B729F}"/>
              </a:ext>
            </a:extLst>
          </p:cNvPr>
          <p:cNvSpPr>
            <a:spLocks noGrp="1"/>
          </p:cNvSpPr>
          <p:nvPr>
            <p:ph idx="1"/>
          </p:nvPr>
        </p:nvSpPr>
        <p:spPr/>
        <p:txBody>
          <a:bodyPr>
            <a:normAutofit/>
          </a:bodyPr>
          <a:lstStyle/>
          <a:p>
            <a:pPr>
              <a:spcBef>
                <a:spcPts val="1200"/>
              </a:spcBef>
            </a:pPr>
            <a:r>
              <a:rPr lang="en-US" altLang="ja-JP" b="1" dirty="0" err="1">
                <a:latin typeface="Arial" panose="020B0604020202020204" pitchFamily="34" charset="0"/>
                <a:cs typeface="Arial" panose="020B0604020202020204" pitchFamily="34" charset="0"/>
              </a:rPr>
              <a:t>DrugBank</a:t>
            </a:r>
            <a:r>
              <a:rPr lang="ja-JP" altLang="en-US" dirty="0"/>
              <a:t>：生物学的構造や標的情報を含む薬物に関する</a:t>
            </a:r>
            <a:br>
              <a:rPr lang="en-US" altLang="ja-JP" dirty="0"/>
            </a:br>
            <a:r>
              <a:rPr lang="en-US" altLang="ja-JP" dirty="0">
                <a:latin typeface="Arial" panose="020B0604020202020204" pitchFamily="34" charset="0"/>
                <a:cs typeface="Arial" panose="020B0604020202020204" pitchFamily="34" charset="0"/>
              </a:rPr>
              <a:t>Web</a:t>
            </a:r>
            <a:r>
              <a:rPr lang="ja-JP" altLang="en-US" dirty="0"/>
              <a:t>リポジトリ（生化学的及び薬理学的データを含む）</a:t>
            </a:r>
            <a:endParaRPr lang="en-US" altLang="ja-JP" dirty="0"/>
          </a:p>
          <a:p>
            <a:pPr lvl="1">
              <a:spcBef>
                <a:spcPts val="1200"/>
              </a:spcBef>
            </a:pPr>
            <a:r>
              <a:rPr kumimoji="1" lang="en-US" altLang="ja-JP" i="1" dirty="0"/>
              <a:t>10376</a:t>
            </a:r>
            <a:r>
              <a:rPr kumimoji="1" lang="ja-JP" altLang="en-US" dirty="0"/>
              <a:t>件の薬物が登録されている</a:t>
            </a:r>
            <a:endParaRPr kumimoji="1" lang="en-US" altLang="ja-JP" dirty="0"/>
          </a:p>
          <a:p>
            <a:pPr lvl="1">
              <a:spcBef>
                <a:spcPts val="1200"/>
              </a:spcBef>
            </a:pPr>
            <a:r>
              <a:rPr kumimoji="1" lang="en-US" altLang="ja-JP" i="1" dirty="0"/>
              <a:t>577712</a:t>
            </a:r>
            <a:r>
              <a:rPr kumimoji="1" lang="ja-JP" altLang="en-US" dirty="0"/>
              <a:t>の相互作用をリストアップ</a:t>
            </a:r>
            <a:endParaRPr kumimoji="1" lang="en-US" altLang="ja-JP" dirty="0"/>
          </a:p>
          <a:p>
            <a:pPr lvl="1">
              <a:spcBef>
                <a:spcPts val="1200"/>
              </a:spcBef>
            </a:pPr>
            <a:r>
              <a:rPr lang="ja-JP" altLang="en-US" dirty="0"/>
              <a:t>本研究は</a:t>
            </a:r>
            <a:r>
              <a:rPr lang="en-US" altLang="ja-JP" dirty="0" err="1"/>
              <a:t>ver</a:t>
            </a:r>
            <a:r>
              <a:rPr lang="en-US" altLang="ja-JP" dirty="0"/>
              <a:t> 5.0</a:t>
            </a:r>
            <a:r>
              <a:rPr lang="ja-JP" altLang="en-US" dirty="0"/>
              <a:t>を使用 </a:t>
            </a:r>
            <a:r>
              <a:rPr lang="en-US" altLang="ja-JP" dirty="0"/>
              <a:t>(</a:t>
            </a:r>
            <a:r>
              <a:rPr lang="en-US" altLang="ja-JP" dirty="0">
                <a:latin typeface="Arial" panose="020B0604020202020204" pitchFamily="34" charset="0"/>
                <a:cs typeface="Arial" panose="020B0604020202020204" pitchFamily="34" charset="0"/>
              </a:rPr>
              <a:t>XML</a:t>
            </a:r>
            <a:r>
              <a:rPr lang="ja-JP" altLang="en-US" dirty="0"/>
              <a:t>ファイルから</a:t>
            </a:r>
            <a:r>
              <a:rPr lang="en-US" altLang="ja-JP" dirty="0">
                <a:latin typeface="Arial" panose="020B0604020202020204" pitchFamily="34" charset="0"/>
                <a:cs typeface="Arial" panose="020B0604020202020204" pitchFamily="34" charset="0"/>
              </a:rPr>
              <a:t>DDI</a:t>
            </a:r>
            <a:r>
              <a:rPr lang="ja-JP" altLang="en-US" dirty="0"/>
              <a:t>情報を解析）</a:t>
            </a:r>
            <a:endParaRPr lang="en-US" altLang="ja-JP" dirty="0"/>
          </a:p>
          <a:p>
            <a:pPr marL="0" indent="0">
              <a:buNone/>
            </a:pPr>
            <a:endParaRPr lang="en-US" altLang="ja-JP" dirty="0"/>
          </a:p>
        </p:txBody>
      </p:sp>
    </p:spTree>
    <p:extLst>
      <p:ext uri="{BB962C8B-B14F-4D97-AF65-F5344CB8AC3E}">
        <p14:creationId xmlns:p14="http://schemas.microsoft.com/office/powerpoint/2010/main" val="3015487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Materials and methods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p:cNvSpPr>
            <a:spLocks noGrp="1"/>
          </p:cNvSpPr>
          <p:nvPr>
            <p:ph idx="1"/>
          </p:nvPr>
        </p:nvSpPr>
        <p:spPr/>
        <p:txBody>
          <a:bodyPr/>
          <a:lstStyle/>
          <a:p>
            <a:pPr>
              <a:spcBef>
                <a:spcPts val="1200"/>
              </a:spcBef>
            </a:pPr>
            <a:r>
              <a:rPr lang="en-US" altLang="ja-JP" b="1" dirty="0">
                <a:latin typeface="Arial" panose="020B0604020202020204" pitchFamily="34" charset="0"/>
                <a:cs typeface="Arial" panose="020B0604020202020204" pitchFamily="34" charset="0"/>
              </a:rPr>
              <a:t>KEGG</a:t>
            </a:r>
            <a:r>
              <a:rPr lang="en-US" altLang="ja-JP" dirty="0"/>
              <a:t> (</a:t>
            </a:r>
            <a:r>
              <a:rPr lang="en-US" altLang="ja-JP" dirty="0">
                <a:latin typeface="Arial" panose="020B0604020202020204" pitchFamily="34" charset="0"/>
                <a:cs typeface="Arial" panose="020B0604020202020204" pitchFamily="34" charset="0"/>
              </a:rPr>
              <a:t>Kyoto </a:t>
            </a:r>
            <a:r>
              <a:rPr lang="en-US" altLang="ja-JP" dirty="0" err="1">
                <a:latin typeface="Arial" panose="020B0604020202020204" pitchFamily="34" charset="0"/>
                <a:cs typeface="Arial" panose="020B0604020202020204" pitchFamily="34" charset="0"/>
              </a:rPr>
              <a:t>Encyclomedia</a:t>
            </a:r>
            <a:r>
              <a:rPr lang="en-US" altLang="ja-JP" dirty="0">
                <a:latin typeface="Arial" panose="020B0604020202020204" pitchFamily="34" charset="0"/>
                <a:cs typeface="Arial" panose="020B0604020202020204" pitchFamily="34" charset="0"/>
              </a:rPr>
              <a:t> of Genes and </a:t>
            </a:r>
            <a:r>
              <a:rPr lang="en-US" altLang="ja-JP" dirty="0" err="1">
                <a:latin typeface="Arial" panose="020B0604020202020204" pitchFamily="34" charset="0"/>
                <a:cs typeface="Arial" panose="020B0604020202020204" pitchFamily="34" charset="0"/>
              </a:rPr>
              <a:t>Genoms</a:t>
            </a:r>
            <a:r>
              <a:rPr lang="en-US" altLang="ja-JP" dirty="0"/>
              <a:t>) :</a:t>
            </a:r>
            <a:br>
              <a:rPr lang="en-US" altLang="ja-JP" dirty="0"/>
            </a:br>
            <a:r>
              <a:rPr lang="ja-JP" altLang="en-US" dirty="0"/>
              <a:t>化学構造に基づいて統一された医薬品のデータベース</a:t>
            </a:r>
            <a:br>
              <a:rPr lang="en-US" altLang="ja-JP" dirty="0"/>
            </a:br>
            <a:r>
              <a:rPr lang="ja-JP" altLang="en-US" dirty="0"/>
              <a:t>化学構造、</a:t>
            </a:r>
            <a:r>
              <a:rPr lang="en-US" altLang="ja-JP" dirty="0">
                <a:latin typeface="Arial" panose="020B0604020202020204" pitchFamily="34" charset="0"/>
                <a:cs typeface="Arial" panose="020B0604020202020204" pitchFamily="34" charset="0"/>
              </a:rPr>
              <a:t>DDI</a:t>
            </a:r>
            <a:r>
              <a:rPr lang="ja-JP" altLang="en-US" dirty="0" err="1"/>
              <a:t>、</a:t>
            </a:r>
            <a:r>
              <a:rPr lang="ja-JP" altLang="en-US" dirty="0"/>
              <a:t>標的分子、治療カテゴリなどの情報源を含む</a:t>
            </a:r>
            <a:endParaRPr lang="en-US" altLang="ja-JP" dirty="0"/>
          </a:p>
          <a:p>
            <a:pPr lvl="1">
              <a:spcBef>
                <a:spcPts val="1200"/>
              </a:spcBef>
            </a:pPr>
            <a:r>
              <a:rPr lang="en-US" altLang="ja-JP" i="1" dirty="0"/>
              <a:t>10340</a:t>
            </a:r>
            <a:r>
              <a:rPr lang="ja-JP" altLang="en-US" dirty="0"/>
              <a:t>件の薬物</a:t>
            </a:r>
            <a:endParaRPr lang="en-US" altLang="ja-JP" dirty="0"/>
          </a:p>
          <a:p>
            <a:pPr lvl="1">
              <a:spcBef>
                <a:spcPts val="1200"/>
              </a:spcBef>
            </a:pPr>
            <a:r>
              <a:rPr lang="en-US" altLang="ja-JP" i="1" dirty="0"/>
              <a:t>500254</a:t>
            </a:r>
            <a:r>
              <a:rPr lang="ja-JP" altLang="en-US" dirty="0"/>
              <a:t>の相互作用</a:t>
            </a:r>
            <a:endParaRPr lang="en-US" altLang="ja-JP" dirty="0"/>
          </a:p>
          <a:p>
            <a:endParaRPr kumimoji="1" lang="ja-JP" altLang="en-US" dirty="0"/>
          </a:p>
        </p:txBody>
      </p:sp>
    </p:spTree>
    <p:extLst>
      <p:ext uri="{BB962C8B-B14F-4D97-AF65-F5344CB8AC3E}">
        <p14:creationId xmlns:p14="http://schemas.microsoft.com/office/powerpoint/2010/main" val="3128608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5BF77-245C-43D4-BFD8-D6E6114D7E60}"/>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Materials</a:t>
            </a:r>
            <a:r>
              <a:rPr kumimoji="1" lang="ja-JP" altLang="en-US" dirty="0">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and</a:t>
            </a:r>
            <a:r>
              <a:rPr kumimoji="1" lang="ja-JP" altLang="en-US" dirty="0">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methods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CA518A74-BB89-4BC7-AA99-2F40474B729F}"/>
              </a:ext>
            </a:extLst>
          </p:cNvPr>
          <p:cNvSpPr>
            <a:spLocks noGrp="1"/>
          </p:cNvSpPr>
          <p:nvPr>
            <p:ph idx="1"/>
          </p:nvPr>
        </p:nvSpPr>
        <p:spPr/>
        <p:txBody>
          <a:bodyPr>
            <a:normAutofit/>
          </a:bodyPr>
          <a:lstStyle/>
          <a:p>
            <a:r>
              <a:rPr lang="en-US" altLang="ja-JP" dirty="0">
                <a:latin typeface="Arial" panose="020B0604020202020204" pitchFamily="34" charset="0"/>
                <a:cs typeface="Arial" panose="020B0604020202020204" pitchFamily="34" charset="0"/>
              </a:rPr>
              <a:t>NDF-RT</a:t>
            </a:r>
            <a:r>
              <a:rPr lang="ja-JP" altLang="en-US" dirty="0">
                <a:latin typeface="Arial" panose="020B0604020202020204" pitchFamily="34" charset="0"/>
                <a:cs typeface="Arial" panose="020B0604020202020204" pitchFamily="34" charset="0"/>
              </a:rPr>
              <a:t> </a:t>
            </a:r>
            <a:r>
              <a:rPr lang="en-US" altLang="ja-JP" dirty="0">
                <a:latin typeface="Arial" panose="020B0604020202020204" pitchFamily="34" charset="0"/>
                <a:cs typeface="Arial" panose="020B0604020202020204" pitchFamily="34" charset="0"/>
              </a:rPr>
              <a:t>(National</a:t>
            </a:r>
            <a:r>
              <a:rPr lang="ja-JP" altLang="en-US" dirty="0">
                <a:latin typeface="Arial" panose="020B0604020202020204" pitchFamily="34" charset="0"/>
                <a:cs typeface="Arial" panose="020B0604020202020204" pitchFamily="34" charset="0"/>
              </a:rPr>
              <a:t> </a:t>
            </a:r>
            <a:r>
              <a:rPr lang="en-US" altLang="ja-JP" dirty="0">
                <a:latin typeface="Arial" panose="020B0604020202020204" pitchFamily="34" charset="0"/>
                <a:cs typeface="Arial" panose="020B0604020202020204" pitchFamily="34" charset="0"/>
              </a:rPr>
              <a:t>Drug</a:t>
            </a:r>
            <a:r>
              <a:rPr lang="ja-JP" altLang="en-US" dirty="0">
                <a:latin typeface="Arial" panose="020B0604020202020204" pitchFamily="34" charset="0"/>
                <a:cs typeface="Arial" panose="020B0604020202020204" pitchFamily="34" charset="0"/>
              </a:rPr>
              <a:t> </a:t>
            </a:r>
            <a:r>
              <a:rPr lang="en-US" altLang="ja-JP" dirty="0">
                <a:latin typeface="Arial" panose="020B0604020202020204" pitchFamily="34" charset="0"/>
                <a:cs typeface="Arial" panose="020B0604020202020204" pitchFamily="34" charset="0"/>
              </a:rPr>
              <a:t>File</a:t>
            </a:r>
            <a:r>
              <a:rPr lang="ja-JP" altLang="en-US" dirty="0">
                <a:latin typeface="Arial" panose="020B0604020202020204" pitchFamily="34" charset="0"/>
                <a:cs typeface="Arial" panose="020B0604020202020204" pitchFamily="34" charset="0"/>
              </a:rPr>
              <a:t> </a:t>
            </a:r>
            <a:r>
              <a:rPr lang="en-US" altLang="ja-JP" dirty="0">
                <a:latin typeface="Arial" panose="020B0604020202020204" pitchFamily="34" charset="0"/>
                <a:cs typeface="Arial" panose="020B0604020202020204" pitchFamily="34" charset="0"/>
              </a:rPr>
              <a:t>Reference</a:t>
            </a:r>
            <a:r>
              <a:rPr lang="ja-JP" altLang="en-US" dirty="0">
                <a:latin typeface="Arial" panose="020B0604020202020204" pitchFamily="34" charset="0"/>
                <a:cs typeface="Arial" panose="020B0604020202020204" pitchFamily="34" charset="0"/>
              </a:rPr>
              <a:t> </a:t>
            </a:r>
            <a:r>
              <a:rPr lang="en-US" altLang="ja-JP" dirty="0">
                <a:latin typeface="Arial" panose="020B0604020202020204" pitchFamily="34" charset="0"/>
                <a:cs typeface="Arial" panose="020B0604020202020204" pitchFamily="34" charset="0"/>
              </a:rPr>
              <a:t>Terminology) : </a:t>
            </a:r>
            <a:br>
              <a:rPr lang="en-US" altLang="ja-JP" dirty="0">
                <a:latin typeface="Arial" panose="020B0604020202020204" pitchFamily="34" charset="0"/>
                <a:cs typeface="Arial" panose="020B0604020202020204" pitchFamily="34" charset="0"/>
              </a:rPr>
            </a:br>
            <a:r>
              <a:rPr lang="en-US" altLang="ja-JP" dirty="0">
                <a:latin typeface="Arial" panose="020B0604020202020204" pitchFamily="34" charset="0"/>
                <a:cs typeface="Arial" panose="020B0604020202020204" pitchFamily="34" charset="0"/>
              </a:rPr>
              <a:t>Veterans Affairs</a:t>
            </a:r>
            <a:r>
              <a:rPr lang="ja-JP" altLang="en-US" dirty="0"/>
              <a:t>によって提供された薬物相互作用の</a:t>
            </a:r>
            <a:br>
              <a:rPr lang="en-US" altLang="ja-JP" dirty="0"/>
            </a:br>
            <a:r>
              <a:rPr lang="ja-JP" altLang="en-US" dirty="0"/>
              <a:t>データベース</a:t>
            </a:r>
            <a:endParaRPr lang="en-US" altLang="ja-JP" dirty="0"/>
          </a:p>
          <a:p>
            <a:r>
              <a:rPr lang="en-US" altLang="ja-JP" dirty="0" err="1">
                <a:latin typeface="Arial" panose="020B0604020202020204" pitchFamily="34" charset="0"/>
                <a:cs typeface="Arial" panose="020B0604020202020204" pitchFamily="34" charset="0"/>
              </a:rPr>
              <a:t>SemMedDB</a:t>
            </a:r>
            <a:r>
              <a:rPr lang="ja-JP" altLang="en-US" dirty="0"/>
              <a:t>：</a:t>
            </a:r>
            <a:r>
              <a:rPr lang="en-US" altLang="ja-JP" dirty="0" err="1">
                <a:latin typeface="Arial" panose="020B0604020202020204" pitchFamily="34" charset="0"/>
                <a:cs typeface="Arial" panose="020B0604020202020204" pitchFamily="34" charset="0"/>
              </a:rPr>
              <a:t>SemRep</a:t>
            </a:r>
            <a:r>
              <a:rPr lang="ja-JP" altLang="en-US" dirty="0"/>
              <a:t>ツールによって</a:t>
            </a:r>
            <a:r>
              <a:rPr lang="en-US" altLang="ja-JP" dirty="0">
                <a:latin typeface="Arial" panose="020B0604020202020204" pitchFamily="34" charset="0"/>
                <a:cs typeface="Arial" panose="020B0604020202020204" pitchFamily="34" charset="0"/>
              </a:rPr>
              <a:t>MEDLINE</a:t>
            </a:r>
            <a:r>
              <a:rPr lang="ja-JP" altLang="en-US" dirty="0"/>
              <a:t>書誌</a:t>
            </a:r>
            <a:r>
              <a:rPr lang="en-US" altLang="ja-JP" dirty="0">
                <a:latin typeface="Arial" panose="020B0604020202020204" pitchFamily="34" charset="0"/>
                <a:cs typeface="Arial" panose="020B0604020202020204" pitchFamily="34" charset="0"/>
              </a:rPr>
              <a:t>DB</a:t>
            </a:r>
            <a:r>
              <a:rPr lang="ja-JP" altLang="en-US" dirty="0"/>
              <a:t>の</a:t>
            </a:r>
            <a:br>
              <a:rPr lang="en-US" altLang="ja-JP" dirty="0"/>
            </a:br>
            <a:r>
              <a:rPr lang="ja-JP" altLang="en-US" dirty="0"/>
              <a:t>要約から解析された意味論的述語のデータベース</a:t>
            </a:r>
            <a:endParaRPr lang="en-US" altLang="ja-JP" dirty="0"/>
          </a:p>
          <a:p>
            <a:pPr lvl="1"/>
            <a:r>
              <a:rPr lang="ja-JP" altLang="en-US" dirty="0"/>
              <a:t>全データのうち、</a:t>
            </a:r>
            <a:r>
              <a:rPr lang="en-US" altLang="ja-JP" i="1" dirty="0"/>
              <a:t>1688</a:t>
            </a:r>
            <a:r>
              <a:rPr lang="ja-JP" altLang="en-US" dirty="0"/>
              <a:t>の化合物と</a:t>
            </a:r>
            <a:r>
              <a:rPr lang="en-US" altLang="ja-JP" i="1" dirty="0"/>
              <a:t>37287</a:t>
            </a:r>
            <a:r>
              <a:rPr lang="ja-JP" altLang="en-US" dirty="0"/>
              <a:t>の相互作用を使用</a:t>
            </a:r>
            <a:endParaRPr lang="en-US" altLang="ja-JP" dirty="0"/>
          </a:p>
          <a:p>
            <a:r>
              <a:rPr lang="en-US" altLang="ja-JP" dirty="0" err="1">
                <a:latin typeface="Arial" panose="020B0604020202020204" pitchFamily="34" charset="0"/>
                <a:cs typeface="Arial" panose="020B0604020202020204" pitchFamily="34" charset="0"/>
              </a:rPr>
              <a:t>Twosides</a:t>
            </a:r>
            <a:r>
              <a:rPr lang="ja-JP" altLang="en-US" dirty="0"/>
              <a:t>：薬物の組み合わせに対する</a:t>
            </a:r>
            <a:r>
              <a:rPr lang="en-US" altLang="ja-JP" dirty="0"/>
              <a:t>ADR</a:t>
            </a:r>
            <a:r>
              <a:rPr lang="ja-JP" altLang="en-US" dirty="0"/>
              <a:t>の包括的なリソース</a:t>
            </a:r>
            <a:endParaRPr lang="en-US" altLang="ja-JP" dirty="0"/>
          </a:p>
          <a:p>
            <a:pPr lvl="1"/>
            <a:r>
              <a:rPr lang="ja-JP" altLang="en-US" dirty="0"/>
              <a:t>全データのうち、</a:t>
            </a:r>
            <a:r>
              <a:rPr lang="en-US" altLang="ja-JP" i="1" dirty="0"/>
              <a:t>340</a:t>
            </a:r>
            <a:r>
              <a:rPr lang="ja-JP" altLang="en-US" dirty="0"/>
              <a:t>の化合物と、</a:t>
            </a:r>
            <a:r>
              <a:rPr lang="en-US" altLang="ja-JP" i="1" dirty="0"/>
              <a:t>19020</a:t>
            </a:r>
            <a:r>
              <a:rPr lang="ja-JP" altLang="en-US" dirty="0"/>
              <a:t>の相互作用を使用</a:t>
            </a:r>
            <a:endParaRPr lang="en-US" altLang="ja-JP" dirty="0"/>
          </a:p>
        </p:txBody>
      </p:sp>
    </p:spTree>
    <p:extLst>
      <p:ext uri="{BB962C8B-B14F-4D97-AF65-F5344CB8AC3E}">
        <p14:creationId xmlns:p14="http://schemas.microsoft.com/office/powerpoint/2010/main" val="3430496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183077-32AA-4641-9B86-6856ECD7EDA0}"/>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Data representation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B05AFEC4-8940-4AA2-941D-DF21D901BC60}"/>
              </a:ext>
            </a:extLst>
          </p:cNvPr>
          <p:cNvSpPr>
            <a:spLocks noGrp="1"/>
          </p:cNvSpPr>
          <p:nvPr>
            <p:ph idx="1"/>
          </p:nvPr>
        </p:nvSpPr>
        <p:spPr>
          <a:xfrm>
            <a:off x="838200" y="1825625"/>
            <a:ext cx="10515600" cy="4351338"/>
          </a:xfrm>
        </p:spPr>
        <p:txBody>
          <a:bodyPr>
            <a:normAutofit/>
          </a:bodyPr>
          <a:lstStyle/>
          <a:p>
            <a:r>
              <a:rPr lang="ja-JP" altLang="en-US" dirty="0"/>
              <a:t>無向グラフかつ重みのないグラフ</a:t>
            </a:r>
            <a:r>
              <a:rPr kumimoji="1" lang="en-US" altLang="ja-JP" dirty="0"/>
              <a:t>G(V, E)</a:t>
            </a:r>
          </a:p>
          <a:p>
            <a:pPr lvl="1"/>
            <a:r>
              <a:rPr kumimoji="1" lang="en-US" altLang="ja-JP" dirty="0"/>
              <a:t>V</a:t>
            </a:r>
            <a:r>
              <a:rPr kumimoji="1" lang="ja-JP" altLang="en-US" dirty="0"/>
              <a:t>：薬物を表すノード</a:t>
            </a:r>
            <a:endParaRPr kumimoji="1" lang="en-US" altLang="ja-JP" dirty="0"/>
          </a:p>
          <a:p>
            <a:pPr lvl="1"/>
            <a:r>
              <a:rPr lang="en-US" altLang="ja-JP" dirty="0"/>
              <a:t>E</a:t>
            </a:r>
            <a:r>
              <a:rPr lang="ja-JP" altLang="en-US" dirty="0"/>
              <a:t>：相互作用を表すエッジ</a:t>
            </a:r>
            <a:endParaRPr lang="en-US" altLang="ja-JP" dirty="0"/>
          </a:p>
          <a:p>
            <a:r>
              <a:rPr lang="en-US" altLang="ja-JP" dirty="0"/>
              <a:t>U</a:t>
            </a:r>
            <a:r>
              <a:rPr lang="ja-JP" altLang="en-US" dirty="0"/>
              <a:t>：引くことのできるエッジの全体集合</a:t>
            </a:r>
            <a:endParaRPr lang="en-US" altLang="ja-JP" dirty="0"/>
          </a:p>
          <a:p>
            <a:r>
              <a:rPr lang="en-US" altLang="ja-JP" dirty="0"/>
              <a:t>U - E</a:t>
            </a:r>
            <a:r>
              <a:rPr lang="ja-JP" altLang="en-US" dirty="0"/>
              <a:t>：存在しないエッジの集合</a:t>
            </a:r>
            <a:endParaRPr lang="en-US" altLang="ja-JP" dirty="0"/>
          </a:p>
          <a:p>
            <a:r>
              <a:rPr lang="ja-JP" altLang="en-US" dirty="0"/>
              <a:t>　  </a:t>
            </a:r>
            <a:r>
              <a:rPr lang="en-US" altLang="ja-JP" dirty="0"/>
              <a:t>,</a:t>
            </a:r>
            <a:r>
              <a:rPr lang="ja-JP" altLang="en-US" dirty="0"/>
              <a:t>　    </a:t>
            </a:r>
            <a:r>
              <a:rPr lang="en-US" altLang="ja-JP" dirty="0"/>
              <a:t>: </a:t>
            </a:r>
            <a:r>
              <a:rPr lang="ja-JP" altLang="en-US" dirty="0"/>
              <a:t>教師データおよびテストデータ</a:t>
            </a:r>
            <a:br>
              <a:rPr lang="en-US" altLang="ja-JP" dirty="0"/>
            </a:br>
            <a:endParaRPr lang="en-US" altLang="ja-JP" dirty="0"/>
          </a:p>
          <a:p>
            <a:endParaRPr lang="en-US" altLang="ja-JP" dirty="0"/>
          </a:p>
          <a:p>
            <a:r>
              <a:rPr lang="ja-JP" altLang="en-US" dirty="0"/>
              <a:t>教師</a:t>
            </a:r>
            <a:r>
              <a:rPr lang="en-US" altLang="ja-JP" i="1" dirty="0"/>
              <a:t>66</a:t>
            </a:r>
            <a:r>
              <a:rPr lang="ja-JP" altLang="en-US" dirty="0"/>
              <a:t>％、テスト</a:t>
            </a:r>
            <a:r>
              <a:rPr lang="en-US" altLang="ja-JP" i="1" dirty="0"/>
              <a:t>33</a:t>
            </a:r>
            <a:r>
              <a:rPr lang="ja-JP" altLang="en-US" dirty="0"/>
              <a:t>％</a:t>
            </a:r>
            <a:endParaRPr lang="en-US" altLang="ja-JP" dirty="0"/>
          </a:p>
        </p:txBody>
      </p:sp>
      <p:pic>
        <p:nvPicPr>
          <p:cNvPr id="5" name="図 4">
            <a:extLst>
              <a:ext uri="{FF2B5EF4-FFF2-40B4-BE49-F238E27FC236}">
                <a16:creationId xmlns:a16="http://schemas.microsoft.com/office/drawing/2014/main" id="{97CF288E-7CB0-4781-813C-451937FEBA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0345" y="3069993"/>
            <a:ext cx="2019048" cy="438095"/>
          </a:xfrm>
          <a:prstGeom prst="rect">
            <a:avLst/>
          </a:prstGeom>
        </p:spPr>
      </p:pic>
      <p:pic>
        <p:nvPicPr>
          <p:cNvPr id="1026" name="Picture 2" descr="E^T">
            <a:extLst>
              <a:ext uri="{FF2B5EF4-FFF2-40B4-BE49-F238E27FC236}">
                <a16:creationId xmlns:a16="http://schemas.microsoft.com/office/drawing/2014/main" id="{365920D5-416E-4A78-926C-42744F80A8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404" y="4195099"/>
            <a:ext cx="476250" cy="342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P">
            <a:extLst>
              <a:ext uri="{FF2B5EF4-FFF2-40B4-BE49-F238E27FC236}">
                <a16:creationId xmlns:a16="http://schemas.microsoft.com/office/drawing/2014/main" id="{0295E66C-D283-4AD0-AC0A-8DDAB0F298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7835" y="4195099"/>
            <a:ext cx="495300" cy="342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T \cup T^P = E">
            <a:extLst>
              <a:ext uri="{FF2B5EF4-FFF2-40B4-BE49-F238E27FC236}">
                <a16:creationId xmlns:a16="http://schemas.microsoft.com/office/drawing/2014/main" id="{E02B0F91-D793-41A7-BFCA-390D41E2F7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1654" y="4828843"/>
            <a:ext cx="2333625" cy="3524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E^T \cap T^P = \phi">
            <a:extLst>
              <a:ext uri="{FF2B5EF4-FFF2-40B4-BE49-F238E27FC236}">
                <a16:creationId xmlns:a16="http://schemas.microsoft.com/office/drawing/2014/main" id="{29C7303F-EE09-443A-9CBF-3B826FAF0A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8733" y="4828843"/>
            <a:ext cx="2257425" cy="41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270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2C9392-63FD-489F-9E44-22BCCF567AC8}"/>
              </a:ext>
            </a:extLst>
          </p:cNvPr>
          <p:cNvSpPr>
            <a:spLocks noGrp="1"/>
          </p:cNvSpPr>
          <p:nvPr>
            <p:ph type="title"/>
          </p:nvPr>
        </p:nvSpPr>
        <p:spPr/>
        <p:txBody>
          <a:bodyPr/>
          <a:lstStyle/>
          <a:p>
            <a:r>
              <a:rPr lang="en-US" altLang="ja-JP" dirty="0">
                <a:latin typeface="Arial" panose="020B0604020202020204" pitchFamily="34" charset="0"/>
                <a:cs typeface="Arial" panose="020B0604020202020204" pitchFamily="34" charset="0"/>
              </a:rPr>
              <a:t>Data representation</a:t>
            </a:r>
            <a:endParaRPr kumimoji="1" lang="ja-JP" altLang="en-US" b="1" dirty="0"/>
          </a:p>
        </p:txBody>
      </p:sp>
      <p:sp>
        <p:nvSpPr>
          <p:cNvPr id="3" name="コンテンツ プレースホルダー 2">
            <a:extLst>
              <a:ext uri="{FF2B5EF4-FFF2-40B4-BE49-F238E27FC236}">
                <a16:creationId xmlns:a16="http://schemas.microsoft.com/office/drawing/2014/main" id="{54A4919C-AD2B-4DCB-B1B5-55F1AE6E4963}"/>
              </a:ext>
            </a:extLst>
          </p:cNvPr>
          <p:cNvSpPr>
            <a:spLocks noGrp="1"/>
          </p:cNvSpPr>
          <p:nvPr>
            <p:ph idx="1"/>
          </p:nvPr>
        </p:nvSpPr>
        <p:spPr/>
        <p:txBody>
          <a:bodyPr>
            <a:normAutofit/>
          </a:bodyPr>
          <a:lstStyle/>
          <a:p>
            <a:r>
              <a:rPr kumimoji="1" lang="ja-JP" altLang="en-US" dirty="0"/>
              <a:t>訓練データのノードのすべてのペアについて</a:t>
            </a:r>
            <a:r>
              <a:rPr lang="ja-JP" altLang="en-US" dirty="0"/>
              <a:t>類似度を計算</a:t>
            </a:r>
            <a:endParaRPr lang="en-US" altLang="ja-JP" dirty="0"/>
          </a:p>
          <a:p>
            <a:pPr lvl="1"/>
            <a:r>
              <a:rPr kumimoji="1" lang="ja-JP" altLang="en-US" dirty="0"/>
              <a:t>類似度：ペアのノードが相互作用する可能性を反映</a:t>
            </a:r>
            <a:endParaRPr kumimoji="1" lang="en-US" altLang="ja-JP" dirty="0"/>
          </a:p>
          <a:p>
            <a:r>
              <a:rPr kumimoji="1" lang="ja-JP" altLang="en-US" dirty="0"/>
              <a:t>ノードの各対のラベル：</a:t>
            </a:r>
            <a:br>
              <a:rPr lang="en-US" altLang="ja-JP" dirty="0"/>
            </a:br>
            <a:r>
              <a:rPr kumimoji="1" lang="ja-JP" altLang="en-US" dirty="0"/>
              <a:t>それらのノード対がテストネットワーク内</a:t>
            </a:r>
            <a:r>
              <a:rPr lang="ja-JP" altLang="en-US" dirty="0"/>
              <a:t>において</a:t>
            </a:r>
            <a:endParaRPr lang="en-US" altLang="ja-JP" dirty="0"/>
          </a:p>
          <a:p>
            <a:pPr lvl="1"/>
            <a:r>
              <a:rPr kumimoji="1" lang="ja-JP" altLang="en-US" dirty="0"/>
              <a:t>リンクを形成する：正</a:t>
            </a:r>
            <a:endParaRPr kumimoji="1" lang="en-US" altLang="ja-JP" dirty="0"/>
          </a:p>
          <a:p>
            <a:pPr lvl="1"/>
            <a:r>
              <a:rPr kumimoji="1" lang="ja-JP" altLang="en-US" dirty="0"/>
              <a:t>しない：負</a:t>
            </a:r>
            <a:endParaRPr kumimoji="1" lang="en-US" altLang="ja-JP" dirty="0"/>
          </a:p>
          <a:p>
            <a:pPr marL="0" indent="0">
              <a:buNone/>
            </a:pPr>
            <a:endParaRPr kumimoji="1" lang="en-US" altLang="ja-JP" dirty="0"/>
          </a:p>
        </p:txBody>
      </p:sp>
      <p:cxnSp>
        <p:nvCxnSpPr>
          <p:cNvPr id="4" name="直線コネクタ 3">
            <a:extLst>
              <a:ext uri="{FF2B5EF4-FFF2-40B4-BE49-F238E27FC236}">
                <a16:creationId xmlns:a16="http://schemas.microsoft.com/office/drawing/2014/main" id="{E28D3C0B-0275-884D-BDCD-229015819FD3}"/>
              </a:ext>
            </a:extLst>
          </p:cNvPr>
          <p:cNvCxnSpPr>
            <a:cxnSpLocks/>
          </p:cNvCxnSpPr>
          <p:nvPr/>
        </p:nvCxnSpPr>
        <p:spPr>
          <a:xfrm>
            <a:off x="4413981" y="4787135"/>
            <a:ext cx="1574855" cy="160496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E28D3C0B-0275-884D-BDCD-229015819FD3}"/>
              </a:ext>
            </a:extLst>
          </p:cNvPr>
          <p:cNvCxnSpPr>
            <a:cxnSpLocks/>
          </p:cNvCxnSpPr>
          <p:nvPr/>
        </p:nvCxnSpPr>
        <p:spPr>
          <a:xfrm flipV="1">
            <a:off x="4829293" y="4182427"/>
            <a:ext cx="1300997" cy="67151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楕円 5">
            <a:extLst>
              <a:ext uri="{FF2B5EF4-FFF2-40B4-BE49-F238E27FC236}">
                <a16:creationId xmlns:a16="http://schemas.microsoft.com/office/drawing/2014/main" id="{87E5B344-172B-9D43-A5A0-4ECA7A493E2E}"/>
              </a:ext>
            </a:extLst>
          </p:cNvPr>
          <p:cNvSpPr/>
          <p:nvPr/>
        </p:nvSpPr>
        <p:spPr>
          <a:xfrm>
            <a:off x="5826190" y="3725941"/>
            <a:ext cx="1068281" cy="1010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7" name="楕円 5">
            <a:extLst>
              <a:ext uri="{FF2B5EF4-FFF2-40B4-BE49-F238E27FC236}">
                <a16:creationId xmlns:a16="http://schemas.microsoft.com/office/drawing/2014/main" id="{DF21A4CB-A359-184A-9A76-7F64AD82C377}"/>
              </a:ext>
            </a:extLst>
          </p:cNvPr>
          <p:cNvSpPr/>
          <p:nvPr/>
        </p:nvSpPr>
        <p:spPr>
          <a:xfrm>
            <a:off x="3918081" y="4503420"/>
            <a:ext cx="1068281" cy="101060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8" name="楕円 5">
            <a:extLst>
              <a:ext uri="{FF2B5EF4-FFF2-40B4-BE49-F238E27FC236}">
                <a16:creationId xmlns:a16="http://schemas.microsoft.com/office/drawing/2014/main" id="{CA883BFE-FF7B-174B-8E32-9E9F973B14BC}"/>
              </a:ext>
            </a:extLst>
          </p:cNvPr>
          <p:cNvSpPr/>
          <p:nvPr/>
        </p:nvSpPr>
        <p:spPr>
          <a:xfrm>
            <a:off x="5292050" y="5671661"/>
            <a:ext cx="1068281" cy="101060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Tree>
    <p:extLst>
      <p:ext uri="{BB962C8B-B14F-4D97-AF65-F5344CB8AC3E}">
        <p14:creationId xmlns:p14="http://schemas.microsoft.com/office/powerpoint/2010/main" val="1655710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1E4C47-5223-47F9-8407-84B3E6FFC0CF}"/>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Data representation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2167A31F-2848-488D-8C27-CC5D27D61D69}"/>
              </a:ext>
            </a:extLst>
          </p:cNvPr>
          <p:cNvSpPr>
            <a:spLocks noGrp="1"/>
          </p:cNvSpPr>
          <p:nvPr>
            <p:ph idx="1"/>
          </p:nvPr>
        </p:nvSpPr>
        <p:spPr>
          <a:xfrm>
            <a:off x="838200" y="1825625"/>
            <a:ext cx="10515600" cy="4351338"/>
          </a:xfrm>
        </p:spPr>
        <p:txBody>
          <a:bodyPr/>
          <a:lstStyle/>
          <a:p>
            <a:r>
              <a:rPr lang="ja-JP" altLang="en-US" dirty="0"/>
              <a:t>　</a:t>
            </a:r>
            <a:endParaRPr lang="en-US" altLang="ja-JP" dirty="0"/>
          </a:p>
          <a:p>
            <a:pPr marL="0" indent="0">
              <a:buNone/>
            </a:pPr>
            <a:endParaRPr lang="en-US" altLang="ja-JP" dirty="0"/>
          </a:p>
          <a:p>
            <a:r>
              <a:rPr lang="ja-JP" altLang="en-US" dirty="0"/>
              <a:t>ｎ：ネットワーク内のノード数</a:t>
            </a:r>
            <a:endParaRPr lang="en-US" altLang="ja-JP" dirty="0"/>
          </a:p>
          <a:p>
            <a:r>
              <a:rPr lang="ja-JP" altLang="en-US" dirty="0"/>
              <a:t>　と　が相互作用するときラベルは</a:t>
            </a:r>
            <a:r>
              <a:rPr lang="en-US" altLang="ja-JP" b="1" dirty="0"/>
              <a:t>1</a:t>
            </a:r>
            <a:r>
              <a:rPr lang="ja-JP" altLang="en-US" dirty="0" err="1"/>
              <a:t>、</a:t>
            </a:r>
            <a:r>
              <a:rPr lang="ja-JP" altLang="en-US" dirty="0"/>
              <a:t>そうでなければ</a:t>
            </a:r>
            <a:r>
              <a:rPr lang="en-US" altLang="ja-JP" b="1" dirty="0"/>
              <a:t>0</a:t>
            </a:r>
          </a:p>
          <a:p>
            <a:r>
              <a:rPr lang="ja-JP" altLang="en-US" dirty="0"/>
              <a:t>テストデータ中のノード</a:t>
            </a:r>
            <a:r>
              <a:rPr lang="ja-JP" altLang="en-US" dirty="0" err="1">
                <a:latin typeface="Arial" panose="020B0604020202020204" pitchFamily="34" charset="0"/>
                <a:cs typeface="Arial" panose="020B0604020202020204" pitchFamily="34" charset="0"/>
              </a:rPr>
              <a:t>ｘ</a:t>
            </a:r>
            <a:r>
              <a:rPr lang="ja-JP" altLang="en-US" dirty="0"/>
              <a:t>と</a:t>
            </a:r>
            <a:r>
              <a:rPr lang="ja-JP" altLang="en-US" dirty="0">
                <a:latin typeface="Arial" panose="020B0604020202020204" pitchFamily="34" charset="0"/>
                <a:cs typeface="Arial" panose="020B0604020202020204" pitchFamily="34" charset="0"/>
              </a:rPr>
              <a:t>ｙ</a:t>
            </a:r>
            <a:r>
              <a:rPr lang="ja-JP" altLang="en-US" dirty="0"/>
              <a:t>間の</a:t>
            </a:r>
            <a:r>
              <a:rPr lang="ja-JP" altLang="en-US" b="1" dirty="0"/>
              <a:t>リンクの存在の推定値</a:t>
            </a:r>
            <a:r>
              <a:rPr lang="ja-JP" altLang="en-US" dirty="0"/>
              <a:t>を</a:t>
            </a:r>
            <a:br>
              <a:rPr lang="en-US" altLang="ja-JP" dirty="0"/>
            </a:br>
            <a:r>
              <a:rPr lang="ja-JP" altLang="en-US" dirty="0"/>
              <a:t>算出</a:t>
            </a:r>
            <a:endParaRPr lang="en-US" altLang="ja-JP" dirty="0"/>
          </a:p>
          <a:p>
            <a:endParaRPr lang="en-US" altLang="ja-JP" dirty="0"/>
          </a:p>
          <a:p>
            <a:endParaRPr kumimoji="1" lang="ja-JP" altLang="en-US" dirty="0"/>
          </a:p>
        </p:txBody>
      </p:sp>
      <p:pic>
        <p:nvPicPr>
          <p:cNvPr id="4" name="図 3">
            <a:extLst>
              <a:ext uri="{FF2B5EF4-FFF2-40B4-BE49-F238E27FC236}">
                <a16:creationId xmlns:a16="http://schemas.microsoft.com/office/drawing/2014/main" id="{3C41408A-DA9A-4A8F-8B69-EDC086D9EF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007" y="1825625"/>
            <a:ext cx="7852691" cy="702971"/>
          </a:xfrm>
          <a:prstGeom prst="rect">
            <a:avLst/>
          </a:prstGeom>
        </p:spPr>
      </p:pic>
      <p:pic>
        <p:nvPicPr>
          <p:cNvPr id="6" name="図 5">
            <a:extLst>
              <a:ext uri="{FF2B5EF4-FFF2-40B4-BE49-F238E27FC236}">
                <a16:creationId xmlns:a16="http://schemas.microsoft.com/office/drawing/2014/main" id="{C609D137-B1F6-4656-B8D6-687C5004EE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6641" y="3430587"/>
            <a:ext cx="333333" cy="304762"/>
          </a:xfrm>
          <a:prstGeom prst="rect">
            <a:avLst/>
          </a:prstGeom>
        </p:spPr>
      </p:pic>
      <p:pic>
        <p:nvPicPr>
          <p:cNvPr id="8" name="図 7">
            <a:extLst>
              <a:ext uri="{FF2B5EF4-FFF2-40B4-BE49-F238E27FC236}">
                <a16:creationId xmlns:a16="http://schemas.microsoft.com/office/drawing/2014/main" id="{44E3B7E4-6F07-4B1A-9FED-201CA868F0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2903" y="3430587"/>
            <a:ext cx="314286" cy="247619"/>
          </a:xfrm>
          <a:prstGeom prst="rect">
            <a:avLst/>
          </a:prstGeom>
        </p:spPr>
      </p:pic>
      <p:pic>
        <p:nvPicPr>
          <p:cNvPr id="2050" name="Picture 2" descr="s(x, y) \in U - E^T">
            <a:extLst>
              <a:ext uri="{FF2B5EF4-FFF2-40B4-BE49-F238E27FC236}">
                <a16:creationId xmlns:a16="http://schemas.microsoft.com/office/drawing/2014/main" id="{E682D358-2CFE-4F60-A3DC-A52FEA745E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2903" y="5283168"/>
            <a:ext cx="2952750"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568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30751-6057-41B1-BE2B-B489649E224B}"/>
              </a:ext>
            </a:extLst>
          </p:cNvPr>
          <p:cNvSpPr>
            <a:spLocks noGrp="1"/>
          </p:cNvSpPr>
          <p:nvPr>
            <p:ph type="title"/>
          </p:nvPr>
        </p:nvSpPr>
        <p:spPr/>
        <p:txBody>
          <a:bodyPr/>
          <a:lstStyle/>
          <a:p>
            <a:r>
              <a:rPr lang="en-US" altLang="ja-JP" dirty="0">
                <a:latin typeface="Arial" panose="020B0604020202020204" pitchFamily="34" charset="0"/>
                <a:cs typeface="Arial" panose="020B0604020202020204" pitchFamily="34" charset="0"/>
              </a:rPr>
              <a:t>Feature extraction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687BDD4F-87BD-4861-9888-C7987C1436A7}"/>
              </a:ext>
            </a:extLst>
          </p:cNvPr>
          <p:cNvSpPr>
            <a:spLocks noGrp="1"/>
          </p:cNvSpPr>
          <p:nvPr>
            <p:ph idx="1"/>
          </p:nvPr>
        </p:nvSpPr>
        <p:spPr/>
        <p:txBody>
          <a:bodyPr/>
          <a:lstStyle/>
          <a:p>
            <a:r>
              <a:rPr lang="ja-JP" altLang="en-US" dirty="0"/>
              <a:t>従来のリンク予測では主に</a:t>
            </a:r>
            <a:r>
              <a:rPr lang="ja-JP" altLang="en-US" b="1" dirty="0"/>
              <a:t>トポロジカルな特徴</a:t>
            </a:r>
            <a:r>
              <a:rPr lang="ja-JP" altLang="en-US" dirty="0"/>
              <a:t>が考慮</a:t>
            </a:r>
            <a:endParaRPr lang="en-US" altLang="ja-JP" dirty="0"/>
          </a:p>
          <a:p>
            <a:r>
              <a:rPr kumimoji="1" lang="ja-JP" altLang="en-US" dirty="0"/>
              <a:t>本研究では</a:t>
            </a:r>
            <a:r>
              <a:rPr kumimoji="1" lang="en-US" altLang="ja-JP" b="1" dirty="0"/>
              <a:t>4</a:t>
            </a:r>
            <a:r>
              <a:rPr kumimoji="1" lang="ja-JP" altLang="en-US" b="1" dirty="0" err="1"/>
              <a:t>つの</a:t>
            </a:r>
            <a:r>
              <a:rPr kumimoji="1" lang="ja-JP" altLang="en-US" b="1" dirty="0"/>
              <a:t>意味的特徴</a:t>
            </a:r>
            <a:r>
              <a:rPr kumimoji="1" lang="ja-JP" altLang="en-US" dirty="0"/>
              <a:t>でトポロジカル的特徴を補強</a:t>
            </a:r>
            <a:endParaRPr kumimoji="1" lang="en-US" altLang="ja-JP" dirty="0"/>
          </a:p>
          <a:p>
            <a:endParaRPr lang="en-US" altLang="ja-JP" dirty="0"/>
          </a:p>
          <a:p>
            <a:endParaRPr kumimoji="1" lang="ja-JP" altLang="en-US" dirty="0"/>
          </a:p>
        </p:txBody>
      </p:sp>
    </p:spTree>
    <p:extLst>
      <p:ext uri="{BB962C8B-B14F-4D97-AF65-F5344CB8AC3E}">
        <p14:creationId xmlns:p14="http://schemas.microsoft.com/office/powerpoint/2010/main" val="3669479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Topological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5"/>
            <a:ext cx="10515600" cy="1580305"/>
          </a:xfrm>
        </p:spPr>
        <p:txBody>
          <a:bodyPr/>
          <a:lstStyle/>
          <a:p>
            <a:r>
              <a:rPr kumimoji="1" lang="en-US" altLang="ja-JP" dirty="0">
                <a:latin typeface="Arial" panose="020B0604020202020204" pitchFamily="34" charset="0"/>
                <a:cs typeface="Arial" panose="020B0604020202020204" pitchFamily="34" charset="0"/>
              </a:rPr>
              <a:t>Common neighbor </a:t>
            </a:r>
            <a:r>
              <a:rPr kumimoji="1" lang="en-US" altLang="ja-JP" dirty="0"/>
              <a:t>(</a:t>
            </a:r>
            <a:r>
              <a:rPr kumimoji="1" lang="en-US" altLang="ja-JP" dirty="0">
                <a:latin typeface="Arial" panose="020B0604020202020204" pitchFamily="34" charset="0"/>
                <a:cs typeface="Arial" panose="020B0604020202020204" pitchFamily="34" charset="0"/>
              </a:rPr>
              <a:t>CN</a:t>
            </a:r>
            <a:r>
              <a:rPr kumimoji="1" lang="en-US" altLang="ja-JP" dirty="0"/>
              <a:t>)</a:t>
            </a:r>
          </a:p>
          <a:p>
            <a:endParaRPr lang="en-US" altLang="ja-JP" dirty="0"/>
          </a:p>
          <a:p>
            <a:endParaRPr kumimoji="1" lang="en-US" altLang="ja-JP" dirty="0"/>
          </a:p>
          <a:p>
            <a:endParaRPr lang="en-US" altLang="ja-JP" dirty="0"/>
          </a:p>
        </p:txBody>
      </p:sp>
      <p:pic>
        <p:nvPicPr>
          <p:cNvPr id="5" name="図 4">
            <a:extLst>
              <a:ext uri="{FF2B5EF4-FFF2-40B4-BE49-F238E27FC236}">
                <a16:creationId xmlns:a16="http://schemas.microsoft.com/office/drawing/2014/main" id="{34814F6B-03DC-4828-B521-8FED7D0AA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5173" y="2362581"/>
            <a:ext cx="6041654" cy="1063330"/>
          </a:xfrm>
          <a:prstGeom prst="rect">
            <a:avLst/>
          </a:prstGeom>
        </p:spPr>
      </p:pic>
      <p:pic>
        <p:nvPicPr>
          <p:cNvPr id="7" name="図 6">
            <a:extLst>
              <a:ext uri="{FF2B5EF4-FFF2-40B4-BE49-F238E27FC236}">
                <a16:creationId xmlns:a16="http://schemas.microsoft.com/office/drawing/2014/main" id="{EFFCE3D5-A168-4791-84A2-276B2357D1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086" y="1241837"/>
            <a:ext cx="932486" cy="638017"/>
          </a:xfrm>
          <a:prstGeom prst="rect">
            <a:avLst/>
          </a:prstGeom>
        </p:spPr>
      </p:pic>
      <p:sp>
        <p:nvSpPr>
          <p:cNvPr id="8" name="テキスト ボックス 7">
            <a:extLst>
              <a:ext uri="{FF2B5EF4-FFF2-40B4-BE49-F238E27FC236}">
                <a16:creationId xmlns:a16="http://schemas.microsoft.com/office/drawing/2014/main" id="{894A94C8-0D8C-40EA-8A3B-09E6C5228EB4}"/>
              </a:ext>
            </a:extLst>
          </p:cNvPr>
          <p:cNvSpPr txBox="1"/>
          <p:nvPr/>
        </p:nvSpPr>
        <p:spPr>
          <a:xfrm>
            <a:off x="7260664" y="1299236"/>
            <a:ext cx="5210158" cy="523220"/>
          </a:xfrm>
          <a:prstGeom prst="rect">
            <a:avLst/>
          </a:prstGeom>
          <a:noFill/>
        </p:spPr>
        <p:txBody>
          <a:bodyPr wrap="square" rtlCol="0">
            <a:spAutoFit/>
          </a:bodyPr>
          <a:lstStyle/>
          <a:p>
            <a:r>
              <a:rPr lang="ja-JP" altLang="en-US" sz="2800" dirty="0"/>
              <a:t>：</a:t>
            </a:r>
            <a:r>
              <a:rPr lang="ja-JP" altLang="en-US" sz="2800" dirty="0" err="1"/>
              <a:t>ｘ</a:t>
            </a:r>
            <a:r>
              <a:rPr lang="ja-JP" altLang="en-US" sz="2800" dirty="0"/>
              <a:t>に隣接するノードの集合</a:t>
            </a:r>
            <a:endParaRPr kumimoji="1" lang="ja-JP" altLang="en-US" sz="2800" dirty="0"/>
          </a:p>
        </p:txBody>
      </p:sp>
      <p:grpSp>
        <p:nvGrpSpPr>
          <p:cNvPr id="50" name="グループ化 49">
            <a:extLst>
              <a:ext uri="{FF2B5EF4-FFF2-40B4-BE49-F238E27FC236}">
                <a16:creationId xmlns:a16="http://schemas.microsoft.com/office/drawing/2014/main" id="{C0A2E3A7-BC4E-4BD3-8A6B-7CC8BB918D6D}"/>
              </a:ext>
            </a:extLst>
          </p:cNvPr>
          <p:cNvGrpSpPr/>
          <p:nvPr/>
        </p:nvGrpSpPr>
        <p:grpSpPr>
          <a:xfrm>
            <a:off x="2975607" y="3720812"/>
            <a:ext cx="5841477" cy="2570931"/>
            <a:chOff x="2468897" y="3779535"/>
            <a:chExt cx="5841477" cy="2570931"/>
          </a:xfrm>
        </p:grpSpPr>
        <p:cxnSp>
          <p:nvCxnSpPr>
            <p:cNvPr id="19" name="直線コネクタ 18">
              <a:extLst>
                <a:ext uri="{FF2B5EF4-FFF2-40B4-BE49-F238E27FC236}">
                  <a16:creationId xmlns:a16="http://schemas.microsoft.com/office/drawing/2014/main" id="{FD43AFBD-478D-4E72-9C89-358061A8AFE2}"/>
                </a:ext>
              </a:extLst>
            </p:cNvPr>
            <p:cNvCxnSpPr>
              <a:stCxn id="11" idx="5"/>
            </p:cNvCxnSpPr>
            <p:nvPr/>
          </p:nvCxnSpPr>
          <p:spPr>
            <a:xfrm>
              <a:off x="3109048" y="4811594"/>
              <a:ext cx="942086" cy="10816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D33850CA-B6E9-4FFB-8C4F-E9AF2E5E0288}"/>
                </a:ext>
              </a:extLst>
            </p:cNvPr>
            <p:cNvCxnSpPr>
              <a:cxnSpLocks/>
            </p:cNvCxnSpPr>
            <p:nvPr/>
          </p:nvCxnSpPr>
          <p:spPr>
            <a:xfrm>
              <a:off x="2929582" y="4458901"/>
              <a:ext cx="1120682" cy="1845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EF3B03B-AB02-4032-AA0A-E2011AB065F2}"/>
                </a:ext>
              </a:extLst>
            </p:cNvPr>
            <p:cNvCxnSpPr>
              <a:cxnSpLocks/>
            </p:cNvCxnSpPr>
            <p:nvPr/>
          </p:nvCxnSpPr>
          <p:spPr>
            <a:xfrm flipH="1">
              <a:off x="4327345" y="4576187"/>
              <a:ext cx="1089651" cy="672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BD51E341-0920-43E8-BF78-950ACAF2536C}"/>
                </a:ext>
              </a:extLst>
            </p:cNvPr>
            <p:cNvCxnSpPr>
              <a:cxnSpLocks/>
            </p:cNvCxnSpPr>
            <p:nvPr/>
          </p:nvCxnSpPr>
          <p:spPr>
            <a:xfrm flipH="1" flipV="1">
              <a:off x="4479747" y="4795849"/>
              <a:ext cx="525504" cy="879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72AF1D7-49EB-4261-9008-B1D228810302}"/>
                </a:ext>
              </a:extLst>
            </p:cNvPr>
            <p:cNvCxnSpPr>
              <a:cxnSpLocks/>
            </p:cNvCxnSpPr>
            <p:nvPr/>
          </p:nvCxnSpPr>
          <p:spPr>
            <a:xfrm flipH="1" flipV="1">
              <a:off x="4479747" y="4795849"/>
              <a:ext cx="1797041" cy="9352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D13E149-2BC2-43C1-B81A-BA2F1BC68F05}"/>
                </a:ext>
              </a:extLst>
            </p:cNvPr>
            <p:cNvCxnSpPr>
              <a:cxnSpLocks/>
            </p:cNvCxnSpPr>
            <p:nvPr/>
          </p:nvCxnSpPr>
          <p:spPr>
            <a:xfrm flipH="1" flipV="1">
              <a:off x="6883592" y="5047227"/>
              <a:ext cx="1024950" cy="7800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0A8B487-F71D-45CD-9EF8-7B2AC9B4A2FF}"/>
                </a:ext>
              </a:extLst>
            </p:cNvPr>
            <p:cNvCxnSpPr>
              <a:cxnSpLocks/>
            </p:cNvCxnSpPr>
            <p:nvPr/>
          </p:nvCxnSpPr>
          <p:spPr>
            <a:xfrm flipH="1">
              <a:off x="6463547" y="4811594"/>
              <a:ext cx="478901" cy="11823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A2051D0-45A1-4351-AA83-9E8E65763A24}"/>
                </a:ext>
              </a:extLst>
            </p:cNvPr>
            <p:cNvCxnSpPr>
              <a:cxnSpLocks/>
            </p:cNvCxnSpPr>
            <p:nvPr/>
          </p:nvCxnSpPr>
          <p:spPr>
            <a:xfrm flipH="1">
              <a:off x="6883592" y="4152833"/>
              <a:ext cx="598596" cy="945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B5B31082-B80A-4C44-86CD-2761C0F4B360}"/>
                </a:ext>
              </a:extLst>
            </p:cNvPr>
            <p:cNvCxnSpPr>
              <a:cxnSpLocks/>
            </p:cNvCxnSpPr>
            <p:nvPr/>
          </p:nvCxnSpPr>
          <p:spPr>
            <a:xfrm>
              <a:off x="7633982" y="4282568"/>
              <a:ext cx="200969" cy="15446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2434F2D2-563E-4A05-882B-5ED42593099C}"/>
                </a:ext>
              </a:extLst>
            </p:cNvPr>
            <p:cNvCxnSpPr>
              <a:cxnSpLocks/>
            </p:cNvCxnSpPr>
            <p:nvPr/>
          </p:nvCxnSpPr>
          <p:spPr>
            <a:xfrm>
              <a:off x="5688039" y="4480004"/>
              <a:ext cx="1295984" cy="6178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70F5B1D2-E667-4C78-99F7-59D34A22EA66}"/>
                </a:ext>
              </a:extLst>
            </p:cNvPr>
            <p:cNvSpPr/>
            <p:nvPr/>
          </p:nvSpPr>
          <p:spPr>
            <a:xfrm>
              <a:off x="3676143" y="5570290"/>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5F0BA522-54EB-4359-AD69-71AB0C9B9B53}"/>
                </a:ext>
              </a:extLst>
            </p:cNvPr>
            <p:cNvSpPr/>
            <p:nvPr/>
          </p:nvSpPr>
          <p:spPr>
            <a:xfrm>
              <a:off x="3758401" y="428256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Ｘ</a:t>
              </a:r>
            </a:p>
          </p:txBody>
        </p:sp>
        <p:sp>
          <p:nvSpPr>
            <p:cNvPr id="11" name="楕円 10">
              <a:extLst>
                <a:ext uri="{FF2B5EF4-FFF2-40B4-BE49-F238E27FC236}">
                  <a16:creationId xmlns:a16="http://schemas.microsoft.com/office/drawing/2014/main" id="{7D7397CA-B981-488E-8C8E-C7BAF8352732}"/>
                </a:ext>
              </a:extLst>
            </p:cNvPr>
            <p:cNvSpPr/>
            <p:nvPr/>
          </p:nvSpPr>
          <p:spPr>
            <a:xfrm>
              <a:off x="2468897" y="415283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A8C6B73C-A866-45F9-A67F-4FBD494D3AF3}"/>
                </a:ext>
              </a:extLst>
            </p:cNvPr>
            <p:cNvSpPr/>
            <p:nvPr/>
          </p:nvSpPr>
          <p:spPr>
            <a:xfrm>
              <a:off x="4723201" y="541634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67C384E4-4C93-4F27-B82B-9C6F7F9F25BB}"/>
                </a:ext>
              </a:extLst>
            </p:cNvPr>
            <p:cNvSpPr/>
            <p:nvPr/>
          </p:nvSpPr>
          <p:spPr>
            <a:xfrm>
              <a:off x="7185399" y="3779535"/>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A9857F1-7393-4504-8F5C-5B4F22F82A2B}"/>
                </a:ext>
              </a:extLst>
            </p:cNvPr>
            <p:cNvSpPr/>
            <p:nvPr/>
          </p:nvSpPr>
          <p:spPr>
            <a:xfrm>
              <a:off x="7560391" y="5507361"/>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9AD0BBAE-06DF-4239-B343-0A796B96A97A}"/>
                </a:ext>
              </a:extLst>
            </p:cNvPr>
            <p:cNvSpPr/>
            <p:nvPr/>
          </p:nvSpPr>
          <p:spPr>
            <a:xfrm>
              <a:off x="6530829" y="464344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Ｙ</a:t>
              </a:r>
            </a:p>
          </p:txBody>
        </p:sp>
        <p:sp>
          <p:nvSpPr>
            <p:cNvPr id="16" name="楕円 15">
              <a:extLst>
                <a:ext uri="{FF2B5EF4-FFF2-40B4-BE49-F238E27FC236}">
                  <a16:creationId xmlns:a16="http://schemas.microsoft.com/office/drawing/2014/main" id="{D3965068-BF33-4255-8DCA-E2448B92EF02}"/>
                </a:ext>
              </a:extLst>
            </p:cNvPr>
            <p:cNvSpPr/>
            <p:nvPr/>
          </p:nvSpPr>
          <p:spPr>
            <a:xfrm>
              <a:off x="5901797" y="5578679"/>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4451B1D5-38BB-413B-BE50-D669FDD190DE}"/>
                </a:ext>
              </a:extLst>
            </p:cNvPr>
            <p:cNvSpPr/>
            <p:nvPr/>
          </p:nvSpPr>
          <p:spPr>
            <a:xfrm>
              <a:off x="5174043" y="4098021"/>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正方形/長方形 3"/>
          <p:cNvSpPr/>
          <p:nvPr/>
        </p:nvSpPr>
        <p:spPr>
          <a:xfrm>
            <a:off x="3295650" y="2533650"/>
            <a:ext cx="5734050" cy="89226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6363287" y="1152942"/>
            <a:ext cx="5734050" cy="89226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74" name="Picture 2" descr="\textcolor[rgb]{1,0,0}{S_{x,y}^{CN} = 2}">
            <a:extLst>
              <a:ext uri="{FF2B5EF4-FFF2-40B4-BE49-F238E27FC236}">
                <a16:creationId xmlns:a16="http://schemas.microsoft.com/office/drawing/2014/main" id="{902B9957-37B3-4B82-95CC-569A27CC81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4935" y="5464236"/>
            <a:ext cx="1457325" cy="50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298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Topological features</a:t>
            </a:r>
            <a:endParaRPr kumimoji="1" lang="ja-JP" altLang="en-US" dirty="0">
              <a:latin typeface="Arial" panose="020B0604020202020204" pitchFamily="34" charset="0"/>
              <a:cs typeface="Arial" panose="020B0604020202020204" pitchFamily="34" charset="0"/>
            </a:endParaRPr>
          </a:p>
        </p:txBody>
      </p:sp>
      <p:grpSp>
        <p:nvGrpSpPr>
          <p:cNvPr id="50" name="グループ化 49">
            <a:extLst>
              <a:ext uri="{FF2B5EF4-FFF2-40B4-BE49-F238E27FC236}">
                <a16:creationId xmlns:a16="http://schemas.microsoft.com/office/drawing/2014/main" id="{C0A2E3A7-BC4E-4BD3-8A6B-7CC8BB918D6D}"/>
              </a:ext>
            </a:extLst>
          </p:cNvPr>
          <p:cNvGrpSpPr/>
          <p:nvPr/>
        </p:nvGrpSpPr>
        <p:grpSpPr>
          <a:xfrm>
            <a:off x="2975607" y="3720812"/>
            <a:ext cx="5841477" cy="2570931"/>
            <a:chOff x="2468897" y="3779535"/>
            <a:chExt cx="5841477" cy="2570931"/>
          </a:xfrm>
        </p:grpSpPr>
        <p:cxnSp>
          <p:nvCxnSpPr>
            <p:cNvPr id="19" name="直線コネクタ 18">
              <a:extLst>
                <a:ext uri="{FF2B5EF4-FFF2-40B4-BE49-F238E27FC236}">
                  <a16:creationId xmlns:a16="http://schemas.microsoft.com/office/drawing/2014/main" id="{FD43AFBD-478D-4E72-9C89-358061A8AFE2}"/>
                </a:ext>
              </a:extLst>
            </p:cNvPr>
            <p:cNvCxnSpPr>
              <a:stCxn id="11" idx="5"/>
            </p:cNvCxnSpPr>
            <p:nvPr/>
          </p:nvCxnSpPr>
          <p:spPr>
            <a:xfrm>
              <a:off x="3109048" y="4811594"/>
              <a:ext cx="942086" cy="10816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D33850CA-B6E9-4FFB-8C4F-E9AF2E5E0288}"/>
                </a:ext>
              </a:extLst>
            </p:cNvPr>
            <p:cNvCxnSpPr>
              <a:cxnSpLocks/>
            </p:cNvCxnSpPr>
            <p:nvPr/>
          </p:nvCxnSpPr>
          <p:spPr>
            <a:xfrm>
              <a:off x="2929582" y="4458901"/>
              <a:ext cx="1120682" cy="1845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EF3B03B-AB02-4032-AA0A-E2011AB065F2}"/>
                </a:ext>
              </a:extLst>
            </p:cNvPr>
            <p:cNvCxnSpPr>
              <a:cxnSpLocks/>
            </p:cNvCxnSpPr>
            <p:nvPr/>
          </p:nvCxnSpPr>
          <p:spPr>
            <a:xfrm flipH="1">
              <a:off x="4327345" y="4576187"/>
              <a:ext cx="1089651" cy="672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BD51E341-0920-43E8-BF78-950ACAF2536C}"/>
                </a:ext>
              </a:extLst>
            </p:cNvPr>
            <p:cNvCxnSpPr>
              <a:cxnSpLocks/>
            </p:cNvCxnSpPr>
            <p:nvPr/>
          </p:nvCxnSpPr>
          <p:spPr>
            <a:xfrm flipH="1" flipV="1">
              <a:off x="4479747" y="4795849"/>
              <a:ext cx="525504" cy="879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72AF1D7-49EB-4261-9008-B1D228810302}"/>
                </a:ext>
              </a:extLst>
            </p:cNvPr>
            <p:cNvCxnSpPr>
              <a:cxnSpLocks/>
            </p:cNvCxnSpPr>
            <p:nvPr/>
          </p:nvCxnSpPr>
          <p:spPr>
            <a:xfrm flipH="1" flipV="1">
              <a:off x="4479747" y="4795849"/>
              <a:ext cx="1797041" cy="9352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D13E149-2BC2-43C1-B81A-BA2F1BC68F05}"/>
                </a:ext>
              </a:extLst>
            </p:cNvPr>
            <p:cNvCxnSpPr>
              <a:cxnSpLocks/>
            </p:cNvCxnSpPr>
            <p:nvPr/>
          </p:nvCxnSpPr>
          <p:spPr>
            <a:xfrm flipH="1" flipV="1">
              <a:off x="6883592" y="5047227"/>
              <a:ext cx="1024950" cy="7800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0A8B487-F71D-45CD-9EF8-7B2AC9B4A2FF}"/>
                </a:ext>
              </a:extLst>
            </p:cNvPr>
            <p:cNvCxnSpPr>
              <a:cxnSpLocks/>
            </p:cNvCxnSpPr>
            <p:nvPr/>
          </p:nvCxnSpPr>
          <p:spPr>
            <a:xfrm flipH="1">
              <a:off x="6463547" y="4811594"/>
              <a:ext cx="478901" cy="11823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A2051D0-45A1-4351-AA83-9E8E65763A24}"/>
                </a:ext>
              </a:extLst>
            </p:cNvPr>
            <p:cNvCxnSpPr>
              <a:cxnSpLocks/>
            </p:cNvCxnSpPr>
            <p:nvPr/>
          </p:nvCxnSpPr>
          <p:spPr>
            <a:xfrm flipH="1">
              <a:off x="6883592" y="4152833"/>
              <a:ext cx="598596" cy="945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B5B31082-B80A-4C44-86CD-2761C0F4B360}"/>
                </a:ext>
              </a:extLst>
            </p:cNvPr>
            <p:cNvCxnSpPr>
              <a:cxnSpLocks/>
            </p:cNvCxnSpPr>
            <p:nvPr/>
          </p:nvCxnSpPr>
          <p:spPr>
            <a:xfrm>
              <a:off x="7633982" y="4282568"/>
              <a:ext cx="200969" cy="15446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2434F2D2-563E-4A05-882B-5ED42593099C}"/>
                </a:ext>
              </a:extLst>
            </p:cNvPr>
            <p:cNvCxnSpPr>
              <a:cxnSpLocks/>
            </p:cNvCxnSpPr>
            <p:nvPr/>
          </p:nvCxnSpPr>
          <p:spPr>
            <a:xfrm>
              <a:off x="5688039" y="4480004"/>
              <a:ext cx="1295984" cy="6178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70F5B1D2-E667-4C78-99F7-59D34A22EA66}"/>
                </a:ext>
              </a:extLst>
            </p:cNvPr>
            <p:cNvSpPr/>
            <p:nvPr/>
          </p:nvSpPr>
          <p:spPr>
            <a:xfrm>
              <a:off x="3676143" y="5570290"/>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5F0BA522-54EB-4359-AD69-71AB0C9B9B53}"/>
                </a:ext>
              </a:extLst>
            </p:cNvPr>
            <p:cNvSpPr/>
            <p:nvPr/>
          </p:nvSpPr>
          <p:spPr>
            <a:xfrm>
              <a:off x="3758401" y="428256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Ｘ</a:t>
              </a:r>
            </a:p>
          </p:txBody>
        </p:sp>
        <p:sp>
          <p:nvSpPr>
            <p:cNvPr id="11" name="楕円 10">
              <a:extLst>
                <a:ext uri="{FF2B5EF4-FFF2-40B4-BE49-F238E27FC236}">
                  <a16:creationId xmlns:a16="http://schemas.microsoft.com/office/drawing/2014/main" id="{7D7397CA-B981-488E-8C8E-C7BAF8352732}"/>
                </a:ext>
              </a:extLst>
            </p:cNvPr>
            <p:cNvSpPr/>
            <p:nvPr/>
          </p:nvSpPr>
          <p:spPr>
            <a:xfrm>
              <a:off x="2468897" y="415283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A8C6B73C-A866-45F9-A67F-4FBD494D3AF3}"/>
                </a:ext>
              </a:extLst>
            </p:cNvPr>
            <p:cNvSpPr/>
            <p:nvPr/>
          </p:nvSpPr>
          <p:spPr>
            <a:xfrm>
              <a:off x="4723201" y="541634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67C384E4-4C93-4F27-B82B-9C6F7F9F25BB}"/>
                </a:ext>
              </a:extLst>
            </p:cNvPr>
            <p:cNvSpPr/>
            <p:nvPr/>
          </p:nvSpPr>
          <p:spPr>
            <a:xfrm>
              <a:off x="7185399" y="3779535"/>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A9857F1-7393-4504-8F5C-5B4F22F82A2B}"/>
                </a:ext>
              </a:extLst>
            </p:cNvPr>
            <p:cNvSpPr/>
            <p:nvPr/>
          </p:nvSpPr>
          <p:spPr>
            <a:xfrm>
              <a:off x="7560391" y="5507361"/>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9AD0BBAE-06DF-4239-B343-0A796B96A97A}"/>
                </a:ext>
              </a:extLst>
            </p:cNvPr>
            <p:cNvSpPr/>
            <p:nvPr/>
          </p:nvSpPr>
          <p:spPr>
            <a:xfrm>
              <a:off x="6530829" y="464344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Ｙ</a:t>
              </a:r>
            </a:p>
          </p:txBody>
        </p:sp>
        <p:sp>
          <p:nvSpPr>
            <p:cNvPr id="16" name="楕円 15">
              <a:extLst>
                <a:ext uri="{FF2B5EF4-FFF2-40B4-BE49-F238E27FC236}">
                  <a16:creationId xmlns:a16="http://schemas.microsoft.com/office/drawing/2014/main" id="{D3965068-BF33-4255-8DCA-E2448B92EF02}"/>
                </a:ext>
              </a:extLst>
            </p:cNvPr>
            <p:cNvSpPr/>
            <p:nvPr/>
          </p:nvSpPr>
          <p:spPr>
            <a:xfrm>
              <a:off x="5901797" y="5578679"/>
              <a:ext cx="749983" cy="77178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4451B1D5-38BB-413B-BE50-D669FDD190DE}"/>
                </a:ext>
              </a:extLst>
            </p:cNvPr>
            <p:cNvSpPr/>
            <p:nvPr/>
          </p:nvSpPr>
          <p:spPr>
            <a:xfrm>
              <a:off x="5174043" y="4098021"/>
              <a:ext cx="749983" cy="77178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6" name="図 5">
            <a:extLst>
              <a:ext uri="{FF2B5EF4-FFF2-40B4-BE49-F238E27FC236}">
                <a16:creationId xmlns:a16="http://schemas.microsoft.com/office/drawing/2014/main" id="{21702F80-D58B-4443-BC34-C7C12A0B2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9623" y="2224499"/>
            <a:ext cx="3971069" cy="1388789"/>
          </a:xfrm>
          <a:prstGeom prst="rect">
            <a:avLst/>
          </a:prstGeom>
        </p:spPr>
      </p:pic>
      <p:sp>
        <p:nvSpPr>
          <p:cNvPr id="27" name="コンテンツ プレースホルダー 2">
            <a:extLst>
              <a:ext uri="{FF2B5EF4-FFF2-40B4-BE49-F238E27FC236}">
                <a16:creationId xmlns:a16="http://schemas.microsoft.com/office/drawing/2014/main" id="{3197B9CC-B1A7-4026-9ABD-0EC994ED37B6}"/>
              </a:ext>
            </a:extLst>
          </p:cNvPr>
          <p:cNvSpPr>
            <a:spLocks noGrp="1"/>
          </p:cNvSpPr>
          <p:nvPr>
            <p:ph idx="1"/>
          </p:nvPr>
        </p:nvSpPr>
        <p:spPr>
          <a:xfrm>
            <a:off x="838200" y="1825625"/>
            <a:ext cx="10515600" cy="1580305"/>
          </a:xfrm>
        </p:spPr>
        <p:txBody>
          <a:bodyPr/>
          <a:lstStyle/>
          <a:p>
            <a:r>
              <a:rPr lang="en-US" altLang="ja-JP" dirty="0" err="1">
                <a:latin typeface="Arial" panose="020B0604020202020204" pitchFamily="34" charset="0"/>
                <a:cs typeface="Arial" panose="020B0604020202020204" pitchFamily="34" charset="0"/>
              </a:rPr>
              <a:t>Jaccard’s</a:t>
            </a:r>
            <a:r>
              <a:rPr lang="en-US" altLang="ja-JP" dirty="0">
                <a:latin typeface="Arial" panose="020B0604020202020204" pitchFamily="34" charset="0"/>
                <a:cs typeface="Arial" panose="020B0604020202020204" pitchFamily="34" charset="0"/>
              </a:rPr>
              <a:t> coefficient </a:t>
            </a:r>
            <a:r>
              <a:rPr lang="en-US" altLang="ja-JP" dirty="0"/>
              <a:t>(</a:t>
            </a:r>
            <a:r>
              <a:rPr lang="en-US" altLang="ja-JP" dirty="0">
                <a:latin typeface="Arial" panose="020B0604020202020204" pitchFamily="34" charset="0"/>
                <a:cs typeface="Arial" panose="020B0604020202020204" pitchFamily="34" charset="0"/>
              </a:rPr>
              <a:t>JC</a:t>
            </a:r>
            <a:r>
              <a:rPr lang="en-US" altLang="ja-JP" dirty="0"/>
              <a:t>)</a:t>
            </a:r>
            <a:r>
              <a:rPr lang="ja-JP" altLang="en-US" dirty="0"/>
              <a:t> </a:t>
            </a:r>
            <a:r>
              <a:rPr lang="en-US" altLang="ja-JP" dirty="0"/>
              <a:t>:</a:t>
            </a:r>
            <a:r>
              <a:rPr lang="ja-JP" altLang="en-US" dirty="0"/>
              <a:t> </a:t>
            </a:r>
            <a:r>
              <a:rPr lang="en-US" altLang="ja-JP" dirty="0">
                <a:latin typeface="Arial" panose="020B0604020202020204" pitchFamily="34" charset="0"/>
                <a:cs typeface="Arial" panose="020B0604020202020204" pitchFamily="34" charset="0"/>
              </a:rPr>
              <a:t>CN</a:t>
            </a:r>
            <a:r>
              <a:rPr lang="ja-JP" altLang="en-US" dirty="0"/>
              <a:t>を正規化した</a:t>
            </a:r>
            <a:endParaRPr lang="en-US" altLang="ja-JP" dirty="0"/>
          </a:p>
          <a:p>
            <a:endParaRPr kumimoji="1" lang="en-US" altLang="ja-JP" dirty="0"/>
          </a:p>
          <a:p>
            <a:endParaRPr lang="en-US" altLang="ja-JP" dirty="0"/>
          </a:p>
        </p:txBody>
      </p:sp>
      <p:sp>
        <p:nvSpPr>
          <p:cNvPr id="25" name="正方形/長方形 24"/>
          <p:cNvSpPr/>
          <p:nvPr/>
        </p:nvSpPr>
        <p:spPr>
          <a:xfrm>
            <a:off x="4333874" y="2388516"/>
            <a:ext cx="3733227" cy="117989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16180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Topological features</a:t>
            </a:r>
            <a:endParaRPr kumimoji="1" lang="ja-JP" altLang="en-US" dirty="0">
              <a:latin typeface="Arial" panose="020B0604020202020204" pitchFamily="34" charset="0"/>
              <a:cs typeface="Arial" panose="020B0604020202020204" pitchFamily="34" charset="0"/>
            </a:endParaRPr>
          </a:p>
        </p:txBody>
      </p:sp>
      <p:grpSp>
        <p:nvGrpSpPr>
          <p:cNvPr id="50" name="グループ化 49">
            <a:extLst>
              <a:ext uri="{FF2B5EF4-FFF2-40B4-BE49-F238E27FC236}">
                <a16:creationId xmlns:a16="http://schemas.microsoft.com/office/drawing/2014/main" id="{C0A2E3A7-BC4E-4BD3-8A6B-7CC8BB918D6D}"/>
              </a:ext>
            </a:extLst>
          </p:cNvPr>
          <p:cNvGrpSpPr/>
          <p:nvPr/>
        </p:nvGrpSpPr>
        <p:grpSpPr>
          <a:xfrm>
            <a:off x="2975607" y="3720812"/>
            <a:ext cx="5841477" cy="2570931"/>
            <a:chOff x="2468897" y="3779535"/>
            <a:chExt cx="5841477" cy="2570931"/>
          </a:xfrm>
        </p:grpSpPr>
        <p:cxnSp>
          <p:nvCxnSpPr>
            <p:cNvPr id="19" name="直線コネクタ 18">
              <a:extLst>
                <a:ext uri="{FF2B5EF4-FFF2-40B4-BE49-F238E27FC236}">
                  <a16:creationId xmlns:a16="http://schemas.microsoft.com/office/drawing/2014/main" id="{FD43AFBD-478D-4E72-9C89-358061A8AFE2}"/>
                </a:ext>
              </a:extLst>
            </p:cNvPr>
            <p:cNvCxnSpPr>
              <a:stCxn id="11" idx="5"/>
            </p:cNvCxnSpPr>
            <p:nvPr/>
          </p:nvCxnSpPr>
          <p:spPr>
            <a:xfrm>
              <a:off x="3109048" y="4811594"/>
              <a:ext cx="942086" cy="10816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D33850CA-B6E9-4FFB-8C4F-E9AF2E5E0288}"/>
                </a:ext>
              </a:extLst>
            </p:cNvPr>
            <p:cNvCxnSpPr>
              <a:cxnSpLocks/>
            </p:cNvCxnSpPr>
            <p:nvPr/>
          </p:nvCxnSpPr>
          <p:spPr>
            <a:xfrm>
              <a:off x="2929582" y="4458901"/>
              <a:ext cx="1120682" cy="1845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EF3B03B-AB02-4032-AA0A-E2011AB065F2}"/>
                </a:ext>
              </a:extLst>
            </p:cNvPr>
            <p:cNvCxnSpPr>
              <a:cxnSpLocks/>
            </p:cNvCxnSpPr>
            <p:nvPr/>
          </p:nvCxnSpPr>
          <p:spPr>
            <a:xfrm flipH="1">
              <a:off x="4327345" y="4576187"/>
              <a:ext cx="1089651" cy="672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BD51E341-0920-43E8-BF78-950ACAF2536C}"/>
                </a:ext>
              </a:extLst>
            </p:cNvPr>
            <p:cNvCxnSpPr>
              <a:cxnSpLocks/>
            </p:cNvCxnSpPr>
            <p:nvPr/>
          </p:nvCxnSpPr>
          <p:spPr>
            <a:xfrm flipH="1" flipV="1">
              <a:off x="4479747" y="4795849"/>
              <a:ext cx="525504" cy="879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72AF1D7-49EB-4261-9008-B1D228810302}"/>
                </a:ext>
              </a:extLst>
            </p:cNvPr>
            <p:cNvCxnSpPr>
              <a:cxnSpLocks/>
            </p:cNvCxnSpPr>
            <p:nvPr/>
          </p:nvCxnSpPr>
          <p:spPr>
            <a:xfrm flipH="1" flipV="1">
              <a:off x="4479747" y="4795849"/>
              <a:ext cx="1797041" cy="9352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D13E149-2BC2-43C1-B81A-BA2F1BC68F05}"/>
                </a:ext>
              </a:extLst>
            </p:cNvPr>
            <p:cNvCxnSpPr>
              <a:cxnSpLocks/>
            </p:cNvCxnSpPr>
            <p:nvPr/>
          </p:nvCxnSpPr>
          <p:spPr>
            <a:xfrm flipH="1" flipV="1">
              <a:off x="6883592" y="5047227"/>
              <a:ext cx="1024950" cy="7800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0A8B487-F71D-45CD-9EF8-7B2AC9B4A2FF}"/>
                </a:ext>
              </a:extLst>
            </p:cNvPr>
            <p:cNvCxnSpPr>
              <a:cxnSpLocks/>
            </p:cNvCxnSpPr>
            <p:nvPr/>
          </p:nvCxnSpPr>
          <p:spPr>
            <a:xfrm flipH="1">
              <a:off x="6463547" y="4811594"/>
              <a:ext cx="478901" cy="11823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A2051D0-45A1-4351-AA83-9E8E65763A24}"/>
                </a:ext>
              </a:extLst>
            </p:cNvPr>
            <p:cNvCxnSpPr>
              <a:cxnSpLocks/>
            </p:cNvCxnSpPr>
            <p:nvPr/>
          </p:nvCxnSpPr>
          <p:spPr>
            <a:xfrm flipH="1">
              <a:off x="6883592" y="4152833"/>
              <a:ext cx="598596" cy="945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B5B31082-B80A-4C44-86CD-2761C0F4B360}"/>
                </a:ext>
              </a:extLst>
            </p:cNvPr>
            <p:cNvCxnSpPr>
              <a:cxnSpLocks/>
            </p:cNvCxnSpPr>
            <p:nvPr/>
          </p:nvCxnSpPr>
          <p:spPr>
            <a:xfrm>
              <a:off x="7633982" y="4282568"/>
              <a:ext cx="200969" cy="15446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2434F2D2-563E-4A05-882B-5ED42593099C}"/>
                </a:ext>
              </a:extLst>
            </p:cNvPr>
            <p:cNvCxnSpPr>
              <a:cxnSpLocks/>
            </p:cNvCxnSpPr>
            <p:nvPr/>
          </p:nvCxnSpPr>
          <p:spPr>
            <a:xfrm>
              <a:off x="5688039" y="4480004"/>
              <a:ext cx="1295984" cy="6178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70F5B1D2-E667-4C78-99F7-59D34A22EA66}"/>
                </a:ext>
              </a:extLst>
            </p:cNvPr>
            <p:cNvSpPr/>
            <p:nvPr/>
          </p:nvSpPr>
          <p:spPr>
            <a:xfrm>
              <a:off x="3676143" y="5570290"/>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5F0BA522-54EB-4359-AD69-71AB0C9B9B53}"/>
                </a:ext>
              </a:extLst>
            </p:cNvPr>
            <p:cNvSpPr/>
            <p:nvPr/>
          </p:nvSpPr>
          <p:spPr>
            <a:xfrm>
              <a:off x="3758401" y="428256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Ｘ</a:t>
              </a:r>
            </a:p>
          </p:txBody>
        </p:sp>
        <p:sp>
          <p:nvSpPr>
            <p:cNvPr id="11" name="楕円 10">
              <a:extLst>
                <a:ext uri="{FF2B5EF4-FFF2-40B4-BE49-F238E27FC236}">
                  <a16:creationId xmlns:a16="http://schemas.microsoft.com/office/drawing/2014/main" id="{7D7397CA-B981-488E-8C8E-C7BAF8352732}"/>
                </a:ext>
              </a:extLst>
            </p:cNvPr>
            <p:cNvSpPr/>
            <p:nvPr/>
          </p:nvSpPr>
          <p:spPr>
            <a:xfrm>
              <a:off x="2468897" y="415283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A8C6B73C-A866-45F9-A67F-4FBD494D3AF3}"/>
                </a:ext>
              </a:extLst>
            </p:cNvPr>
            <p:cNvSpPr/>
            <p:nvPr/>
          </p:nvSpPr>
          <p:spPr>
            <a:xfrm>
              <a:off x="4723201" y="541634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67C384E4-4C93-4F27-B82B-9C6F7F9F25BB}"/>
                </a:ext>
              </a:extLst>
            </p:cNvPr>
            <p:cNvSpPr/>
            <p:nvPr/>
          </p:nvSpPr>
          <p:spPr>
            <a:xfrm>
              <a:off x="7185399" y="3779535"/>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A9857F1-7393-4504-8F5C-5B4F22F82A2B}"/>
                </a:ext>
              </a:extLst>
            </p:cNvPr>
            <p:cNvSpPr/>
            <p:nvPr/>
          </p:nvSpPr>
          <p:spPr>
            <a:xfrm>
              <a:off x="7560391" y="5507361"/>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9AD0BBAE-06DF-4239-B343-0A796B96A97A}"/>
                </a:ext>
              </a:extLst>
            </p:cNvPr>
            <p:cNvSpPr/>
            <p:nvPr/>
          </p:nvSpPr>
          <p:spPr>
            <a:xfrm>
              <a:off x="6530829" y="464344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Ｙ</a:t>
              </a:r>
            </a:p>
          </p:txBody>
        </p:sp>
        <p:sp>
          <p:nvSpPr>
            <p:cNvPr id="16" name="楕円 15">
              <a:extLst>
                <a:ext uri="{FF2B5EF4-FFF2-40B4-BE49-F238E27FC236}">
                  <a16:creationId xmlns:a16="http://schemas.microsoft.com/office/drawing/2014/main" id="{D3965068-BF33-4255-8DCA-E2448B92EF02}"/>
                </a:ext>
              </a:extLst>
            </p:cNvPr>
            <p:cNvSpPr/>
            <p:nvPr/>
          </p:nvSpPr>
          <p:spPr>
            <a:xfrm>
              <a:off x="5901797" y="5578679"/>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4451B1D5-38BB-413B-BE50-D669FDD190DE}"/>
                </a:ext>
              </a:extLst>
            </p:cNvPr>
            <p:cNvSpPr/>
            <p:nvPr/>
          </p:nvSpPr>
          <p:spPr>
            <a:xfrm>
              <a:off x="5174043" y="4098021"/>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6" name="図 5">
            <a:extLst>
              <a:ext uri="{FF2B5EF4-FFF2-40B4-BE49-F238E27FC236}">
                <a16:creationId xmlns:a16="http://schemas.microsoft.com/office/drawing/2014/main" id="{21702F80-D58B-4443-BC34-C7C12A0B2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9623" y="2224499"/>
            <a:ext cx="3971069" cy="1388789"/>
          </a:xfrm>
          <a:prstGeom prst="rect">
            <a:avLst/>
          </a:prstGeom>
        </p:spPr>
      </p:pic>
      <p:sp>
        <p:nvSpPr>
          <p:cNvPr id="25" name="正方形/長方形 24">
            <a:extLst>
              <a:ext uri="{FF2B5EF4-FFF2-40B4-BE49-F238E27FC236}">
                <a16:creationId xmlns:a16="http://schemas.microsoft.com/office/drawing/2014/main" id="{08716EFB-34D7-45C1-A038-24D52068BB9A}"/>
              </a:ext>
            </a:extLst>
          </p:cNvPr>
          <p:cNvSpPr/>
          <p:nvPr/>
        </p:nvSpPr>
        <p:spPr>
          <a:xfrm>
            <a:off x="5511961" y="2388516"/>
            <a:ext cx="2275561" cy="55528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コンテンツ プレースホルダー 2">
            <a:extLst>
              <a:ext uri="{FF2B5EF4-FFF2-40B4-BE49-F238E27FC236}">
                <a16:creationId xmlns:a16="http://schemas.microsoft.com/office/drawing/2014/main" id="{38F2B783-FA74-4A98-A37C-D41A03905546}"/>
              </a:ext>
            </a:extLst>
          </p:cNvPr>
          <p:cNvSpPr txBox="1">
            <a:spLocks/>
          </p:cNvSpPr>
          <p:nvPr/>
        </p:nvSpPr>
        <p:spPr>
          <a:xfrm>
            <a:off x="838200" y="1825625"/>
            <a:ext cx="10515600" cy="15803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a:latin typeface="Arial" panose="020B0604020202020204" pitchFamily="34" charset="0"/>
                <a:cs typeface="Arial" panose="020B0604020202020204" pitchFamily="34" charset="0"/>
              </a:rPr>
              <a:t>Jaccard’s coefficient </a:t>
            </a:r>
            <a:r>
              <a:rPr lang="en-US" altLang="ja-JP"/>
              <a:t>(</a:t>
            </a:r>
            <a:r>
              <a:rPr lang="en-US" altLang="ja-JP">
                <a:latin typeface="Arial" panose="020B0604020202020204" pitchFamily="34" charset="0"/>
                <a:cs typeface="Arial" panose="020B0604020202020204" pitchFamily="34" charset="0"/>
              </a:rPr>
              <a:t>JC</a:t>
            </a:r>
            <a:r>
              <a:rPr lang="en-US" altLang="ja-JP"/>
              <a:t>)</a:t>
            </a:r>
            <a:r>
              <a:rPr lang="ja-JP" altLang="en-US"/>
              <a:t> </a:t>
            </a:r>
            <a:r>
              <a:rPr lang="en-US" altLang="ja-JP"/>
              <a:t>:</a:t>
            </a:r>
            <a:r>
              <a:rPr lang="ja-JP" altLang="en-US"/>
              <a:t> </a:t>
            </a:r>
            <a:r>
              <a:rPr lang="en-US" altLang="ja-JP">
                <a:latin typeface="Arial" panose="020B0604020202020204" pitchFamily="34" charset="0"/>
                <a:cs typeface="Arial" panose="020B0604020202020204" pitchFamily="34" charset="0"/>
              </a:rPr>
              <a:t>CN</a:t>
            </a:r>
            <a:r>
              <a:rPr lang="ja-JP" altLang="en-US"/>
              <a:t>を正規化した</a:t>
            </a:r>
            <a:endParaRPr lang="en-US" altLang="ja-JP"/>
          </a:p>
          <a:p>
            <a:endParaRPr lang="en-US" altLang="ja-JP"/>
          </a:p>
          <a:p>
            <a:endParaRPr lang="en-US" altLang="ja-JP" dirty="0"/>
          </a:p>
        </p:txBody>
      </p:sp>
    </p:spTree>
    <p:extLst>
      <p:ext uri="{BB962C8B-B14F-4D97-AF65-F5344CB8AC3E}">
        <p14:creationId xmlns:p14="http://schemas.microsoft.com/office/powerpoint/2010/main" val="3126474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4207BD-4E0E-4DD4-BFAD-F9E676D0B910}"/>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Abstract</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C38C6FDB-4E9B-4BDE-8FC7-411CB421ACA4}"/>
              </a:ext>
            </a:extLst>
          </p:cNvPr>
          <p:cNvSpPr>
            <a:spLocks noGrp="1"/>
          </p:cNvSpPr>
          <p:nvPr>
            <p:ph idx="1"/>
          </p:nvPr>
        </p:nvSpPr>
        <p:spPr>
          <a:xfrm>
            <a:off x="838199" y="1690688"/>
            <a:ext cx="11090945" cy="4486275"/>
          </a:xfrm>
        </p:spPr>
        <p:txBody>
          <a:bodyPr>
            <a:normAutofit/>
          </a:bodyPr>
          <a:lstStyle/>
          <a:p>
            <a:pPr>
              <a:spcBef>
                <a:spcPts val="1200"/>
              </a:spcBef>
              <a:spcAft>
                <a:spcPts val="2400"/>
              </a:spcAft>
            </a:pPr>
            <a:r>
              <a:rPr kumimoji="1" lang="en-US" altLang="ja-JP" dirty="0">
                <a:latin typeface="Arial" panose="020B0604020202020204" pitchFamily="34" charset="0"/>
                <a:cs typeface="Arial" panose="020B0604020202020204" pitchFamily="34" charset="0"/>
              </a:rPr>
              <a:t>DDI</a:t>
            </a:r>
            <a:r>
              <a:rPr kumimoji="1" lang="ja-JP" altLang="en-US" dirty="0"/>
              <a:t>のネットワーク上で</a:t>
            </a:r>
            <a:r>
              <a:rPr kumimoji="1" lang="ja-JP" altLang="en-US" b="1" dirty="0"/>
              <a:t>二値分類</a:t>
            </a:r>
            <a:r>
              <a:rPr lang="ja-JP" altLang="en-US" b="1" dirty="0"/>
              <a:t>タスク</a:t>
            </a:r>
            <a:r>
              <a:rPr lang="ja-JP" altLang="en-US" dirty="0"/>
              <a:t>として</a:t>
            </a:r>
            <a:r>
              <a:rPr kumimoji="1" lang="ja-JP" altLang="en-US" b="1" dirty="0"/>
              <a:t>リンク予測</a:t>
            </a:r>
            <a:r>
              <a:rPr kumimoji="1" lang="ja-JP" altLang="en-US" dirty="0"/>
              <a:t>を行う</a:t>
            </a:r>
            <a:br>
              <a:rPr kumimoji="1" lang="en-US" altLang="ja-JP" dirty="0"/>
            </a:br>
            <a:r>
              <a:rPr kumimoji="1" lang="ja-JP" altLang="en-US" dirty="0"/>
              <a:t>（相互作用があるかないか</a:t>
            </a:r>
            <a:r>
              <a:rPr kumimoji="1" lang="ja-JP" altLang="en-US"/>
              <a:t>を予測</a:t>
            </a:r>
            <a:r>
              <a:rPr lang="ja-JP" altLang="en-US"/>
              <a:t>）</a:t>
            </a:r>
            <a:endParaRPr kumimoji="1" lang="en-US" altLang="ja-JP" dirty="0"/>
          </a:p>
          <a:p>
            <a:pPr>
              <a:spcBef>
                <a:spcPts val="1200"/>
              </a:spcBef>
              <a:spcAft>
                <a:spcPts val="2400"/>
              </a:spcAft>
            </a:pPr>
            <a:r>
              <a:rPr kumimoji="1" lang="en-US" altLang="ja-JP" i="1" dirty="0" err="1">
                <a:latin typeface="Arial" panose="020B0604020202020204" pitchFamily="34" charset="0"/>
                <a:cs typeface="Arial" panose="020B0604020202020204" pitchFamily="34" charset="0"/>
              </a:rPr>
              <a:t>DrugBank</a:t>
            </a:r>
            <a:r>
              <a:rPr lang="en-US" altLang="ja-JP" i="1" dirty="0">
                <a:latin typeface="Arial" panose="020B0604020202020204" pitchFamily="34" charset="0"/>
                <a:cs typeface="Arial" panose="020B0604020202020204" pitchFamily="34" charset="0"/>
              </a:rPr>
              <a:t>, KEGG, NDF-RT, </a:t>
            </a:r>
            <a:r>
              <a:rPr lang="en-US" altLang="ja-JP" i="1" dirty="0" err="1">
                <a:latin typeface="Arial" panose="020B0604020202020204" pitchFamily="34" charset="0"/>
                <a:cs typeface="Arial" panose="020B0604020202020204" pitchFamily="34" charset="0"/>
              </a:rPr>
              <a:t>SemMedDB</a:t>
            </a:r>
            <a:r>
              <a:rPr lang="en-US" altLang="ja-JP" i="1" dirty="0">
                <a:latin typeface="Arial" panose="020B0604020202020204" pitchFamily="34" charset="0"/>
                <a:cs typeface="Arial" panose="020B0604020202020204" pitchFamily="34" charset="0"/>
              </a:rPr>
              <a:t>, </a:t>
            </a:r>
            <a:r>
              <a:rPr lang="en-US" altLang="ja-JP" i="1" dirty="0" err="1">
                <a:latin typeface="Arial" panose="020B0604020202020204" pitchFamily="34" charset="0"/>
                <a:cs typeface="Arial" panose="020B0604020202020204" pitchFamily="34" charset="0"/>
              </a:rPr>
              <a:t>Twosides</a:t>
            </a:r>
            <a:r>
              <a:rPr lang="ja-JP" altLang="en-US" dirty="0"/>
              <a:t>を用いて</a:t>
            </a:r>
            <a:br>
              <a:rPr lang="en-US" altLang="ja-JP" dirty="0"/>
            </a:br>
            <a:r>
              <a:rPr lang="ja-JP" altLang="en-US" dirty="0"/>
              <a:t>薬物間の</a:t>
            </a:r>
            <a:r>
              <a:rPr lang="ja-JP" altLang="en-US" b="1" dirty="0">
                <a:solidFill>
                  <a:srgbClr val="FF0000"/>
                </a:solidFill>
              </a:rPr>
              <a:t>未知の相互作用</a:t>
            </a:r>
            <a:r>
              <a:rPr lang="ja-JP" altLang="en-US" dirty="0"/>
              <a:t>を予測</a:t>
            </a:r>
            <a:endParaRPr lang="en-US" altLang="ja-JP" dirty="0"/>
          </a:p>
        </p:txBody>
      </p:sp>
      <p:pic>
        <p:nvPicPr>
          <p:cNvPr id="5" name="図 4">
            <a:extLst>
              <a:ext uri="{FF2B5EF4-FFF2-40B4-BE49-F238E27FC236}">
                <a16:creationId xmlns:a16="http://schemas.microsoft.com/office/drawing/2014/main" id="{470952D0-7307-3F4B-91C6-1BB6BD303A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1742" y="3945464"/>
            <a:ext cx="2015490" cy="2015490"/>
          </a:xfrm>
          <a:prstGeom prst="rect">
            <a:avLst/>
          </a:prstGeom>
        </p:spPr>
      </p:pic>
      <p:pic>
        <p:nvPicPr>
          <p:cNvPr id="7" name="図 6">
            <a:extLst>
              <a:ext uri="{FF2B5EF4-FFF2-40B4-BE49-F238E27FC236}">
                <a16:creationId xmlns:a16="http://schemas.microsoft.com/office/drawing/2014/main" id="{20A4369C-EC04-0F46-87B3-DE843B2AEA37}"/>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441565" y="3937844"/>
            <a:ext cx="2023110" cy="2023110"/>
          </a:xfrm>
          <a:prstGeom prst="rect">
            <a:avLst/>
          </a:prstGeom>
        </p:spPr>
      </p:pic>
      <p:sp>
        <p:nvSpPr>
          <p:cNvPr id="8" name="テキスト ボックス 7">
            <a:extLst>
              <a:ext uri="{FF2B5EF4-FFF2-40B4-BE49-F238E27FC236}">
                <a16:creationId xmlns:a16="http://schemas.microsoft.com/office/drawing/2014/main" id="{7B63D61E-284E-4247-87C3-6FFAAFE341B5}"/>
              </a:ext>
            </a:extLst>
          </p:cNvPr>
          <p:cNvSpPr txBox="1"/>
          <p:nvPr/>
        </p:nvSpPr>
        <p:spPr>
          <a:xfrm>
            <a:off x="1904913" y="5960954"/>
            <a:ext cx="2954655" cy="646331"/>
          </a:xfrm>
          <a:prstGeom prst="rect">
            <a:avLst/>
          </a:prstGeom>
          <a:noFill/>
        </p:spPr>
        <p:txBody>
          <a:bodyPr wrap="none" rtlCol="0">
            <a:spAutoFit/>
          </a:bodyPr>
          <a:lstStyle/>
          <a:p>
            <a:r>
              <a:rPr kumimoji="1" lang="ja-JP" altLang="en-US" sz="3600" b="1">
                <a:solidFill>
                  <a:srgbClr val="FF0000"/>
                </a:solidFill>
              </a:rPr>
              <a:t>同時に飲むと</a:t>
            </a:r>
          </a:p>
        </p:txBody>
      </p:sp>
      <p:sp>
        <p:nvSpPr>
          <p:cNvPr id="9" name="右矢印 8">
            <a:extLst>
              <a:ext uri="{FF2B5EF4-FFF2-40B4-BE49-F238E27FC236}">
                <a16:creationId xmlns:a16="http://schemas.microsoft.com/office/drawing/2014/main" id="{28C62DA2-4B3D-ED49-8E83-E1F352374B8F}"/>
              </a:ext>
            </a:extLst>
          </p:cNvPr>
          <p:cNvSpPr/>
          <p:nvPr/>
        </p:nvSpPr>
        <p:spPr>
          <a:xfrm>
            <a:off x="5606796" y="4461338"/>
            <a:ext cx="978408" cy="9761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051FD764-FFE0-BD43-915D-99ED0F5BCDC6}"/>
              </a:ext>
            </a:extLst>
          </p:cNvPr>
          <p:cNvSpPr txBox="1"/>
          <p:nvPr/>
        </p:nvSpPr>
        <p:spPr>
          <a:xfrm>
            <a:off x="6743872" y="4314632"/>
            <a:ext cx="5314275" cy="1384995"/>
          </a:xfrm>
          <a:prstGeom prst="rect">
            <a:avLst/>
          </a:prstGeom>
          <a:noFill/>
        </p:spPr>
        <p:txBody>
          <a:bodyPr wrap="none" rtlCol="0">
            <a:spAutoFit/>
          </a:bodyPr>
          <a:lstStyle/>
          <a:p>
            <a:pPr marL="457200" indent="-457200">
              <a:buFont typeface="Arial" panose="020B0604020202020204" pitchFamily="34" charset="0"/>
              <a:buChar char="•"/>
            </a:pPr>
            <a:r>
              <a:rPr kumimoji="1" lang="ja-JP" altLang="en-US" sz="2800"/>
              <a:t>薬の効き目が</a:t>
            </a:r>
            <a:r>
              <a:rPr kumimoji="1" lang="ja-JP" altLang="en-US" sz="2800" b="1"/>
              <a:t>強くなりすぎる</a:t>
            </a:r>
            <a:endParaRPr kumimoji="1" lang="en-US" altLang="ja-JP" sz="2800" b="1" dirty="0"/>
          </a:p>
          <a:p>
            <a:pPr marL="457200" indent="-457200">
              <a:buFont typeface="Arial" panose="020B0604020202020204" pitchFamily="34" charset="0"/>
              <a:buChar char="•"/>
            </a:pPr>
            <a:r>
              <a:rPr kumimoji="1" lang="ja-JP" altLang="en-US" sz="2800"/>
              <a:t>薬の効き目が</a:t>
            </a:r>
            <a:r>
              <a:rPr kumimoji="1" lang="ja-JP" altLang="en-US" sz="2800" b="1"/>
              <a:t>弱くなる</a:t>
            </a:r>
            <a:endParaRPr kumimoji="1" lang="en-US" altLang="ja-JP" sz="2800" b="1" dirty="0"/>
          </a:p>
          <a:p>
            <a:pPr marL="457200" indent="-457200">
              <a:buFont typeface="Arial" panose="020B0604020202020204" pitchFamily="34" charset="0"/>
              <a:buChar char="•"/>
            </a:pPr>
            <a:r>
              <a:rPr lang="ja-JP" altLang="en-US" sz="2800"/>
              <a:t>その他の</a:t>
            </a:r>
            <a:r>
              <a:rPr lang="ja-JP" altLang="en-US" sz="2800" b="1"/>
              <a:t>副作用</a:t>
            </a:r>
            <a:endParaRPr kumimoji="1" lang="ja-JP" altLang="en-US" sz="2800" b="1"/>
          </a:p>
        </p:txBody>
      </p:sp>
    </p:spTree>
    <p:extLst>
      <p:ext uri="{BB962C8B-B14F-4D97-AF65-F5344CB8AC3E}">
        <p14:creationId xmlns:p14="http://schemas.microsoft.com/office/powerpoint/2010/main" val="27269974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Topological features</a:t>
            </a:r>
            <a:endParaRPr kumimoji="1" lang="ja-JP" altLang="en-US" dirty="0">
              <a:latin typeface="Arial" panose="020B0604020202020204" pitchFamily="34" charset="0"/>
              <a:cs typeface="Arial" panose="020B0604020202020204" pitchFamily="34" charset="0"/>
            </a:endParaRPr>
          </a:p>
        </p:txBody>
      </p:sp>
      <p:grpSp>
        <p:nvGrpSpPr>
          <p:cNvPr id="50" name="グループ化 49">
            <a:extLst>
              <a:ext uri="{FF2B5EF4-FFF2-40B4-BE49-F238E27FC236}">
                <a16:creationId xmlns:a16="http://schemas.microsoft.com/office/drawing/2014/main" id="{C0A2E3A7-BC4E-4BD3-8A6B-7CC8BB918D6D}"/>
              </a:ext>
            </a:extLst>
          </p:cNvPr>
          <p:cNvGrpSpPr/>
          <p:nvPr/>
        </p:nvGrpSpPr>
        <p:grpSpPr>
          <a:xfrm>
            <a:off x="2975607" y="3720812"/>
            <a:ext cx="5841477" cy="2570931"/>
            <a:chOff x="2468897" y="3779535"/>
            <a:chExt cx="5841477" cy="2570931"/>
          </a:xfrm>
        </p:grpSpPr>
        <p:cxnSp>
          <p:nvCxnSpPr>
            <p:cNvPr id="19" name="直線コネクタ 18">
              <a:extLst>
                <a:ext uri="{FF2B5EF4-FFF2-40B4-BE49-F238E27FC236}">
                  <a16:creationId xmlns:a16="http://schemas.microsoft.com/office/drawing/2014/main" id="{FD43AFBD-478D-4E72-9C89-358061A8AFE2}"/>
                </a:ext>
              </a:extLst>
            </p:cNvPr>
            <p:cNvCxnSpPr>
              <a:stCxn id="11" idx="5"/>
            </p:cNvCxnSpPr>
            <p:nvPr/>
          </p:nvCxnSpPr>
          <p:spPr>
            <a:xfrm>
              <a:off x="3109048" y="4811594"/>
              <a:ext cx="942086" cy="10816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D33850CA-B6E9-4FFB-8C4F-E9AF2E5E0288}"/>
                </a:ext>
              </a:extLst>
            </p:cNvPr>
            <p:cNvCxnSpPr>
              <a:cxnSpLocks/>
            </p:cNvCxnSpPr>
            <p:nvPr/>
          </p:nvCxnSpPr>
          <p:spPr>
            <a:xfrm>
              <a:off x="2929582" y="4458901"/>
              <a:ext cx="1120682" cy="1845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EF3B03B-AB02-4032-AA0A-E2011AB065F2}"/>
                </a:ext>
              </a:extLst>
            </p:cNvPr>
            <p:cNvCxnSpPr>
              <a:cxnSpLocks/>
            </p:cNvCxnSpPr>
            <p:nvPr/>
          </p:nvCxnSpPr>
          <p:spPr>
            <a:xfrm flipH="1">
              <a:off x="4327345" y="4576187"/>
              <a:ext cx="1089651" cy="672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BD51E341-0920-43E8-BF78-950ACAF2536C}"/>
                </a:ext>
              </a:extLst>
            </p:cNvPr>
            <p:cNvCxnSpPr>
              <a:cxnSpLocks/>
            </p:cNvCxnSpPr>
            <p:nvPr/>
          </p:nvCxnSpPr>
          <p:spPr>
            <a:xfrm flipH="1" flipV="1">
              <a:off x="4479747" y="4795849"/>
              <a:ext cx="525504" cy="879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72AF1D7-49EB-4261-9008-B1D228810302}"/>
                </a:ext>
              </a:extLst>
            </p:cNvPr>
            <p:cNvCxnSpPr>
              <a:cxnSpLocks/>
            </p:cNvCxnSpPr>
            <p:nvPr/>
          </p:nvCxnSpPr>
          <p:spPr>
            <a:xfrm flipH="1" flipV="1">
              <a:off x="4479747" y="4795849"/>
              <a:ext cx="1797041" cy="9352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D13E149-2BC2-43C1-B81A-BA2F1BC68F05}"/>
                </a:ext>
              </a:extLst>
            </p:cNvPr>
            <p:cNvCxnSpPr>
              <a:cxnSpLocks/>
            </p:cNvCxnSpPr>
            <p:nvPr/>
          </p:nvCxnSpPr>
          <p:spPr>
            <a:xfrm flipH="1" flipV="1">
              <a:off x="6883592" y="5047227"/>
              <a:ext cx="1024950" cy="7800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0A8B487-F71D-45CD-9EF8-7B2AC9B4A2FF}"/>
                </a:ext>
              </a:extLst>
            </p:cNvPr>
            <p:cNvCxnSpPr>
              <a:cxnSpLocks/>
            </p:cNvCxnSpPr>
            <p:nvPr/>
          </p:nvCxnSpPr>
          <p:spPr>
            <a:xfrm flipH="1">
              <a:off x="6463547" y="4811594"/>
              <a:ext cx="478901" cy="11823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A2051D0-45A1-4351-AA83-9E8E65763A24}"/>
                </a:ext>
              </a:extLst>
            </p:cNvPr>
            <p:cNvCxnSpPr>
              <a:cxnSpLocks/>
            </p:cNvCxnSpPr>
            <p:nvPr/>
          </p:nvCxnSpPr>
          <p:spPr>
            <a:xfrm flipH="1">
              <a:off x="6883592" y="4152833"/>
              <a:ext cx="598596" cy="945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B5B31082-B80A-4C44-86CD-2761C0F4B360}"/>
                </a:ext>
              </a:extLst>
            </p:cNvPr>
            <p:cNvCxnSpPr>
              <a:cxnSpLocks/>
            </p:cNvCxnSpPr>
            <p:nvPr/>
          </p:nvCxnSpPr>
          <p:spPr>
            <a:xfrm>
              <a:off x="7633982" y="4282568"/>
              <a:ext cx="200969" cy="15446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2434F2D2-563E-4A05-882B-5ED42593099C}"/>
                </a:ext>
              </a:extLst>
            </p:cNvPr>
            <p:cNvCxnSpPr>
              <a:cxnSpLocks/>
            </p:cNvCxnSpPr>
            <p:nvPr/>
          </p:nvCxnSpPr>
          <p:spPr>
            <a:xfrm>
              <a:off x="5688039" y="4480004"/>
              <a:ext cx="1295984" cy="6178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70F5B1D2-E667-4C78-99F7-59D34A22EA66}"/>
                </a:ext>
              </a:extLst>
            </p:cNvPr>
            <p:cNvSpPr/>
            <p:nvPr/>
          </p:nvSpPr>
          <p:spPr>
            <a:xfrm>
              <a:off x="3676143" y="5570290"/>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5F0BA522-54EB-4359-AD69-71AB0C9B9B53}"/>
                </a:ext>
              </a:extLst>
            </p:cNvPr>
            <p:cNvSpPr/>
            <p:nvPr/>
          </p:nvSpPr>
          <p:spPr>
            <a:xfrm>
              <a:off x="3758401" y="428256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Ｘ</a:t>
              </a:r>
            </a:p>
          </p:txBody>
        </p:sp>
        <p:sp>
          <p:nvSpPr>
            <p:cNvPr id="11" name="楕円 10">
              <a:extLst>
                <a:ext uri="{FF2B5EF4-FFF2-40B4-BE49-F238E27FC236}">
                  <a16:creationId xmlns:a16="http://schemas.microsoft.com/office/drawing/2014/main" id="{7D7397CA-B981-488E-8C8E-C7BAF8352732}"/>
                </a:ext>
              </a:extLst>
            </p:cNvPr>
            <p:cNvSpPr/>
            <p:nvPr/>
          </p:nvSpPr>
          <p:spPr>
            <a:xfrm>
              <a:off x="2468897" y="4152833"/>
              <a:ext cx="749983" cy="77178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A8C6B73C-A866-45F9-A67F-4FBD494D3AF3}"/>
                </a:ext>
              </a:extLst>
            </p:cNvPr>
            <p:cNvSpPr/>
            <p:nvPr/>
          </p:nvSpPr>
          <p:spPr>
            <a:xfrm>
              <a:off x="4723201" y="5416343"/>
              <a:ext cx="749983" cy="77178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67C384E4-4C93-4F27-B82B-9C6F7F9F25BB}"/>
                </a:ext>
              </a:extLst>
            </p:cNvPr>
            <p:cNvSpPr/>
            <p:nvPr/>
          </p:nvSpPr>
          <p:spPr>
            <a:xfrm>
              <a:off x="7185399" y="3779535"/>
              <a:ext cx="749983" cy="77178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A9857F1-7393-4504-8F5C-5B4F22F82A2B}"/>
                </a:ext>
              </a:extLst>
            </p:cNvPr>
            <p:cNvSpPr/>
            <p:nvPr/>
          </p:nvSpPr>
          <p:spPr>
            <a:xfrm>
              <a:off x="7560391" y="5507361"/>
              <a:ext cx="749983" cy="77178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9AD0BBAE-06DF-4239-B343-0A796B96A97A}"/>
                </a:ext>
              </a:extLst>
            </p:cNvPr>
            <p:cNvSpPr/>
            <p:nvPr/>
          </p:nvSpPr>
          <p:spPr>
            <a:xfrm>
              <a:off x="6530829" y="464344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Ｙ</a:t>
              </a:r>
            </a:p>
          </p:txBody>
        </p:sp>
        <p:sp>
          <p:nvSpPr>
            <p:cNvPr id="16" name="楕円 15">
              <a:extLst>
                <a:ext uri="{FF2B5EF4-FFF2-40B4-BE49-F238E27FC236}">
                  <a16:creationId xmlns:a16="http://schemas.microsoft.com/office/drawing/2014/main" id="{D3965068-BF33-4255-8DCA-E2448B92EF02}"/>
                </a:ext>
              </a:extLst>
            </p:cNvPr>
            <p:cNvSpPr/>
            <p:nvPr/>
          </p:nvSpPr>
          <p:spPr>
            <a:xfrm>
              <a:off x="5901797" y="5578679"/>
              <a:ext cx="749983" cy="77178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4451B1D5-38BB-413B-BE50-D669FDD190DE}"/>
                </a:ext>
              </a:extLst>
            </p:cNvPr>
            <p:cNvSpPr/>
            <p:nvPr/>
          </p:nvSpPr>
          <p:spPr>
            <a:xfrm>
              <a:off x="5174043" y="4098021"/>
              <a:ext cx="749983" cy="77178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6" name="図 5">
            <a:extLst>
              <a:ext uri="{FF2B5EF4-FFF2-40B4-BE49-F238E27FC236}">
                <a16:creationId xmlns:a16="http://schemas.microsoft.com/office/drawing/2014/main" id="{21702F80-D58B-4443-BC34-C7C12A0B2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9623" y="2224499"/>
            <a:ext cx="3971069" cy="1388789"/>
          </a:xfrm>
          <a:prstGeom prst="rect">
            <a:avLst/>
          </a:prstGeom>
        </p:spPr>
      </p:pic>
      <p:sp>
        <p:nvSpPr>
          <p:cNvPr id="27" name="正方形/長方形 26">
            <a:extLst>
              <a:ext uri="{FF2B5EF4-FFF2-40B4-BE49-F238E27FC236}">
                <a16:creationId xmlns:a16="http://schemas.microsoft.com/office/drawing/2014/main" id="{2D8428BE-BF59-4C82-A803-7370EB1FA8BE}"/>
              </a:ext>
            </a:extLst>
          </p:cNvPr>
          <p:cNvSpPr/>
          <p:nvPr/>
        </p:nvSpPr>
        <p:spPr>
          <a:xfrm>
            <a:off x="5511961" y="2986120"/>
            <a:ext cx="2275561" cy="55528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コンテンツ プレースホルダー 2">
            <a:extLst>
              <a:ext uri="{FF2B5EF4-FFF2-40B4-BE49-F238E27FC236}">
                <a16:creationId xmlns:a16="http://schemas.microsoft.com/office/drawing/2014/main" id="{D7B1FCA0-7419-47E7-9212-37DF31A8557E}"/>
              </a:ext>
            </a:extLst>
          </p:cNvPr>
          <p:cNvSpPr txBox="1">
            <a:spLocks/>
          </p:cNvSpPr>
          <p:nvPr/>
        </p:nvSpPr>
        <p:spPr>
          <a:xfrm>
            <a:off x="838200" y="1825625"/>
            <a:ext cx="10515600" cy="15803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a:latin typeface="Arial" panose="020B0604020202020204" pitchFamily="34" charset="0"/>
                <a:cs typeface="Arial" panose="020B0604020202020204" pitchFamily="34" charset="0"/>
              </a:rPr>
              <a:t>Jaccard’s coefficient </a:t>
            </a:r>
            <a:r>
              <a:rPr lang="en-US" altLang="ja-JP"/>
              <a:t>(</a:t>
            </a:r>
            <a:r>
              <a:rPr lang="en-US" altLang="ja-JP">
                <a:latin typeface="Arial" panose="020B0604020202020204" pitchFamily="34" charset="0"/>
                <a:cs typeface="Arial" panose="020B0604020202020204" pitchFamily="34" charset="0"/>
              </a:rPr>
              <a:t>JC</a:t>
            </a:r>
            <a:r>
              <a:rPr lang="en-US" altLang="ja-JP"/>
              <a:t>)</a:t>
            </a:r>
            <a:r>
              <a:rPr lang="ja-JP" altLang="en-US"/>
              <a:t> </a:t>
            </a:r>
            <a:r>
              <a:rPr lang="en-US" altLang="ja-JP"/>
              <a:t>:</a:t>
            </a:r>
            <a:r>
              <a:rPr lang="ja-JP" altLang="en-US"/>
              <a:t> </a:t>
            </a:r>
            <a:r>
              <a:rPr lang="en-US" altLang="ja-JP">
                <a:latin typeface="Arial" panose="020B0604020202020204" pitchFamily="34" charset="0"/>
                <a:cs typeface="Arial" panose="020B0604020202020204" pitchFamily="34" charset="0"/>
              </a:rPr>
              <a:t>CN</a:t>
            </a:r>
            <a:r>
              <a:rPr lang="ja-JP" altLang="en-US"/>
              <a:t>を正規化した</a:t>
            </a:r>
            <a:endParaRPr lang="en-US" altLang="ja-JP"/>
          </a:p>
          <a:p>
            <a:endParaRPr lang="en-US" altLang="ja-JP"/>
          </a:p>
          <a:p>
            <a:endParaRPr lang="en-US" altLang="ja-JP" dirty="0"/>
          </a:p>
        </p:txBody>
      </p:sp>
    </p:spTree>
    <p:extLst>
      <p:ext uri="{BB962C8B-B14F-4D97-AF65-F5344CB8AC3E}">
        <p14:creationId xmlns:p14="http://schemas.microsoft.com/office/powerpoint/2010/main" val="798393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Topological features</a:t>
            </a:r>
            <a:endParaRPr kumimoji="1" lang="ja-JP" altLang="en-US" dirty="0">
              <a:latin typeface="Arial" panose="020B0604020202020204" pitchFamily="34" charset="0"/>
              <a:cs typeface="Arial" panose="020B0604020202020204" pitchFamily="34" charset="0"/>
            </a:endParaRPr>
          </a:p>
        </p:txBody>
      </p:sp>
      <p:grpSp>
        <p:nvGrpSpPr>
          <p:cNvPr id="50" name="グループ化 49">
            <a:extLst>
              <a:ext uri="{FF2B5EF4-FFF2-40B4-BE49-F238E27FC236}">
                <a16:creationId xmlns:a16="http://schemas.microsoft.com/office/drawing/2014/main" id="{C0A2E3A7-BC4E-4BD3-8A6B-7CC8BB918D6D}"/>
              </a:ext>
            </a:extLst>
          </p:cNvPr>
          <p:cNvGrpSpPr/>
          <p:nvPr/>
        </p:nvGrpSpPr>
        <p:grpSpPr>
          <a:xfrm>
            <a:off x="2975607" y="3720812"/>
            <a:ext cx="5841477" cy="2570931"/>
            <a:chOff x="2468897" y="3779535"/>
            <a:chExt cx="5841477" cy="2570931"/>
          </a:xfrm>
        </p:grpSpPr>
        <p:cxnSp>
          <p:nvCxnSpPr>
            <p:cNvPr id="19" name="直線コネクタ 18">
              <a:extLst>
                <a:ext uri="{FF2B5EF4-FFF2-40B4-BE49-F238E27FC236}">
                  <a16:creationId xmlns:a16="http://schemas.microsoft.com/office/drawing/2014/main" id="{FD43AFBD-478D-4E72-9C89-358061A8AFE2}"/>
                </a:ext>
              </a:extLst>
            </p:cNvPr>
            <p:cNvCxnSpPr>
              <a:stCxn id="11" idx="5"/>
            </p:cNvCxnSpPr>
            <p:nvPr/>
          </p:nvCxnSpPr>
          <p:spPr>
            <a:xfrm>
              <a:off x="3109048" y="4811594"/>
              <a:ext cx="942086" cy="10816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D33850CA-B6E9-4FFB-8C4F-E9AF2E5E0288}"/>
                </a:ext>
              </a:extLst>
            </p:cNvPr>
            <p:cNvCxnSpPr>
              <a:cxnSpLocks/>
            </p:cNvCxnSpPr>
            <p:nvPr/>
          </p:nvCxnSpPr>
          <p:spPr>
            <a:xfrm>
              <a:off x="2929582" y="4458901"/>
              <a:ext cx="1120682" cy="1845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EF3B03B-AB02-4032-AA0A-E2011AB065F2}"/>
                </a:ext>
              </a:extLst>
            </p:cNvPr>
            <p:cNvCxnSpPr>
              <a:cxnSpLocks/>
            </p:cNvCxnSpPr>
            <p:nvPr/>
          </p:nvCxnSpPr>
          <p:spPr>
            <a:xfrm flipH="1">
              <a:off x="4327345" y="4576187"/>
              <a:ext cx="1089651" cy="672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BD51E341-0920-43E8-BF78-950ACAF2536C}"/>
                </a:ext>
              </a:extLst>
            </p:cNvPr>
            <p:cNvCxnSpPr>
              <a:cxnSpLocks/>
            </p:cNvCxnSpPr>
            <p:nvPr/>
          </p:nvCxnSpPr>
          <p:spPr>
            <a:xfrm flipH="1" flipV="1">
              <a:off x="4479747" y="4795849"/>
              <a:ext cx="525504" cy="879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72AF1D7-49EB-4261-9008-B1D228810302}"/>
                </a:ext>
              </a:extLst>
            </p:cNvPr>
            <p:cNvCxnSpPr>
              <a:cxnSpLocks/>
            </p:cNvCxnSpPr>
            <p:nvPr/>
          </p:nvCxnSpPr>
          <p:spPr>
            <a:xfrm flipH="1" flipV="1">
              <a:off x="4479747" y="4795849"/>
              <a:ext cx="1797041" cy="9352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D13E149-2BC2-43C1-B81A-BA2F1BC68F05}"/>
                </a:ext>
              </a:extLst>
            </p:cNvPr>
            <p:cNvCxnSpPr>
              <a:cxnSpLocks/>
            </p:cNvCxnSpPr>
            <p:nvPr/>
          </p:nvCxnSpPr>
          <p:spPr>
            <a:xfrm flipH="1" flipV="1">
              <a:off x="6883592" y="5047227"/>
              <a:ext cx="1024950" cy="7800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0A8B487-F71D-45CD-9EF8-7B2AC9B4A2FF}"/>
                </a:ext>
              </a:extLst>
            </p:cNvPr>
            <p:cNvCxnSpPr>
              <a:cxnSpLocks/>
            </p:cNvCxnSpPr>
            <p:nvPr/>
          </p:nvCxnSpPr>
          <p:spPr>
            <a:xfrm flipH="1">
              <a:off x="6463547" y="4811594"/>
              <a:ext cx="478901" cy="11823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A2051D0-45A1-4351-AA83-9E8E65763A24}"/>
                </a:ext>
              </a:extLst>
            </p:cNvPr>
            <p:cNvCxnSpPr>
              <a:cxnSpLocks/>
            </p:cNvCxnSpPr>
            <p:nvPr/>
          </p:nvCxnSpPr>
          <p:spPr>
            <a:xfrm flipH="1">
              <a:off x="6883592" y="4152833"/>
              <a:ext cx="598596" cy="945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B5B31082-B80A-4C44-86CD-2761C0F4B360}"/>
                </a:ext>
              </a:extLst>
            </p:cNvPr>
            <p:cNvCxnSpPr>
              <a:cxnSpLocks/>
            </p:cNvCxnSpPr>
            <p:nvPr/>
          </p:nvCxnSpPr>
          <p:spPr>
            <a:xfrm>
              <a:off x="7633982" y="4282568"/>
              <a:ext cx="200969" cy="15446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2434F2D2-563E-4A05-882B-5ED42593099C}"/>
                </a:ext>
              </a:extLst>
            </p:cNvPr>
            <p:cNvCxnSpPr>
              <a:cxnSpLocks/>
            </p:cNvCxnSpPr>
            <p:nvPr/>
          </p:nvCxnSpPr>
          <p:spPr>
            <a:xfrm>
              <a:off x="5688039" y="4480004"/>
              <a:ext cx="1295984" cy="6178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70F5B1D2-E667-4C78-99F7-59D34A22EA66}"/>
                </a:ext>
              </a:extLst>
            </p:cNvPr>
            <p:cNvSpPr/>
            <p:nvPr/>
          </p:nvSpPr>
          <p:spPr>
            <a:xfrm>
              <a:off x="3676143" y="5570290"/>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5F0BA522-54EB-4359-AD69-71AB0C9B9B53}"/>
                </a:ext>
              </a:extLst>
            </p:cNvPr>
            <p:cNvSpPr/>
            <p:nvPr/>
          </p:nvSpPr>
          <p:spPr>
            <a:xfrm>
              <a:off x="3758401" y="428256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Ｘ</a:t>
              </a:r>
            </a:p>
          </p:txBody>
        </p:sp>
        <p:sp>
          <p:nvSpPr>
            <p:cNvPr id="11" name="楕円 10">
              <a:extLst>
                <a:ext uri="{FF2B5EF4-FFF2-40B4-BE49-F238E27FC236}">
                  <a16:creationId xmlns:a16="http://schemas.microsoft.com/office/drawing/2014/main" id="{7D7397CA-B981-488E-8C8E-C7BAF8352732}"/>
                </a:ext>
              </a:extLst>
            </p:cNvPr>
            <p:cNvSpPr/>
            <p:nvPr/>
          </p:nvSpPr>
          <p:spPr>
            <a:xfrm>
              <a:off x="2468897" y="4152833"/>
              <a:ext cx="749983" cy="77178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A8C6B73C-A866-45F9-A67F-4FBD494D3AF3}"/>
                </a:ext>
              </a:extLst>
            </p:cNvPr>
            <p:cNvSpPr/>
            <p:nvPr/>
          </p:nvSpPr>
          <p:spPr>
            <a:xfrm>
              <a:off x="4723201" y="5416343"/>
              <a:ext cx="749983" cy="77178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67C384E4-4C93-4F27-B82B-9C6F7F9F25BB}"/>
                </a:ext>
              </a:extLst>
            </p:cNvPr>
            <p:cNvSpPr/>
            <p:nvPr/>
          </p:nvSpPr>
          <p:spPr>
            <a:xfrm>
              <a:off x="7185399" y="3779535"/>
              <a:ext cx="749983" cy="77178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A9857F1-7393-4504-8F5C-5B4F22F82A2B}"/>
                </a:ext>
              </a:extLst>
            </p:cNvPr>
            <p:cNvSpPr/>
            <p:nvPr/>
          </p:nvSpPr>
          <p:spPr>
            <a:xfrm>
              <a:off x="7560391" y="5507361"/>
              <a:ext cx="749983" cy="77178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9AD0BBAE-06DF-4239-B343-0A796B96A97A}"/>
                </a:ext>
              </a:extLst>
            </p:cNvPr>
            <p:cNvSpPr/>
            <p:nvPr/>
          </p:nvSpPr>
          <p:spPr>
            <a:xfrm>
              <a:off x="6530829" y="464344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Ｙ</a:t>
              </a:r>
            </a:p>
          </p:txBody>
        </p:sp>
        <p:sp>
          <p:nvSpPr>
            <p:cNvPr id="16" name="楕円 15">
              <a:extLst>
                <a:ext uri="{FF2B5EF4-FFF2-40B4-BE49-F238E27FC236}">
                  <a16:creationId xmlns:a16="http://schemas.microsoft.com/office/drawing/2014/main" id="{D3965068-BF33-4255-8DCA-E2448B92EF02}"/>
                </a:ext>
              </a:extLst>
            </p:cNvPr>
            <p:cNvSpPr/>
            <p:nvPr/>
          </p:nvSpPr>
          <p:spPr>
            <a:xfrm>
              <a:off x="5901797" y="5578679"/>
              <a:ext cx="749983" cy="77178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4451B1D5-38BB-413B-BE50-D669FDD190DE}"/>
                </a:ext>
              </a:extLst>
            </p:cNvPr>
            <p:cNvSpPr/>
            <p:nvPr/>
          </p:nvSpPr>
          <p:spPr>
            <a:xfrm>
              <a:off x="5174043" y="4098021"/>
              <a:ext cx="749983" cy="77178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6" name="図 5">
            <a:extLst>
              <a:ext uri="{FF2B5EF4-FFF2-40B4-BE49-F238E27FC236}">
                <a16:creationId xmlns:a16="http://schemas.microsoft.com/office/drawing/2014/main" id="{21702F80-D58B-4443-BC34-C7C12A0B2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9623" y="2224499"/>
            <a:ext cx="3971069" cy="1388789"/>
          </a:xfrm>
          <a:prstGeom prst="rect">
            <a:avLst/>
          </a:prstGeom>
        </p:spPr>
      </p:pic>
      <p:sp>
        <p:nvSpPr>
          <p:cNvPr id="27" name="正方形/長方形 26">
            <a:extLst>
              <a:ext uri="{FF2B5EF4-FFF2-40B4-BE49-F238E27FC236}">
                <a16:creationId xmlns:a16="http://schemas.microsoft.com/office/drawing/2014/main" id="{2D8428BE-BF59-4C82-A803-7370EB1FA8BE}"/>
              </a:ext>
            </a:extLst>
          </p:cNvPr>
          <p:cNvSpPr/>
          <p:nvPr/>
        </p:nvSpPr>
        <p:spPr>
          <a:xfrm>
            <a:off x="5511961" y="2986120"/>
            <a:ext cx="2275561" cy="55528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コンテンツ プレースホルダー 2">
            <a:extLst>
              <a:ext uri="{FF2B5EF4-FFF2-40B4-BE49-F238E27FC236}">
                <a16:creationId xmlns:a16="http://schemas.microsoft.com/office/drawing/2014/main" id="{D7B1FCA0-7419-47E7-9212-37DF31A8557E}"/>
              </a:ext>
            </a:extLst>
          </p:cNvPr>
          <p:cNvSpPr txBox="1">
            <a:spLocks/>
          </p:cNvSpPr>
          <p:nvPr/>
        </p:nvSpPr>
        <p:spPr>
          <a:xfrm>
            <a:off x="838200" y="1825625"/>
            <a:ext cx="10515600" cy="15803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a:latin typeface="Arial" panose="020B0604020202020204" pitchFamily="34" charset="0"/>
                <a:cs typeface="Arial" panose="020B0604020202020204" pitchFamily="34" charset="0"/>
              </a:rPr>
              <a:t>Jaccard’s coefficient </a:t>
            </a:r>
            <a:r>
              <a:rPr lang="en-US" altLang="ja-JP"/>
              <a:t>(</a:t>
            </a:r>
            <a:r>
              <a:rPr lang="en-US" altLang="ja-JP">
                <a:latin typeface="Arial" panose="020B0604020202020204" pitchFamily="34" charset="0"/>
                <a:cs typeface="Arial" panose="020B0604020202020204" pitchFamily="34" charset="0"/>
              </a:rPr>
              <a:t>JC</a:t>
            </a:r>
            <a:r>
              <a:rPr lang="en-US" altLang="ja-JP"/>
              <a:t>)</a:t>
            </a:r>
            <a:r>
              <a:rPr lang="ja-JP" altLang="en-US"/>
              <a:t> </a:t>
            </a:r>
            <a:r>
              <a:rPr lang="en-US" altLang="ja-JP"/>
              <a:t>:</a:t>
            </a:r>
            <a:r>
              <a:rPr lang="ja-JP" altLang="en-US"/>
              <a:t> </a:t>
            </a:r>
            <a:r>
              <a:rPr lang="en-US" altLang="ja-JP">
                <a:latin typeface="Arial" panose="020B0604020202020204" pitchFamily="34" charset="0"/>
                <a:cs typeface="Arial" panose="020B0604020202020204" pitchFamily="34" charset="0"/>
              </a:rPr>
              <a:t>CN</a:t>
            </a:r>
            <a:r>
              <a:rPr lang="ja-JP" altLang="en-US"/>
              <a:t>を正規化した</a:t>
            </a:r>
            <a:endParaRPr lang="en-US" altLang="ja-JP"/>
          </a:p>
          <a:p>
            <a:endParaRPr lang="en-US" altLang="ja-JP"/>
          </a:p>
          <a:p>
            <a:endParaRPr lang="en-US" altLang="ja-JP" dirty="0"/>
          </a:p>
        </p:txBody>
      </p:sp>
      <p:pic>
        <p:nvPicPr>
          <p:cNvPr id="4098" name="Picture 2" descr="\textcolor[rgb]{1,0,0}{S_{x,y}^{JC} = 2 / 6 \fallingdotseq 0.34}">
            <a:extLst>
              <a:ext uri="{FF2B5EF4-FFF2-40B4-BE49-F238E27FC236}">
                <a16:creationId xmlns:a16="http://schemas.microsoft.com/office/drawing/2014/main" id="{BE9D4314-BFEE-4DDB-8DB1-C9DC731D4E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5297" y="4769784"/>
            <a:ext cx="3019425" cy="50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7631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直線コネクタ 35">
            <a:extLst>
              <a:ext uri="{FF2B5EF4-FFF2-40B4-BE49-F238E27FC236}">
                <a16:creationId xmlns:a16="http://schemas.microsoft.com/office/drawing/2014/main" id="{2AAB5AFA-2BA3-4653-804D-90063ADFF75C}"/>
              </a:ext>
            </a:extLst>
          </p:cNvPr>
          <p:cNvCxnSpPr>
            <a:cxnSpLocks/>
          </p:cNvCxnSpPr>
          <p:nvPr/>
        </p:nvCxnSpPr>
        <p:spPr>
          <a:xfrm flipH="1">
            <a:off x="6514010" y="5876801"/>
            <a:ext cx="202667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2FAD5A1A-2067-44FA-B2D6-67E6A04FB17B}"/>
              </a:ext>
            </a:extLst>
          </p:cNvPr>
          <p:cNvCxnSpPr>
            <a:cxnSpLocks/>
          </p:cNvCxnSpPr>
          <p:nvPr/>
        </p:nvCxnSpPr>
        <p:spPr>
          <a:xfrm flipH="1" flipV="1">
            <a:off x="5680753" y="5768527"/>
            <a:ext cx="1255146" cy="562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Topological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6"/>
            <a:ext cx="10515600" cy="489736"/>
          </a:xfrm>
        </p:spPr>
        <p:txBody>
          <a:bodyPr/>
          <a:lstStyle/>
          <a:p>
            <a:r>
              <a:rPr lang="en-US" altLang="ja-JP" dirty="0">
                <a:latin typeface="Arial" panose="020B0604020202020204" pitchFamily="34" charset="0"/>
                <a:cs typeface="Arial" panose="020B0604020202020204" pitchFamily="34" charset="0"/>
              </a:rPr>
              <a:t>Adamic/Adar index (AAI)</a:t>
            </a:r>
          </a:p>
          <a:p>
            <a:pPr marL="0" indent="0">
              <a:buNone/>
            </a:pPr>
            <a:endParaRPr lang="en-US" altLang="ja-JP" dirty="0"/>
          </a:p>
        </p:txBody>
      </p:sp>
      <p:pic>
        <p:nvPicPr>
          <p:cNvPr id="5" name="図 4">
            <a:extLst>
              <a:ext uri="{FF2B5EF4-FFF2-40B4-BE49-F238E27FC236}">
                <a16:creationId xmlns:a16="http://schemas.microsoft.com/office/drawing/2014/main" id="{78B21FB3-AD80-4101-8E1E-3D30B4321C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6003" y="2403970"/>
            <a:ext cx="3338116" cy="906276"/>
          </a:xfrm>
          <a:prstGeom prst="rect">
            <a:avLst/>
          </a:prstGeom>
        </p:spPr>
      </p:pic>
      <p:sp>
        <p:nvSpPr>
          <p:cNvPr id="9" name="正方形/長方形 8"/>
          <p:cNvSpPr/>
          <p:nvPr/>
        </p:nvSpPr>
        <p:spPr>
          <a:xfrm>
            <a:off x="4175352" y="2375302"/>
            <a:ext cx="3733227" cy="92173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3F6EE573-4DD8-44AB-B66C-BA53A39D5D62}"/>
              </a:ext>
            </a:extLst>
          </p:cNvPr>
          <p:cNvCxnSpPr>
            <a:stCxn id="26" idx="5"/>
          </p:cNvCxnSpPr>
          <p:nvPr/>
        </p:nvCxnSpPr>
        <p:spPr>
          <a:xfrm>
            <a:off x="3615758" y="4752871"/>
            <a:ext cx="942086" cy="10816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60CEFDD8-53D1-4EBB-A8FC-DCAFC3FDB611}"/>
              </a:ext>
            </a:extLst>
          </p:cNvPr>
          <p:cNvCxnSpPr>
            <a:cxnSpLocks/>
          </p:cNvCxnSpPr>
          <p:nvPr/>
        </p:nvCxnSpPr>
        <p:spPr>
          <a:xfrm>
            <a:off x="3436292" y="4400178"/>
            <a:ext cx="1120682" cy="1845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074B285A-BCF4-4DBF-9DD1-F21962AE27AE}"/>
              </a:ext>
            </a:extLst>
          </p:cNvPr>
          <p:cNvCxnSpPr>
            <a:cxnSpLocks/>
          </p:cNvCxnSpPr>
          <p:nvPr/>
        </p:nvCxnSpPr>
        <p:spPr>
          <a:xfrm flipH="1">
            <a:off x="4834055" y="4517464"/>
            <a:ext cx="1089651" cy="672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F855E174-156E-40A6-ABE1-E7AA6901DDFD}"/>
              </a:ext>
            </a:extLst>
          </p:cNvPr>
          <p:cNvCxnSpPr>
            <a:cxnSpLocks/>
          </p:cNvCxnSpPr>
          <p:nvPr/>
        </p:nvCxnSpPr>
        <p:spPr>
          <a:xfrm flipH="1" flipV="1">
            <a:off x="4986457" y="4737126"/>
            <a:ext cx="525504" cy="879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870D05B3-9C86-4273-A065-808F3122CE5E}"/>
              </a:ext>
            </a:extLst>
          </p:cNvPr>
          <p:cNvCxnSpPr>
            <a:cxnSpLocks/>
          </p:cNvCxnSpPr>
          <p:nvPr/>
        </p:nvCxnSpPr>
        <p:spPr>
          <a:xfrm flipH="1" flipV="1">
            <a:off x="4986457" y="4737126"/>
            <a:ext cx="1797041" cy="9352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EF2EDC25-9782-4D4B-AAA1-50FDB273E08A}"/>
              </a:ext>
            </a:extLst>
          </p:cNvPr>
          <p:cNvCxnSpPr>
            <a:cxnSpLocks/>
          </p:cNvCxnSpPr>
          <p:nvPr/>
        </p:nvCxnSpPr>
        <p:spPr>
          <a:xfrm flipH="1" flipV="1">
            <a:off x="7390302" y="4988504"/>
            <a:ext cx="1024950" cy="7800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DF4EC08E-3806-49CD-BE8C-E9309481C3BB}"/>
              </a:ext>
            </a:extLst>
          </p:cNvPr>
          <p:cNvCxnSpPr>
            <a:cxnSpLocks/>
          </p:cNvCxnSpPr>
          <p:nvPr/>
        </p:nvCxnSpPr>
        <p:spPr>
          <a:xfrm flipH="1">
            <a:off x="6970257" y="4752871"/>
            <a:ext cx="478901" cy="11823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D4031A32-791C-4616-9D8B-FB02F73A0498}"/>
              </a:ext>
            </a:extLst>
          </p:cNvPr>
          <p:cNvCxnSpPr>
            <a:cxnSpLocks/>
          </p:cNvCxnSpPr>
          <p:nvPr/>
        </p:nvCxnSpPr>
        <p:spPr>
          <a:xfrm flipH="1">
            <a:off x="7390302" y="4094110"/>
            <a:ext cx="598596" cy="945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2CCAF795-39D8-4A78-835F-D7C06F2DD27D}"/>
              </a:ext>
            </a:extLst>
          </p:cNvPr>
          <p:cNvCxnSpPr>
            <a:cxnSpLocks/>
          </p:cNvCxnSpPr>
          <p:nvPr/>
        </p:nvCxnSpPr>
        <p:spPr>
          <a:xfrm>
            <a:off x="8140692" y="4223845"/>
            <a:ext cx="200969" cy="15446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1EB02FD-ABC3-41CA-BFB5-5B0F1B4729D9}"/>
              </a:ext>
            </a:extLst>
          </p:cNvPr>
          <p:cNvCxnSpPr>
            <a:cxnSpLocks/>
          </p:cNvCxnSpPr>
          <p:nvPr/>
        </p:nvCxnSpPr>
        <p:spPr>
          <a:xfrm>
            <a:off x="6194749" y="4421281"/>
            <a:ext cx="1295984" cy="6178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楕円 23">
            <a:extLst>
              <a:ext uri="{FF2B5EF4-FFF2-40B4-BE49-F238E27FC236}">
                <a16:creationId xmlns:a16="http://schemas.microsoft.com/office/drawing/2014/main" id="{C5A8D887-A265-47F2-B341-EA9C27866653}"/>
              </a:ext>
            </a:extLst>
          </p:cNvPr>
          <p:cNvSpPr/>
          <p:nvPr/>
        </p:nvSpPr>
        <p:spPr>
          <a:xfrm>
            <a:off x="4182853" y="5511567"/>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8B2239E2-0B86-4154-B3EB-D87C0C1131CE}"/>
              </a:ext>
            </a:extLst>
          </p:cNvPr>
          <p:cNvSpPr/>
          <p:nvPr/>
        </p:nvSpPr>
        <p:spPr>
          <a:xfrm>
            <a:off x="4265111" y="4223845"/>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Ｘ</a:t>
            </a:r>
          </a:p>
        </p:txBody>
      </p:sp>
      <p:sp>
        <p:nvSpPr>
          <p:cNvPr id="26" name="楕円 25">
            <a:extLst>
              <a:ext uri="{FF2B5EF4-FFF2-40B4-BE49-F238E27FC236}">
                <a16:creationId xmlns:a16="http://schemas.microsoft.com/office/drawing/2014/main" id="{7D65AF22-2B4E-410B-8654-FF344F146588}"/>
              </a:ext>
            </a:extLst>
          </p:cNvPr>
          <p:cNvSpPr/>
          <p:nvPr/>
        </p:nvSpPr>
        <p:spPr>
          <a:xfrm>
            <a:off x="2975607" y="4094110"/>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楕円 26">
            <a:extLst>
              <a:ext uri="{FF2B5EF4-FFF2-40B4-BE49-F238E27FC236}">
                <a16:creationId xmlns:a16="http://schemas.microsoft.com/office/drawing/2014/main" id="{528C26E7-E993-49A5-95A1-161DF40980E0}"/>
              </a:ext>
            </a:extLst>
          </p:cNvPr>
          <p:cNvSpPr/>
          <p:nvPr/>
        </p:nvSpPr>
        <p:spPr>
          <a:xfrm>
            <a:off x="5229911" y="5357620"/>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51ED200E-5030-4EA5-A448-E366416EEF85}"/>
              </a:ext>
            </a:extLst>
          </p:cNvPr>
          <p:cNvSpPr/>
          <p:nvPr/>
        </p:nvSpPr>
        <p:spPr>
          <a:xfrm>
            <a:off x="7692109" y="3720812"/>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025E74F8-165D-46D4-A9DE-CFB02FBA753D}"/>
              </a:ext>
            </a:extLst>
          </p:cNvPr>
          <p:cNvSpPr/>
          <p:nvPr/>
        </p:nvSpPr>
        <p:spPr>
          <a:xfrm>
            <a:off x="8067101" y="544863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7D9608C5-805C-4765-9C28-98387614F3BD}"/>
              </a:ext>
            </a:extLst>
          </p:cNvPr>
          <p:cNvSpPr/>
          <p:nvPr/>
        </p:nvSpPr>
        <p:spPr>
          <a:xfrm>
            <a:off x="7037539" y="4584725"/>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Ｙ</a:t>
            </a:r>
          </a:p>
        </p:txBody>
      </p:sp>
      <p:sp>
        <p:nvSpPr>
          <p:cNvPr id="33" name="楕円 32">
            <a:extLst>
              <a:ext uri="{FF2B5EF4-FFF2-40B4-BE49-F238E27FC236}">
                <a16:creationId xmlns:a16="http://schemas.microsoft.com/office/drawing/2014/main" id="{95A120D2-E1E5-4968-B898-B53FCC1D9373}"/>
              </a:ext>
            </a:extLst>
          </p:cNvPr>
          <p:cNvSpPr/>
          <p:nvPr/>
        </p:nvSpPr>
        <p:spPr>
          <a:xfrm>
            <a:off x="6408507" y="5519956"/>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73C0FFA6-282E-43D5-9C30-24E923E724AA}"/>
              </a:ext>
            </a:extLst>
          </p:cNvPr>
          <p:cNvSpPr/>
          <p:nvPr/>
        </p:nvSpPr>
        <p:spPr>
          <a:xfrm>
            <a:off x="5680753" y="4039298"/>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直線コネクタ 36">
            <a:extLst>
              <a:ext uri="{FF2B5EF4-FFF2-40B4-BE49-F238E27FC236}">
                <a16:creationId xmlns:a16="http://schemas.microsoft.com/office/drawing/2014/main" id="{EEBC6076-14E1-4617-99FB-86349260EA38}"/>
              </a:ext>
            </a:extLst>
          </p:cNvPr>
          <p:cNvCxnSpPr>
            <a:cxnSpLocks/>
          </p:cNvCxnSpPr>
          <p:nvPr/>
        </p:nvCxnSpPr>
        <p:spPr>
          <a:xfrm flipH="1" flipV="1">
            <a:off x="4534724" y="3720812"/>
            <a:ext cx="1350254" cy="623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楕円 42">
            <a:extLst>
              <a:ext uri="{FF2B5EF4-FFF2-40B4-BE49-F238E27FC236}">
                <a16:creationId xmlns:a16="http://schemas.microsoft.com/office/drawing/2014/main" id="{BCE9F5A2-AA91-45AB-98B6-F7CD57ACF860}"/>
              </a:ext>
            </a:extLst>
          </p:cNvPr>
          <p:cNvSpPr/>
          <p:nvPr/>
        </p:nvSpPr>
        <p:spPr>
          <a:xfrm>
            <a:off x="4079421" y="3405294"/>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5122" name="Picture 2" descr="\textcolor[rgb]{1,0,0}{S_{x,y}^{AAI} = \frac{1}{\log{3}} + \frac{1}{\log{4}}}">
            <a:extLst>
              <a:ext uri="{FF2B5EF4-FFF2-40B4-BE49-F238E27FC236}">
                <a16:creationId xmlns:a16="http://schemas.microsoft.com/office/drawing/2014/main" id="{86B7FE24-0918-4452-A2CA-2E99835076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278" y="5769854"/>
            <a:ext cx="3257550" cy="54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5568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Topological features</a:t>
            </a:r>
            <a:endParaRPr kumimoji="1" lang="ja-JP" altLang="en-US" dirty="0">
              <a:latin typeface="Arial" panose="020B0604020202020204" pitchFamily="34" charset="0"/>
              <a:cs typeface="Arial" panose="020B0604020202020204" pitchFamily="34" charset="0"/>
            </a:endParaRPr>
          </a:p>
        </p:txBody>
      </p:sp>
      <p:sp>
        <p:nvSpPr>
          <p:cNvPr id="29" name="コンテンツ プレースホルダー 2">
            <a:extLst>
              <a:ext uri="{FF2B5EF4-FFF2-40B4-BE49-F238E27FC236}">
                <a16:creationId xmlns:a16="http://schemas.microsoft.com/office/drawing/2014/main" id="{D08082CF-B219-4B91-8415-97CE018BBB2A}"/>
              </a:ext>
            </a:extLst>
          </p:cNvPr>
          <p:cNvSpPr txBox="1">
            <a:spLocks/>
          </p:cNvSpPr>
          <p:nvPr/>
        </p:nvSpPr>
        <p:spPr>
          <a:xfrm>
            <a:off x="677261" y="1690688"/>
            <a:ext cx="10515600" cy="489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latin typeface="Arial" panose="020B0604020202020204" pitchFamily="34" charset="0"/>
                <a:cs typeface="Arial" panose="020B0604020202020204" pitchFamily="34" charset="0"/>
              </a:rPr>
              <a:t>Preferential attachment (PA)</a:t>
            </a:r>
          </a:p>
          <a:p>
            <a:pPr marL="0" indent="0">
              <a:buFont typeface="Arial" panose="020B0604020202020204" pitchFamily="34" charset="0"/>
              <a:buNone/>
            </a:pPr>
            <a:endParaRPr lang="en-US" altLang="ja-JP" dirty="0"/>
          </a:p>
        </p:txBody>
      </p:sp>
      <p:pic>
        <p:nvPicPr>
          <p:cNvPr id="8" name="図 7">
            <a:extLst>
              <a:ext uri="{FF2B5EF4-FFF2-40B4-BE49-F238E27FC236}">
                <a16:creationId xmlns:a16="http://schemas.microsoft.com/office/drawing/2014/main" id="{7144F503-2E31-4F2A-9ECC-AA0F23D7EE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5351" y="2284341"/>
            <a:ext cx="3519418" cy="915456"/>
          </a:xfrm>
          <a:prstGeom prst="rect">
            <a:avLst/>
          </a:prstGeom>
        </p:spPr>
      </p:pic>
      <p:sp>
        <p:nvSpPr>
          <p:cNvPr id="31" name="コンテンツ プレースホルダー 2">
            <a:extLst>
              <a:ext uri="{FF2B5EF4-FFF2-40B4-BE49-F238E27FC236}">
                <a16:creationId xmlns:a16="http://schemas.microsoft.com/office/drawing/2014/main" id="{D435EB06-BE12-4202-9FE9-FA0E679A33F0}"/>
              </a:ext>
            </a:extLst>
          </p:cNvPr>
          <p:cNvSpPr txBox="1">
            <a:spLocks/>
          </p:cNvSpPr>
          <p:nvPr/>
        </p:nvSpPr>
        <p:spPr>
          <a:xfrm>
            <a:off x="838200" y="4161906"/>
            <a:ext cx="10515600" cy="489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latin typeface="Arial" panose="020B0604020202020204" pitchFamily="34" charset="0"/>
                <a:cs typeface="Arial" panose="020B0604020202020204" pitchFamily="34" charset="0"/>
              </a:rPr>
              <a:t>Resource allocation (RAI)</a:t>
            </a:r>
          </a:p>
        </p:txBody>
      </p:sp>
      <p:pic>
        <p:nvPicPr>
          <p:cNvPr id="21" name="図 20">
            <a:extLst>
              <a:ext uri="{FF2B5EF4-FFF2-40B4-BE49-F238E27FC236}">
                <a16:creationId xmlns:a16="http://schemas.microsoft.com/office/drawing/2014/main" id="{D2E6B804-23C6-4A27-A3F6-7EC05F232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229" y="4717880"/>
            <a:ext cx="3197541" cy="1129565"/>
          </a:xfrm>
          <a:prstGeom prst="rect">
            <a:avLst/>
          </a:prstGeom>
        </p:spPr>
      </p:pic>
      <p:sp>
        <p:nvSpPr>
          <p:cNvPr id="10" name="正方形/長方形 9"/>
          <p:cNvSpPr/>
          <p:nvPr/>
        </p:nvSpPr>
        <p:spPr>
          <a:xfrm>
            <a:off x="4068447" y="2297024"/>
            <a:ext cx="3733227" cy="92173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4175351" y="4821797"/>
            <a:ext cx="3733227" cy="10256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5634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Topological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6"/>
            <a:ext cx="10515600" cy="489736"/>
          </a:xfrm>
        </p:spPr>
        <p:txBody>
          <a:bodyPr/>
          <a:lstStyle/>
          <a:p>
            <a:r>
              <a:rPr lang="en-US" altLang="ja-JP" dirty="0">
                <a:latin typeface="Arial" panose="020B0604020202020204" pitchFamily="34" charset="0"/>
                <a:cs typeface="Arial" panose="020B0604020202020204" pitchFamily="34" charset="0"/>
              </a:rPr>
              <a:t>Common neighbors 1 (CCN)</a:t>
            </a:r>
          </a:p>
          <a:p>
            <a:pPr marL="0" indent="0">
              <a:buNone/>
            </a:pPr>
            <a:endParaRPr lang="en-US" altLang="ja-JP" dirty="0"/>
          </a:p>
        </p:txBody>
      </p:sp>
      <p:pic>
        <p:nvPicPr>
          <p:cNvPr id="6" name="図 5">
            <a:extLst>
              <a:ext uri="{FF2B5EF4-FFF2-40B4-BE49-F238E27FC236}">
                <a16:creationId xmlns:a16="http://schemas.microsoft.com/office/drawing/2014/main" id="{A1C69BFE-215A-4396-857B-574220D675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0167" y="2947342"/>
            <a:ext cx="6391665" cy="1013088"/>
          </a:xfrm>
          <a:prstGeom prst="rect">
            <a:avLst/>
          </a:prstGeom>
        </p:spPr>
      </p:pic>
      <p:pic>
        <p:nvPicPr>
          <p:cNvPr id="9" name="図 8">
            <a:extLst>
              <a:ext uri="{FF2B5EF4-FFF2-40B4-BE49-F238E27FC236}">
                <a16:creationId xmlns:a16="http://schemas.microsoft.com/office/drawing/2014/main" id="{1C99894C-7B97-4D5C-B052-3CFB708C92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0404" y="939279"/>
            <a:ext cx="3243396" cy="777859"/>
          </a:xfrm>
          <a:prstGeom prst="rect">
            <a:avLst/>
          </a:prstGeom>
        </p:spPr>
      </p:pic>
      <p:cxnSp>
        <p:nvCxnSpPr>
          <p:cNvPr id="40" name="直線コネクタ 39">
            <a:extLst>
              <a:ext uri="{FF2B5EF4-FFF2-40B4-BE49-F238E27FC236}">
                <a16:creationId xmlns:a16="http://schemas.microsoft.com/office/drawing/2014/main" id="{B4C552EE-FAD1-4492-8297-3619BDF62B4C}"/>
              </a:ext>
            </a:extLst>
          </p:cNvPr>
          <p:cNvCxnSpPr>
            <a:cxnSpLocks/>
          </p:cNvCxnSpPr>
          <p:nvPr/>
        </p:nvCxnSpPr>
        <p:spPr>
          <a:xfrm flipH="1">
            <a:off x="6194749" y="3622878"/>
            <a:ext cx="2974418" cy="250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0EE644B3-7BD1-48E8-9B41-45410D1B5D5C}"/>
              </a:ext>
            </a:extLst>
          </p:cNvPr>
          <p:cNvSpPr txBox="1"/>
          <p:nvPr/>
        </p:nvSpPr>
        <p:spPr>
          <a:xfrm>
            <a:off x="941388" y="4592410"/>
            <a:ext cx="5253361" cy="461665"/>
          </a:xfrm>
          <a:prstGeom prst="rect">
            <a:avLst/>
          </a:prstGeom>
          <a:noFill/>
        </p:spPr>
        <p:txBody>
          <a:bodyPr wrap="none" rtlCol="0">
            <a:spAutoFit/>
          </a:bodyPr>
          <a:lstStyle/>
          <a:p>
            <a:r>
              <a:rPr kumimoji="1" lang="en-US" altLang="ja-JP" sz="2400" dirty="0"/>
              <a:t>C(n) : n</a:t>
            </a:r>
            <a:r>
              <a:rPr kumimoji="1" lang="ja-JP" altLang="en-US" sz="2400" dirty="0"/>
              <a:t>が属しているクラスタの集合</a:t>
            </a:r>
          </a:p>
        </p:txBody>
      </p:sp>
      <p:sp>
        <p:nvSpPr>
          <p:cNvPr id="31" name="正方形/長方形 30"/>
          <p:cNvSpPr/>
          <p:nvPr/>
        </p:nvSpPr>
        <p:spPr>
          <a:xfrm>
            <a:off x="7995565" y="978525"/>
            <a:ext cx="3358235" cy="75527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742950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Topological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6"/>
            <a:ext cx="10515600" cy="489736"/>
          </a:xfrm>
        </p:spPr>
        <p:txBody>
          <a:bodyPr/>
          <a:lstStyle/>
          <a:p>
            <a:r>
              <a:rPr lang="en-US" altLang="ja-JP" dirty="0">
                <a:latin typeface="Arial" panose="020B0604020202020204" pitchFamily="34" charset="0"/>
                <a:cs typeface="Arial" panose="020B0604020202020204" pitchFamily="34" charset="0"/>
              </a:rPr>
              <a:t>Resource allocation 1 (CRA)</a:t>
            </a:r>
          </a:p>
        </p:txBody>
      </p:sp>
      <p:sp>
        <p:nvSpPr>
          <p:cNvPr id="44" name="テキスト ボックス 43">
            <a:extLst>
              <a:ext uri="{FF2B5EF4-FFF2-40B4-BE49-F238E27FC236}">
                <a16:creationId xmlns:a16="http://schemas.microsoft.com/office/drawing/2014/main" id="{0EE644B3-7BD1-48E8-9B41-45410D1B5D5C}"/>
              </a:ext>
            </a:extLst>
          </p:cNvPr>
          <p:cNvSpPr txBox="1"/>
          <p:nvPr/>
        </p:nvSpPr>
        <p:spPr>
          <a:xfrm>
            <a:off x="7365208" y="1456294"/>
            <a:ext cx="2871299" cy="461665"/>
          </a:xfrm>
          <a:prstGeom prst="rect">
            <a:avLst/>
          </a:prstGeom>
          <a:noFill/>
        </p:spPr>
        <p:txBody>
          <a:bodyPr wrap="none" rtlCol="0">
            <a:spAutoFit/>
          </a:bodyPr>
          <a:lstStyle/>
          <a:p>
            <a:r>
              <a:rPr kumimoji="1" lang="en-US" altLang="ja-JP" sz="2400" dirty="0"/>
              <a:t>d</a:t>
            </a:r>
            <a:r>
              <a:rPr lang="en-US" altLang="ja-JP" sz="2400" dirty="0"/>
              <a:t>(</a:t>
            </a:r>
            <a:r>
              <a:rPr lang="en-US" altLang="ja-JP" sz="2400" dirty="0" err="1"/>
              <a:t>i</a:t>
            </a:r>
            <a:r>
              <a:rPr lang="en-US" altLang="ja-JP" sz="2400" dirty="0"/>
              <a:t>) : </a:t>
            </a:r>
            <a:r>
              <a:rPr lang="ja-JP" altLang="en-US" sz="2400" dirty="0"/>
              <a:t>ノード</a:t>
            </a:r>
            <a:r>
              <a:rPr lang="en-US" altLang="ja-JP" sz="2400" dirty="0" err="1"/>
              <a:t>i</a:t>
            </a:r>
            <a:r>
              <a:rPr lang="ja-JP" altLang="en-US" sz="2400" dirty="0"/>
              <a:t>の次数</a:t>
            </a:r>
            <a:endParaRPr kumimoji="1" lang="ja-JP" altLang="en-US" sz="2400" dirty="0"/>
          </a:p>
        </p:txBody>
      </p:sp>
      <p:pic>
        <p:nvPicPr>
          <p:cNvPr id="5" name="図 4">
            <a:extLst>
              <a:ext uri="{FF2B5EF4-FFF2-40B4-BE49-F238E27FC236}">
                <a16:creationId xmlns:a16="http://schemas.microsoft.com/office/drawing/2014/main" id="{5E75983E-8B68-48D9-8E66-852C34258A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2341" y="2412639"/>
            <a:ext cx="5987318" cy="1307358"/>
          </a:xfrm>
          <a:prstGeom prst="rect">
            <a:avLst/>
          </a:prstGeom>
        </p:spPr>
      </p:pic>
      <p:sp>
        <p:nvSpPr>
          <p:cNvPr id="34" name="コンテンツ プレースホルダー 2">
            <a:extLst>
              <a:ext uri="{FF2B5EF4-FFF2-40B4-BE49-F238E27FC236}">
                <a16:creationId xmlns:a16="http://schemas.microsoft.com/office/drawing/2014/main" id="{FC19E452-B1D8-4283-A628-B682D147B9DC}"/>
              </a:ext>
            </a:extLst>
          </p:cNvPr>
          <p:cNvSpPr txBox="1">
            <a:spLocks/>
          </p:cNvSpPr>
          <p:nvPr/>
        </p:nvSpPr>
        <p:spPr>
          <a:xfrm>
            <a:off x="838200" y="4125608"/>
            <a:ext cx="10515600" cy="489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latin typeface="Arial" panose="020B0604020202020204" pitchFamily="34" charset="0"/>
                <a:cs typeface="Arial" panose="020B0604020202020204" pitchFamily="34" charset="0"/>
              </a:rPr>
              <a:t>Within-inter cluster (WIC)</a:t>
            </a:r>
          </a:p>
        </p:txBody>
      </p:sp>
      <p:pic>
        <p:nvPicPr>
          <p:cNvPr id="8" name="図 7">
            <a:extLst>
              <a:ext uri="{FF2B5EF4-FFF2-40B4-BE49-F238E27FC236}">
                <a16:creationId xmlns:a16="http://schemas.microsoft.com/office/drawing/2014/main" id="{979E649C-2C45-4448-9611-15434C2A7F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6757" y="4648011"/>
            <a:ext cx="3918485" cy="1764463"/>
          </a:xfrm>
          <a:prstGeom prst="rect">
            <a:avLst/>
          </a:prstGeom>
        </p:spPr>
      </p:pic>
      <p:pic>
        <p:nvPicPr>
          <p:cNvPr id="29" name="図 28">
            <a:extLst>
              <a:ext uri="{FF2B5EF4-FFF2-40B4-BE49-F238E27FC236}">
                <a16:creationId xmlns:a16="http://schemas.microsoft.com/office/drawing/2014/main" id="{81C41175-4DA5-4F6E-8458-B9B3BCB5CA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65830" y="3962106"/>
            <a:ext cx="1148115" cy="653238"/>
          </a:xfrm>
          <a:prstGeom prst="rect">
            <a:avLst/>
          </a:prstGeom>
        </p:spPr>
      </p:pic>
      <p:pic>
        <p:nvPicPr>
          <p:cNvPr id="42" name="図 41">
            <a:extLst>
              <a:ext uri="{FF2B5EF4-FFF2-40B4-BE49-F238E27FC236}">
                <a16:creationId xmlns:a16="http://schemas.microsoft.com/office/drawing/2014/main" id="{F56A46A0-2860-43BF-8A3D-4ED806065E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75255" y="4857453"/>
            <a:ext cx="1038690" cy="614735"/>
          </a:xfrm>
          <a:prstGeom prst="rect">
            <a:avLst/>
          </a:prstGeom>
        </p:spPr>
      </p:pic>
      <p:sp>
        <p:nvSpPr>
          <p:cNvPr id="43" name="テキスト ボックス 42">
            <a:extLst>
              <a:ext uri="{FF2B5EF4-FFF2-40B4-BE49-F238E27FC236}">
                <a16:creationId xmlns:a16="http://schemas.microsoft.com/office/drawing/2014/main" id="{6CAC6910-2B25-4B31-AD1C-EE39C466FC4F}"/>
              </a:ext>
            </a:extLst>
          </p:cNvPr>
          <p:cNvSpPr txBox="1"/>
          <p:nvPr/>
        </p:nvSpPr>
        <p:spPr>
          <a:xfrm>
            <a:off x="9613945" y="4134507"/>
            <a:ext cx="1576969" cy="369332"/>
          </a:xfrm>
          <a:prstGeom prst="rect">
            <a:avLst/>
          </a:prstGeom>
          <a:noFill/>
        </p:spPr>
        <p:txBody>
          <a:bodyPr wrap="square" rtlCol="0">
            <a:spAutoFit/>
          </a:bodyPr>
          <a:lstStyle/>
          <a:p>
            <a:r>
              <a:rPr kumimoji="1" lang="ja-JP" altLang="en-US" dirty="0"/>
              <a:t>：クラスタ内</a:t>
            </a:r>
          </a:p>
        </p:txBody>
      </p:sp>
      <p:sp>
        <p:nvSpPr>
          <p:cNvPr id="45" name="テキスト ボックス 44">
            <a:extLst>
              <a:ext uri="{FF2B5EF4-FFF2-40B4-BE49-F238E27FC236}">
                <a16:creationId xmlns:a16="http://schemas.microsoft.com/office/drawing/2014/main" id="{521FF7AE-22FC-4524-BA8B-A2564D7C5080}"/>
              </a:ext>
            </a:extLst>
          </p:cNvPr>
          <p:cNvSpPr txBox="1"/>
          <p:nvPr/>
        </p:nvSpPr>
        <p:spPr>
          <a:xfrm>
            <a:off x="9613945" y="4980154"/>
            <a:ext cx="1576969" cy="369332"/>
          </a:xfrm>
          <a:prstGeom prst="rect">
            <a:avLst/>
          </a:prstGeom>
          <a:noFill/>
        </p:spPr>
        <p:txBody>
          <a:bodyPr wrap="square" rtlCol="0">
            <a:spAutoFit/>
          </a:bodyPr>
          <a:lstStyle/>
          <a:p>
            <a:r>
              <a:rPr kumimoji="1" lang="ja-JP" altLang="en-US" dirty="0"/>
              <a:t>：クラスタ間</a:t>
            </a:r>
          </a:p>
        </p:txBody>
      </p:sp>
      <p:sp>
        <p:nvSpPr>
          <p:cNvPr id="46" name="テキスト ボックス 45">
            <a:extLst>
              <a:ext uri="{FF2B5EF4-FFF2-40B4-BE49-F238E27FC236}">
                <a16:creationId xmlns:a16="http://schemas.microsoft.com/office/drawing/2014/main" id="{5120E93D-D3F0-4BA3-ACD0-DAEA9A155DE4}"/>
              </a:ext>
            </a:extLst>
          </p:cNvPr>
          <p:cNvSpPr txBox="1"/>
          <p:nvPr/>
        </p:nvSpPr>
        <p:spPr>
          <a:xfrm>
            <a:off x="8658998" y="5652332"/>
            <a:ext cx="3312092" cy="646331"/>
          </a:xfrm>
          <a:prstGeom prst="rect">
            <a:avLst/>
          </a:prstGeom>
          <a:noFill/>
        </p:spPr>
        <p:txBody>
          <a:bodyPr wrap="square" rtlCol="0">
            <a:spAutoFit/>
          </a:bodyPr>
          <a:lstStyle/>
          <a:p>
            <a:r>
              <a:rPr kumimoji="1" lang="en-US" altLang="ja-JP" dirty="0"/>
              <a:t>δ</a:t>
            </a:r>
            <a:r>
              <a:rPr kumimoji="1" lang="ja-JP" altLang="en-US" dirty="0"/>
              <a:t>：分母が</a:t>
            </a:r>
            <a:r>
              <a:rPr kumimoji="1" lang="en-US" altLang="ja-JP" dirty="0"/>
              <a:t>0</a:t>
            </a:r>
            <a:r>
              <a:rPr kumimoji="1" lang="ja-JP" altLang="en-US" dirty="0"/>
              <a:t>にならないように設定した微小量</a:t>
            </a:r>
          </a:p>
        </p:txBody>
      </p:sp>
      <p:sp>
        <p:nvSpPr>
          <p:cNvPr id="13" name="正方形/長方形 12"/>
          <p:cNvSpPr/>
          <p:nvPr/>
        </p:nvSpPr>
        <p:spPr>
          <a:xfrm>
            <a:off x="3190875" y="2375301"/>
            <a:ext cx="5898783" cy="134469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4540150" y="4778845"/>
            <a:ext cx="3733227" cy="166629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752742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Semantic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690688"/>
            <a:ext cx="10515600" cy="4486275"/>
          </a:xfrm>
        </p:spPr>
        <p:txBody>
          <a:bodyPr>
            <a:normAutofit lnSpcReduction="10000"/>
          </a:bodyPr>
          <a:lstStyle/>
          <a:p>
            <a:r>
              <a:rPr kumimoji="1" lang="en-US" altLang="ja-JP" dirty="0">
                <a:hlinkClick r:id="rId2"/>
              </a:rPr>
              <a:t>ATC</a:t>
            </a:r>
            <a:r>
              <a:rPr kumimoji="1" lang="ja-JP" altLang="en-US" dirty="0">
                <a:hlinkClick r:id="rId2"/>
              </a:rPr>
              <a:t>コード</a:t>
            </a:r>
            <a:r>
              <a:rPr kumimoji="1" lang="ja-JP" altLang="en-US" dirty="0"/>
              <a:t>：解剖治療学分類法</a:t>
            </a:r>
            <a:r>
              <a:rPr lang="ja-JP" altLang="en-US" dirty="0"/>
              <a:t>（医薬品を効果をもたらす部位、器官、作用能、化学特徴によって</a:t>
            </a:r>
            <a:r>
              <a:rPr lang="en-US" altLang="ja-JP" dirty="0"/>
              <a:t>5</a:t>
            </a:r>
            <a:r>
              <a:rPr lang="ja-JP" altLang="en-US" dirty="0" err="1"/>
              <a:t>つの</a:t>
            </a:r>
            <a:r>
              <a:rPr lang="ja-JP" altLang="en-US" dirty="0"/>
              <a:t>レベルにグループ分け</a:t>
            </a:r>
            <a:endParaRPr lang="en-US" altLang="ja-JP" dirty="0"/>
          </a:p>
          <a:p>
            <a:r>
              <a:rPr lang="ja-JP" altLang="en-US" b="1" dirty="0"/>
              <a:t>レベル１</a:t>
            </a:r>
            <a:r>
              <a:rPr lang="ja-JP" altLang="en-US" dirty="0"/>
              <a:t>：解剖学的部位に基づいた分類で</a:t>
            </a:r>
            <a:r>
              <a:rPr lang="en-US" altLang="ja-JP" dirty="0"/>
              <a:t>14</a:t>
            </a:r>
            <a:r>
              <a:rPr lang="ja-JP" altLang="en-US" dirty="0"/>
              <a:t>個にグループ分け</a:t>
            </a:r>
            <a:endParaRPr lang="en-US" altLang="ja-JP" dirty="0"/>
          </a:p>
          <a:p>
            <a:pPr lvl="1"/>
            <a:r>
              <a:rPr kumimoji="1" lang="en-US" altLang="ja-JP" dirty="0"/>
              <a:t>A – </a:t>
            </a:r>
            <a:r>
              <a:rPr kumimoji="1" lang="ja-JP" altLang="en-US" dirty="0"/>
              <a:t>消化管及び代謝</a:t>
            </a:r>
            <a:endParaRPr kumimoji="1" lang="en-US" altLang="ja-JP" dirty="0"/>
          </a:p>
          <a:p>
            <a:pPr lvl="1"/>
            <a:r>
              <a:rPr kumimoji="1" lang="en-US" altLang="ja-JP" dirty="0"/>
              <a:t>B – </a:t>
            </a:r>
            <a:r>
              <a:rPr kumimoji="1" lang="ja-JP" altLang="en-US" dirty="0"/>
              <a:t>血液および血液を生成する器官</a:t>
            </a:r>
            <a:endParaRPr kumimoji="1" lang="en-US" altLang="ja-JP" dirty="0"/>
          </a:p>
          <a:p>
            <a:pPr lvl="1"/>
            <a:r>
              <a:rPr kumimoji="1" lang="en-US" altLang="ja-JP" dirty="0"/>
              <a:t>…</a:t>
            </a:r>
          </a:p>
          <a:p>
            <a:pPr lvl="1"/>
            <a:r>
              <a:rPr lang="en-US" altLang="ja-JP" dirty="0"/>
              <a:t>R –</a:t>
            </a:r>
            <a:r>
              <a:rPr lang="ja-JP" altLang="en-US" dirty="0"/>
              <a:t> 呼吸器系</a:t>
            </a:r>
            <a:endParaRPr kumimoji="1" lang="en-US" altLang="ja-JP" dirty="0"/>
          </a:p>
          <a:p>
            <a:pPr lvl="1"/>
            <a:r>
              <a:rPr kumimoji="1" lang="en-US" altLang="ja-JP" dirty="0"/>
              <a:t>S</a:t>
            </a:r>
            <a:r>
              <a:rPr lang="ja-JP" altLang="en-US" dirty="0"/>
              <a:t> </a:t>
            </a:r>
            <a:r>
              <a:rPr kumimoji="1" lang="en-US" altLang="ja-JP" dirty="0"/>
              <a:t>– </a:t>
            </a:r>
            <a:r>
              <a:rPr kumimoji="1" lang="ja-JP" altLang="en-US" dirty="0"/>
              <a:t>感覚系</a:t>
            </a:r>
            <a:endParaRPr kumimoji="1" lang="en-US" altLang="ja-JP" dirty="0"/>
          </a:p>
          <a:p>
            <a:pPr lvl="1"/>
            <a:r>
              <a:rPr kumimoji="1" lang="en-US" altLang="ja-JP" dirty="0"/>
              <a:t>V </a:t>
            </a:r>
            <a:r>
              <a:rPr lang="en-US" altLang="ja-JP" dirty="0"/>
              <a:t>– </a:t>
            </a:r>
            <a:r>
              <a:rPr lang="ja-JP" altLang="en-US" dirty="0"/>
              <a:t>その他</a:t>
            </a:r>
            <a:endParaRPr lang="en-US" altLang="ja-JP" dirty="0"/>
          </a:p>
          <a:p>
            <a:r>
              <a:rPr lang="en-US" altLang="ja-JP" dirty="0"/>
              <a:t>Ex.) ATC</a:t>
            </a:r>
            <a:r>
              <a:rPr lang="ja-JP" altLang="en-US" dirty="0"/>
              <a:t>コード</a:t>
            </a:r>
            <a:r>
              <a:rPr lang="en-US" altLang="ja-JP" i="1" dirty="0"/>
              <a:t>B01AC06</a:t>
            </a:r>
            <a:r>
              <a:rPr lang="ja-JP" altLang="en-US" dirty="0"/>
              <a:t>は解熱剤</a:t>
            </a:r>
            <a:endParaRPr lang="en-US" altLang="ja-JP" dirty="0"/>
          </a:p>
          <a:p>
            <a:pPr lvl="1"/>
            <a:r>
              <a:rPr lang="en-US" altLang="ja-JP" dirty="0"/>
              <a:t>B – </a:t>
            </a:r>
            <a:r>
              <a:rPr lang="ja-JP" altLang="en-US" dirty="0"/>
              <a:t>血液および血液を生成する器官に作用する</a:t>
            </a:r>
            <a:endParaRPr lang="en-US" altLang="ja-JP" dirty="0"/>
          </a:p>
        </p:txBody>
      </p:sp>
    </p:spTree>
    <p:extLst>
      <p:ext uri="{BB962C8B-B14F-4D97-AF65-F5344CB8AC3E}">
        <p14:creationId xmlns:p14="http://schemas.microsoft.com/office/powerpoint/2010/main" val="17414508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Semantic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690688"/>
            <a:ext cx="10515600" cy="2722692"/>
          </a:xfrm>
        </p:spPr>
        <p:txBody>
          <a:bodyPr>
            <a:normAutofit fontScale="92500" lnSpcReduction="10000"/>
          </a:bodyPr>
          <a:lstStyle/>
          <a:p>
            <a:r>
              <a:rPr lang="en-US" altLang="ja-JP" dirty="0">
                <a:latin typeface="Arial" panose="020B0604020202020204" pitchFamily="34" charset="0"/>
                <a:cs typeface="Arial" panose="020B0604020202020204" pitchFamily="34" charset="0"/>
              </a:rPr>
              <a:t>Inverse document frequency (IDF)</a:t>
            </a:r>
          </a:p>
          <a:p>
            <a:pPr lvl="1"/>
            <a:r>
              <a:rPr lang="en-US" altLang="ja-JP" dirty="0"/>
              <a:t>D: </a:t>
            </a:r>
            <a:r>
              <a:rPr lang="ja-JP" altLang="en-US" dirty="0"/>
              <a:t>化合物の集合</a:t>
            </a:r>
            <a:endParaRPr lang="en-US" altLang="ja-JP" dirty="0"/>
          </a:p>
          <a:p>
            <a:pPr lvl="1"/>
            <a:r>
              <a:rPr lang="ja-JP" altLang="en-US" dirty="0"/>
              <a:t>　</a:t>
            </a:r>
            <a:r>
              <a:rPr lang="en-US" altLang="ja-JP" dirty="0"/>
              <a:t> : ATC</a:t>
            </a:r>
            <a:r>
              <a:rPr lang="ja-JP" altLang="en-US" dirty="0"/>
              <a:t>コード</a:t>
            </a:r>
            <a:r>
              <a:rPr lang="en-US" altLang="ja-JP" dirty="0"/>
              <a:t>t</a:t>
            </a:r>
            <a:r>
              <a:rPr lang="ja-JP" altLang="en-US" dirty="0"/>
              <a:t>を持つ化合物の数</a:t>
            </a:r>
            <a:endParaRPr lang="en-US" altLang="ja-JP" dirty="0"/>
          </a:p>
          <a:p>
            <a:pPr lvl="1"/>
            <a:endParaRPr lang="en-US" altLang="ja-JP" dirty="0"/>
          </a:p>
          <a:p>
            <a:r>
              <a:rPr lang="ja-JP" altLang="en-US" dirty="0"/>
              <a:t>いろんな化合物が持つ</a:t>
            </a:r>
            <a:r>
              <a:rPr lang="en-US" altLang="ja-JP" dirty="0"/>
              <a:t>ATC</a:t>
            </a:r>
            <a:r>
              <a:rPr lang="ja-JP" altLang="en-US" dirty="0"/>
              <a:t>コードはそれほど重要ではない</a:t>
            </a:r>
            <a:endParaRPr lang="en-US" altLang="ja-JP" dirty="0"/>
          </a:p>
          <a:p>
            <a:r>
              <a:rPr lang="ja-JP" altLang="en-US" dirty="0"/>
              <a:t>薬物間の類似度は</a:t>
            </a:r>
            <a:r>
              <a:rPr lang="en-US" altLang="ja-JP" dirty="0"/>
              <a:t>IDF</a:t>
            </a:r>
            <a:r>
              <a:rPr lang="ja-JP" altLang="en-US" dirty="0"/>
              <a:t>で構成されたベクトルのコサイン類似度</a:t>
            </a:r>
            <a:br>
              <a:rPr lang="en-US" altLang="ja-JP" dirty="0"/>
            </a:br>
            <a:r>
              <a:rPr lang="ja-JP" altLang="en-US" dirty="0"/>
              <a:t>（</a:t>
            </a:r>
            <a:r>
              <a:rPr lang="en-US" altLang="ja-JP" dirty="0"/>
              <a:t>1</a:t>
            </a:r>
            <a:r>
              <a:rPr lang="ja-JP" altLang="en-US" dirty="0" err="1"/>
              <a:t>つの</a:t>
            </a:r>
            <a:r>
              <a:rPr lang="ja-JP" altLang="en-US" dirty="0"/>
              <a:t>化合物が複数の</a:t>
            </a:r>
            <a:r>
              <a:rPr lang="en-US" altLang="ja-JP" dirty="0"/>
              <a:t>ATC</a:t>
            </a:r>
            <a:r>
              <a:rPr lang="ja-JP" altLang="en-US" dirty="0"/>
              <a:t>コードをもつから？）</a:t>
            </a:r>
            <a:endParaRPr lang="en-US" altLang="ja-JP" dirty="0"/>
          </a:p>
        </p:txBody>
      </p:sp>
      <p:pic>
        <p:nvPicPr>
          <p:cNvPr id="5" name="図 4">
            <a:extLst>
              <a:ext uri="{FF2B5EF4-FFF2-40B4-BE49-F238E27FC236}">
                <a16:creationId xmlns:a16="http://schemas.microsoft.com/office/drawing/2014/main" id="{00F4ACE8-1CFA-4844-8451-F673E37B8D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1689" y="4848934"/>
            <a:ext cx="3848622" cy="1222503"/>
          </a:xfrm>
          <a:prstGeom prst="rect">
            <a:avLst/>
          </a:prstGeom>
        </p:spPr>
      </p:pic>
      <p:pic>
        <p:nvPicPr>
          <p:cNvPr id="6" name="図 5">
            <a:extLst>
              <a:ext uri="{FF2B5EF4-FFF2-40B4-BE49-F238E27FC236}">
                <a16:creationId xmlns:a16="http://schemas.microsoft.com/office/drawing/2014/main" id="{40EEE5CF-9FCC-471B-A33F-8B4AC14BC4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022" y="2424775"/>
            <a:ext cx="323810" cy="238095"/>
          </a:xfrm>
          <a:prstGeom prst="rect">
            <a:avLst/>
          </a:prstGeom>
        </p:spPr>
      </p:pic>
    </p:spTree>
    <p:extLst>
      <p:ext uri="{BB962C8B-B14F-4D97-AF65-F5344CB8AC3E}">
        <p14:creationId xmlns:p14="http://schemas.microsoft.com/office/powerpoint/2010/main" val="25184759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Semantic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690688"/>
            <a:ext cx="10515600" cy="2487029"/>
          </a:xfrm>
        </p:spPr>
        <p:txBody>
          <a:bodyPr>
            <a:normAutofit fontScale="92500" lnSpcReduction="20000"/>
          </a:bodyPr>
          <a:lstStyle/>
          <a:p>
            <a:r>
              <a:rPr lang="en-US" altLang="ja-JP" dirty="0">
                <a:latin typeface="Arial" panose="020B0604020202020204" pitchFamily="34" charset="0"/>
                <a:cs typeface="Arial" panose="020B0604020202020204" pitchFamily="34" charset="0"/>
              </a:rPr>
              <a:t>Chemical structure-based drug similarity (CHEM)</a:t>
            </a:r>
          </a:p>
          <a:p>
            <a:r>
              <a:rPr lang="en-US" altLang="ja-JP" dirty="0">
                <a:latin typeface="Arial" panose="020B0604020202020204" pitchFamily="34" charset="0"/>
                <a:cs typeface="Arial" panose="020B0604020202020204" pitchFamily="34" charset="0"/>
              </a:rPr>
              <a:t>SMILE</a:t>
            </a:r>
            <a:r>
              <a:rPr lang="ja-JP" altLang="en-US" dirty="0">
                <a:latin typeface="Arial" panose="020B0604020202020204" pitchFamily="34" charset="0"/>
                <a:cs typeface="Arial" panose="020B0604020202020204" pitchFamily="34" charset="0"/>
              </a:rPr>
              <a:t>記法で表された化合物を</a:t>
            </a:r>
            <a:r>
              <a:rPr lang="en-US" altLang="ja-JP" dirty="0">
                <a:latin typeface="Arial" panose="020B0604020202020204" pitchFamily="34" charset="0"/>
                <a:cs typeface="Arial" panose="020B0604020202020204" pitchFamily="34" charset="0"/>
              </a:rPr>
              <a:t>1024bit</a:t>
            </a:r>
            <a:r>
              <a:rPr lang="ja-JP" altLang="en-US" dirty="0">
                <a:latin typeface="Arial" panose="020B0604020202020204" pitchFamily="34" charset="0"/>
                <a:cs typeface="Arial" panose="020B0604020202020204" pitchFamily="34" charset="0"/>
              </a:rPr>
              <a:t>のビット列に変換 </a:t>
            </a:r>
            <a:r>
              <a:rPr lang="en-US" altLang="ja-JP" dirty="0">
                <a:latin typeface="Arial" panose="020B0604020202020204" pitchFamily="34" charset="0"/>
                <a:cs typeface="Arial" panose="020B0604020202020204" pitchFamily="34" charset="0"/>
              </a:rPr>
              <a:t>(R</a:t>
            </a:r>
            <a:r>
              <a:rPr lang="ja-JP" altLang="en-US" dirty="0">
                <a:latin typeface="Arial" panose="020B0604020202020204" pitchFamily="34" charset="0"/>
                <a:cs typeface="Arial" panose="020B0604020202020204" pitchFamily="34" charset="0"/>
              </a:rPr>
              <a:t>のライブラリ使用）</a:t>
            </a:r>
            <a:endParaRPr lang="en-US" altLang="ja-JP" dirty="0">
              <a:latin typeface="Arial" panose="020B0604020202020204" pitchFamily="34" charset="0"/>
              <a:cs typeface="Arial" panose="020B0604020202020204" pitchFamily="34" charset="0"/>
            </a:endParaRPr>
          </a:p>
          <a:p>
            <a:r>
              <a:rPr lang="en-US" altLang="ja-JP" i="1" dirty="0" err="1">
                <a:latin typeface="Arial" panose="020B0604020202020204" pitchFamily="34" charset="0"/>
                <a:cs typeface="Arial" panose="020B0604020202020204" pitchFamily="34" charset="0"/>
              </a:rPr>
              <a:t>Tanimoto</a:t>
            </a:r>
            <a:r>
              <a:rPr lang="en-US" altLang="ja-JP" i="1" dirty="0">
                <a:latin typeface="Arial" panose="020B0604020202020204" pitchFamily="34" charset="0"/>
                <a:cs typeface="Arial" panose="020B0604020202020204" pitchFamily="34" charset="0"/>
              </a:rPr>
              <a:t> similarity</a:t>
            </a:r>
            <a:r>
              <a:rPr lang="ja-JP" altLang="en-US" dirty="0"/>
              <a:t>を用いた</a:t>
            </a:r>
            <a:endParaRPr lang="en-US" altLang="ja-JP" dirty="0"/>
          </a:p>
          <a:p>
            <a:pPr lvl="1"/>
            <a:r>
              <a:rPr lang="en-US" altLang="ja-JP" dirty="0"/>
              <a:t>a : </a:t>
            </a:r>
            <a:r>
              <a:rPr lang="ja-JP" altLang="en-US" dirty="0"/>
              <a:t>化合物</a:t>
            </a:r>
            <a:r>
              <a:rPr lang="ja-JP" altLang="en-US" dirty="0" err="1"/>
              <a:t>ｘ</a:t>
            </a:r>
            <a:r>
              <a:rPr lang="ja-JP" altLang="en-US" dirty="0"/>
              <a:t>のビット列のうち</a:t>
            </a:r>
            <a:r>
              <a:rPr lang="en-US" altLang="ja-JP" dirty="0"/>
              <a:t>1</a:t>
            </a:r>
            <a:r>
              <a:rPr lang="ja-JP" altLang="en-US" dirty="0"/>
              <a:t>が立っている数</a:t>
            </a:r>
            <a:endParaRPr lang="en-US" altLang="ja-JP" dirty="0"/>
          </a:p>
          <a:p>
            <a:pPr lvl="1"/>
            <a:r>
              <a:rPr lang="en-US" altLang="ja-JP" dirty="0"/>
              <a:t>b : </a:t>
            </a:r>
            <a:r>
              <a:rPr lang="ja-JP" altLang="en-US" dirty="0"/>
              <a:t>化合物</a:t>
            </a:r>
            <a:r>
              <a:rPr lang="ja-JP" altLang="en-US" dirty="0" err="1"/>
              <a:t>ｙ</a:t>
            </a:r>
            <a:r>
              <a:rPr lang="ja-JP" altLang="en-US" dirty="0"/>
              <a:t>のビット列のうち</a:t>
            </a:r>
            <a:r>
              <a:rPr lang="en-US" altLang="ja-JP" dirty="0"/>
              <a:t>1</a:t>
            </a:r>
            <a:r>
              <a:rPr lang="ja-JP" altLang="en-US" dirty="0"/>
              <a:t>が立っている数</a:t>
            </a:r>
            <a:endParaRPr lang="en-US" altLang="ja-JP" dirty="0"/>
          </a:p>
          <a:p>
            <a:pPr lvl="1"/>
            <a:r>
              <a:rPr lang="en-US" altLang="ja-JP" dirty="0"/>
              <a:t>c : </a:t>
            </a:r>
            <a:r>
              <a:rPr lang="ja-JP" altLang="en-US" dirty="0" err="1"/>
              <a:t>ｘ</a:t>
            </a:r>
            <a:r>
              <a:rPr lang="ja-JP" altLang="en-US" dirty="0"/>
              <a:t>とｙがともに</a:t>
            </a:r>
            <a:r>
              <a:rPr lang="en-US" altLang="ja-JP" dirty="0"/>
              <a:t>1</a:t>
            </a:r>
            <a:r>
              <a:rPr lang="ja-JP" altLang="en-US" dirty="0"/>
              <a:t>である数</a:t>
            </a:r>
            <a:endParaRPr lang="en-US" altLang="ja-JP" dirty="0"/>
          </a:p>
        </p:txBody>
      </p:sp>
      <p:pic>
        <p:nvPicPr>
          <p:cNvPr id="6" name="図 5">
            <a:extLst>
              <a:ext uri="{FF2B5EF4-FFF2-40B4-BE49-F238E27FC236}">
                <a16:creationId xmlns:a16="http://schemas.microsoft.com/office/drawing/2014/main" id="{BBEE15C2-F9D2-435D-AE16-B874CF835D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3355" y="4177717"/>
            <a:ext cx="4938928" cy="2171938"/>
          </a:xfrm>
          <a:prstGeom prst="rect">
            <a:avLst/>
          </a:prstGeom>
        </p:spPr>
      </p:pic>
    </p:spTree>
    <p:extLst>
      <p:ext uri="{BB962C8B-B14F-4D97-AF65-F5344CB8AC3E}">
        <p14:creationId xmlns:p14="http://schemas.microsoft.com/office/powerpoint/2010/main" val="13056238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Semantic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690688"/>
            <a:ext cx="10515600" cy="4500387"/>
          </a:xfrm>
        </p:spPr>
        <p:txBody>
          <a:bodyPr>
            <a:normAutofit/>
          </a:bodyPr>
          <a:lstStyle/>
          <a:p>
            <a:r>
              <a:rPr lang="en-US" altLang="ja-JP" dirty="0" err="1">
                <a:latin typeface="Arial" panose="020B0604020202020204" pitchFamily="34" charset="0"/>
                <a:cs typeface="Arial" panose="020B0604020202020204" pitchFamily="34" charset="0"/>
              </a:rPr>
              <a:t>MeSH</a:t>
            </a:r>
            <a:r>
              <a:rPr lang="en-US" altLang="ja-JP" dirty="0">
                <a:latin typeface="Arial" panose="020B0604020202020204" pitchFamily="34" charset="0"/>
                <a:cs typeface="Arial" panose="020B0604020202020204" pitchFamily="34" charset="0"/>
              </a:rPr>
              <a:t>-based similarity (MESH)</a:t>
            </a:r>
          </a:p>
          <a:p>
            <a:pPr lvl="1"/>
            <a:r>
              <a:rPr lang="en-US" altLang="ja-JP" dirty="0" err="1">
                <a:latin typeface="Arial" panose="020B0604020202020204" pitchFamily="34" charset="0"/>
                <a:cs typeface="Arial" panose="020B0604020202020204" pitchFamily="34" charset="0"/>
              </a:rPr>
              <a:t>DrugBank</a:t>
            </a:r>
            <a:r>
              <a:rPr lang="ja-JP" altLang="en-US" dirty="0"/>
              <a:t>に</a:t>
            </a:r>
            <a:r>
              <a:rPr lang="en-US" altLang="ja-JP" i="1" dirty="0"/>
              <a:t>2072</a:t>
            </a:r>
            <a:r>
              <a:rPr lang="ja-JP" altLang="en-US" dirty="0"/>
              <a:t>種類の</a:t>
            </a:r>
            <a:r>
              <a:rPr lang="en-US" altLang="ja-JP" dirty="0" err="1">
                <a:latin typeface="Arial" panose="020B0604020202020204" pitchFamily="34" charset="0"/>
                <a:cs typeface="Arial" panose="020B0604020202020204" pitchFamily="34" charset="0"/>
              </a:rPr>
              <a:t>MeSH</a:t>
            </a:r>
            <a:r>
              <a:rPr lang="ja-JP" altLang="en-US" dirty="0"/>
              <a:t>用語が存在</a:t>
            </a:r>
            <a:endParaRPr lang="en-US" altLang="ja-JP" dirty="0"/>
          </a:p>
          <a:p>
            <a:pPr lvl="1"/>
            <a:r>
              <a:rPr lang="ja-JP" altLang="en-US" dirty="0"/>
              <a:t>各化合物を、要素が</a:t>
            </a:r>
            <a:r>
              <a:rPr lang="en-US" altLang="ja-JP" dirty="0" err="1">
                <a:latin typeface="Arial" panose="020B0604020202020204" pitchFamily="34" charset="0"/>
                <a:cs typeface="Arial" panose="020B0604020202020204" pitchFamily="34" charset="0"/>
              </a:rPr>
              <a:t>MeSH</a:t>
            </a:r>
            <a:r>
              <a:rPr lang="ja-JP" altLang="en-US" dirty="0"/>
              <a:t>の存在を表すバイナリーベクトルによって表現</a:t>
            </a:r>
            <a:endParaRPr lang="en-US" altLang="ja-JP" dirty="0"/>
          </a:p>
          <a:p>
            <a:pPr lvl="1"/>
            <a:r>
              <a:rPr lang="ja-JP" altLang="en-US" dirty="0"/>
              <a:t>対応する</a:t>
            </a:r>
            <a:r>
              <a:rPr lang="en-US" altLang="ja-JP" dirty="0"/>
              <a:t>2</a:t>
            </a:r>
            <a:r>
              <a:rPr lang="ja-JP" altLang="en-US" dirty="0" err="1"/>
              <a:t>つの</a:t>
            </a:r>
            <a:r>
              <a:rPr lang="ja-JP" altLang="en-US" dirty="0"/>
              <a:t>化合物の類似度を、</a:t>
            </a:r>
            <a:br>
              <a:rPr lang="en-US" altLang="ja-JP" dirty="0"/>
            </a:br>
            <a:r>
              <a:rPr lang="en-US" altLang="ja-JP" dirty="0">
                <a:latin typeface="Arial" panose="020B0604020202020204" pitchFamily="34" charset="0"/>
                <a:cs typeface="Arial" panose="020B0604020202020204" pitchFamily="34" charset="0"/>
              </a:rPr>
              <a:t>IDF-</a:t>
            </a:r>
            <a:r>
              <a:rPr lang="en-US" altLang="ja-JP" dirty="0" err="1">
                <a:latin typeface="Arial" panose="020B0604020202020204" pitchFamily="34" charset="0"/>
                <a:cs typeface="Arial" panose="020B0604020202020204" pitchFamily="34" charset="0"/>
              </a:rPr>
              <a:t>MeSH</a:t>
            </a:r>
            <a:r>
              <a:rPr lang="ja-JP" altLang="en-US" dirty="0"/>
              <a:t>ベクトル間のコサイン類似性として定義</a:t>
            </a:r>
            <a:endParaRPr lang="en-US" altLang="ja-JP" dirty="0"/>
          </a:p>
          <a:p>
            <a:endParaRPr lang="en-US" altLang="ja-JP" dirty="0"/>
          </a:p>
          <a:p>
            <a:r>
              <a:rPr lang="en-US" altLang="ja-JP" sz="1800" dirty="0" err="1">
                <a:latin typeface="Arial" panose="020B0604020202020204" pitchFamily="34" charset="0"/>
                <a:cs typeface="Arial" panose="020B0604020202020204" pitchFamily="34" charset="0"/>
              </a:rPr>
              <a:t>MeSH</a:t>
            </a:r>
            <a:r>
              <a:rPr lang="en-US" altLang="ja-JP" sz="1800" dirty="0"/>
              <a:t> : </a:t>
            </a:r>
            <a:r>
              <a:rPr lang="en-US" altLang="ja-JP" sz="1800" dirty="0">
                <a:latin typeface="Arial" panose="020B0604020202020204" pitchFamily="34" charset="0"/>
                <a:cs typeface="Arial" panose="020B0604020202020204" pitchFamily="34" charset="0"/>
              </a:rPr>
              <a:t>MEDLINE</a:t>
            </a:r>
            <a:r>
              <a:rPr lang="ja-JP" altLang="en-US" sz="1800" dirty="0"/>
              <a:t>データベースを索引付けするために使用された語彙。</a:t>
            </a:r>
            <a:endParaRPr lang="en-US" altLang="ja-JP" sz="1800" dirty="0"/>
          </a:p>
          <a:p>
            <a:endParaRPr lang="en-US" altLang="ja-JP" sz="1800" dirty="0"/>
          </a:p>
          <a:p>
            <a:endParaRPr lang="en-US" altLang="ja-JP" dirty="0"/>
          </a:p>
        </p:txBody>
      </p:sp>
    </p:spTree>
    <p:extLst>
      <p:ext uri="{BB962C8B-B14F-4D97-AF65-F5344CB8AC3E}">
        <p14:creationId xmlns:p14="http://schemas.microsoft.com/office/powerpoint/2010/main" val="3953898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D88DE0-3A9F-8D41-A142-6D15EDEBFAF8}"/>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Abstract</a:t>
            </a:r>
            <a:endParaRPr kumimoji="1" lang="ja-JP" altLang="en-US">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975329FC-362A-924B-A9C4-4E59301DFCC3}"/>
              </a:ext>
            </a:extLst>
          </p:cNvPr>
          <p:cNvSpPr>
            <a:spLocks noGrp="1"/>
          </p:cNvSpPr>
          <p:nvPr>
            <p:ph idx="1"/>
          </p:nvPr>
        </p:nvSpPr>
        <p:spPr>
          <a:xfrm>
            <a:off x="838200" y="1825625"/>
            <a:ext cx="10515600" cy="4351338"/>
          </a:xfrm>
        </p:spPr>
        <p:txBody>
          <a:bodyPr>
            <a:normAutofit lnSpcReduction="10000"/>
          </a:bodyPr>
          <a:lstStyle/>
          <a:p>
            <a:pPr>
              <a:spcBef>
                <a:spcPts val="1200"/>
              </a:spcBef>
              <a:spcAft>
                <a:spcPts val="2400"/>
              </a:spcAft>
            </a:pPr>
            <a:r>
              <a:rPr lang="ja-JP" altLang="en-US" b="1"/>
              <a:t>位相的、意味的類似性による特徴量</a:t>
            </a:r>
            <a:r>
              <a:rPr lang="ja-JP" altLang="en-US"/>
              <a:t>を用いて５つの手法を試す</a:t>
            </a:r>
            <a:endParaRPr lang="en-US" altLang="ja-JP" dirty="0"/>
          </a:p>
          <a:p>
            <a:pPr marL="914400" lvl="1" indent="-457200">
              <a:spcBef>
                <a:spcPts val="0"/>
              </a:spcBef>
              <a:spcAft>
                <a:spcPts val="1200"/>
              </a:spcAft>
              <a:buFont typeface="+mj-lt"/>
              <a:buAutoNum type="arabicPeriod"/>
            </a:pPr>
            <a:r>
              <a:rPr lang="ja-JP" altLang="en-US" u="sng"/>
              <a:t>決定木</a:t>
            </a:r>
            <a:endParaRPr lang="en-US" altLang="ja-JP" u="sng" dirty="0"/>
          </a:p>
          <a:p>
            <a:pPr marL="914400" lvl="1" indent="-457200">
              <a:spcBef>
                <a:spcPts val="0"/>
              </a:spcBef>
              <a:spcAft>
                <a:spcPts val="1200"/>
              </a:spcAft>
              <a:buFont typeface="+mj-lt"/>
              <a:buAutoNum type="arabicPeriod"/>
            </a:pPr>
            <a:r>
              <a:rPr lang="en-US" altLang="ja-JP" u="sng" dirty="0"/>
              <a:t>k-</a:t>
            </a:r>
            <a:r>
              <a:rPr lang="ja-JP" altLang="en-US" u="sng"/>
              <a:t>近傍法</a:t>
            </a:r>
            <a:endParaRPr lang="en-US" altLang="ja-JP" u="sng" dirty="0"/>
          </a:p>
          <a:p>
            <a:pPr marL="914400" lvl="1" indent="-457200">
              <a:spcBef>
                <a:spcPts val="0"/>
              </a:spcBef>
              <a:spcAft>
                <a:spcPts val="1200"/>
              </a:spcAft>
              <a:buFont typeface="+mj-lt"/>
              <a:buAutoNum type="arabicPeriod"/>
            </a:pPr>
            <a:r>
              <a:rPr lang="en-US" altLang="ja-JP" u="sng" dirty="0">
                <a:latin typeface="Arial" panose="020B0604020202020204" pitchFamily="34" charset="0"/>
                <a:cs typeface="Arial" panose="020B0604020202020204" pitchFamily="34" charset="0"/>
              </a:rPr>
              <a:t>SVM</a:t>
            </a:r>
          </a:p>
          <a:p>
            <a:pPr marL="914400" lvl="1" indent="-457200">
              <a:spcBef>
                <a:spcPts val="0"/>
              </a:spcBef>
              <a:spcAft>
                <a:spcPts val="1200"/>
              </a:spcAft>
              <a:buFont typeface="+mj-lt"/>
              <a:buAutoNum type="arabicPeriod"/>
            </a:pPr>
            <a:r>
              <a:rPr lang="ja-JP" altLang="en-US" u="sng"/>
              <a:t>ランダムフォレスト</a:t>
            </a:r>
            <a:endParaRPr lang="en-US" altLang="ja-JP" u="sng" dirty="0"/>
          </a:p>
          <a:p>
            <a:pPr marL="914400" lvl="1" indent="-457200">
              <a:spcBef>
                <a:spcPts val="0"/>
              </a:spcBef>
              <a:spcAft>
                <a:spcPts val="1200"/>
              </a:spcAft>
              <a:buFont typeface="+mj-lt"/>
              <a:buAutoNum type="arabicPeriod"/>
            </a:pPr>
            <a:r>
              <a:rPr lang="ja-JP" altLang="en-US" u="sng"/>
              <a:t>勾配ブースティング決定木</a:t>
            </a:r>
            <a:endParaRPr lang="en-US" altLang="ja-JP" u="sng" dirty="0"/>
          </a:p>
          <a:p>
            <a:pPr>
              <a:spcBef>
                <a:spcPts val="1200"/>
              </a:spcBef>
              <a:spcAft>
                <a:spcPts val="2400"/>
              </a:spcAft>
            </a:pPr>
            <a:r>
              <a:rPr lang="ja-JP" altLang="en-US"/>
              <a:t>本アプローチは</a:t>
            </a:r>
            <a:r>
              <a:rPr lang="en-US" altLang="ja-JP" dirty="0">
                <a:latin typeface="Arial" panose="020B0604020202020204" pitchFamily="34" charset="0"/>
                <a:cs typeface="Arial" panose="020B0604020202020204" pitchFamily="34" charset="0"/>
              </a:rPr>
              <a:t>DDI</a:t>
            </a:r>
            <a:r>
              <a:rPr lang="ja-JP" altLang="en-US"/>
              <a:t>予測のために有望であり、</a:t>
            </a:r>
            <a:br>
              <a:rPr lang="en-US" altLang="ja-JP" dirty="0"/>
            </a:br>
            <a:r>
              <a:rPr lang="ja-JP" altLang="en-US"/>
              <a:t>臨床研究における</a:t>
            </a:r>
            <a:r>
              <a:rPr lang="en-US" altLang="ja-JP" dirty="0">
                <a:latin typeface="Arial" panose="020B0604020202020204" pitchFamily="34" charset="0"/>
                <a:cs typeface="Arial" panose="020B0604020202020204" pitchFamily="34" charset="0"/>
              </a:rPr>
              <a:t>DDI</a:t>
            </a:r>
            <a:r>
              <a:rPr lang="ja-JP" altLang="en-US"/>
              <a:t>の同定を容易にすることが可能</a:t>
            </a:r>
          </a:p>
          <a:p>
            <a:endParaRPr kumimoji="1" lang="ja-JP" altLang="en-US"/>
          </a:p>
        </p:txBody>
      </p:sp>
    </p:spTree>
    <p:extLst>
      <p:ext uri="{BB962C8B-B14F-4D97-AF65-F5344CB8AC3E}">
        <p14:creationId xmlns:p14="http://schemas.microsoft.com/office/powerpoint/2010/main" val="30055164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5AAA6-4243-47F6-8DB6-7E3980951AD6}"/>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Semantic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E7FE4FE0-6D23-485E-8D7D-DE550280D0D5}"/>
              </a:ext>
            </a:extLst>
          </p:cNvPr>
          <p:cNvSpPr>
            <a:spLocks noGrp="1"/>
          </p:cNvSpPr>
          <p:nvPr>
            <p:ph idx="1"/>
          </p:nvPr>
        </p:nvSpPr>
        <p:spPr/>
        <p:txBody>
          <a:bodyPr/>
          <a:lstStyle/>
          <a:p>
            <a:r>
              <a:rPr lang="en-US" altLang="ja-JP" dirty="0">
                <a:latin typeface="Arial" panose="020B0604020202020204" pitchFamily="34" charset="0"/>
                <a:cs typeface="Arial" panose="020B0604020202020204" pitchFamily="34" charset="0"/>
              </a:rPr>
              <a:t>Adverse drug effect-based similarity (ADE)</a:t>
            </a:r>
          </a:p>
          <a:p>
            <a:pPr lvl="1"/>
            <a:r>
              <a:rPr lang="en-US" altLang="ja-JP" dirty="0">
                <a:latin typeface="Arial" panose="020B0604020202020204" pitchFamily="34" charset="0"/>
                <a:cs typeface="Arial" panose="020B0604020202020204" pitchFamily="34" charset="0"/>
              </a:rPr>
              <a:t>SIDER</a:t>
            </a:r>
            <a:r>
              <a:rPr lang="ja-JP" altLang="en-US" dirty="0"/>
              <a:t>の副作用データベースから提供される情報を使用</a:t>
            </a:r>
            <a:endParaRPr lang="en-US" altLang="ja-JP" dirty="0"/>
          </a:p>
          <a:p>
            <a:pPr lvl="1"/>
            <a:r>
              <a:rPr lang="ja-JP" altLang="en-US" dirty="0"/>
              <a:t>各化合物を副作用用語の存在を各要素とするバイナリベクトル</a:t>
            </a:r>
            <a:br>
              <a:rPr lang="en-US" altLang="ja-JP" dirty="0"/>
            </a:br>
            <a:r>
              <a:rPr lang="ja-JP" altLang="en-US" dirty="0"/>
              <a:t>によって表現。 </a:t>
            </a:r>
            <a:endParaRPr lang="en-US" altLang="ja-JP" dirty="0"/>
          </a:p>
          <a:p>
            <a:pPr lvl="1"/>
            <a:r>
              <a:rPr lang="ja-JP" altLang="en-US" dirty="0"/>
              <a:t>化合物の副作用類似性を、化合物の</a:t>
            </a:r>
            <a:r>
              <a:rPr lang="en-US" altLang="ja-JP" dirty="0"/>
              <a:t>IDF-</a:t>
            </a:r>
            <a:r>
              <a:rPr lang="ja-JP" altLang="en-US" dirty="0"/>
              <a:t>副作用ベクトルの</a:t>
            </a:r>
            <a:br>
              <a:rPr lang="en-US" altLang="ja-JP" dirty="0"/>
            </a:br>
            <a:r>
              <a:rPr lang="ja-JP" altLang="en-US" dirty="0"/>
              <a:t>コサイン類似度で定義</a:t>
            </a:r>
            <a:endParaRPr lang="en-US" altLang="ja-JP" dirty="0"/>
          </a:p>
          <a:p>
            <a:pPr lvl="1"/>
            <a:endParaRPr kumimoji="1" lang="en-US" altLang="ja-JP" dirty="0"/>
          </a:p>
          <a:p>
            <a:r>
              <a:rPr lang="en-US" altLang="ja-JP" sz="2000" dirty="0">
                <a:latin typeface="Arial" panose="020B0604020202020204" pitchFamily="34" charset="0"/>
                <a:cs typeface="Arial" panose="020B0604020202020204" pitchFamily="34" charset="0"/>
              </a:rPr>
              <a:t>SIDER</a:t>
            </a:r>
            <a:r>
              <a:rPr lang="ja-JP" altLang="en-US" sz="2000" dirty="0"/>
              <a:t> </a:t>
            </a:r>
            <a:r>
              <a:rPr lang="en-US" altLang="ja-JP" sz="2000" dirty="0"/>
              <a:t>:</a:t>
            </a:r>
            <a:r>
              <a:rPr lang="ja-JP" altLang="en-US" sz="2000" dirty="0"/>
              <a:t> 市販されている薬剤およびその既知の</a:t>
            </a:r>
            <a:r>
              <a:rPr lang="en-US" altLang="ja-JP" sz="2000" dirty="0">
                <a:latin typeface="Arial" panose="020B0604020202020204" pitchFamily="34" charset="0"/>
                <a:cs typeface="Arial" panose="020B0604020202020204" pitchFamily="34" charset="0"/>
              </a:rPr>
              <a:t>ADR</a:t>
            </a:r>
            <a:r>
              <a:rPr lang="ja-JP" altLang="en-US" sz="2000" dirty="0"/>
              <a:t>に関するデータを提供する</a:t>
            </a:r>
            <a:endParaRPr lang="en-US" altLang="ja-JP" sz="2000" dirty="0"/>
          </a:p>
          <a:p>
            <a:pPr lvl="1"/>
            <a:r>
              <a:rPr kumimoji="1" lang="ja-JP" altLang="en-US" sz="1600" dirty="0"/>
              <a:t>薬物：</a:t>
            </a:r>
            <a:r>
              <a:rPr kumimoji="1" lang="en-US" altLang="ja-JP" sz="1600" i="1" dirty="0"/>
              <a:t>1430</a:t>
            </a:r>
            <a:r>
              <a:rPr kumimoji="1" lang="ja-JP" altLang="en-US" sz="1600" dirty="0"/>
              <a:t>種類</a:t>
            </a:r>
            <a:endParaRPr kumimoji="1" lang="en-US" altLang="ja-JP" sz="1600" dirty="0"/>
          </a:p>
          <a:p>
            <a:pPr lvl="1"/>
            <a:r>
              <a:rPr lang="ja-JP" altLang="en-US" sz="1600" dirty="0"/>
              <a:t>副作用：</a:t>
            </a:r>
            <a:r>
              <a:rPr lang="en-US" altLang="ja-JP" sz="1600" i="1" dirty="0"/>
              <a:t>5868</a:t>
            </a:r>
            <a:r>
              <a:rPr lang="ja-JP" altLang="en-US" sz="1600" dirty="0"/>
              <a:t>種類</a:t>
            </a:r>
            <a:endParaRPr kumimoji="1" lang="ja-JP" altLang="en-US" sz="1600" dirty="0"/>
          </a:p>
        </p:txBody>
      </p:sp>
    </p:spTree>
    <p:extLst>
      <p:ext uri="{BB962C8B-B14F-4D97-AF65-F5344CB8AC3E}">
        <p14:creationId xmlns:p14="http://schemas.microsoft.com/office/powerpoint/2010/main" val="36518795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Statistical learning</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p:txBody>
          <a:bodyPr/>
          <a:lstStyle/>
          <a:p>
            <a:r>
              <a:rPr lang="en-US" altLang="ja-JP" dirty="0">
                <a:latin typeface="Arial" panose="020B0604020202020204" pitchFamily="34" charset="0"/>
                <a:cs typeface="Arial" panose="020B0604020202020204" pitchFamily="34" charset="0"/>
              </a:rPr>
              <a:t>Unsupervised classification</a:t>
            </a:r>
          </a:p>
          <a:p>
            <a:pPr lvl="1"/>
            <a:endParaRPr lang="en-US" altLang="ja-JP" dirty="0">
              <a:latin typeface="Arial" panose="020B0604020202020204" pitchFamily="34" charset="0"/>
              <a:cs typeface="Arial" panose="020B0604020202020204" pitchFamily="34" charset="0"/>
            </a:endParaRPr>
          </a:p>
          <a:p>
            <a:endParaRPr kumimoji="1" lang="en-US" altLang="ja-JP" dirty="0">
              <a:latin typeface="Arial" panose="020B0604020202020204" pitchFamily="34" charset="0"/>
              <a:cs typeface="Arial" panose="020B0604020202020204" pitchFamily="34" charset="0"/>
            </a:endParaRPr>
          </a:p>
          <a:p>
            <a:r>
              <a:rPr kumimoji="1" lang="en-US" altLang="ja-JP" dirty="0">
                <a:latin typeface="Arial" panose="020B0604020202020204" pitchFamily="34" charset="0"/>
                <a:cs typeface="Arial" panose="020B0604020202020204" pitchFamily="34" charset="0"/>
              </a:rPr>
              <a:t>Classification tree</a:t>
            </a:r>
          </a:p>
          <a:p>
            <a:r>
              <a:rPr lang="en-US" altLang="ja-JP" dirty="0">
                <a:latin typeface="Arial" panose="020B0604020202020204" pitchFamily="34" charset="0"/>
                <a:cs typeface="Arial" panose="020B0604020202020204" pitchFamily="34" charset="0"/>
              </a:rPr>
              <a:t>K-nearest neighbors</a:t>
            </a:r>
          </a:p>
          <a:p>
            <a:r>
              <a:rPr kumimoji="1" lang="en-US" altLang="ja-JP" dirty="0">
                <a:latin typeface="Arial" panose="020B0604020202020204" pitchFamily="34" charset="0"/>
                <a:cs typeface="Arial" panose="020B0604020202020204" pitchFamily="34" charset="0"/>
              </a:rPr>
              <a:t>Support vector machine</a:t>
            </a:r>
          </a:p>
          <a:p>
            <a:r>
              <a:rPr lang="en-US" altLang="ja-JP" dirty="0">
                <a:latin typeface="Arial" panose="020B0604020202020204" pitchFamily="34" charset="0"/>
                <a:cs typeface="Arial" panose="020B0604020202020204" pitchFamily="34" charset="0"/>
              </a:rPr>
              <a:t>Random forest</a:t>
            </a:r>
          </a:p>
          <a:p>
            <a:r>
              <a:rPr kumimoji="1" lang="en-US" altLang="ja-JP" dirty="0">
                <a:latin typeface="Arial" panose="020B0604020202020204" pitchFamily="34" charset="0"/>
                <a:cs typeface="Arial" panose="020B0604020202020204" pitchFamily="34" charset="0"/>
              </a:rPr>
              <a:t>Gradient boosting machine</a:t>
            </a:r>
            <a:endParaRPr kumimoji="1" lang="ja-JP" altLang="en-US" dirty="0">
              <a:latin typeface="Arial" panose="020B0604020202020204" pitchFamily="34" charset="0"/>
              <a:cs typeface="Arial" panose="020B0604020202020204" pitchFamily="34" charset="0"/>
            </a:endParaRPr>
          </a:p>
        </p:txBody>
      </p:sp>
      <p:pic>
        <p:nvPicPr>
          <p:cNvPr id="5" name="図 4">
            <a:extLst>
              <a:ext uri="{FF2B5EF4-FFF2-40B4-BE49-F238E27FC236}">
                <a16:creationId xmlns:a16="http://schemas.microsoft.com/office/drawing/2014/main" id="{C039DD20-4147-4CB3-9CA2-976FA21125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0000" y="2388801"/>
            <a:ext cx="3847278" cy="634318"/>
          </a:xfrm>
          <a:prstGeom prst="rect">
            <a:avLst/>
          </a:prstGeom>
        </p:spPr>
      </p:pic>
    </p:spTree>
    <p:extLst>
      <p:ext uri="{BB962C8B-B14F-4D97-AF65-F5344CB8AC3E}">
        <p14:creationId xmlns:p14="http://schemas.microsoft.com/office/powerpoint/2010/main" val="4267171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Evaluation metrics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p:txBody>
          <a:bodyPr/>
          <a:lstStyle/>
          <a:p>
            <a:r>
              <a:rPr kumimoji="1" lang="en-US" altLang="ja-JP" dirty="0"/>
              <a:t>R</a:t>
            </a:r>
            <a:r>
              <a:rPr lang="ja-JP" altLang="en-US" dirty="0"/>
              <a:t>のライブラリを用いて評価</a:t>
            </a:r>
            <a:endParaRPr lang="en-US" altLang="ja-JP" dirty="0"/>
          </a:p>
          <a:p>
            <a:r>
              <a:rPr kumimoji="1" lang="ja-JP" altLang="en-US" dirty="0"/>
              <a:t>全データのうち</a:t>
            </a:r>
            <a:r>
              <a:rPr lang="en-US" altLang="ja-JP" i="1" dirty="0"/>
              <a:t>66</a:t>
            </a:r>
            <a:r>
              <a:rPr kumimoji="1" lang="ja-JP" altLang="en-US" dirty="0"/>
              <a:t>％をトレーニング用、</a:t>
            </a:r>
            <a:br>
              <a:rPr kumimoji="1" lang="en-US" altLang="ja-JP" dirty="0"/>
            </a:br>
            <a:r>
              <a:rPr kumimoji="1" lang="ja-JP" altLang="en-US" dirty="0"/>
              <a:t>残りを評価用に用いた</a:t>
            </a:r>
            <a:endParaRPr kumimoji="1" lang="en-US" altLang="ja-JP" dirty="0"/>
          </a:p>
          <a:p>
            <a:r>
              <a:rPr kumimoji="1" lang="en-US" altLang="ja-JP" dirty="0"/>
              <a:t>10-fold</a:t>
            </a:r>
            <a:r>
              <a:rPr kumimoji="1" lang="ja-JP" altLang="en-US" dirty="0"/>
              <a:t>交差検定を用いてパラメータをチューニング</a:t>
            </a:r>
            <a:endParaRPr lang="en-US" altLang="ja-JP" dirty="0"/>
          </a:p>
          <a:p>
            <a:r>
              <a:rPr lang="ja-JP" altLang="en-US" dirty="0"/>
              <a:t>評価尺度は、再現率、適合率、</a:t>
            </a:r>
            <a:r>
              <a:rPr lang="en-US" altLang="ja-JP" dirty="0"/>
              <a:t>F</a:t>
            </a:r>
            <a:r>
              <a:rPr lang="ja-JP" altLang="en-US" dirty="0"/>
              <a:t>価、</a:t>
            </a:r>
            <a:r>
              <a:rPr lang="en-US" altLang="ja-JP" dirty="0"/>
              <a:t>AUC</a:t>
            </a:r>
            <a:r>
              <a:rPr lang="ja-JP" altLang="en-US" dirty="0" err="1"/>
              <a:t>、</a:t>
            </a:r>
            <a:r>
              <a:rPr lang="en-US" altLang="ja-JP" dirty="0"/>
              <a:t>AUPR</a:t>
            </a:r>
          </a:p>
          <a:p>
            <a:r>
              <a:rPr kumimoji="1" lang="ja-JP" altLang="en-US" dirty="0"/>
              <a:t>フリードマン検定で異なる分類器での有意差を検証</a:t>
            </a:r>
            <a:endParaRPr kumimoji="1" lang="en-US" altLang="ja-JP" dirty="0"/>
          </a:p>
        </p:txBody>
      </p:sp>
    </p:spTree>
    <p:extLst>
      <p:ext uri="{BB962C8B-B14F-4D97-AF65-F5344CB8AC3E}">
        <p14:creationId xmlns:p14="http://schemas.microsoft.com/office/powerpoint/2010/main" val="24538119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Results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5"/>
            <a:ext cx="10515600" cy="531681"/>
          </a:xfrm>
        </p:spPr>
        <p:txBody>
          <a:bodyPr/>
          <a:lstStyle/>
          <a:p>
            <a:r>
              <a:rPr kumimoji="1" lang="en-US" altLang="ja-JP" dirty="0">
                <a:latin typeface="Arial" panose="020B0604020202020204" pitchFamily="34" charset="0"/>
                <a:cs typeface="Arial" panose="020B0604020202020204" pitchFamily="34" charset="0"/>
              </a:rPr>
              <a:t>Network characteristics</a:t>
            </a:r>
          </a:p>
          <a:p>
            <a:endParaRPr kumimoji="1" lang="ja-JP" altLang="en-US" dirty="0"/>
          </a:p>
        </p:txBody>
      </p:sp>
      <p:pic>
        <p:nvPicPr>
          <p:cNvPr id="7" name="図 6">
            <a:extLst>
              <a:ext uri="{FF2B5EF4-FFF2-40B4-BE49-F238E27FC236}">
                <a16:creationId xmlns:a16="http://schemas.microsoft.com/office/drawing/2014/main" id="{39D9538C-6F67-4202-B6CB-5164CD785C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218" y="2492243"/>
            <a:ext cx="11823782" cy="2504810"/>
          </a:xfrm>
          <a:prstGeom prst="rect">
            <a:avLst/>
          </a:prstGeom>
        </p:spPr>
      </p:pic>
      <p:sp>
        <p:nvSpPr>
          <p:cNvPr id="8" name="テキスト ボックス 7">
            <a:extLst>
              <a:ext uri="{FF2B5EF4-FFF2-40B4-BE49-F238E27FC236}">
                <a16:creationId xmlns:a16="http://schemas.microsoft.com/office/drawing/2014/main" id="{C8D6971B-174D-44E4-959F-ECA221879896}"/>
              </a:ext>
            </a:extLst>
          </p:cNvPr>
          <p:cNvSpPr txBox="1"/>
          <p:nvPr/>
        </p:nvSpPr>
        <p:spPr>
          <a:xfrm>
            <a:off x="699330" y="5131990"/>
            <a:ext cx="10793339" cy="1200329"/>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400" dirty="0"/>
              <a:t>ネットワーク内のノード</a:t>
            </a:r>
            <a:r>
              <a:rPr kumimoji="1" lang="ja-JP" altLang="en-US" sz="2400" dirty="0" err="1"/>
              <a:t>ｘ</a:t>
            </a:r>
            <a:r>
              <a:rPr kumimoji="1" lang="ja-JP" altLang="en-US" sz="2400" dirty="0"/>
              <a:t>からｙまでのホップ数が</a:t>
            </a:r>
            <a:r>
              <a:rPr kumimoji="1" lang="en-US" altLang="ja-JP" sz="2400" dirty="0"/>
              <a:t>L</a:t>
            </a:r>
            <a:r>
              <a:rPr kumimoji="1" lang="ja-JP" altLang="en-US" sz="2400" dirty="0"/>
              <a:t>の平均が</a:t>
            </a:r>
            <a:r>
              <a:rPr kumimoji="1" lang="en-US" altLang="ja-JP" sz="2400" dirty="0"/>
              <a:t>2.47</a:t>
            </a:r>
            <a:r>
              <a:rPr kumimoji="1" lang="ja-JP" altLang="en-US" sz="2400" dirty="0"/>
              <a:t>しかない</a:t>
            </a:r>
            <a:endParaRPr kumimoji="1" lang="en-US" altLang="ja-JP" sz="2400" dirty="0"/>
          </a:p>
          <a:p>
            <a:pPr marL="285750" indent="-285750">
              <a:buFont typeface="Arial" panose="020B0604020202020204" pitchFamily="34" charset="0"/>
              <a:buChar char="•"/>
            </a:pPr>
            <a:r>
              <a:rPr lang="ja-JP" altLang="en-US" sz="2400" dirty="0"/>
              <a:t>平均クラスタリング係数：</a:t>
            </a:r>
            <a:r>
              <a:rPr lang="en-US" altLang="ja-JP" sz="2400" dirty="0"/>
              <a:t>0.64</a:t>
            </a:r>
          </a:p>
          <a:p>
            <a:pPr marL="285750" indent="-285750">
              <a:buFont typeface="Arial" panose="020B0604020202020204" pitchFamily="34" charset="0"/>
              <a:buChar char="•"/>
            </a:pPr>
            <a:r>
              <a:rPr lang="ja-JP" altLang="en-US" sz="2400" dirty="0"/>
              <a:t>グラフの平均直径：６ホップ</a:t>
            </a:r>
            <a:endParaRPr kumimoji="1" lang="ja-JP" altLang="en-US" sz="2400" dirty="0"/>
          </a:p>
        </p:txBody>
      </p:sp>
    </p:spTree>
    <p:extLst>
      <p:ext uri="{BB962C8B-B14F-4D97-AF65-F5344CB8AC3E}">
        <p14:creationId xmlns:p14="http://schemas.microsoft.com/office/powerpoint/2010/main" val="28631757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Results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4"/>
            <a:ext cx="10515600" cy="1996720"/>
          </a:xfrm>
        </p:spPr>
        <p:txBody>
          <a:bodyPr>
            <a:normAutofit lnSpcReduction="10000"/>
          </a:bodyPr>
          <a:lstStyle/>
          <a:p>
            <a:r>
              <a:rPr lang="en-US" altLang="ja-JP" sz="2600" dirty="0"/>
              <a:t>DB</a:t>
            </a:r>
            <a:r>
              <a:rPr lang="ja-JP" altLang="en-US" sz="2600" dirty="0"/>
              <a:t>間の共通するペアの比率 </a:t>
            </a:r>
            <a:r>
              <a:rPr lang="en-US" altLang="ja-JP" sz="2600" dirty="0"/>
              <a:t>= </a:t>
            </a:r>
            <a:br>
              <a:rPr lang="en-US" altLang="ja-JP" sz="2600" dirty="0"/>
            </a:br>
            <a:r>
              <a:rPr lang="en-US" altLang="ja-JP" sz="2600" dirty="0"/>
              <a:t>	</a:t>
            </a:r>
            <a:r>
              <a:rPr lang="ja-JP" altLang="en-US" sz="2600" dirty="0"/>
              <a:t>共通するペアの数 </a:t>
            </a:r>
            <a:r>
              <a:rPr lang="en-US" altLang="ja-JP" sz="2600" dirty="0"/>
              <a:t>/ min(</a:t>
            </a:r>
            <a:r>
              <a:rPr lang="en-US" altLang="ja-JP" sz="2600" dirty="0" err="1"/>
              <a:t>DBi</a:t>
            </a:r>
            <a:r>
              <a:rPr lang="ja-JP" altLang="en-US" sz="2600" dirty="0"/>
              <a:t>のエッジ数</a:t>
            </a:r>
            <a:r>
              <a:rPr lang="en-US" altLang="ja-JP" sz="2600" dirty="0"/>
              <a:t>, </a:t>
            </a:r>
            <a:r>
              <a:rPr lang="en-US" altLang="ja-JP" sz="2600" dirty="0" err="1"/>
              <a:t>DBj</a:t>
            </a:r>
            <a:r>
              <a:rPr lang="ja-JP" altLang="en-US" sz="2600" dirty="0"/>
              <a:t>のエッジ数）</a:t>
            </a:r>
            <a:endParaRPr lang="en-US" altLang="ja-JP" sz="2600" dirty="0"/>
          </a:p>
          <a:p>
            <a:r>
              <a:rPr lang="ja-JP" altLang="en-US" sz="2400" dirty="0"/>
              <a:t>いくつかの重複した薬物 </a:t>
            </a:r>
            <a:r>
              <a:rPr lang="en-US" altLang="ja-JP" sz="2400" dirty="0"/>
              <a:t>- </a:t>
            </a:r>
            <a:r>
              <a:rPr lang="ja-JP" altLang="en-US" sz="2400" dirty="0"/>
              <a:t>薬物対が存在するが、ペアのほとんどが低い比率である</a:t>
            </a:r>
            <a:endParaRPr lang="en-US" altLang="ja-JP" sz="2400" dirty="0"/>
          </a:p>
          <a:p>
            <a:r>
              <a:rPr lang="en-US" altLang="ja-JP" sz="2400" dirty="0"/>
              <a:t>5</a:t>
            </a:r>
            <a:r>
              <a:rPr lang="ja-JP" altLang="en-US" sz="2400" dirty="0" err="1"/>
              <a:t>つの</a:t>
            </a:r>
            <a:r>
              <a:rPr lang="en-US" altLang="ja-JP" sz="2400" dirty="0"/>
              <a:t>DDI</a:t>
            </a:r>
            <a:r>
              <a:rPr lang="ja-JP" altLang="en-US" sz="2400" dirty="0"/>
              <a:t>ネットワークのそれぞれが互いに相補的である</a:t>
            </a:r>
            <a:endParaRPr kumimoji="1" lang="ja-JP" altLang="en-US" sz="2400" dirty="0"/>
          </a:p>
        </p:txBody>
      </p:sp>
      <p:pic>
        <p:nvPicPr>
          <p:cNvPr id="5" name="図 4">
            <a:extLst>
              <a:ext uri="{FF2B5EF4-FFF2-40B4-BE49-F238E27FC236}">
                <a16:creationId xmlns:a16="http://schemas.microsoft.com/office/drawing/2014/main" id="{BB55EB54-6221-4F00-A272-1408278DDA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82642"/>
            <a:ext cx="10381237" cy="2606793"/>
          </a:xfrm>
          <a:prstGeom prst="rect">
            <a:avLst/>
          </a:prstGeom>
        </p:spPr>
      </p:pic>
      <p:cxnSp>
        <p:nvCxnSpPr>
          <p:cNvPr id="6" name="直線コネクタ 5">
            <a:extLst>
              <a:ext uri="{FF2B5EF4-FFF2-40B4-BE49-F238E27FC236}">
                <a16:creationId xmlns:a16="http://schemas.microsoft.com/office/drawing/2014/main" id="{3969422E-E3D6-4911-BFFC-30DCD6496EAC}"/>
              </a:ext>
            </a:extLst>
          </p:cNvPr>
          <p:cNvCxnSpPr/>
          <p:nvPr/>
        </p:nvCxnSpPr>
        <p:spPr>
          <a:xfrm>
            <a:off x="-117446" y="-10066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18440B11-4FCC-4C7B-90C1-7D056622DEAA}"/>
              </a:ext>
            </a:extLst>
          </p:cNvPr>
          <p:cNvCxnSpPr>
            <a:cxnSpLocks/>
          </p:cNvCxnSpPr>
          <p:nvPr/>
        </p:nvCxnSpPr>
        <p:spPr>
          <a:xfrm>
            <a:off x="4454554" y="4248150"/>
            <a:ext cx="0" cy="2476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76821905-A226-4852-8803-7167A29155D3}"/>
              </a:ext>
            </a:extLst>
          </p:cNvPr>
          <p:cNvCxnSpPr>
            <a:cxnSpLocks/>
          </p:cNvCxnSpPr>
          <p:nvPr/>
        </p:nvCxnSpPr>
        <p:spPr>
          <a:xfrm>
            <a:off x="4454554" y="4474150"/>
            <a:ext cx="15080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A1B8CE35-6F11-4C62-A715-268026EB2552}"/>
              </a:ext>
            </a:extLst>
          </p:cNvPr>
          <p:cNvCxnSpPr>
            <a:cxnSpLocks/>
          </p:cNvCxnSpPr>
          <p:nvPr/>
        </p:nvCxnSpPr>
        <p:spPr>
          <a:xfrm>
            <a:off x="5962650" y="4474150"/>
            <a:ext cx="0" cy="2476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42957AD-1F59-4809-9FD9-C2090114FDCD}"/>
              </a:ext>
            </a:extLst>
          </p:cNvPr>
          <p:cNvCxnSpPr>
            <a:cxnSpLocks/>
          </p:cNvCxnSpPr>
          <p:nvPr/>
        </p:nvCxnSpPr>
        <p:spPr>
          <a:xfrm>
            <a:off x="5962650" y="4700150"/>
            <a:ext cx="163353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8DB82FE-8E53-48B6-81E4-E2A21B1E285A}"/>
              </a:ext>
            </a:extLst>
          </p:cNvPr>
          <p:cNvCxnSpPr>
            <a:cxnSpLocks/>
          </p:cNvCxnSpPr>
          <p:nvPr/>
        </p:nvCxnSpPr>
        <p:spPr>
          <a:xfrm>
            <a:off x="7574756" y="4944981"/>
            <a:ext cx="1847850" cy="281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44460C46-EFCE-443E-A698-701608E356DF}"/>
              </a:ext>
            </a:extLst>
          </p:cNvPr>
          <p:cNvCxnSpPr>
            <a:cxnSpLocks/>
          </p:cNvCxnSpPr>
          <p:nvPr/>
        </p:nvCxnSpPr>
        <p:spPr>
          <a:xfrm>
            <a:off x="7596188" y="4697331"/>
            <a:ext cx="0" cy="2476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0A1159F3-294B-4963-AC34-6DD20031A2E1}"/>
              </a:ext>
            </a:extLst>
          </p:cNvPr>
          <p:cNvCxnSpPr>
            <a:cxnSpLocks/>
          </p:cNvCxnSpPr>
          <p:nvPr/>
        </p:nvCxnSpPr>
        <p:spPr>
          <a:xfrm>
            <a:off x="9422606" y="5192630"/>
            <a:ext cx="1676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A451E24D-9362-49C0-9549-CE2E9D9DE49A}"/>
              </a:ext>
            </a:extLst>
          </p:cNvPr>
          <p:cNvCxnSpPr>
            <a:cxnSpLocks/>
          </p:cNvCxnSpPr>
          <p:nvPr/>
        </p:nvCxnSpPr>
        <p:spPr>
          <a:xfrm>
            <a:off x="9427369" y="4944980"/>
            <a:ext cx="0" cy="2476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01A350AA-E106-4070-BB2F-073B8A07ADD8}"/>
              </a:ext>
            </a:extLst>
          </p:cNvPr>
          <p:cNvCxnSpPr>
            <a:cxnSpLocks/>
          </p:cNvCxnSpPr>
          <p:nvPr/>
        </p:nvCxnSpPr>
        <p:spPr>
          <a:xfrm>
            <a:off x="11077575" y="4274344"/>
            <a:ext cx="0" cy="9182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F1F4682A-1265-48F7-ACAA-BDBADB44841E}"/>
              </a:ext>
            </a:extLst>
          </p:cNvPr>
          <p:cNvCxnSpPr>
            <a:cxnSpLocks/>
          </p:cNvCxnSpPr>
          <p:nvPr/>
        </p:nvCxnSpPr>
        <p:spPr>
          <a:xfrm>
            <a:off x="4454554" y="4248150"/>
            <a:ext cx="6623021" cy="2619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42645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Performance evaluation</a:t>
            </a:r>
            <a:endParaRPr kumimoji="1" lang="ja-JP" altLang="en-US" dirty="0">
              <a:latin typeface="Arial" panose="020B0604020202020204" pitchFamily="34" charset="0"/>
              <a:cs typeface="Arial" panose="020B0604020202020204" pitchFamily="34" charset="0"/>
            </a:endParaRPr>
          </a:p>
        </p:txBody>
      </p:sp>
      <p:pic>
        <p:nvPicPr>
          <p:cNvPr id="5" name="コンテンツ プレースホルダー 4">
            <a:extLst>
              <a:ext uri="{FF2B5EF4-FFF2-40B4-BE49-F238E27FC236}">
                <a16:creationId xmlns:a16="http://schemas.microsoft.com/office/drawing/2014/main" id="{1D191ECB-BF99-447D-B32D-967C836589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2867" y="2877229"/>
            <a:ext cx="11197684" cy="3560894"/>
          </a:xfrm>
        </p:spPr>
      </p:pic>
      <p:sp>
        <p:nvSpPr>
          <p:cNvPr id="3" name="テキスト ボックス 2">
            <a:extLst>
              <a:ext uri="{FF2B5EF4-FFF2-40B4-BE49-F238E27FC236}">
                <a16:creationId xmlns:a16="http://schemas.microsoft.com/office/drawing/2014/main" id="{73AC1A99-8295-4B15-8A8E-E9068C6F8C75}"/>
              </a:ext>
            </a:extLst>
          </p:cNvPr>
          <p:cNvSpPr txBox="1"/>
          <p:nvPr/>
        </p:nvSpPr>
        <p:spPr>
          <a:xfrm flipH="1">
            <a:off x="838200" y="1822293"/>
            <a:ext cx="5631181" cy="461665"/>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t>教師なし学習の精度</a:t>
            </a:r>
          </a:p>
        </p:txBody>
      </p:sp>
    </p:spTree>
    <p:extLst>
      <p:ext uri="{BB962C8B-B14F-4D97-AF65-F5344CB8AC3E}">
        <p14:creationId xmlns:p14="http://schemas.microsoft.com/office/powerpoint/2010/main" val="164846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Performance evaluation</a:t>
            </a:r>
            <a:endParaRPr kumimoji="1" lang="ja-JP" altLang="en-US" dirty="0">
              <a:latin typeface="Arial" panose="020B0604020202020204" pitchFamily="34" charset="0"/>
              <a:cs typeface="Arial" panose="020B0604020202020204" pitchFamily="34" charset="0"/>
            </a:endParaRPr>
          </a:p>
        </p:txBody>
      </p:sp>
      <p:sp>
        <p:nvSpPr>
          <p:cNvPr id="3" name="テキスト ボックス 2">
            <a:extLst>
              <a:ext uri="{FF2B5EF4-FFF2-40B4-BE49-F238E27FC236}">
                <a16:creationId xmlns:a16="http://schemas.microsoft.com/office/drawing/2014/main" id="{73AC1A99-8295-4B15-8A8E-E9068C6F8C75}"/>
              </a:ext>
            </a:extLst>
          </p:cNvPr>
          <p:cNvSpPr txBox="1"/>
          <p:nvPr/>
        </p:nvSpPr>
        <p:spPr>
          <a:xfrm flipH="1">
            <a:off x="838200" y="1822293"/>
            <a:ext cx="5631181" cy="461665"/>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t>教師あり学習の精度 </a:t>
            </a:r>
            <a:r>
              <a:rPr kumimoji="1" lang="en-US" altLang="ja-JP" sz="2400" dirty="0"/>
              <a:t>(</a:t>
            </a:r>
            <a:r>
              <a:rPr kumimoji="1" lang="ja-JP" altLang="en-US" sz="2400" dirty="0"/>
              <a:t>教師データ</a:t>
            </a:r>
            <a:r>
              <a:rPr lang="en-US" altLang="ja-JP" sz="2400" dirty="0"/>
              <a:t>)</a:t>
            </a:r>
            <a:endParaRPr kumimoji="1" lang="ja-JP" altLang="en-US" sz="2400" dirty="0"/>
          </a:p>
        </p:txBody>
      </p:sp>
      <p:pic>
        <p:nvPicPr>
          <p:cNvPr id="8" name="図 7">
            <a:extLst>
              <a:ext uri="{FF2B5EF4-FFF2-40B4-BE49-F238E27FC236}">
                <a16:creationId xmlns:a16="http://schemas.microsoft.com/office/drawing/2014/main" id="{96D549C9-94B4-4F1F-9256-74669B35FD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9608" y="2283958"/>
            <a:ext cx="6772784" cy="4358985"/>
          </a:xfrm>
          <a:prstGeom prst="rect">
            <a:avLst/>
          </a:prstGeom>
        </p:spPr>
      </p:pic>
    </p:spTree>
    <p:extLst>
      <p:ext uri="{BB962C8B-B14F-4D97-AF65-F5344CB8AC3E}">
        <p14:creationId xmlns:p14="http://schemas.microsoft.com/office/powerpoint/2010/main" val="19636389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Performance evaluation</a:t>
            </a:r>
            <a:endParaRPr kumimoji="1" lang="ja-JP" altLang="en-US" dirty="0">
              <a:latin typeface="Arial" panose="020B0604020202020204" pitchFamily="34" charset="0"/>
              <a:cs typeface="Arial" panose="020B0604020202020204" pitchFamily="34" charset="0"/>
            </a:endParaRPr>
          </a:p>
        </p:txBody>
      </p:sp>
      <p:sp>
        <p:nvSpPr>
          <p:cNvPr id="3" name="テキスト ボックス 2">
            <a:extLst>
              <a:ext uri="{FF2B5EF4-FFF2-40B4-BE49-F238E27FC236}">
                <a16:creationId xmlns:a16="http://schemas.microsoft.com/office/drawing/2014/main" id="{73AC1A99-8295-4B15-8A8E-E9068C6F8C75}"/>
              </a:ext>
            </a:extLst>
          </p:cNvPr>
          <p:cNvSpPr txBox="1"/>
          <p:nvPr/>
        </p:nvSpPr>
        <p:spPr>
          <a:xfrm flipH="1">
            <a:off x="838200" y="1822293"/>
            <a:ext cx="5631181" cy="461665"/>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t>教師あり学習の精度 </a:t>
            </a:r>
            <a:r>
              <a:rPr kumimoji="1" lang="en-US" altLang="ja-JP" sz="2400" dirty="0"/>
              <a:t>(</a:t>
            </a:r>
            <a:r>
              <a:rPr kumimoji="1" lang="ja-JP" altLang="en-US" sz="2400" dirty="0"/>
              <a:t>テストデータ</a:t>
            </a:r>
            <a:r>
              <a:rPr lang="en-US" altLang="ja-JP" sz="2400" dirty="0"/>
              <a:t>)</a:t>
            </a:r>
            <a:endParaRPr kumimoji="1" lang="ja-JP" altLang="en-US" sz="2400" dirty="0"/>
          </a:p>
        </p:txBody>
      </p:sp>
      <p:pic>
        <p:nvPicPr>
          <p:cNvPr id="5" name="図 4">
            <a:extLst>
              <a:ext uri="{FF2B5EF4-FFF2-40B4-BE49-F238E27FC236}">
                <a16:creationId xmlns:a16="http://schemas.microsoft.com/office/drawing/2014/main" id="{01787085-C9F3-4F67-A125-9DC582A68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8493" y="2283958"/>
            <a:ext cx="6595013" cy="4402592"/>
          </a:xfrm>
          <a:prstGeom prst="rect">
            <a:avLst/>
          </a:prstGeom>
        </p:spPr>
      </p:pic>
    </p:spTree>
    <p:extLst>
      <p:ext uri="{BB962C8B-B14F-4D97-AF65-F5344CB8AC3E}">
        <p14:creationId xmlns:p14="http://schemas.microsoft.com/office/powerpoint/2010/main" val="37195910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Feature importance</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5"/>
            <a:ext cx="10515600" cy="755650"/>
          </a:xfrm>
        </p:spPr>
        <p:txBody>
          <a:bodyPr>
            <a:normAutofit fontScale="85000" lnSpcReduction="20000"/>
          </a:bodyPr>
          <a:lstStyle/>
          <a:p>
            <a:r>
              <a:rPr kumimoji="1" lang="en-US" altLang="ja-JP" dirty="0">
                <a:latin typeface="Arial" panose="020B0604020202020204" pitchFamily="34" charset="0"/>
                <a:cs typeface="Arial" panose="020B0604020202020204" pitchFamily="34" charset="0"/>
              </a:rPr>
              <a:t>RF</a:t>
            </a:r>
            <a:r>
              <a:rPr kumimoji="1" lang="ja-JP" altLang="en-US" dirty="0"/>
              <a:t>と</a:t>
            </a:r>
            <a:r>
              <a:rPr kumimoji="1" lang="en-US" altLang="ja-JP" dirty="0">
                <a:latin typeface="Arial" panose="020B0604020202020204" pitchFamily="34" charset="0"/>
                <a:cs typeface="Arial" panose="020B0604020202020204" pitchFamily="34" charset="0"/>
              </a:rPr>
              <a:t>GB</a:t>
            </a:r>
            <a:r>
              <a:rPr kumimoji="1" lang="ja-JP" altLang="en-US" dirty="0"/>
              <a:t>において、どの類似度が重要かを定量化 </a:t>
            </a:r>
            <a:r>
              <a:rPr lang="en-US" altLang="ja-JP" dirty="0"/>
              <a:t>(</a:t>
            </a:r>
            <a:r>
              <a:rPr lang="ja-JP" altLang="en-US" dirty="0"/>
              <a:t>ジニ係数</a:t>
            </a:r>
            <a:r>
              <a:rPr lang="en-US" altLang="ja-JP" dirty="0"/>
              <a:t>)</a:t>
            </a:r>
          </a:p>
          <a:p>
            <a:r>
              <a:rPr kumimoji="1" lang="ja-JP" altLang="en-US" dirty="0"/>
              <a:t>重要度：位相的特徴 ＞ 意味的特徴</a:t>
            </a:r>
          </a:p>
        </p:txBody>
      </p:sp>
      <p:pic>
        <p:nvPicPr>
          <p:cNvPr id="5" name="図 4">
            <a:extLst>
              <a:ext uri="{FF2B5EF4-FFF2-40B4-BE49-F238E27FC236}">
                <a16:creationId xmlns:a16="http://schemas.microsoft.com/office/drawing/2014/main" id="{576C6893-6EEC-49DB-9CF2-A1F8BE6D1F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9425" y="2508194"/>
            <a:ext cx="5956349" cy="4121206"/>
          </a:xfrm>
          <a:prstGeom prst="rect">
            <a:avLst/>
          </a:prstGeom>
        </p:spPr>
      </p:pic>
    </p:spTree>
    <p:extLst>
      <p:ext uri="{BB962C8B-B14F-4D97-AF65-F5344CB8AC3E}">
        <p14:creationId xmlns:p14="http://schemas.microsoft.com/office/powerpoint/2010/main" val="5456827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Feature importance</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552575"/>
            <a:ext cx="10515600" cy="1390650"/>
          </a:xfrm>
        </p:spPr>
        <p:txBody>
          <a:bodyPr>
            <a:normAutofit fontScale="85000" lnSpcReduction="10000"/>
          </a:bodyPr>
          <a:lstStyle/>
          <a:p>
            <a:r>
              <a:rPr lang="ja-JP" altLang="en-US" dirty="0"/>
              <a:t>ペアである、ない薬間の平均類似度 </a:t>
            </a:r>
            <a:r>
              <a:rPr lang="en-US" altLang="ja-JP" dirty="0"/>
              <a:t>(</a:t>
            </a:r>
            <a:r>
              <a:rPr lang="ja-JP" altLang="en-US" dirty="0"/>
              <a:t>全薬物間の平均類似度を含む</a:t>
            </a:r>
            <a:r>
              <a:rPr lang="en-US" altLang="ja-JP" dirty="0"/>
              <a:t>)</a:t>
            </a:r>
          </a:p>
          <a:p>
            <a:r>
              <a:rPr kumimoji="1" lang="ja-JP" altLang="en-US" dirty="0"/>
              <a:t>ペアである薬間の類似性が</a:t>
            </a:r>
            <a:r>
              <a:rPr lang="ja-JP" altLang="en-US" dirty="0"/>
              <a:t>他の</a:t>
            </a:r>
            <a:r>
              <a:rPr lang="en-US" altLang="ja-JP" dirty="0"/>
              <a:t>2</a:t>
            </a:r>
            <a:r>
              <a:rPr lang="ja-JP" altLang="en-US" dirty="0" err="1"/>
              <a:t>つに</a:t>
            </a:r>
            <a:r>
              <a:rPr lang="ja-JP" altLang="en-US" dirty="0"/>
              <a:t>比べ高い</a:t>
            </a:r>
            <a:endParaRPr lang="en-US" altLang="ja-JP" dirty="0"/>
          </a:p>
          <a:p>
            <a:r>
              <a:rPr kumimoji="1" lang="ja-JP" altLang="en-US" dirty="0"/>
              <a:t>類似している化合物が</a:t>
            </a:r>
            <a:r>
              <a:rPr kumimoji="1" lang="en-US" altLang="ja-JP" dirty="0"/>
              <a:t>DDI</a:t>
            </a:r>
            <a:r>
              <a:rPr kumimoji="1" lang="ja-JP" altLang="en-US" dirty="0"/>
              <a:t>を引き起こす傾向にあるという仮説の裏付け</a:t>
            </a:r>
          </a:p>
        </p:txBody>
      </p:sp>
      <p:pic>
        <p:nvPicPr>
          <p:cNvPr id="6" name="図 5">
            <a:extLst>
              <a:ext uri="{FF2B5EF4-FFF2-40B4-BE49-F238E27FC236}">
                <a16:creationId xmlns:a16="http://schemas.microsoft.com/office/drawing/2014/main" id="{9A9B2F5C-72CD-4CD1-82FD-443AF07DE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250" y="2716212"/>
            <a:ext cx="5501034" cy="3917242"/>
          </a:xfrm>
          <a:prstGeom prst="rect">
            <a:avLst/>
          </a:prstGeom>
        </p:spPr>
      </p:pic>
    </p:spTree>
    <p:extLst>
      <p:ext uri="{BB962C8B-B14F-4D97-AF65-F5344CB8AC3E}">
        <p14:creationId xmlns:p14="http://schemas.microsoft.com/office/powerpoint/2010/main" val="1655987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17DF3-802F-4E7A-8496-0E2216CE4A66}"/>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Introduction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2905A999-A027-4DC0-9341-1FAE0337178E}"/>
              </a:ext>
            </a:extLst>
          </p:cNvPr>
          <p:cNvSpPr>
            <a:spLocks noGrp="1"/>
          </p:cNvSpPr>
          <p:nvPr>
            <p:ph idx="1"/>
          </p:nvPr>
        </p:nvSpPr>
        <p:spPr/>
        <p:txBody>
          <a:bodyPr>
            <a:normAutofit/>
          </a:bodyPr>
          <a:lstStyle/>
          <a:p>
            <a:pPr>
              <a:spcBef>
                <a:spcPts val="1200"/>
              </a:spcBef>
              <a:spcAft>
                <a:spcPts val="2400"/>
              </a:spcAft>
            </a:pPr>
            <a:r>
              <a:rPr lang="ja-JP" altLang="en-US" dirty="0"/>
              <a:t>同時に</a:t>
            </a:r>
            <a:r>
              <a:rPr lang="ja-JP" altLang="en-US" b="1" dirty="0"/>
              <a:t>複数の薬</a:t>
            </a:r>
            <a:r>
              <a:rPr lang="ja-JP" altLang="en-US" dirty="0"/>
              <a:t>を投与することは現代の薬物療法においては</a:t>
            </a:r>
            <a:br>
              <a:rPr lang="en-US" altLang="ja-JP" dirty="0"/>
            </a:br>
            <a:r>
              <a:rPr lang="ja-JP" altLang="en-US" dirty="0"/>
              <a:t>一般的 </a:t>
            </a:r>
            <a:r>
              <a:rPr lang="en-US" altLang="ja-JP" dirty="0"/>
              <a:t>(</a:t>
            </a:r>
            <a:r>
              <a:rPr lang="ja-JP" altLang="en-US" dirty="0"/>
              <a:t>特に</a:t>
            </a:r>
            <a:r>
              <a:rPr lang="en-US" altLang="ja-JP" dirty="0"/>
              <a:t>1</a:t>
            </a:r>
            <a:r>
              <a:rPr lang="ja-JP" altLang="en-US" dirty="0"/>
              <a:t>つ以上の慢性疾患の治療を必要とする高齢者</a:t>
            </a:r>
            <a:r>
              <a:rPr lang="en-US" altLang="ja-JP" dirty="0"/>
              <a:t>)</a:t>
            </a:r>
          </a:p>
          <a:p>
            <a:pPr>
              <a:spcBef>
                <a:spcPts val="1200"/>
              </a:spcBef>
              <a:spcAft>
                <a:spcPts val="2400"/>
              </a:spcAft>
            </a:pPr>
            <a:r>
              <a:rPr kumimoji="1" lang="en-US" altLang="ja-JP" dirty="0"/>
              <a:t>3</a:t>
            </a:r>
            <a:r>
              <a:rPr kumimoji="1" lang="ja-JP" altLang="en-US" dirty="0"/>
              <a:t>つ以上の薬を服用しているアメリカ人の割合は</a:t>
            </a:r>
            <a:br>
              <a:rPr lang="en-US" altLang="ja-JP" dirty="0"/>
            </a:br>
            <a:r>
              <a:rPr lang="en-US" altLang="ja-JP" dirty="0"/>
              <a:t>1988~1994</a:t>
            </a:r>
            <a:r>
              <a:rPr lang="ja-JP" altLang="en-US" dirty="0"/>
              <a:t> </a:t>
            </a:r>
            <a:r>
              <a:rPr lang="en-US" altLang="ja-JP" dirty="0"/>
              <a:t>:</a:t>
            </a:r>
            <a:r>
              <a:rPr lang="ja-JP" altLang="en-US" dirty="0"/>
              <a:t> </a:t>
            </a:r>
            <a:r>
              <a:rPr lang="en-US" altLang="ja-JP" dirty="0"/>
              <a:t>12%</a:t>
            </a:r>
            <a:r>
              <a:rPr lang="ja-JP" altLang="en-US" dirty="0"/>
              <a:t> </a:t>
            </a:r>
            <a:r>
              <a:rPr lang="ja-JP" altLang="en-US" dirty="0">
                <a:solidFill>
                  <a:srgbClr val="FF0000"/>
                </a:solidFill>
              </a:rPr>
              <a:t>増加</a:t>
            </a:r>
            <a:br>
              <a:rPr lang="en-US" altLang="ja-JP" dirty="0"/>
            </a:br>
            <a:r>
              <a:rPr lang="en-US" altLang="ja-JP" dirty="0"/>
              <a:t>2007~2010 : 21% </a:t>
            </a:r>
            <a:r>
              <a:rPr lang="ja-JP" altLang="en-US">
                <a:solidFill>
                  <a:srgbClr val="FF0000"/>
                </a:solidFill>
              </a:rPr>
              <a:t>増加</a:t>
            </a:r>
            <a:endParaRPr lang="en-US" altLang="ja-JP" dirty="0"/>
          </a:p>
        </p:txBody>
      </p:sp>
      <p:pic>
        <p:nvPicPr>
          <p:cNvPr id="5" name="図 4">
            <a:extLst>
              <a:ext uri="{FF2B5EF4-FFF2-40B4-BE49-F238E27FC236}">
                <a16:creationId xmlns:a16="http://schemas.microsoft.com/office/drawing/2014/main" id="{669D868D-D340-F941-BA8C-F423CF5418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7037" y="3062841"/>
            <a:ext cx="3206750" cy="3485598"/>
          </a:xfrm>
          <a:prstGeom prst="rect">
            <a:avLst/>
          </a:prstGeom>
        </p:spPr>
      </p:pic>
    </p:spTree>
    <p:extLst>
      <p:ext uri="{BB962C8B-B14F-4D97-AF65-F5344CB8AC3E}">
        <p14:creationId xmlns:p14="http://schemas.microsoft.com/office/powerpoint/2010/main" val="24339931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Feature importance</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552575"/>
            <a:ext cx="10515600" cy="1390650"/>
          </a:xfrm>
        </p:spPr>
        <p:txBody>
          <a:bodyPr>
            <a:normAutofit/>
          </a:bodyPr>
          <a:lstStyle/>
          <a:p>
            <a:r>
              <a:rPr lang="ja-JP" altLang="en-US" dirty="0"/>
              <a:t>特徴間の関係性を知るために、階層的クラスタリングを実行</a:t>
            </a:r>
            <a:endParaRPr lang="en-US" altLang="ja-JP" dirty="0"/>
          </a:p>
          <a:p>
            <a:r>
              <a:rPr kumimoji="1" lang="ja-JP" altLang="en-US" dirty="0"/>
              <a:t>ユークリッド距離って書いてあるけどなんの？</a:t>
            </a:r>
          </a:p>
        </p:txBody>
      </p:sp>
      <p:pic>
        <p:nvPicPr>
          <p:cNvPr id="8" name="図 7">
            <a:extLst>
              <a:ext uri="{FF2B5EF4-FFF2-40B4-BE49-F238E27FC236}">
                <a16:creationId xmlns:a16="http://schemas.microsoft.com/office/drawing/2014/main" id="{70A2A5EF-B698-4FBF-8A45-3DBA9BB000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1996" y="2781300"/>
            <a:ext cx="5394594" cy="3900706"/>
          </a:xfrm>
          <a:prstGeom prst="rect">
            <a:avLst/>
          </a:prstGeom>
        </p:spPr>
      </p:pic>
    </p:spTree>
    <p:extLst>
      <p:ext uri="{BB962C8B-B14F-4D97-AF65-F5344CB8AC3E}">
        <p14:creationId xmlns:p14="http://schemas.microsoft.com/office/powerpoint/2010/main" val="22214258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Case study</a:t>
            </a:r>
            <a:endParaRPr kumimoji="1" lang="ja-JP" altLang="en-US" dirty="0">
              <a:latin typeface="Arial" panose="020B0604020202020204" pitchFamily="34" charset="0"/>
              <a:cs typeface="Arial" panose="020B0604020202020204" pitchFamily="34" charset="0"/>
            </a:endParaRPr>
          </a:p>
        </p:txBody>
      </p:sp>
      <p:pic>
        <p:nvPicPr>
          <p:cNvPr id="5" name="コンテンツ プレースホルダー 4">
            <a:extLst>
              <a:ext uri="{FF2B5EF4-FFF2-40B4-BE49-F238E27FC236}">
                <a16:creationId xmlns:a16="http://schemas.microsoft.com/office/drawing/2014/main" id="{11D87C19-A958-45AA-B9A7-4FE68BDFEC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059" y="2514601"/>
            <a:ext cx="9393704" cy="4238624"/>
          </a:xfrm>
        </p:spPr>
      </p:pic>
      <p:sp>
        <p:nvSpPr>
          <p:cNvPr id="6" name="テキスト ボックス 5">
            <a:extLst>
              <a:ext uri="{FF2B5EF4-FFF2-40B4-BE49-F238E27FC236}">
                <a16:creationId xmlns:a16="http://schemas.microsoft.com/office/drawing/2014/main" id="{DA7C0B64-964B-4737-89A7-395B3941CD22}"/>
              </a:ext>
            </a:extLst>
          </p:cNvPr>
          <p:cNvSpPr txBox="1"/>
          <p:nvPr/>
        </p:nvSpPr>
        <p:spPr>
          <a:xfrm>
            <a:off x="1047409" y="1690688"/>
            <a:ext cx="9148658" cy="461665"/>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400" dirty="0"/>
              <a:t>文献に同時に出てきていない薬物でも相互作用があると予測</a:t>
            </a:r>
          </a:p>
        </p:txBody>
      </p:sp>
    </p:spTree>
    <p:extLst>
      <p:ext uri="{BB962C8B-B14F-4D97-AF65-F5344CB8AC3E}">
        <p14:creationId xmlns:p14="http://schemas.microsoft.com/office/powerpoint/2010/main" val="4132379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458312-19ED-42B3-8D1F-21710EA4DE11}"/>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Discussion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8D10C838-6D8B-40EE-BBFC-322F9CA660E5}"/>
              </a:ext>
            </a:extLst>
          </p:cNvPr>
          <p:cNvSpPr>
            <a:spLocks noGrp="1"/>
          </p:cNvSpPr>
          <p:nvPr>
            <p:ph idx="1"/>
          </p:nvPr>
        </p:nvSpPr>
        <p:spPr/>
        <p:txBody>
          <a:bodyPr/>
          <a:lstStyle/>
          <a:p>
            <a:r>
              <a:rPr lang="ja-JP" altLang="en-US" dirty="0"/>
              <a:t>リンク予測技術を用いた</a:t>
            </a:r>
            <a:r>
              <a:rPr lang="en-US" altLang="ja-JP" dirty="0">
                <a:latin typeface="Arial" panose="020B0604020202020204" pitchFamily="34" charset="0"/>
                <a:cs typeface="Arial" panose="020B0604020202020204" pitchFamily="34" charset="0"/>
              </a:rPr>
              <a:t>DDI</a:t>
            </a:r>
            <a:r>
              <a:rPr lang="ja-JP" altLang="en-US" dirty="0"/>
              <a:t>識別のための</a:t>
            </a:r>
            <a:br>
              <a:rPr lang="en-US" altLang="ja-JP" dirty="0"/>
            </a:br>
            <a:r>
              <a:rPr lang="en-US" altLang="ja-JP" dirty="0"/>
              <a:t>(</a:t>
            </a:r>
            <a:r>
              <a:rPr lang="ja-JP" altLang="en-US" dirty="0"/>
              <a:t>特徴量の</a:t>
            </a:r>
            <a:r>
              <a:rPr lang="en-US" altLang="ja-JP" dirty="0"/>
              <a:t>)</a:t>
            </a:r>
            <a:r>
              <a:rPr lang="ja-JP" altLang="en-US" dirty="0"/>
              <a:t>計算手法を実装</a:t>
            </a:r>
            <a:endParaRPr lang="en-US" altLang="ja-JP" dirty="0"/>
          </a:p>
          <a:p>
            <a:r>
              <a:rPr kumimoji="1" lang="ja-JP" altLang="en-US" dirty="0"/>
              <a:t>教師あり学習が</a:t>
            </a:r>
            <a:r>
              <a:rPr kumimoji="1" lang="en-US" altLang="ja-JP" dirty="0">
                <a:latin typeface="Arial" panose="020B0604020202020204" pitchFamily="34" charset="0"/>
                <a:cs typeface="Arial" panose="020B0604020202020204" pitchFamily="34" charset="0"/>
              </a:rPr>
              <a:t>DDI</a:t>
            </a:r>
            <a:r>
              <a:rPr kumimoji="1" lang="ja-JP" altLang="en-US" dirty="0"/>
              <a:t>予測にとってもっともらしい方法である</a:t>
            </a:r>
            <a:endParaRPr kumimoji="1" lang="en-US" altLang="ja-JP" dirty="0"/>
          </a:p>
          <a:p>
            <a:r>
              <a:rPr lang="ja-JP" altLang="en-US" dirty="0"/>
              <a:t>意味的情報よりトポロジー情報がより重要</a:t>
            </a:r>
            <a:endParaRPr lang="en-US" altLang="ja-JP" dirty="0"/>
          </a:p>
          <a:p>
            <a:r>
              <a:rPr kumimoji="1" lang="ja-JP" altLang="en-US" dirty="0"/>
              <a:t>本アプローチは、完全には説明されていない薬物間の潜在的な関連性を検出するための</a:t>
            </a:r>
            <a:r>
              <a:rPr lang="en-US" altLang="ja-JP" dirty="0">
                <a:latin typeface="Arial" panose="020B0604020202020204" pitchFamily="34" charset="0"/>
                <a:cs typeface="Arial" panose="020B0604020202020204" pitchFamily="34" charset="0"/>
              </a:rPr>
              <a:t>DDI</a:t>
            </a:r>
            <a:r>
              <a:rPr kumimoji="1" lang="ja-JP" altLang="en-US" dirty="0"/>
              <a:t>ネットワークにとって有用</a:t>
            </a:r>
          </a:p>
        </p:txBody>
      </p:sp>
    </p:spTree>
    <p:extLst>
      <p:ext uri="{BB962C8B-B14F-4D97-AF65-F5344CB8AC3E}">
        <p14:creationId xmlns:p14="http://schemas.microsoft.com/office/powerpoint/2010/main" val="22398080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458312-19ED-42B3-8D1F-21710EA4DE11}"/>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Discussion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8D10C838-6D8B-40EE-BBFC-322F9CA660E5}"/>
              </a:ext>
            </a:extLst>
          </p:cNvPr>
          <p:cNvSpPr>
            <a:spLocks noGrp="1"/>
          </p:cNvSpPr>
          <p:nvPr>
            <p:ph idx="1"/>
          </p:nvPr>
        </p:nvSpPr>
        <p:spPr/>
        <p:txBody>
          <a:bodyPr>
            <a:normAutofit/>
          </a:bodyPr>
          <a:lstStyle/>
          <a:p>
            <a:r>
              <a:rPr lang="ja-JP" altLang="en-US" dirty="0"/>
              <a:t>位相的特徴のみだと、純粋な共起として扱うことになる</a:t>
            </a:r>
            <a:endParaRPr lang="en-US" altLang="ja-JP" dirty="0"/>
          </a:p>
          <a:p>
            <a:r>
              <a:rPr lang="ja-JP" altLang="en-US" dirty="0"/>
              <a:t>意味的特徴を導入することでこの問題を解決し、</a:t>
            </a:r>
            <a:br>
              <a:rPr lang="en-US" altLang="ja-JP" dirty="0"/>
            </a:br>
            <a:r>
              <a:rPr lang="ja-JP" altLang="en-US" dirty="0"/>
              <a:t>表現力をあげる</a:t>
            </a:r>
            <a:endParaRPr lang="en-US" altLang="ja-JP" dirty="0"/>
          </a:p>
          <a:p>
            <a:r>
              <a:rPr lang="ja-JP" altLang="en-US" dirty="0"/>
              <a:t>薬物間の重みを考慮せずすべての相互作用を等しく扱った</a:t>
            </a:r>
            <a:endParaRPr lang="en-US" altLang="ja-JP" dirty="0"/>
          </a:p>
          <a:p>
            <a:r>
              <a:rPr lang="ja-JP" altLang="en-US" dirty="0"/>
              <a:t>重み付きにすることで予測性能を大幅に改善できる</a:t>
            </a:r>
            <a:br>
              <a:rPr lang="en-US" altLang="ja-JP" dirty="0"/>
            </a:br>
            <a:r>
              <a:rPr lang="ja-JP" altLang="en-US" dirty="0"/>
              <a:t>可能性がある</a:t>
            </a:r>
            <a:endParaRPr lang="en-US" altLang="ja-JP" dirty="0"/>
          </a:p>
        </p:txBody>
      </p:sp>
    </p:spTree>
    <p:extLst>
      <p:ext uri="{BB962C8B-B14F-4D97-AF65-F5344CB8AC3E}">
        <p14:creationId xmlns:p14="http://schemas.microsoft.com/office/powerpoint/2010/main" val="41107841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458312-19ED-42B3-8D1F-21710EA4DE11}"/>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Discussion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8D10C838-6D8B-40EE-BBFC-322F9CA660E5}"/>
              </a:ext>
            </a:extLst>
          </p:cNvPr>
          <p:cNvSpPr>
            <a:spLocks noGrp="1"/>
          </p:cNvSpPr>
          <p:nvPr>
            <p:ph idx="1"/>
          </p:nvPr>
        </p:nvSpPr>
        <p:spPr/>
        <p:txBody>
          <a:bodyPr>
            <a:normAutofit/>
          </a:bodyPr>
          <a:lstStyle/>
          <a:p>
            <a:r>
              <a:rPr lang="ja-JP" altLang="en-US" dirty="0"/>
              <a:t>大規模ネットワークにおけるリンク予測は依然として困難</a:t>
            </a:r>
            <a:endParaRPr lang="en-US" altLang="ja-JP" dirty="0"/>
          </a:p>
          <a:p>
            <a:r>
              <a:rPr lang="ja-JP" altLang="en-US" dirty="0"/>
              <a:t>相互作用のフィルタリングについての研究を進めるべき</a:t>
            </a:r>
            <a:endParaRPr lang="en-US" altLang="ja-JP" dirty="0"/>
          </a:p>
          <a:p>
            <a:pPr lvl="1"/>
            <a:r>
              <a:rPr lang="ja-JP" altLang="en-US" dirty="0"/>
              <a:t>相互作用の強さに優劣つけていない（全部均等に扱っている）</a:t>
            </a:r>
            <a:endParaRPr lang="en-US" altLang="ja-JP" dirty="0"/>
          </a:p>
          <a:p>
            <a:pPr lvl="1"/>
            <a:r>
              <a:rPr lang="ja-JP" altLang="en-US" dirty="0"/>
              <a:t>潜在的な相互作用と臨床的に確認された相互作用は区別すべき</a:t>
            </a:r>
            <a:endParaRPr lang="en-US" altLang="ja-JP" dirty="0"/>
          </a:p>
          <a:p>
            <a:pPr lvl="1"/>
            <a:r>
              <a:rPr lang="ja-JP" altLang="en-US" dirty="0"/>
              <a:t>潜在的相互作用の中には、臨床的に重要でない相互作用も</a:t>
            </a:r>
            <a:br>
              <a:rPr lang="en-US" altLang="ja-JP" dirty="0"/>
            </a:br>
            <a:r>
              <a:rPr lang="ja-JP" altLang="en-US" dirty="0"/>
              <a:t>含まれるため、相互作用の重要性も考慮すべき</a:t>
            </a:r>
            <a:endParaRPr lang="en-US" altLang="ja-JP" dirty="0"/>
          </a:p>
        </p:txBody>
      </p:sp>
    </p:spTree>
    <p:extLst>
      <p:ext uri="{BB962C8B-B14F-4D97-AF65-F5344CB8AC3E}">
        <p14:creationId xmlns:p14="http://schemas.microsoft.com/office/powerpoint/2010/main" val="34493953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208B9C-C6EC-41F7-8B04-F6263D33050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Conclusion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EFEA7108-C160-4C47-85F4-E8FE9559F20F}"/>
              </a:ext>
            </a:extLst>
          </p:cNvPr>
          <p:cNvSpPr>
            <a:spLocks noGrp="1"/>
          </p:cNvSpPr>
          <p:nvPr>
            <p:ph idx="1"/>
          </p:nvPr>
        </p:nvSpPr>
        <p:spPr/>
        <p:txBody>
          <a:bodyPr/>
          <a:lstStyle/>
          <a:p>
            <a:r>
              <a:rPr kumimoji="1" lang="ja-JP" altLang="en-US" dirty="0"/>
              <a:t>リンク予測：薬理学を含む様々な科学分野における</a:t>
            </a:r>
            <a:br>
              <a:rPr kumimoji="1" lang="en-US" altLang="ja-JP" dirty="0"/>
            </a:br>
            <a:r>
              <a:rPr kumimoji="1" lang="ja-JP" altLang="en-US" dirty="0"/>
              <a:t>複雑なシステムを研究するのに有望</a:t>
            </a:r>
            <a:endParaRPr kumimoji="1" lang="en-US" altLang="ja-JP" dirty="0"/>
          </a:p>
          <a:p>
            <a:r>
              <a:rPr lang="ja-JP" altLang="en-US" dirty="0"/>
              <a:t>リンク予測手法を用いて</a:t>
            </a:r>
            <a:r>
              <a:rPr lang="en-US" altLang="ja-JP" dirty="0"/>
              <a:t>DDI</a:t>
            </a:r>
            <a:r>
              <a:rPr lang="ja-JP" altLang="en-US" dirty="0"/>
              <a:t>予測へのアプローチを評価</a:t>
            </a:r>
            <a:endParaRPr lang="en-US" altLang="ja-JP" dirty="0"/>
          </a:p>
          <a:p>
            <a:r>
              <a:rPr kumimoji="1" lang="ja-JP" altLang="en-US" dirty="0"/>
              <a:t>いくつかの</a:t>
            </a:r>
            <a:r>
              <a:rPr kumimoji="1" lang="en-US" altLang="ja-JP" dirty="0"/>
              <a:t>DDI</a:t>
            </a:r>
            <a:r>
              <a:rPr kumimoji="1" lang="ja-JP" altLang="en-US" dirty="0"/>
              <a:t>ネットワーク上の教師あり、なし学習</a:t>
            </a:r>
            <a:br>
              <a:rPr kumimoji="1" lang="en-US" altLang="ja-JP" dirty="0"/>
            </a:br>
            <a:r>
              <a:rPr kumimoji="1" lang="ja-JP" altLang="en-US" dirty="0"/>
              <a:t>アルゴリズムの予測性能を調べた</a:t>
            </a:r>
            <a:endParaRPr kumimoji="1" lang="en-US" altLang="ja-JP" dirty="0"/>
          </a:p>
          <a:p>
            <a:r>
              <a:rPr lang="ja-JP" altLang="en-US" dirty="0"/>
              <a:t>ネットワークにおけるリンクの信頼できる予測は</a:t>
            </a:r>
            <a:br>
              <a:rPr lang="en-US" altLang="ja-JP" dirty="0"/>
            </a:br>
            <a:r>
              <a:rPr lang="ja-JP" altLang="en-US" dirty="0"/>
              <a:t>依然として困難</a:t>
            </a:r>
            <a:endParaRPr lang="en-US" altLang="ja-JP" dirty="0"/>
          </a:p>
          <a:p>
            <a:r>
              <a:rPr lang="ja-JP" altLang="en-US" dirty="0"/>
              <a:t>本研究の結果は全体的に良い分類性能を示した</a:t>
            </a:r>
            <a:endParaRPr lang="en-US" altLang="ja-JP" dirty="0"/>
          </a:p>
          <a:p>
            <a:pPr marL="0" indent="0">
              <a:buNone/>
            </a:pPr>
            <a:endParaRPr kumimoji="1" lang="ja-JP" altLang="en-US" dirty="0"/>
          </a:p>
        </p:txBody>
      </p:sp>
    </p:spTree>
    <p:extLst>
      <p:ext uri="{BB962C8B-B14F-4D97-AF65-F5344CB8AC3E}">
        <p14:creationId xmlns:p14="http://schemas.microsoft.com/office/powerpoint/2010/main" val="4206233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4D2772-C214-3B4F-8A3C-F437EDB74909}"/>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Introduction</a:t>
            </a:r>
            <a:endParaRPr kumimoji="1" lang="ja-JP" altLang="en-US">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879A66C2-3F4F-134E-B61C-B2106FC3FA36}"/>
              </a:ext>
            </a:extLst>
          </p:cNvPr>
          <p:cNvSpPr>
            <a:spLocks noGrp="1"/>
          </p:cNvSpPr>
          <p:nvPr>
            <p:ph idx="1"/>
          </p:nvPr>
        </p:nvSpPr>
        <p:spPr/>
        <p:txBody>
          <a:bodyPr/>
          <a:lstStyle/>
          <a:p>
            <a:pPr>
              <a:spcBef>
                <a:spcPts val="1200"/>
              </a:spcBef>
              <a:spcAft>
                <a:spcPts val="2400"/>
              </a:spcAft>
            </a:pPr>
            <a:r>
              <a:rPr lang="ja-JP" altLang="en-US" dirty="0"/>
              <a:t>同時に服用するとそれらが作用しあって</a:t>
            </a:r>
            <a:br>
              <a:rPr lang="en-US" altLang="ja-JP" dirty="0"/>
            </a:br>
            <a:r>
              <a:rPr lang="ja-JP" altLang="en-US" dirty="0"/>
              <a:t>影響を及ぼすことがある </a:t>
            </a:r>
            <a:r>
              <a:rPr lang="en-US" altLang="ja-JP" dirty="0"/>
              <a:t>-&gt; </a:t>
            </a:r>
            <a:r>
              <a:rPr lang="en-US" altLang="ja-JP" dirty="0">
                <a:latin typeface="Arial" panose="020B0604020202020204" pitchFamily="34" charset="0"/>
                <a:cs typeface="Arial" panose="020B0604020202020204" pitchFamily="34" charset="0"/>
              </a:rPr>
              <a:t>DDI</a:t>
            </a:r>
            <a:r>
              <a:rPr lang="ja-JP" altLang="en-US" dirty="0"/>
              <a:t>を特定することは重要</a:t>
            </a:r>
            <a:endParaRPr lang="en-US" altLang="ja-JP" dirty="0"/>
          </a:p>
          <a:p>
            <a:pPr>
              <a:spcBef>
                <a:spcPts val="1200"/>
              </a:spcBef>
              <a:spcAft>
                <a:spcPts val="2400"/>
              </a:spcAft>
            </a:pPr>
            <a:r>
              <a:rPr lang="ja-JP" altLang="en-US" dirty="0"/>
              <a:t>多くの有害な副作用は</a:t>
            </a:r>
            <a:r>
              <a:rPr lang="ja-JP" altLang="en-US" b="1" dirty="0"/>
              <a:t>臨床研究中</a:t>
            </a:r>
            <a:r>
              <a:rPr lang="ja-JP" altLang="en-US" dirty="0"/>
              <a:t>には同定されない</a:t>
            </a:r>
            <a:br>
              <a:rPr lang="en-US" altLang="ja-JP" dirty="0"/>
            </a:br>
            <a:r>
              <a:rPr lang="en-US" altLang="ja-JP" dirty="0"/>
              <a:t>(</a:t>
            </a:r>
            <a:r>
              <a:rPr lang="ja-JP" altLang="en-US" dirty="0"/>
              <a:t>薬が政府に承認される前 </a:t>
            </a:r>
            <a:r>
              <a:rPr lang="en-US" altLang="ja-JP" dirty="0"/>
              <a:t>)</a:t>
            </a:r>
          </a:p>
          <a:p>
            <a:r>
              <a:rPr kumimoji="1" lang="en-US" altLang="ja-JP" dirty="0"/>
              <a:t>ADR</a:t>
            </a:r>
            <a:r>
              <a:rPr kumimoji="1" lang="ja-JP" altLang="en-US" dirty="0"/>
              <a:t>（</a:t>
            </a:r>
            <a:r>
              <a:rPr kumimoji="1" lang="en-US" altLang="ja-JP" dirty="0"/>
              <a:t>Adverse drug reactions) : </a:t>
            </a:r>
            <a:r>
              <a:rPr kumimoji="1" lang="ja-JP" altLang="en-US" dirty="0"/>
              <a:t>有害な副作用</a:t>
            </a:r>
          </a:p>
        </p:txBody>
      </p:sp>
    </p:spTree>
    <p:extLst>
      <p:ext uri="{BB962C8B-B14F-4D97-AF65-F5344CB8AC3E}">
        <p14:creationId xmlns:p14="http://schemas.microsoft.com/office/powerpoint/2010/main" val="3464503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C954D5-8B89-4DC4-8172-FA8DA8771F86}"/>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Introduction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3BB2553E-B3B7-42A5-BA0C-72F290FC3C51}"/>
              </a:ext>
            </a:extLst>
          </p:cNvPr>
          <p:cNvSpPr>
            <a:spLocks noGrp="1"/>
          </p:cNvSpPr>
          <p:nvPr>
            <p:ph idx="1"/>
          </p:nvPr>
        </p:nvSpPr>
        <p:spPr>
          <a:xfrm>
            <a:off x="838200" y="1825625"/>
            <a:ext cx="10515600" cy="3971168"/>
          </a:xfrm>
        </p:spPr>
        <p:txBody>
          <a:bodyPr/>
          <a:lstStyle/>
          <a:p>
            <a:r>
              <a:rPr kumimoji="1" lang="ja-JP" altLang="en-US" dirty="0"/>
              <a:t>全薬物対の</a:t>
            </a:r>
            <a:r>
              <a:rPr kumimoji="1" lang="ja-JP" altLang="en-US" dirty="0">
                <a:solidFill>
                  <a:srgbClr val="FF0000"/>
                </a:solidFill>
              </a:rPr>
              <a:t>約</a:t>
            </a:r>
            <a:r>
              <a:rPr kumimoji="1" lang="en-US" altLang="ja-JP" dirty="0">
                <a:solidFill>
                  <a:srgbClr val="FF0000"/>
                </a:solidFill>
              </a:rPr>
              <a:t>10%</a:t>
            </a:r>
            <a:r>
              <a:rPr lang="ja-JP" altLang="en-US"/>
              <a:t>が</a:t>
            </a:r>
            <a:r>
              <a:rPr kumimoji="1" lang="en-US" altLang="ja-JP" dirty="0">
                <a:latin typeface="Arial" panose="020B0604020202020204" pitchFamily="34" charset="0"/>
                <a:cs typeface="Arial" panose="020B0604020202020204" pitchFamily="34" charset="0"/>
              </a:rPr>
              <a:t>DDI</a:t>
            </a:r>
            <a:r>
              <a:rPr kumimoji="1" lang="ja-JP" altLang="en-US"/>
              <a:t>によって副作用</a:t>
            </a:r>
            <a:r>
              <a:rPr kumimoji="1" lang="ja-JP" altLang="en-US" dirty="0"/>
              <a:t>を起こす可能性</a:t>
            </a:r>
            <a:r>
              <a:rPr kumimoji="1" lang="ja-JP" altLang="en-US"/>
              <a:t>がある</a:t>
            </a:r>
            <a:r>
              <a:rPr kumimoji="1" lang="en-US" altLang="ja-JP" dirty="0"/>
              <a:t>(</a:t>
            </a:r>
            <a:r>
              <a:rPr kumimoji="1" lang="en-US" altLang="ja-JP" i="1" dirty="0">
                <a:latin typeface="Arial" panose="020B0604020202020204" pitchFamily="34" charset="0"/>
                <a:cs typeface="Arial" panose="020B0604020202020204" pitchFamily="34" charset="0"/>
              </a:rPr>
              <a:t>Liu</a:t>
            </a:r>
            <a:r>
              <a:rPr kumimoji="1" lang="en-US" altLang="ja-JP" dirty="0"/>
              <a:t>[1]</a:t>
            </a:r>
            <a:r>
              <a:rPr kumimoji="1" lang="ja-JP" altLang="en-US" dirty="0"/>
              <a:t>によって</a:t>
            </a:r>
            <a:r>
              <a:rPr kumimoji="1" lang="ja-JP" altLang="en-US"/>
              <a:t>証明された</a:t>
            </a:r>
            <a:r>
              <a:rPr kumimoji="1" lang="en-US" altLang="ja-JP" dirty="0"/>
              <a:t>)</a:t>
            </a:r>
            <a:endParaRPr lang="en-US" altLang="ja-JP" dirty="0"/>
          </a:p>
          <a:p>
            <a:pPr lvl="1"/>
            <a:r>
              <a:rPr kumimoji="1" lang="en-US" altLang="ja-JP" dirty="0"/>
              <a:t>-&gt; DDI</a:t>
            </a:r>
            <a:r>
              <a:rPr kumimoji="1" lang="ja-JP" altLang="en-US" dirty="0"/>
              <a:t>に関する新しい知見を得ることが副作用の検出</a:t>
            </a:r>
            <a:r>
              <a:rPr kumimoji="1" lang="ja-JP" altLang="en-US"/>
              <a:t>と予防</a:t>
            </a:r>
            <a:br>
              <a:rPr kumimoji="1" lang="en-US" altLang="ja-JP" dirty="0"/>
            </a:br>
            <a:r>
              <a:rPr kumimoji="1" lang="ja-JP" altLang="en-US"/>
              <a:t>につながる</a:t>
            </a:r>
            <a:endParaRPr kumimoji="1" lang="en-US" altLang="ja-JP" dirty="0"/>
          </a:p>
          <a:p>
            <a:pPr lvl="1"/>
            <a:endParaRPr lang="en-US" altLang="ja-JP" sz="2000" dirty="0"/>
          </a:p>
          <a:p>
            <a:r>
              <a:rPr kumimoji="1" lang="ja-JP" altLang="en-US" dirty="0"/>
              <a:t>公開データベースは既知の</a:t>
            </a:r>
            <a:r>
              <a:rPr kumimoji="1" lang="en-US" altLang="ja-JP" dirty="0">
                <a:latin typeface="Arial" panose="020B0604020202020204" pitchFamily="34" charset="0"/>
                <a:cs typeface="Arial" panose="020B0604020202020204" pitchFamily="34" charset="0"/>
              </a:rPr>
              <a:t>DDI</a:t>
            </a:r>
            <a:r>
              <a:rPr kumimoji="1" lang="ja-JP" altLang="en-US" dirty="0"/>
              <a:t>のすべてを提供していない</a:t>
            </a:r>
            <a:endParaRPr kumimoji="1" lang="en-US" altLang="ja-JP" dirty="0"/>
          </a:p>
          <a:p>
            <a:pPr lvl="1"/>
            <a:r>
              <a:rPr lang="ja-JP" altLang="en-US"/>
              <a:t>不完全であったり無関係</a:t>
            </a:r>
            <a:r>
              <a:rPr lang="ja-JP" altLang="en-US" dirty="0"/>
              <a:t>のデータ</a:t>
            </a:r>
            <a:r>
              <a:rPr lang="ja-JP" altLang="en-US"/>
              <a:t>が存在</a:t>
            </a:r>
            <a:endParaRPr lang="en-US" altLang="ja-JP" dirty="0"/>
          </a:p>
          <a:p>
            <a:pPr marL="457200" lvl="1" indent="0">
              <a:buNone/>
            </a:pPr>
            <a:endParaRPr lang="en-US" altLang="ja-JP" dirty="0"/>
          </a:p>
        </p:txBody>
      </p:sp>
      <p:sp>
        <p:nvSpPr>
          <p:cNvPr id="4" name="テキスト ボックス 3">
            <a:extLst>
              <a:ext uri="{FF2B5EF4-FFF2-40B4-BE49-F238E27FC236}">
                <a16:creationId xmlns:a16="http://schemas.microsoft.com/office/drawing/2014/main" id="{FB0C6905-16C1-425A-B823-3E82DBE989CD}"/>
              </a:ext>
            </a:extLst>
          </p:cNvPr>
          <p:cNvSpPr txBox="1"/>
          <p:nvPr/>
        </p:nvSpPr>
        <p:spPr>
          <a:xfrm>
            <a:off x="1124125" y="6266576"/>
            <a:ext cx="9621545" cy="369332"/>
          </a:xfrm>
          <a:prstGeom prst="rect">
            <a:avLst/>
          </a:prstGeom>
          <a:noFill/>
        </p:spPr>
        <p:txBody>
          <a:bodyPr wrap="none" rtlCol="0">
            <a:spAutoFit/>
          </a:bodyPr>
          <a:lstStyle/>
          <a:p>
            <a:r>
              <a:rPr lang="en-US" altLang="ja-JP" u="sng" dirty="0"/>
              <a:t>[1] </a:t>
            </a:r>
            <a:r>
              <a:rPr lang="en-US" altLang="ja-JP" i="1" u="sng" dirty="0"/>
              <a:t>A novel algorithm for analyzing drug-drug interactions from MEDLINE literature. 2015</a:t>
            </a:r>
            <a:endParaRPr kumimoji="1" lang="ja-JP" altLang="en-US" i="1" u="sng" dirty="0"/>
          </a:p>
        </p:txBody>
      </p:sp>
    </p:spTree>
    <p:extLst>
      <p:ext uri="{BB962C8B-B14F-4D97-AF65-F5344CB8AC3E}">
        <p14:creationId xmlns:p14="http://schemas.microsoft.com/office/powerpoint/2010/main" val="3434286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F3F186-2FC6-694A-B0FD-3F58D6902D37}"/>
              </a:ext>
            </a:extLst>
          </p:cNvPr>
          <p:cNvSpPr>
            <a:spLocks noGrp="1"/>
          </p:cNvSpPr>
          <p:nvPr>
            <p:ph type="title"/>
          </p:nvPr>
        </p:nvSpPr>
        <p:spPr/>
        <p:txBody>
          <a:bodyPr/>
          <a:lstStyle/>
          <a:p>
            <a:r>
              <a:rPr kumimoji="1" lang="en-US" altLang="ja-JP" dirty="0"/>
              <a:t>Introduction</a:t>
            </a:r>
            <a:endParaRPr kumimoji="1" lang="ja-JP" altLang="en-US"/>
          </a:p>
        </p:txBody>
      </p:sp>
      <p:sp>
        <p:nvSpPr>
          <p:cNvPr id="3" name="コンテンツ プレースホルダー 2">
            <a:extLst>
              <a:ext uri="{FF2B5EF4-FFF2-40B4-BE49-F238E27FC236}">
                <a16:creationId xmlns:a16="http://schemas.microsoft.com/office/drawing/2014/main" id="{51C18DAF-9B6B-824B-8C2E-63F184F23EC5}"/>
              </a:ext>
            </a:extLst>
          </p:cNvPr>
          <p:cNvSpPr>
            <a:spLocks noGrp="1"/>
          </p:cNvSpPr>
          <p:nvPr>
            <p:ph idx="1"/>
          </p:nvPr>
        </p:nvSpPr>
        <p:spPr/>
        <p:txBody>
          <a:bodyPr>
            <a:normAutofit lnSpcReduction="10000"/>
          </a:bodyPr>
          <a:lstStyle/>
          <a:p>
            <a:r>
              <a:rPr lang="en-US" altLang="ja-JP" dirty="0"/>
              <a:t>DDI</a:t>
            </a:r>
            <a:r>
              <a:rPr lang="ja-JP" altLang="en-US" dirty="0"/>
              <a:t>の多くは</a:t>
            </a:r>
            <a:r>
              <a:rPr lang="ja-JP" altLang="en-US" b="1" dirty="0"/>
              <a:t>非構造化テキストデータ群</a:t>
            </a:r>
            <a:r>
              <a:rPr lang="ja-JP" altLang="en-US" dirty="0"/>
              <a:t>に隠されている</a:t>
            </a:r>
            <a:endParaRPr lang="en-US" altLang="ja-JP" dirty="0"/>
          </a:p>
          <a:p>
            <a:pPr lvl="1"/>
            <a:r>
              <a:rPr lang="en-US" altLang="ja-JP" dirty="0"/>
              <a:t>Ex. )</a:t>
            </a:r>
            <a:r>
              <a:rPr lang="ja-JP" altLang="en-US" dirty="0"/>
              <a:t> </a:t>
            </a:r>
            <a:r>
              <a:rPr lang="en-US" altLang="ja-JP" dirty="0">
                <a:latin typeface="Arial" panose="020B0604020202020204" pitchFamily="34" charset="0"/>
                <a:cs typeface="Arial" panose="020B0604020202020204" pitchFamily="34" charset="0"/>
              </a:rPr>
              <a:t>PubMed</a:t>
            </a:r>
            <a:r>
              <a:rPr lang="ja-JP" altLang="en-US" dirty="0"/>
              <a:t>は</a:t>
            </a:r>
            <a:r>
              <a:rPr lang="en-US" altLang="ja-JP" dirty="0" err="1">
                <a:latin typeface="Arial" panose="020B0604020202020204" pitchFamily="34" charset="0"/>
                <a:cs typeface="Arial" panose="020B0604020202020204" pitchFamily="34" charset="0"/>
              </a:rPr>
              <a:t>MeSH</a:t>
            </a:r>
            <a:r>
              <a:rPr lang="ja-JP" altLang="en-US" dirty="0">
                <a:latin typeface="Arial" panose="020B0604020202020204" pitchFamily="34" charset="0"/>
                <a:cs typeface="Arial" panose="020B0604020202020204" pitchFamily="34" charset="0"/>
              </a:rPr>
              <a:t>に含まれる</a:t>
            </a:r>
            <a:r>
              <a:rPr lang="ja-JP" altLang="en-US" dirty="0"/>
              <a:t>「</a:t>
            </a:r>
            <a:r>
              <a:rPr lang="en-US" altLang="ja-JP" i="1" dirty="0">
                <a:latin typeface="Arial" panose="020B0604020202020204" pitchFamily="34" charset="0"/>
                <a:cs typeface="Arial" panose="020B0604020202020204" pitchFamily="34" charset="0"/>
              </a:rPr>
              <a:t>Drug Interaction</a:t>
            </a:r>
            <a:r>
              <a:rPr lang="ja-JP" altLang="en-US" dirty="0"/>
              <a:t>」という用語を</a:t>
            </a:r>
            <a:br>
              <a:rPr lang="en-US" altLang="ja-JP" dirty="0"/>
            </a:br>
            <a:r>
              <a:rPr lang="ja-JP" altLang="en-US" dirty="0"/>
              <a:t>含む</a:t>
            </a:r>
            <a:r>
              <a:rPr lang="ja-JP" altLang="en-US" b="1" dirty="0"/>
              <a:t>約</a:t>
            </a:r>
            <a:r>
              <a:rPr lang="en-US" altLang="ja-JP" b="1" dirty="0"/>
              <a:t>150000</a:t>
            </a:r>
            <a:r>
              <a:rPr lang="ja-JP" altLang="en-US" b="1" dirty="0"/>
              <a:t>件</a:t>
            </a:r>
            <a:r>
              <a:rPr lang="ja-JP" altLang="en-US" dirty="0"/>
              <a:t>の文献を返す</a:t>
            </a:r>
            <a:endParaRPr lang="en-US" altLang="ja-JP" dirty="0"/>
          </a:p>
          <a:p>
            <a:pPr lvl="1"/>
            <a:endParaRPr lang="en-US" altLang="ja-JP" dirty="0"/>
          </a:p>
          <a:p>
            <a:r>
              <a:rPr lang="ja-JP" altLang="en-US" dirty="0"/>
              <a:t>本研究のモチベーションは、</a:t>
            </a:r>
            <a:r>
              <a:rPr lang="en-US" altLang="ja-JP" dirty="0">
                <a:latin typeface="Arial" panose="020B0604020202020204" pitchFamily="34" charset="0"/>
                <a:cs typeface="Arial" panose="020B0604020202020204" pitchFamily="34" charset="0"/>
              </a:rPr>
              <a:t>DDI</a:t>
            </a:r>
            <a:r>
              <a:rPr lang="ja-JP" altLang="en-US" dirty="0" err="1"/>
              <a:t>を識</a:t>
            </a:r>
            <a:r>
              <a:rPr lang="ja-JP" altLang="en-US" dirty="0"/>
              <a:t>別するための</a:t>
            </a:r>
            <a:br>
              <a:rPr lang="en-US" altLang="ja-JP" dirty="0"/>
            </a:br>
            <a:r>
              <a:rPr lang="ja-JP" altLang="en-US" b="1" dirty="0"/>
              <a:t>コンピュータ化されたアプローチ</a:t>
            </a:r>
            <a:r>
              <a:rPr lang="ja-JP" altLang="en-US" dirty="0"/>
              <a:t>の考察</a:t>
            </a:r>
            <a:endParaRPr lang="en-US" altLang="ja-JP" dirty="0"/>
          </a:p>
          <a:p>
            <a:endParaRPr lang="en-US" altLang="ja-JP" dirty="0"/>
          </a:p>
          <a:p>
            <a:endParaRPr lang="en-US" altLang="ja-JP" dirty="0"/>
          </a:p>
          <a:p>
            <a:r>
              <a:rPr lang="en-US" altLang="ja-JP" sz="1400" dirty="0">
                <a:latin typeface="Arial" panose="020B0604020202020204" pitchFamily="34" charset="0"/>
                <a:cs typeface="Arial" panose="020B0604020202020204" pitchFamily="34" charset="0"/>
              </a:rPr>
              <a:t>PubMed</a:t>
            </a:r>
            <a:r>
              <a:rPr lang="en-US" altLang="ja-JP" sz="1400" dirty="0"/>
              <a:t> : </a:t>
            </a:r>
            <a:r>
              <a:rPr lang="ja-JP" altLang="en-US" sz="1400" dirty="0"/>
              <a:t>生命科学や生物医学に関する文献や要約を掲載する</a:t>
            </a:r>
            <a:r>
              <a:rPr lang="en-US" altLang="ja-JP" sz="1400" dirty="0">
                <a:latin typeface="Arial" panose="020B0604020202020204" pitchFamily="34" charset="0"/>
                <a:cs typeface="Arial" panose="020B0604020202020204" pitchFamily="34" charset="0"/>
              </a:rPr>
              <a:t>MEDLINE</a:t>
            </a:r>
            <a:r>
              <a:rPr lang="ja-JP" altLang="en-US" sz="1400" dirty="0"/>
              <a:t>などへの無料検索エンジン</a:t>
            </a:r>
            <a:endParaRPr lang="en-US" altLang="ja-JP" sz="1400" dirty="0"/>
          </a:p>
          <a:p>
            <a:r>
              <a:rPr lang="en-US" altLang="ja-JP" sz="1400" dirty="0">
                <a:latin typeface="Arial" panose="020B0604020202020204" pitchFamily="34" charset="0"/>
                <a:cs typeface="Arial" panose="020B0604020202020204" pitchFamily="34" charset="0"/>
              </a:rPr>
              <a:t>MEDLINE</a:t>
            </a:r>
            <a:r>
              <a:rPr lang="ja-JP" altLang="en-US" sz="1400" dirty="0"/>
              <a:t>：医学を中心とする生命科学の文献情報を収集したオンラインデータベース</a:t>
            </a:r>
            <a:endParaRPr lang="en-US" altLang="ja-JP" sz="1400" dirty="0"/>
          </a:p>
          <a:p>
            <a:r>
              <a:rPr lang="en-US" altLang="ja-JP" sz="1400" b="1" dirty="0">
                <a:latin typeface="Arial" panose="020B0604020202020204" pitchFamily="34" charset="0"/>
                <a:cs typeface="Arial" panose="020B0604020202020204" pitchFamily="34" charset="0"/>
              </a:rPr>
              <a:t>Mesh</a:t>
            </a:r>
            <a:r>
              <a:rPr lang="ja-JP" altLang="en-US" sz="1400" dirty="0"/>
              <a:t>（</a:t>
            </a:r>
            <a:r>
              <a:rPr lang="en-US" altLang="ja-JP" sz="1400" dirty="0">
                <a:latin typeface="Arial" panose="020B0604020202020204" pitchFamily="34" charset="0"/>
                <a:cs typeface="Arial" panose="020B0604020202020204" pitchFamily="34" charset="0"/>
              </a:rPr>
              <a:t>Medical Subject Headings</a:t>
            </a:r>
            <a:r>
              <a:rPr lang="en-US" altLang="ja-JP" sz="1400" dirty="0"/>
              <a:t>; </a:t>
            </a:r>
            <a:r>
              <a:rPr lang="ja-JP" altLang="en-US" sz="1400" dirty="0"/>
              <a:t>医学用語の見出し</a:t>
            </a:r>
            <a:r>
              <a:rPr lang="en-US" altLang="ja-JP" sz="1400" dirty="0"/>
              <a:t>) :</a:t>
            </a:r>
            <a:br>
              <a:rPr lang="en-US" altLang="ja-JP" sz="1400" dirty="0"/>
            </a:br>
            <a:r>
              <a:rPr lang="en-US" altLang="ja-JP" sz="1400" dirty="0">
                <a:latin typeface="Arial" panose="020B0604020202020204" pitchFamily="34" charset="0"/>
                <a:cs typeface="Arial" panose="020B0604020202020204" pitchFamily="34" charset="0"/>
              </a:rPr>
              <a:t>MEDLINE</a:t>
            </a:r>
            <a:r>
              <a:rPr lang="ja-JP" altLang="en-US" sz="1400" dirty="0"/>
              <a:t>の</a:t>
            </a:r>
            <a:r>
              <a:rPr lang="ja-JP" altLang="en-US" sz="1400" b="1" dirty="0"/>
              <a:t>シソーラス</a:t>
            </a:r>
            <a:r>
              <a:rPr lang="ja-JP" altLang="en-US" sz="1400" dirty="0"/>
              <a:t>で、様々な医学用語をできるだけ統一して使えるようにまとめられた用語集</a:t>
            </a:r>
            <a:endParaRPr lang="en-US" altLang="ja-JP" sz="1400" dirty="0"/>
          </a:p>
          <a:p>
            <a:pPr marL="0" indent="0">
              <a:buNone/>
            </a:pPr>
            <a:endParaRPr kumimoji="1" lang="ja-JP" altLang="en-US" dirty="0"/>
          </a:p>
        </p:txBody>
      </p:sp>
    </p:spTree>
    <p:extLst>
      <p:ext uri="{BB962C8B-B14F-4D97-AF65-F5344CB8AC3E}">
        <p14:creationId xmlns:p14="http://schemas.microsoft.com/office/powerpoint/2010/main" val="1876244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A2E2D6-A798-4903-9FCD-5070CC8F927A}"/>
              </a:ext>
            </a:extLst>
          </p:cNvPr>
          <p:cNvSpPr>
            <a:spLocks noGrp="1"/>
          </p:cNvSpPr>
          <p:nvPr>
            <p:ph type="title"/>
          </p:nvPr>
        </p:nvSpPr>
        <p:spPr/>
        <p:txBody>
          <a:bodyPr/>
          <a:lstStyle/>
          <a:p>
            <a:r>
              <a:rPr kumimoji="1" lang="en-US" altLang="ja-JP" dirty="0">
                <a:latin typeface="Arial" panose="020B0604020202020204" pitchFamily="34" charset="0"/>
                <a:ea typeface="HGSｺﾞｼｯｸM" panose="020B0600000000000000" pitchFamily="50" charset="-128"/>
                <a:cs typeface="Arial" panose="020B0604020202020204" pitchFamily="34" charset="0"/>
              </a:rPr>
              <a:t>Introduction</a:t>
            </a:r>
            <a:endParaRPr kumimoji="1" lang="ja-JP" altLang="en-US" dirty="0">
              <a:latin typeface="Arial" panose="020B0604020202020204" pitchFamily="34" charset="0"/>
              <a:ea typeface="HGSｺﾞｼｯｸM" panose="020B0600000000000000" pitchFamily="50" charset="-128"/>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C6191713-46FA-4635-8524-24C7534749A3}"/>
              </a:ext>
            </a:extLst>
          </p:cNvPr>
          <p:cNvSpPr>
            <a:spLocks noGrp="1"/>
          </p:cNvSpPr>
          <p:nvPr>
            <p:ph idx="1"/>
          </p:nvPr>
        </p:nvSpPr>
        <p:spPr/>
        <p:txBody>
          <a:bodyPr>
            <a:normAutofit fontScale="92500" lnSpcReduction="10000"/>
          </a:bodyPr>
          <a:lstStyle/>
          <a:p>
            <a:r>
              <a:rPr lang="ja-JP" altLang="en-US" dirty="0"/>
              <a:t>ネットワーク解析手法を用いて</a:t>
            </a:r>
            <a:r>
              <a:rPr lang="en-US" altLang="ja-JP" dirty="0">
                <a:latin typeface="Arial" panose="020B0604020202020204" pitchFamily="34" charset="0"/>
                <a:cs typeface="Arial" panose="020B0604020202020204" pitchFamily="34" charset="0"/>
              </a:rPr>
              <a:t>DD</a:t>
            </a:r>
            <a:r>
              <a:rPr lang="en-US" altLang="ja-JP" dirty="0"/>
              <a:t>I</a:t>
            </a:r>
            <a:r>
              <a:rPr lang="ja-JP" altLang="en-US" dirty="0"/>
              <a:t>を処理する３つのメリット</a:t>
            </a:r>
            <a:endParaRPr lang="en-US" altLang="ja-JP" dirty="0"/>
          </a:p>
          <a:p>
            <a:pPr marL="514350" indent="-514350">
              <a:buFont typeface="+mj-lt"/>
              <a:buAutoNum type="arabicPeriod"/>
            </a:pPr>
            <a:r>
              <a:rPr kumimoji="1" lang="ja-JP" altLang="en-US" dirty="0"/>
              <a:t>潜在的な未知の</a:t>
            </a:r>
            <a:r>
              <a:rPr kumimoji="1" lang="en-US" altLang="ja-JP" dirty="0">
                <a:latin typeface="Arial" panose="020B0604020202020204" pitchFamily="34" charset="0"/>
                <a:cs typeface="Arial" panose="020B0604020202020204" pitchFamily="34" charset="0"/>
              </a:rPr>
              <a:t>DDI</a:t>
            </a:r>
            <a:r>
              <a:rPr kumimoji="1" lang="ja-JP" altLang="en-US" dirty="0"/>
              <a:t>を予測</a:t>
            </a:r>
            <a:endParaRPr kumimoji="1" lang="en-US" altLang="ja-JP" dirty="0"/>
          </a:p>
          <a:p>
            <a:pPr marL="514350" indent="-514350">
              <a:buFont typeface="+mj-lt"/>
              <a:buAutoNum type="arabicPeriod"/>
            </a:pPr>
            <a:r>
              <a:rPr lang="ja-JP" altLang="en-US" dirty="0"/>
              <a:t>副作用などには無関係な</a:t>
            </a:r>
            <a:r>
              <a:rPr lang="en-US" altLang="ja-JP" dirty="0">
                <a:latin typeface="Arial" panose="020B0604020202020204" pitchFamily="34" charset="0"/>
                <a:cs typeface="Arial" panose="020B0604020202020204" pitchFamily="34" charset="0"/>
              </a:rPr>
              <a:t>DDI</a:t>
            </a:r>
            <a:r>
              <a:rPr lang="ja-JP" altLang="en-US" dirty="0">
                <a:latin typeface="Arial" panose="020B0604020202020204" pitchFamily="34" charset="0"/>
                <a:cs typeface="Arial" panose="020B0604020202020204" pitchFamily="34" charset="0"/>
              </a:rPr>
              <a:t>を</a:t>
            </a:r>
            <a:r>
              <a:rPr lang="ja-JP" altLang="en-US" dirty="0"/>
              <a:t>取り除くことが可能</a:t>
            </a:r>
            <a:endParaRPr lang="en-US" altLang="ja-JP" dirty="0"/>
          </a:p>
          <a:p>
            <a:pPr marL="514350" indent="-514350">
              <a:buFont typeface="+mj-lt"/>
              <a:buAutoNum type="arabicPeriod"/>
            </a:pPr>
            <a:r>
              <a:rPr lang="ja-JP" altLang="en-US" dirty="0"/>
              <a:t>薬力学や薬物動態学を</a:t>
            </a:r>
            <a:r>
              <a:rPr lang="en-US" altLang="ja-JP" dirty="0"/>
              <a:t>DDI</a:t>
            </a:r>
            <a:r>
              <a:rPr lang="ja-JP" altLang="en-US" dirty="0"/>
              <a:t>と関連付ける関係を見つけ出すことが可能</a:t>
            </a:r>
            <a:endParaRPr lang="en-US" altLang="ja-JP" dirty="0"/>
          </a:p>
          <a:p>
            <a:pPr marL="514350" indent="-514350">
              <a:buFont typeface="+mj-lt"/>
              <a:buAutoNum type="arabicPeriod"/>
            </a:pPr>
            <a:endParaRPr kumimoji="1" lang="en-US" altLang="ja-JP" dirty="0"/>
          </a:p>
          <a:p>
            <a:pPr marL="514350" indent="-514350">
              <a:buFont typeface="+mj-lt"/>
              <a:buAutoNum type="arabicPeriod"/>
            </a:pPr>
            <a:endParaRPr lang="en-US" altLang="ja-JP" dirty="0"/>
          </a:p>
          <a:p>
            <a:r>
              <a:rPr kumimoji="1" lang="ja-JP" altLang="en-US" sz="2000" b="1" dirty="0"/>
              <a:t>薬力学</a:t>
            </a:r>
            <a:r>
              <a:rPr kumimoji="1" lang="ja-JP" altLang="en-US" sz="2000" dirty="0"/>
              <a:t>：体内に分布した薬物が体に作用し、効果を表す過程を研究</a:t>
            </a:r>
            <a:br>
              <a:rPr kumimoji="1" lang="en-US" altLang="ja-JP" sz="2000" dirty="0"/>
            </a:br>
            <a:r>
              <a:rPr kumimoji="1" lang="en-US" altLang="ja-JP" sz="2000" dirty="0"/>
              <a:t>(</a:t>
            </a:r>
            <a:r>
              <a:rPr kumimoji="1" lang="ja-JP" altLang="en-US" sz="2000" dirty="0"/>
              <a:t>薬物が生体に何をなすかを調べる学問</a:t>
            </a:r>
            <a:r>
              <a:rPr kumimoji="1" lang="en-US" altLang="ja-JP" sz="2000" dirty="0"/>
              <a:t>)</a:t>
            </a:r>
          </a:p>
          <a:p>
            <a:r>
              <a:rPr lang="ja-JP" altLang="en-US" sz="2000" b="1" dirty="0"/>
              <a:t>薬物動態学</a:t>
            </a:r>
            <a:r>
              <a:rPr lang="ja-JP" altLang="en-US" sz="2000" dirty="0"/>
              <a:t>：投与された薬物が体内でどのような動態を取り消失していくかを研究</a:t>
            </a:r>
            <a:br>
              <a:rPr lang="en-US" altLang="ja-JP" sz="2000" dirty="0"/>
            </a:br>
            <a:r>
              <a:rPr lang="en-US" altLang="ja-JP" sz="2000" dirty="0"/>
              <a:t>(</a:t>
            </a:r>
            <a:r>
              <a:rPr lang="ja-JP" altLang="en-US" sz="2000" dirty="0"/>
              <a:t>生体が薬物に何をなすかを調べる学者</a:t>
            </a:r>
            <a:r>
              <a:rPr lang="en-US" altLang="ja-JP" sz="2000" dirty="0"/>
              <a:t>)</a:t>
            </a:r>
          </a:p>
        </p:txBody>
      </p:sp>
    </p:spTree>
    <p:extLst>
      <p:ext uri="{BB962C8B-B14F-4D97-AF65-F5344CB8AC3E}">
        <p14:creationId xmlns:p14="http://schemas.microsoft.com/office/powerpoint/2010/main" val="120923602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3440</TotalTime>
  <Words>1499</Words>
  <Application>Microsoft Office PowerPoint</Application>
  <PresentationFormat>ワイド画面</PresentationFormat>
  <Paragraphs>322</Paragraphs>
  <Slides>55</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55</vt:i4>
      </vt:variant>
    </vt:vector>
  </HeadingPairs>
  <TitlesOfParts>
    <vt:vector size="60" baseType="lpstr">
      <vt:lpstr>HGSｺﾞｼｯｸM</vt:lpstr>
      <vt:lpstr>游ゴシック</vt:lpstr>
      <vt:lpstr>游ゴシック Light</vt:lpstr>
      <vt:lpstr>Arial</vt:lpstr>
      <vt:lpstr>Office テーマ</vt:lpstr>
      <vt:lpstr>Predicting potential drug-drug interactions on  topological and semantic similarity features using statistical learning</vt:lpstr>
      <vt:lpstr>Abstract</vt:lpstr>
      <vt:lpstr>Abstract</vt:lpstr>
      <vt:lpstr>Abstract</vt:lpstr>
      <vt:lpstr>Introduction</vt:lpstr>
      <vt:lpstr>Introduction</vt:lpstr>
      <vt:lpstr>Introduction</vt:lpstr>
      <vt:lpstr>Introduction</vt:lpstr>
      <vt:lpstr>Introduction</vt:lpstr>
      <vt:lpstr>Introduction</vt:lpstr>
      <vt:lpstr> Introduction</vt:lpstr>
      <vt:lpstr> Introduction</vt:lpstr>
      <vt:lpstr>Introduction</vt:lpstr>
      <vt:lpstr>Introduction</vt:lpstr>
      <vt:lpstr>Introduction</vt:lpstr>
      <vt:lpstr>Related Work</vt:lpstr>
      <vt:lpstr>Related Work</vt:lpstr>
      <vt:lpstr>Related Work</vt:lpstr>
      <vt:lpstr>Materials and methods</vt:lpstr>
      <vt:lpstr>Materials and methods</vt:lpstr>
      <vt:lpstr>Materials and methods</vt:lpstr>
      <vt:lpstr>Materials and methods</vt:lpstr>
      <vt:lpstr>Data representation</vt:lpstr>
      <vt:lpstr>Data representation</vt:lpstr>
      <vt:lpstr>Data representation</vt:lpstr>
      <vt:lpstr>Feature extraction</vt:lpstr>
      <vt:lpstr>Topological features</vt:lpstr>
      <vt:lpstr>Topological features</vt:lpstr>
      <vt:lpstr>Topological features</vt:lpstr>
      <vt:lpstr>Topological features</vt:lpstr>
      <vt:lpstr>Topological features</vt:lpstr>
      <vt:lpstr>Topological features</vt:lpstr>
      <vt:lpstr>Topological features</vt:lpstr>
      <vt:lpstr>Topological features</vt:lpstr>
      <vt:lpstr>Topological features</vt:lpstr>
      <vt:lpstr>Semantic features</vt:lpstr>
      <vt:lpstr>Semantic features</vt:lpstr>
      <vt:lpstr>Semantic features</vt:lpstr>
      <vt:lpstr>Semantic features</vt:lpstr>
      <vt:lpstr>Semantic features</vt:lpstr>
      <vt:lpstr>Statistical learning</vt:lpstr>
      <vt:lpstr>Evaluation metrics</vt:lpstr>
      <vt:lpstr>Results</vt:lpstr>
      <vt:lpstr>Results</vt:lpstr>
      <vt:lpstr>Performance evaluation</vt:lpstr>
      <vt:lpstr>Performance evaluation</vt:lpstr>
      <vt:lpstr>Performance evaluation</vt:lpstr>
      <vt:lpstr>Feature importance</vt:lpstr>
      <vt:lpstr>Feature importance</vt:lpstr>
      <vt:lpstr>Feature importance</vt:lpstr>
      <vt:lpstr>Case study</vt:lpstr>
      <vt:lpstr>Discussion</vt:lpstr>
      <vt:lpstr>Discussion</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potential drug-drug interactions on topological and semantic similarity features using statistical learning</dc:title>
  <dc:creator>Miyazaki Tatsuro</dc:creator>
  <cp:lastModifiedBy>Miyazaki Tatsuro</cp:lastModifiedBy>
  <cp:revision>120</cp:revision>
  <dcterms:created xsi:type="dcterms:W3CDTF">2018-05-24T08:37:21Z</dcterms:created>
  <dcterms:modified xsi:type="dcterms:W3CDTF">2018-06-12T13:45:08Z</dcterms:modified>
</cp:coreProperties>
</file>