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Corbel"/>
      <p:regular r:id="rId22"/>
      <p:bold r:id="rId23"/>
      <p:italic r:id="rId24"/>
      <p:boldItalic r:id="rId25"/>
    </p:embeddedFont>
    <p:embeddedFont>
      <p:font typeface="Tahom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8" roundtripDataSignature="AMtx7mickaUXl8pGng29uOE9/FyCThKI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orbel-regular.fntdata"/><Relationship Id="rId21" Type="http://schemas.openxmlformats.org/officeDocument/2006/relationships/slide" Target="slides/slide16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Tahoma-regular.fntdata"/><Relationship Id="rId25" Type="http://schemas.openxmlformats.org/officeDocument/2006/relationships/font" Target="fonts/Corbel-boldItalic.fntdata"/><Relationship Id="rId28" Type="http://customschemas.google.com/relationships/presentationmetadata" Target="metadata"/><Relationship Id="rId27" Type="http://schemas.openxmlformats.org/officeDocument/2006/relationships/font" Target="fonts/Tahom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growing commercial technologies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Expert System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Computerized advisory and/or decision making systems that attempt to imitate the reasoning process and knowledge of experts in solving domain-specific problems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Natural Language Processing</a:t>
            </a:r>
            <a:endParaRPr/>
          </a:p>
          <a:p>
            <a:pPr indent="0" lvl="1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Natural language technology attempts to give computer users the ability to communicate with computer in natural language. Also deals with understanding textual language for various applications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Robotics and Sensory Systems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Combining robots having mechanical motions with sensory system to produce machines of varying intelligence and abilities. Here a robot senses its environment and modifies its behavior on the basis of the information gained.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/>
              <a:t>Computer vision and scene recognition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To understand digitized visual information received from a sensor and then making a decision – interpreting a visual scene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(referred to hereafter by its nickname, “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”) is the subfield of Computer Science devoted to developing programs that enable computers to display behavior that can (broadly) be characterized as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intelligent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representation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reasoning (KR, KR², KR&amp;R) is the field of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intelligence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dedicated to representing information about the world in a form that a computer system can utilize to solve complex tasks such as diagnosing a medical condition or having a dialog in a natural language.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Heuristic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technique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solve a problem faster than classic methods, or to find an approximate solution when classic methods cannot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in Artificial Intelligence</a:t>
            </a:r>
            <a:r>
              <a:rPr b="0" i="0" lang="en-US" sz="120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about the decision making tasks performed by the robots or computer programs to achieve a specific goal</a:t>
            </a:r>
            <a:endParaRPr/>
          </a:p>
        </p:txBody>
      </p:sp>
      <p:sp>
        <p:nvSpPr>
          <p:cNvPr id="189" name="Google Shape;18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Basic Framework...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Getting computers to do the right thing based on their circumstances and what they know!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601670" y="1350110"/>
            <a:ext cx="8246070" cy="137434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601669" y="2877160"/>
            <a:ext cx="8398775" cy="1374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  <a:defRPr b="0" i="0" sz="2800">
                <a:solidFill>
                  <a:srgbClr val="F2CD44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_WITH_CAPTION_TEXT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27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_WITH_CAPTION_TEXT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28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5" name="Google Shape;85;p2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EXT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_TITLE_AND_VERTICAL_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E:\websites\free-power-point-templates\2012\logos.png" id="100" name="Google Shape;10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BJEC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  <a:defRPr sz="3600"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448965" y="433880"/>
            <a:ext cx="8246070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•"/>
              <a:defRPr sz="2800">
                <a:solidFill>
                  <a:srgbClr val="1D1B10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Char char="–"/>
              <a:defRPr>
                <a:solidFill>
                  <a:srgbClr val="1D1B10"/>
                </a:solidFill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>
                <a:solidFill>
                  <a:srgbClr val="1D1B10"/>
                </a:solidFill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>
                <a:solidFill>
                  <a:srgbClr val="1D1B10"/>
                </a:solidFill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»"/>
              <a:defRPr>
                <a:solidFill>
                  <a:srgbClr val="1D1B10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_WITH_TEXT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525317" y="433880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alibri"/>
              <a:buNone/>
              <a:defRPr sz="3600">
                <a:solidFill>
                  <a:srgbClr val="F2CD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536879" y="1655519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536879" y="2127916"/>
            <a:ext cx="4040188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1"/>
          <p:cNvSpPr txBox="1"/>
          <p:nvPr>
            <p:ph idx="3" type="body"/>
          </p:nvPr>
        </p:nvSpPr>
        <p:spPr>
          <a:xfrm>
            <a:off x="4572000" y="1655519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  <a:defRPr b="1" sz="2400">
                <a:solidFill>
                  <a:srgbClr val="1D1B1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1"/>
          <p:cNvSpPr txBox="1"/>
          <p:nvPr>
            <p:ph idx="4" type="body"/>
          </p:nvPr>
        </p:nvSpPr>
        <p:spPr>
          <a:xfrm>
            <a:off x="4572000" y="2127916"/>
            <a:ext cx="4041775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  <a:defRPr sz="2400">
                <a:solidFill>
                  <a:srgbClr val="1D1B10"/>
                </a:solidFill>
              </a:defRPr>
            </a:lvl1pPr>
            <a:lvl2pPr indent="-355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D1B10"/>
              </a:buClr>
              <a:buSzPts val="2000"/>
              <a:buChar char="–"/>
              <a:defRPr sz="2000">
                <a:solidFill>
                  <a:srgbClr val="1D1B10"/>
                </a:solidFill>
              </a:defRPr>
            </a:lvl2pPr>
            <a:lvl3pPr indent="-342900" lvl="2" marL="1371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•"/>
              <a:defRPr sz="1800">
                <a:solidFill>
                  <a:srgbClr val="1D1B10"/>
                </a:solidFill>
              </a:defRPr>
            </a:lvl3pPr>
            <a:lvl4pPr indent="-3302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–"/>
              <a:defRPr sz="1600">
                <a:solidFill>
                  <a:srgbClr val="1D1B10"/>
                </a:solidFill>
              </a:defRPr>
            </a:lvl4pPr>
            <a:lvl5pPr indent="-3302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D1B10"/>
              </a:buClr>
              <a:buSzPts val="1600"/>
              <a:buChar char="»"/>
              <a:defRPr sz="1600">
                <a:solidFill>
                  <a:srgbClr val="1D1B10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_OBJECT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ontents slide layout">
  <p:cSld name="1_Contents slide layou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242647" y="254632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Clr>
                <a:srgbClr val="262626"/>
              </a:buClr>
              <a:buSzPts val="4050"/>
              <a:buNone/>
              <a:defRPr b="0" sz="405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6" name="Google Shape;56;p24"/>
          <p:cNvGrpSpPr/>
          <p:nvPr/>
        </p:nvGrpSpPr>
        <p:grpSpPr>
          <a:xfrm>
            <a:off x="0" y="4948390"/>
            <a:ext cx="9144000" cy="195110"/>
            <a:chOff x="4379494" y="697832"/>
            <a:chExt cx="2586787" cy="168442"/>
          </a:xfrm>
        </p:grpSpPr>
        <p:sp>
          <p:nvSpPr>
            <p:cNvPr id="57" name="Google Shape;57;p24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4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4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r>
                <a:t/>
              </a:r>
              <a:endPara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" name="Google Shape;62;p24"/>
          <p:cNvSpPr/>
          <p:nvPr/>
        </p:nvSpPr>
        <p:spPr>
          <a:xfrm flipH="1" rot="10800000">
            <a:off x="0" y="2795036"/>
            <a:ext cx="1321594" cy="342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type="secHead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7"/>
          <p:cNvSpPr txBox="1"/>
          <p:nvPr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This presentation uses a free template provided by FPPT.com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www.free-power-point-templates.com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-40595" y="2538107"/>
            <a:ext cx="8246100" cy="13743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orbel"/>
              <a:buNone/>
            </a:pPr>
            <a:r>
              <a:rPr b="1" lang="en-US" sz="4000">
                <a:latin typeface="Corbel"/>
                <a:ea typeface="Corbel"/>
                <a:cs typeface="Corbel"/>
                <a:sym typeface="Corbel"/>
              </a:rPr>
              <a:t>Artificial Intelligence</a:t>
            </a:r>
            <a:endParaRPr b="1" sz="40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-183422" y="3503854"/>
            <a:ext cx="8398800" cy="13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2800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Introduction : A Course Outline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0"/>
          <p:cNvSpPr txBox="1"/>
          <p:nvPr>
            <p:ph type="title"/>
          </p:nvPr>
        </p:nvSpPr>
        <p:spPr>
          <a:xfrm>
            <a:off x="-161855" y="281175"/>
            <a:ext cx="7024430" cy="104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Cognitive Tasks (Turing Tests ) </a:t>
            </a:r>
            <a:endParaRPr b="1" sz="3600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-161855" y="1327750"/>
            <a:ext cx="9467710" cy="4678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Natural language processing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for communication with human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Knowledge representation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-</a:t>
            </a:r>
            <a:r>
              <a:rPr b="0" i="0" lang="en-US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store information effectively &amp; efficiently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Automated reasoning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-to retrieve &amp; answer questions using the stored information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Machine learning</a:t>
            </a:r>
            <a:endParaRPr b="1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-to adapt to new circumstances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Computer vision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perceive objects (seeing)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Robotics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move objects (acting)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233295" y="189384"/>
            <a:ext cx="8156330" cy="10965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Areas of AI and Some Dependencies</a:t>
            </a:r>
            <a:endParaRPr/>
          </a:p>
        </p:txBody>
      </p:sp>
      <p:sp>
        <p:nvSpPr>
          <p:cNvPr id="192" name="Google Shape;192;p11"/>
          <p:cNvSpPr txBox="1"/>
          <p:nvPr/>
        </p:nvSpPr>
        <p:spPr>
          <a:xfrm>
            <a:off x="1874044" y="1909762"/>
            <a:ext cx="81200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1"/>
          <p:cNvSpPr txBox="1"/>
          <p:nvPr/>
        </p:nvSpPr>
        <p:spPr>
          <a:xfrm>
            <a:off x="1828800" y="1657350"/>
            <a:ext cx="914400" cy="415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3314699" y="4171950"/>
            <a:ext cx="971549" cy="415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4800600" y="2857500"/>
            <a:ext cx="1143000" cy="415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2857500" y="2686050"/>
            <a:ext cx="1428748" cy="738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29250" y="1428750"/>
            <a:ext cx="1891440" cy="738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Representation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3771900" y="1657350"/>
            <a:ext cx="800100" cy="4001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1"/>
          <p:cNvSpPr txBox="1"/>
          <p:nvPr/>
        </p:nvSpPr>
        <p:spPr>
          <a:xfrm>
            <a:off x="6286500" y="3943350"/>
            <a:ext cx="1143000" cy="73866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Expert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/>
        </p:nvSpPr>
        <p:spPr>
          <a:xfrm>
            <a:off x="4572000" y="4171950"/>
            <a:ext cx="1200150" cy="415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/>
          <p:nvPr/>
        </p:nvSpPr>
        <p:spPr>
          <a:xfrm>
            <a:off x="1828800" y="4171950"/>
            <a:ext cx="742950" cy="41549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1"/>
          <p:cNvCxnSpPr/>
          <p:nvPr/>
        </p:nvCxnSpPr>
        <p:spPr>
          <a:xfrm>
            <a:off x="2171700" y="2057400"/>
            <a:ext cx="0" cy="21145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11"/>
          <p:cNvCxnSpPr/>
          <p:nvPr/>
        </p:nvCxnSpPr>
        <p:spPr>
          <a:xfrm>
            <a:off x="2743200" y="1885950"/>
            <a:ext cx="102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11"/>
          <p:cNvCxnSpPr/>
          <p:nvPr/>
        </p:nvCxnSpPr>
        <p:spPr>
          <a:xfrm>
            <a:off x="2743200" y="2057400"/>
            <a:ext cx="2057400" cy="8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5" name="Google Shape;205;p11"/>
          <p:cNvCxnSpPr/>
          <p:nvPr/>
        </p:nvCxnSpPr>
        <p:spPr>
          <a:xfrm>
            <a:off x="2457450" y="2057400"/>
            <a:ext cx="1085850" cy="628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11"/>
          <p:cNvSpPr/>
          <p:nvPr/>
        </p:nvSpPr>
        <p:spPr>
          <a:xfrm>
            <a:off x="2743200" y="1373982"/>
            <a:ext cx="2628900" cy="283369"/>
          </a:xfrm>
          <a:custGeom>
            <a:rect b="b" l="l" r="r" t="t"/>
            <a:pathLst>
              <a:path extrusionOk="0" h="238" w="2208">
                <a:moveTo>
                  <a:pt x="0" y="238"/>
                </a:moveTo>
                <a:cubicBezTo>
                  <a:pt x="178" y="201"/>
                  <a:pt x="702" y="32"/>
                  <a:pt x="1070" y="16"/>
                </a:cubicBezTo>
                <a:cubicBezTo>
                  <a:pt x="1438" y="0"/>
                  <a:pt x="1971" y="116"/>
                  <a:pt x="2208" y="14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2286000" y="2057400"/>
            <a:ext cx="1028700" cy="2286000"/>
          </a:xfrm>
          <a:custGeom>
            <a:rect b="b" l="l" r="r" t="t"/>
            <a:pathLst>
              <a:path extrusionOk="0" h="1920" w="864">
                <a:moveTo>
                  <a:pt x="0" y="0"/>
                </a:moveTo>
                <a:cubicBezTo>
                  <a:pt x="72" y="536"/>
                  <a:pt x="144" y="1072"/>
                  <a:pt x="288" y="1392"/>
                </a:cubicBezTo>
                <a:cubicBezTo>
                  <a:pt x="432" y="1712"/>
                  <a:pt x="648" y="1816"/>
                  <a:pt x="864" y="192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11"/>
          <p:cNvCxnSpPr/>
          <p:nvPr/>
        </p:nvCxnSpPr>
        <p:spPr>
          <a:xfrm>
            <a:off x="4572000" y="2057400"/>
            <a:ext cx="685800" cy="8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11"/>
          <p:cNvSpPr/>
          <p:nvPr/>
        </p:nvSpPr>
        <p:spPr>
          <a:xfrm>
            <a:off x="1504950" y="2057400"/>
            <a:ext cx="2266950" cy="2114550"/>
          </a:xfrm>
          <a:custGeom>
            <a:rect b="b" l="l" r="r" t="t"/>
            <a:pathLst>
              <a:path extrusionOk="0" h="1776" w="1904">
                <a:moveTo>
                  <a:pt x="1904" y="0"/>
                </a:moveTo>
                <a:cubicBezTo>
                  <a:pt x="1224" y="212"/>
                  <a:pt x="544" y="424"/>
                  <a:pt x="272" y="720"/>
                </a:cubicBezTo>
                <a:cubicBezTo>
                  <a:pt x="0" y="1016"/>
                  <a:pt x="136" y="1396"/>
                  <a:pt x="272" y="177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4572000" y="2057400"/>
            <a:ext cx="3000375" cy="1885950"/>
          </a:xfrm>
          <a:custGeom>
            <a:rect b="b" l="l" r="r" t="t"/>
            <a:pathLst>
              <a:path extrusionOk="0" h="1584" w="2520">
                <a:moveTo>
                  <a:pt x="0" y="0"/>
                </a:moveTo>
                <a:cubicBezTo>
                  <a:pt x="356" y="87"/>
                  <a:pt x="1752" y="256"/>
                  <a:pt x="2136" y="520"/>
                </a:cubicBezTo>
                <a:cubicBezTo>
                  <a:pt x="2520" y="784"/>
                  <a:pt x="2269" y="1362"/>
                  <a:pt x="2304" y="158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11"/>
          <p:cNvCxnSpPr/>
          <p:nvPr/>
        </p:nvCxnSpPr>
        <p:spPr>
          <a:xfrm>
            <a:off x="6629400" y="2171700"/>
            <a:ext cx="0" cy="17716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11"/>
          <p:cNvCxnSpPr/>
          <p:nvPr/>
        </p:nvCxnSpPr>
        <p:spPr>
          <a:xfrm>
            <a:off x="3600450" y="3429000"/>
            <a:ext cx="0" cy="742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p11"/>
          <p:cNvCxnSpPr/>
          <p:nvPr/>
        </p:nvCxnSpPr>
        <p:spPr>
          <a:xfrm>
            <a:off x="5314950" y="3257550"/>
            <a:ext cx="0" cy="91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4" name="Google Shape;214;p11"/>
          <p:cNvSpPr/>
          <p:nvPr/>
        </p:nvSpPr>
        <p:spPr>
          <a:xfrm>
            <a:off x="2571750" y="2171700"/>
            <a:ext cx="2857500" cy="2000250"/>
          </a:xfrm>
          <a:custGeom>
            <a:rect b="b" l="l" r="r" t="t"/>
            <a:pathLst>
              <a:path extrusionOk="0" h="1680" w="2400">
                <a:moveTo>
                  <a:pt x="2400" y="0"/>
                </a:moveTo>
                <a:cubicBezTo>
                  <a:pt x="2276" y="96"/>
                  <a:pt x="1845" y="359"/>
                  <a:pt x="1656" y="576"/>
                </a:cubicBezTo>
                <a:cubicBezTo>
                  <a:pt x="1467" y="793"/>
                  <a:pt x="1540" y="1120"/>
                  <a:pt x="1264" y="1304"/>
                </a:cubicBezTo>
                <a:cubicBezTo>
                  <a:pt x="988" y="1488"/>
                  <a:pt x="263" y="1602"/>
                  <a:pt x="0" y="168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0" name="Google Shape;220;p12"/>
          <p:cNvSpPr txBox="1"/>
          <p:nvPr>
            <p:ph type="title"/>
          </p:nvPr>
        </p:nvSpPr>
        <p:spPr>
          <a:xfrm>
            <a:off x="-161855" y="308943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Examples of Artificial Intelligence </a:t>
            </a:r>
            <a:endParaRPr b="1" sz="3600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71806" y="1450181"/>
            <a:ext cx="9081344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965" y="1639506"/>
            <a:ext cx="2595985" cy="1842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2109" y="1852308"/>
            <a:ext cx="2934920" cy="2934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1755" y="1450181"/>
            <a:ext cx="2595986" cy="173238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 txBox="1"/>
          <p:nvPr/>
        </p:nvSpPr>
        <p:spPr>
          <a:xfrm>
            <a:off x="448965" y="3640685"/>
            <a:ext cx="1985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Mobile Games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4202396" y="4368876"/>
            <a:ext cx="13743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Personal Assistants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553200" y="331976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Video Games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/>
        </p:nvSpPr>
        <p:spPr>
          <a:xfrm>
            <a:off x="-467265" y="433880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4290"/>
              <a:buFont typeface="Calibri"/>
              <a:buNone/>
            </a:pPr>
            <a:r>
              <a:rPr b="0" i="0" lang="en-US" sz="4290" u="none" cap="none" strike="noStrike">
                <a:solidFill>
                  <a:srgbClr val="D3A90F"/>
                </a:solidFill>
                <a:latin typeface="Calibri"/>
                <a:ea typeface="Calibri"/>
                <a:cs typeface="Calibri"/>
                <a:sym typeface="Calibri"/>
              </a:rPr>
              <a:t>Pre-Requisite for the Course</a:t>
            </a:r>
            <a:endParaRPr b="0" i="0" sz="4290" u="none" cap="none" strike="noStrike">
              <a:solidFill>
                <a:srgbClr val="D3A9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296260" y="1655520"/>
            <a:ext cx="70244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Various Level of Maths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Understanding of Computing Systems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/>
          <p:nvPr/>
        </p:nvSpPr>
        <p:spPr>
          <a:xfrm>
            <a:off x="-314560" y="433880"/>
            <a:ext cx="7554295" cy="104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30"/>
              <a:buFont typeface="Calibri"/>
              <a:buNone/>
            </a:pPr>
            <a:r>
              <a:rPr b="0" i="0" lang="en-US" sz="3630" u="none" cap="none" strike="noStrike">
                <a:solidFill>
                  <a:srgbClr val="D3A90F"/>
                </a:solidFill>
                <a:latin typeface="Calibri"/>
                <a:ea typeface="Calibri"/>
                <a:cs typeface="Calibri"/>
                <a:sym typeface="Calibri"/>
              </a:rPr>
              <a:t>Learning Outcomes with the Subject </a:t>
            </a:r>
            <a:endParaRPr b="0" i="0" sz="3630" u="none" cap="none" strike="noStrike">
              <a:solidFill>
                <a:srgbClr val="D3A9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4"/>
          <p:cNvSpPr txBox="1"/>
          <p:nvPr/>
        </p:nvSpPr>
        <p:spPr>
          <a:xfrm>
            <a:off x="296259" y="1350110"/>
            <a:ext cx="8704186" cy="38041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and understanding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have a knowledge and understanding of the basic concepts of Artificial Intelligence including Search, Game Playing, KBS (including Uncertainty), Planning and Machine Learning.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Intellectual skills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able to use this knowledge and understanding of appropriate principles and guidelines to synthesise solutions to tasks in AI and to critically evaluate alternatives.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Practical skills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able to use a well known declarative language  to construct simple AI systems.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Transferable Skills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should be able to solve problems and evaluate outcomes and alternatives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/>
          <p:nvPr>
            <p:ph idx="1" type="body"/>
          </p:nvPr>
        </p:nvSpPr>
        <p:spPr>
          <a:xfrm>
            <a:off x="-245358" y="560125"/>
            <a:ext cx="8679898" cy="543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7"/>
              <a:buNone/>
            </a:pPr>
            <a:r>
              <a:rPr b="1" lang="en-US" sz="3607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Methodology</a:t>
            </a:r>
            <a:r>
              <a:rPr b="1" lang="en-US" sz="3746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 And Assessment Criterias</a:t>
            </a:r>
            <a:endParaRPr b="1" sz="3746">
              <a:solidFill>
                <a:srgbClr val="D3A90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47" name="Google Shape;247;p15"/>
          <p:cNvCxnSpPr/>
          <p:nvPr/>
        </p:nvCxnSpPr>
        <p:spPr>
          <a:xfrm>
            <a:off x="2973061" y="1550298"/>
            <a:ext cx="1762790" cy="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48" name="Google Shape;248;p15"/>
          <p:cNvGrpSpPr/>
          <p:nvPr/>
        </p:nvGrpSpPr>
        <p:grpSpPr>
          <a:xfrm>
            <a:off x="770080" y="1299725"/>
            <a:ext cx="3051000" cy="3051000"/>
            <a:chOff x="2514579" y="1730962"/>
            <a:chExt cx="4068000" cy="4068000"/>
          </a:xfrm>
        </p:grpSpPr>
        <p:sp>
          <p:nvSpPr>
            <p:cNvPr id="249" name="Google Shape;249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CCC0D9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60009" name="adj1"/>
                <a:gd fmla="val 1927144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1" name="Google Shape;251;p15"/>
          <p:cNvCxnSpPr/>
          <p:nvPr/>
        </p:nvCxnSpPr>
        <p:spPr>
          <a:xfrm>
            <a:off x="3107602" y="2409965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52" name="Google Shape;252;p15"/>
          <p:cNvGrpSpPr/>
          <p:nvPr/>
        </p:nvGrpSpPr>
        <p:grpSpPr>
          <a:xfrm>
            <a:off x="1040080" y="1569725"/>
            <a:ext cx="2511000" cy="2511000"/>
            <a:chOff x="2514579" y="1730962"/>
            <a:chExt cx="4068000" cy="4068000"/>
          </a:xfrm>
        </p:grpSpPr>
        <p:sp>
          <p:nvSpPr>
            <p:cNvPr id="253" name="Google Shape;253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D6E3BC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45699" name="adj1"/>
                <a:gd fmla="val 46266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55" name="Google Shape;255;p15"/>
          <p:cNvCxnSpPr/>
          <p:nvPr/>
        </p:nvCxnSpPr>
        <p:spPr>
          <a:xfrm>
            <a:off x="3107602" y="3269632"/>
            <a:ext cx="1628249" cy="1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56" name="Google Shape;256;p15"/>
          <p:cNvGrpSpPr/>
          <p:nvPr/>
        </p:nvGrpSpPr>
        <p:grpSpPr>
          <a:xfrm>
            <a:off x="1310080" y="1839725"/>
            <a:ext cx="1971000" cy="1971000"/>
            <a:chOff x="2514579" y="1730962"/>
            <a:chExt cx="4068000" cy="4068000"/>
          </a:xfrm>
        </p:grpSpPr>
        <p:sp>
          <p:nvSpPr>
            <p:cNvPr id="257" name="Google Shape;257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E5B8B7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76551" name="adj1"/>
                <a:gd fmla="val 5277948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9" name="Google Shape;259;p15"/>
          <p:cNvGrpSpPr/>
          <p:nvPr/>
        </p:nvGrpSpPr>
        <p:grpSpPr>
          <a:xfrm>
            <a:off x="1641404" y="2337406"/>
            <a:ext cx="1431000" cy="1431000"/>
            <a:chOff x="2514579" y="1730962"/>
            <a:chExt cx="4068000" cy="4068000"/>
          </a:xfrm>
        </p:grpSpPr>
        <p:sp>
          <p:nvSpPr>
            <p:cNvPr id="260" name="Google Shape;260;p15"/>
            <p:cNvSpPr/>
            <p:nvPr/>
          </p:nvSpPr>
          <p:spPr>
            <a:xfrm>
              <a:off x="2514579" y="1730962"/>
              <a:ext cx="4068000" cy="4068000"/>
            </a:xfrm>
            <a:prstGeom prst="ellipse">
              <a:avLst/>
            </a:prstGeom>
            <a:solidFill>
              <a:srgbClr val="B7CCE4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514579" y="1730962"/>
              <a:ext cx="4068000" cy="4068000"/>
            </a:xfrm>
            <a:prstGeom prst="pie">
              <a:avLst>
                <a:gd fmla="val 16115061" name="adj1"/>
                <a:gd fmla="val 7999258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5"/>
                <a:buFont typeface="Arial"/>
                <a:buNone/>
              </a:pPr>
              <a:r>
                <a:t/>
              </a:r>
              <a:endParaRPr b="0" i="0" sz="20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/>
          <p:nvPr/>
        </p:nvSpPr>
        <p:spPr>
          <a:xfrm>
            <a:off x="1850080" y="2379725"/>
            <a:ext cx="891000" cy="891000"/>
          </a:xfrm>
          <a:prstGeom prst="ellipse">
            <a:avLst/>
          </a:pr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8100000" scaled="0"/>
          </a:gra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15"/>
          <p:cNvCxnSpPr/>
          <p:nvPr/>
        </p:nvCxnSpPr>
        <p:spPr>
          <a:xfrm rot="10800000">
            <a:off x="1898151" y="3407501"/>
            <a:ext cx="2837700" cy="721800"/>
          </a:xfrm>
          <a:prstGeom prst="bentConnector3">
            <a:avLst>
              <a:gd fmla="val 99034" name="adj1"/>
            </a:avLst>
          </a:prstGeom>
          <a:noFill/>
          <a:ln cap="flat" cmpd="sng" w="38100">
            <a:solidFill>
              <a:schemeClr val="accent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5482174" y="1280550"/>
            <a:ext cx="3661826" cy="832944"/>
            <a:chOff x="6210998" y="1433695"/>
            <a:chExt cx="2688349" cy="1110591"/>
          </a:xfrm>
        </p:grpSpPr>
        <p:sp>
          <p:nvSpPr>
            <p:cNvPr id="265" name="Google Shape;265;p15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Class Assignment(s) </a:t>
              </a:r>
              <a:endParaRPr b="1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6210998" y="1682513"/>
              <a:ext cx="2688349" cy="861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Each chapter being covered will have one assignment.  The Case Studies will be given in line to the Changing with Speed across IT Projects in Kirirom</a:t>
              </a:r>
              <a:endPara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67" name="Google Shape;267;p15"/>
          <p:cNvGrpSpPr/>
          <p:nvPr/>
        </p:nvGrpSpPr>
        <p:grpSpPr>
          <a:xfrm>
            <a:off x="5551729" y="2175556"/>
            <a:ext cx="2870892" cy="618650"/>
            <a:chOff x="6210997" y="1386770"/>
            <a:chExt cx="2688349" cy="824866"/>
          </a:xfrm>
        </p:grpSpPr>
        <p:sp>
          <p:nvSpPr>
            <p:cNvPr id="268" name="Google Shape;268;p15"/>
            <p:cNvSpPr txBox="1"/>
            <p:nvPr/>
          </p:nvSpPr>
          <p:spPr>
            <a:xfrm>
              <a:off x="6210997" y="1386770"/>
              <a:ext cx="2688349" cy="3077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1" i="0" lang="en-US" sz="9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Internal Exam(s) </a:t>
              </a:r>
              <a:endParaRPr b="1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15"/>
            <p:cNvSpPr txBox="1"/>
            <p:nvPr/>
          </p:nvSpPr>
          <p:spPr>
            <a:xfrm>
              <a:off x="6210997" y="1883342"/>
              <a:ext cx="2688349" cy="328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 There will be 2 exams </a:t>
              </a:r>
              <a:endPara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70" name="Google Shape;270;p15"/>
          <p:cNvGrpSpPr/>
          <p:nvPr/>
        </p:nvGrpSpPr>
        <p:grpSpPr>
          <a:xfrm>
            <a:off x="5448160" y="2853375"/>
            <a:ext cx="2919878" cy="520978"/>
            <a:chOff x="6210998" y="1316170"/>
            <a:chExt cx="2734220" cy="694638"/>
          </a:xfrm>
        </p:grpSpPr>
        <p:sp>
          <p:nvSpPr>
            <p:cNvPr id="271" name="Google Shape;271;p15"/>
            <p:cNvSpPr txBox="1"/>
            <p:nvPr/>
          </p:nvSpPr>
          <p:spPr>
            <a:xfrm>
              <a:off x="6256869" y="1316170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1" i="0" lang="en-US" sz="1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Model Exam </a:t>
              </a:r>
              <a:endParaRPr b="1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15"/>
            <p:cNvSpPr txBox="1"/>
            <p:nvPr/>
          </p:nvSpPr>
          <p:spPr>
            <a:xfrm>
              <a:off x="6210998" y="1682513"/>
              <a:ext cx="2688349" cy="3282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There will be one Model Exam. </a:t>
              </a:r>
              <a:endPara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73" name="Google Shape;273;p15"/>
          <p:cNvGrpSpPr/>
          <p:nvPr/>
        </p:nvGrpSpPr>
        <p:grpSpPr>
          <a:xfrm>
            <a:off x="5448161" y="3796402"/>
            <a:ext cx="2870892" cy="448224"/>
            <a:chOff x="6210998" y="1433695"/>
            <a:chExt cx="2688349" cy="597631"/>
          </a:xfrm>
        </p:grpSpPr>
        <p:sp>
          <p:nvSpPr>
            <p:cNvPr id="274" name="Google Shape;274;p15"/>
            <p:cNvSpPr txBox="1"/>
            <p:nvPr/>
          </p:nvSpPr>
          <p:spPr>
            <a:xfrm>
              <a:off x="6210998" y="1433695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rPr>
                <a:t>Semester Exam</a:t>
              </a:r>
              <a:endParaRPr b="1" i="0" sz="1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6210998" y="1682513"/>
              <a:ext cx="2688349" cy="348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There will be 1 Semester Exam</a:t>
              </a:r>
              <a:endPara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5"/>
          <p:cNvSpPr/>
          <p:nvPr/>
        </p:nvSpPr>
        <p:spPr>
          <a:xfrm>
            <a:off x="5020243" y="4013983"/>
            <a:ext cx="247097" cy="231305"/>
          </a:xfrm>
          <a:custGeom>
            <a:rect b="b" l="l" r="r" t="t"/>
            <a:pathLst>
              <a:path extrusionOk="0" h="3032924" w="3239999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5"/>
          <p:cNvSpPr/>
          <p:nvPr/>
        </p:nvSpPr>
        <p:spPr>
          <a:xfrm flipH="1">
            <a:off x="4996909" y="3149267"/>
            <a:ext cx="293762" cy="242336"/>
          </a:xfrm>
          <a:custGeom>
            <a:rect b="b" l="l" r="r" t="t"/>
            <a:pathLst>
              <a:path extrusionOk="0" h="2654282" w="3217557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5"/>
          <p:cNvSpPr/>
          <p:nvPr/>
        </p:nvSpPr>
        <p:spPr>
          <a:xfrm rot="9900000">
            <a:off x="4995290" y="2285081"/>
            <a:ext cx="297000" cy="252245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5013891" y="1450518"/>
            <a:ext cx="259797" cy="19955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5"/>
          <p:cNvSpPr/>
          <p:nvPr/>
        </p:nvSpPr>
        <p:spPr>
          <a:xfrm flipH="1" rot="-5400000">
            <a:off x="2105869" y="2634145"/>
            <a:ext cx="405797" cy="382163"/>
          </a:xfrm>
          <a:custGeom>
            <a:rect b="b" l="l" r="r" t="t"/>
            <a:pathLst>
              <a:path extrusionOk="0" h="2758049" w="2928608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1059785" y="1197405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orbel"/>
              <a:buNone/>
            </a:pPr>
            <a:r>
              <a:rPr lang="en-US" sz="3240">
                <a:latin typeface="Corbel"/>
                <a:ea typeface="Corbel"/>
                <a:cs typeface="Corbel"/>
                <a:sym typeface="Corbel"/>
              </a:rPr>
              <a:t>Thank You !</a:t>
            </a:r>
            <a:endParaRPr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6" name="Google Shape;286;p16"/>
          <p:cNvSpPr txBox="1"/>
          <p:nvPr/>
        </p:nvSpPr>
        <p:spPr>
          <a:xfrm>
            <a:off x="1" y="2113635"/>
            <a:ext cx="487741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Our intelligence is what makes us human, and  AI is an extension of that quality.” 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– Yann LeCun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705" y="-1"/>
            <a:ext cx="4419295" cy="5167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48964" y="433880"/>
            <a:ext cx="6260905" cy="5726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40"/>
              <a:buFont typeface="Calibri"/>
              <a:buNone/>
            </a:pPr>
            <a:r>
              <a:rPr lang="en-US" sz="3240"/>
              <a:t>Agenda</a:t>
            </a:r>
            <a:endParaRPr sz="3240"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448965" y="1044700"/>
            <a:ext cx="6260906" cy="3511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Introduction to the Subject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Introduction to the Course Objectives and Learning Outcomes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Pre- Requisite for the  Course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Importance of the Subject and Examples where it will be useful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Char char="•"/>
            </a:pPr>
            <a:r>
              <a:rPr b="1" lang="en-US" sz="2400">
                <a:latin typeface="Corbel"/>
                <a:ea typeface="Corbel"/>
                <a:cs typeface="Corbel"/>
                <a:sym typeface="Corbel"/>
              </a:rPr>
              <a:t>Methodology and Assessment Criteria for the Subject </a:t>
            </a:r>
            <a:endParaRPr b="1" sz="24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150305" y="447405"/>
            <a:ext cx="8246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What is Intelligent Behaviour ?</a:t>
            </a:r>
            <a:endParaRPr b="1"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201675" y="1400540"/>
            <a:ext cx="82461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200"/>
              <a:buChar char="•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Learn from experience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•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Respond flexibly in situation that are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–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New or not anticipated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–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Ambiguous (not clearly defined)</a:t>
            </a:r>
            <a:endParaRPr/>
          </a:p>
          <a:p>
            <a:pPr indent="-285750" lvl="1" marL="74295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–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Specified by contradictory information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•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Apply ‘learnt’ or ‘programmed’ knowledge to solve problems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•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Use reasoning in solving problems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•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Understand and infer facts and rules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1D1B10"/>
              </a:buClr>
              <a:buSzPts val="2200"/>
              <a:buChar char="•"/>
            </a:pPr>
            <a:r>
              <a:rPr lang="en-US" sz="2200">
                <a:latin typeface="Corbel"/>
                <a:ea typeface="Corbel"/>
                <a:cs typeface="Corbel"/>
                <a:sym typeface="Corbel"/>
              </a:rPr>
              <a:t>Recognize the relative importance of different elements in a situation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143555" y="433880"/>
            <a:ext cx="8398775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Elements of Intelligent Performance</a:t>
            </a:r>
            <a:endParaRPr b="1"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448966" y="1350110"/>
            <a:ext cx="8246070" cy="351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Perceive,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Reason and Infer,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Solve problems,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learn and adapt,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apply common sense,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apply analogy,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recall,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apply intuition,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reach emotional states, </a:t>
            </a:r>
            <a:endParaRPr sz="2400">
              <a:latin typeface="Corbel"/>
              <a:ea typeface="Corbel"/>
              <a:cs typeface="Corbel"/>
              <a:sym typeface="Corbel"/>
            </a:endParaRPr>
          </a:p>
          <a:p>
            <a:pPr indent="-342900" lvl="1" marL="342900" rtl="0" algn="just">
              <a:lnSpc>
                <a:spcPct val="7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Font typeface="Corbel"/>
              <a:buChar char="-"/>
            </a:pPr>
            <a:r>
              <a:rPr lang="en-US" sz="2400">
                <a:latin typeface="Corbel"/>
                <a:ea typeface="Corbel"/>
                <a:cs typeface="Corbel"/>
                <a:sym typeface="Corbel"/>
              </a:rPr>
              <a:t>achieve self-awareness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/>
          <p:nvPr>
            <p:ph type="title"/>
          </p:nvPr>
        </p:nvSpPr>
        <p:spPr>
          <a:xfrm>
            <a:off x="296260" y="433880"/>
            <a:ext cx="8398775" cy="61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 sz="3600">
                <a:latin typeface="Corbel"/>
                <a:ea typeface="Corbel"/>
                <a:cs typeface="Corbel"/>
                <a:sym typeface="Corbel"/>
              </a:rPr>
              <a:t>What is Artificial Intelligence ?</a:t>
            </a:r>
            <a:endParaRPr b="1" sz="324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5"/>
          <p:cNvSpPr txBox="1"/>
          <p:nvPr>
            <p:ph idx="1" type="body"/>
          </p:nvPr>
        </p:nvSpPr>
        <p:spPr>
          <a:xfrm>
            <a:off x="296260" y="1655520"/>
            <a:ext cx="8246069" cy="2901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i="1" lang="en-US" sz="2400">
                <a:latin typeface="Corbel"/>
                <a:ea typeface="Corbel"/>
                <a:cs typeface="Corbel"/>
                <a:sym typeface="Corbel"/>
              </a:rPr>
              <a:t>“Artificial Intelligence (AI) is a branch of computer science devoted to creating computer software and hardware to attempt to mimic human intelligence or human intelligent behaviour “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t/>
            </a:r>
            <a:endParaRPr i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i="1" lang="en-US" sz="2400">
                <a:latin typeface="Corbel"/>
                <a:ea typeface="Corbel"/>
                <a:cs typeface="Corbel"/>
                <a:sym typeface="Corbel"/>
              </a:rPr>
              <a:t>                                               Or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t/>
            </a:r>
            <a:endParaRPr i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i="1" lang="en-US" sz="2400">
                <a:latin typeface="Corbel"/>
                <a:ea typeface="Corbel"/>
                <a:cs typeface="Corbel"/>
                <a:sym typeface="Corbel"/>
              </a:rPr>
              <a:t>“AI research is an attempt to discover and describe aspects of human intelligence that can be simulated by machines”</a:t>
            </a:r>
            <a:endParaRPr i="1" sz="2400"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ctr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1D1B10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162088" y="381929"/>
            <a:ext cx="8093365" cy="610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Comparing Human Vs Computers</a:t>
            </a:r>
            <a:endParaRPr b="1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43555" y="1408183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lang="en-US"/>
              <a:t>Computers Are Good At</a:t>
            </a:r>
            <a:endParaRPr/>
          </a:p>
        </p:txBody>
      </p:sp>
      <p:sp>
        <p:nvSpPr>
          <p:cNvPr id="141" name="Google Shape;141;p6"/>
          <p:cNvSpPr txBox="1"/>
          <p:nvPr>
            <p:ph idx="2" type="body"/>
          </p:nvPr>
        </p:nvSpPr>
        <p:spPr>
          <a:xfrm>
            <a:off x="143555" y="2127916"/>
            <a:ext cx="3970330" cy="2276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820"/>
              <a:buChar char="•"/>
            </a:pPr>
            <a:r>
              <a:rPr lang="en-US" sz="1820">
                <a:latin typeface="Corbel"/>
                <a:ea typeface="Corbel"/>
                <a:cs typeface="Corbel"/>
                <a:sym typeface="Corbel"/>
              </a:rPr>
              <a:t>Processing large amount of data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1D1B10"/>
              </a:buClr>
              <a:buSzPts val="1820"/>
              <a:buChar char="•"/>
            </a:pPr>
            <a:r>
              <a:rPr lang="en-US" sz="1820">
                <a:latin typeface="Corbel"/>
                <a:ea typeface="Corbel"/>
                <a:cs typeface="Corbel"/>
                <a:sym typeface="Corbel"/>
              </a:rPr>
              <a:t>Storing (permanently) and retrieve large amount of data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1D1B10"/>
              </a:buClr>
              <a:buSzPts val="1820"/>
              <a:buChar char="•"/>
            </a:pPr>
            <a:r>
              <a:rPr lang="en-US" sz="1820">
                <a:latin typeface="Corbel"/>
                <a:ea typeface="Corbel"/>
                <a:cs typeface="Corbel"/>
                <a:sym typeface="Corbel"/>
              </a:rPr>
              <a:t>Working at extremely fast speeds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1D1B10"/>
              </a:buClr>
              <a:buSzPts val="1820"/>
              <a:buChar char="•"/>
            </a:pPr>
            <a:r>
              <a:rPr lang="en-US" sz="1820">
                <a:latin typeface="Corbel"/>
                <a:ea typeface="Corbel"/>
                <a:cs typeface="Corbel"/>
                <a:sym typeface="Corbel"/>
              </a:rPr>
              <a:t>Doing extensive arithmetic calculation with great accuracy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364"/>
              </a:spcBef>
              <a:spcAft>
                <a:spcPts val="0"/>
              </a:spcAft>
              <a:buClr>
                <a:srgbClr val="1D1B10"/>
              </a:buClr>
              <a:buSzPts val="1820"/>
              <a:buChar char="•"/>
            </a:pPr>
            <a:r>
              <a:rPr lang="en-US" sz="1820">
                <a:latin typeface="Corbel"/>
                <a:ea typeface="Corbel"/>
                <a:cs typeface="Corbel"/>
                <a:sym typeface="Corbel"/>
              </a:rPr>
              <a:t>Working for long periods without fatigue</a:t>
            </a:r>
            <a:endParaRPr/>
          </a:p>
          <a:p>
            <a:pPr indent="-236220" lvl="0" marL="342900" rtl="0" algn="ctr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Clr>
                <a:srgbClr val="1D1B10"/>
              </a:buClr>
              <a:buSzPts val="1680"/>
              <a:buNone/>
            </a:pPr>
            <a:r>
              <a:t/>
            </a:r>
            <a:endParaRPr sz="1679"/>
          </a:p>
        </p:txBody>
      </p:sp>
      <p:sp>
        <p:nvSpPr>
          <p:cNvPr id="142" name="Google Shape;142;p6"/>
          <p:cNvSpPr txBox="1"/>
          <p:nvPr>
            <p:ph idx="3" type="body"/>
          </p:nvPr>
        </p:nvSpPr>
        <p:spPr>
          <a:xfrm>
            <a:off x="4266590" y="1408183"/>
            <a:ext cx="457200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400"/>
              <a:buNone/>
            </a:pPr>
            <a:r>
              <a:rPr lang="en-US"/>
              <a:t>Humans Are Good At</a:t>
            </a:r>
            <a:endParaRPr/>
          </a:p>
        </p:txBody>
      </p:sp>
      <p:sp>
        <p:nvSpPr>
          <p:cNvPr id="143" name="Google Shape;143;p6"/>
          <p:cNvSpPr txBox="1"/>
          <p:nvPr>
            <p:ph idx="4" type="body"/>
          </p:nvPr>
        </p:nvSpPr>
        <p:spPr>
          <a:xfrm>
            <a:off x="4296944" y="1960930"/>
            <a:ext cx="4511292" cy="28793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Recognizing various things, either seen before or not 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Recognizing the relationship patterns between things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Thinking – common sense reasoning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Combining all types of sensory inputs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Acting appropriately in novel situations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Learning new things and changing behavior patterns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Making decisions even when given incomplete information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Clr>
                <a:srgbClr val="1D1B10"/>
              </a:buClr>
              <a:buSzPts val="1700"/>
              <a:buFont typeface="Arial"/>
              <a:buChar char="•"/>
            </a:pPr>
            <a:r>
              <a:rPr lang="en-US" sz="1700">
                <a:latin typeface="Corbel"/>
                <a:ea typeface="Corbel"/>
                <a:cs typeface="Corbel"/>
                <a:sym typeface="Corbel"/>
              </a:rPr>
              <a:t>Working with noisy, incomplete or ambiguous information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Clr>
                <a:srgbClr val="1D1B10"/>
              </a:buClr>
              <a:buSzPts val="600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144928" y="299833"/>
            <a:ext cx="7343095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CD44"/>
              </a:buClr>
              <a:buSzPts val="3600"/>
              <a:buFont typeface="Corbel"/>
              <a:buNone/>
            </a:pPr>
            <a:r>
              <a:rPr b="1" lang="en-US">
                <a:latin typeface="Corbel"/>
                <a:ea typeface="Corbel"/>
                <a:cs typeface="Corbel"/>
                <a:sym typeface="Corbel"/>
              </a:rPr>
              <a:t>Brain vs. Computer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-9151" y="1343025"/>
            <a:ext cx="7177135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1B10"/>
              </a:buClr>
              <a:buSzPts val="2100"/>
              <a:buChar char="•"/>
            </a:pPr>
            <a:r>
              <a:rPr lang="en-US" sz="2100">
                <a:latin typeface="Corbel"/>
                <a:ea typeface="Corbel"/>
                <a:cs typeface="Corbel"/>
                <a:sym typeface="Corbel"/>
              </a:rPr>
              <a:t>In AI, we compare the brain (or the mind) and the computer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Our hope:  the brain is a </a:t>
            </a:r>
            <a:r>
              <a:rPr i="1" lang="en-US" sz="1800">
                <a:latin typeface="Corbel"/>
                <a:ea typeface="Corbel"/>
                <a:cs typeface="Corbel"/>
                <a:sym typeface="Corbel"/>
              </a:rPr>
              <a:t>form </a:t>
            </a: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of computer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1D1B10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Our goal:  we can </a:t>
            </a:r>
            <a:r>
              <a:rPr i="1" lang="en-US" sz="1800">
                <a:latin typeface="Corbel"/>
                <a:ea typeface="Corbel"/>
                <a:cs typeface="Corbel"/>
                <a:sym typeface="Corbel"/>
              </a:rPr>
              <a:t>create </a:t>
            </a: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computer intelligence through programming just as people become intelligent by learning</a:t>
            </a:r>
            <a:endParaRPr/>
          </a:p>
        </p:txBody>
      </p:sp>
      <p:pic>
        <p:nvPicPr>
          <p:cNvPr descr="01AfigCx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7984" y="2678707"/>
            <a:ext cx="1816894" cy="235386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7"/>
          <p:cNvSpPr txBox="1"/>
          <p:nvPr/>
        </p:nvSpPr>
        <p:spPr>
          <a:xfrm>
            <a:off x="1934234" y="2756965"/>
            <a:ext cx="5122800" cy="18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we see that the computer is not like the brain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145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7145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performs tasks without understanding what its doing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145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t/>
            </a:r>
            <a:endParaRPr b="0" i="0" sz="16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171450" marR="0" rtl="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650"/>
              <a:buFont typeface="Times New Roman"/>
              <a:buNone/>
            </a:pPr>
            <a:r>
              <a:rPr b="0" i="0" lang="en-US" sz="16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the brain understand what its doing when it solves problems?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485" y="3702332"/>
            <a:ext cx="1376825" cy="1330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932" y="2495547"/>
            <a:ext cx="1757363" cy="111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type="title"/>
          </p:nvPr>
        </p:nvSpPr>
        <p:spPr>
          <a:xfrm>
            <a:off x="-314560" y="43388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What is Artificial Intelligence? (again)</a:t>
            </a:r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448965" y="1338010"/>
            <a:ext cx="4275740" cy="3538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rbel"/>
                <a:ea typeface="Corbel"/>
                <a:cs typeface="Corbel"/>
                <a:sym typeface="Corbel"/>
              </a:rPr>
              <a:t>Systems that think like humans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Cognitive Modeling Approach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“The automation of activities that we associate with human thinking...”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Bellman 1978</a:t>
            </a:r>
            <a:endParaRPr/>
          </a:p>
          <a:p>
            <a:pPr indent="-1714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rbel"/>
                <a:ea typeface="Corbel"/>
                <a:cs typeface="Corbel"/>
                <a:sym typeface="Corbel"/>
              </a:rPr>
              <a:t>Systems that act like humans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Turing Test Approach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“The art of creating machines that perform functions that require intelligence when performed by people”</a:t>
            </a:r>
            <a:endParaRPr/>
          </a:p>
          <a:p>
            <a:pPr indent="-285750" lvl="1" marL="742950" rtl="0" algn="l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Kurzweil 1990</a:t>
            </a:r>
            <a:endParaRPr/>
          </a:p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4586696" y="1493217"/>
            <a:ext cx="4123036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rbel"/>
                <a:ea typeface="Corbel"/>
                <a:cs typeface="Corbel"/>
                <a:sym typeface="Corbel"/>
              </a:rPr>
              <a:t>Systems that think rationally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“Laws of Thought” approach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“The study of mental faculties through the use of computational models”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Charniak and McDermott</a:t>
            </a:r>
            <a:endParaRPr/>
          </a:p>
          <a:p>
            <a:pPr indent="-184150" lvl="1" marL="742950" rtl="0" algn="just">
              <a:lnSpc>
                <a:spcPct val="7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rbel"/>
              <a:ea typeface="Corbel"/>
              <a:cs typeface="Corbel"/>
              <a:sym typeface="Corbel"/>
            </a:endParaRPr>
          </a:p>
          <a:p>
            <a:pPr indent="-342900" lvl="0" marL="34290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latin typeface="Corbel"/>
                <a:ea typeface="Corbel"/>
                <a:cs typeface="Corbel"/>
                <a:sym typeface="Corbel"/>
              </a:rPr>
              <a:t>Systems that act rationally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Rational Agent Approach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“The branch of Computer Science that is concerned with the automation of intelligent behavior”</a:t>
            </a:r>
            <a:endParaRPr/>
          </a:p>
          <a:p>
            <a:pPr indent="-285750" lvl="1" marL="742950" rtl="0" algn="just">
              <a:lnSpc>
                <a:spcPct val="7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Lugar and Stubblefield</a:t>
            </a:r>
            <a:endParaRPr/>
          </a:p>
          <a:p>
            <a:pPr indent="-247650" lvl="0" marL="342900" rtl="0" algn="l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9"/>
          <p:cNvSpPr txBox="1"/>
          <p:nvPr>
            <p:ph type="title"/>
          </p:nvPr>
        </p:nvSpPr>
        <p:spPr>
          <a:xfrm>
            <a:off x="-1391763" y="312649"/>
            <a:ext cx="8135463" cy="877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A90F"/>
              </a:buClr>
              <a:buSzPts val="3600"/>
              <a:buFont typeface="Corbel"/>
              <a:buNone/>
            </a:pPr>
            <a:r>
              <a:rPr b="1" lang="en-US" sz="3600">
                <a:solidFill>
                  <a:srgbClr val="D3A90F"/>
                </a:solidFill>
                <a:latin typeface="Corbel"/>
                <a:ea typeface="Corbel"/>
                <a:cs typeface="Corbel"/>
                <a:sym typeface="Corbel"/>
              </a:rPr>
              <a:t>System Acting Humanly</a:t>
            </a:r>
            <a:endParaRPr/>
          </a:p>
        </p:txBody>
      </p:sp>
      <p:sp>
        <p:nvSpPr>
          <p:cNvPr id="168" name="Google Shape;168;p9"/>
          <p:cNvSpPr txBox="1"/>
          <p:nvPr>
            <p:ph idx="1" type="body"/>
          </p:nvPr>
        </p:nvSpPr>
        <p:spPr>
          <a:xfrm>
            <a:off x="457200" y="1502815"/>
            <a:ext cx="3955256" cy="3091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orbel"/>
                <a:ea typeface="Corbel"/>
                <a:cs typeface="Corbel"/>
                <a:sym typeface="Corbel"/>
              </a:rPr>
              <a:t>The Turing Test (1950)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Can machines think?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Can machines behave intelligently?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orbel"/>
                <a:ea typeface="Corbel"/>
                <a:cs typeface="Corbel"/>
                <a:sym typeface="Corbel"/>
              </a:rPr>
              <a:t>Operational test for intelligent behavior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The Imitation Game</a:t>
            </a:r>
            <a:endParaRPr/>
          </a:p>
        </p:txBody>
      </p:sp>
      <p:pic>
        <p:nvPicPr>
          <p:cNvPr descr="j0285750"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3700" y="3429001"/>
            <a:ext cx="1028700" cy="6322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95384" id="170" name="Google Shape;1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572000" y="2000250"/>
            <a:ext cx="979885" cy="10251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0195384" id="171" name="Google Shape;1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43700" y="1143000"/>
            <a:ext cx="1007269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6115050" y="971550"/>
            <a:ext cx="114300" cy="337185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6979444" y="2195512"/>
            <a:ext cx="731290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6750844" y="4081462"/>
            <a:ext cx="959686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AI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4629150" y="3052763"/>
            <a:ext cx="111434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Human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Interrogator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9"/>
          <p:cNvCxnSpPr>
            <a:stCxn id="170" idx="1"/>
            <a:endCxn id="171" idx="1"/>
          </p:cNvCxnSpPr>
          <p:nvPr/>
        </p:nvCxnSpPr>
        <p:spPr>
          <a:xfrm flipH="1" rot="10800000">
            <a:off x="5551885" y="1657214"/>
            <a:ext cx="1191900" cy="855600"/>
          </a:xfrm>
          <a:prstGeom prst="bentConnector3">
            <a:avLst>
              <a:gd fmla="val 49944" name="adj1"/>
            </a:avLst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9"/>
          <p:cNvCxnSpPr>
            <a:stCxn id="170" idx="1"/>
            <a:endCxn id="169" idx="1"/>
          </p:cNvCxnSpPr>
          <p:nvPr/>
        </p:nvCxnSpPr>
        <p:spPr>
          <a:xfrm>
            <a:off x="5551885" y="2512814"/>
            <a:ext cx="1191900" cy="1232400"/>
          </a:xfrm>
          <a:prstGeom prst="bentConnector3">
            <a:avLst>
              <a:gd fmla="val 49944" name="adj1"/>
            </a:avLst>
          </a:prstGeom>
          <a:noFill/>
          <a:ln cap="flat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9"/>
          <p:cNvSpPr txBox="1"/>
          <p:nvPr/>
        </p:nvSpPr>
        <p:spPr>
          <a:xfrm>
            <a:off x="6446044" y="2252663"/>
            <a:ext cx="34817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2017-08-01T15:40:51Z</dcterms:created>
</cp:coreProperties>
</file>