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0" roundtripDataSignature="AMtx7mhMEAf8OwhwbskiynLMoVzuww0Z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slide" Target="slides/slide20.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a:ea typeface="Times"/>
                <a:cs typeface="Times"/>
                <a:sym typeface="Times"/>
              </a:rPr>
              <a:t>‹#›</a:t>
            </a:fld>
            <a:endParaRPr sz="1200">
              <a:solidFill>
                <a:schemeClr val="dk1"/>
              </a:solidFill>
              <a:latin typeface="Times"/>
              <a:ea typeface="Times"/>
              <a:cs typeface="Times"/>
              <a:sym typeface="Times"/>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6" name="Google Shape;196;p12: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a:ea typeface="Times"/>
              <a:cs typeface="Times"/>
              <a:sym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a:ea typeface="Times"/>
                <a:cs typeface="Times"/>
                <a:sym typeface="Times"/>
              </a:rPr>
              <a:t>‹#›</a:t>
            </a:fld>
            <a:endParaRPr sz="1200">
              <a:solidFill>
                <a:schemeClr val="dk1"/>
              </a:solidFill>
              <a:latin typeface="Times"/>
              <a:ea typeface="Times"/>
              <a:cs typeface="Times"/>
              <a:sym typeface="Times"/>
            </a:endParaRPr>
          </a:p>
        </p:txBody>
      </p:sp>
      <p:sp>
        <p:nvSpPr>
          <p:cNvPr id="202" name="Google Shape;20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3" name="Google Shape;203;p13: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sz="2300"/>
              <a:t>A physical symbol system (PSS)</a:t>
            </a:r>
            <a:endParaRPr sz="700"/>
          </a:p>
          <a:p>
            <a:pPr indent="0" lvl="1" marL="457200" rtl="0" algn="l">
              <a:lnSpc>
                <a:spcPct val="90000"/>
              </a:lnSpc>
              <a:spcBef>
                <a:spcPts val="0"/>
              </a:spcBef>
              <a:spcAft>
                <a:spcPts val="0"/>
              </a:spcAft>
              <a:buSzPts val="1400"/>
              <a:buNone/>
            </a:pPr>
            <a:r>
              <a:rPr lang="en-US" sz="1900"/>
              <a:t>consists of symbols (patterns) which are combinable into expressions</a:t>
            </a:r>
            <a:endParaRPr sz="700"/>
          </a:p>
          <a:p>
            <a:pPr indent="0" lvl="1" marL="457200" rtl="0" algn="l">
              <a:lnSpc>
                <a:spcPct val="90000"/>
              </a:lnSpc>
              <a:spcBef>
                <a:spcPts val="0"/>
              </a:spcBef>
              <a:spcAft>
                <a:spcPts val="0"/>
              </a:spcAft>
              <a:buSzPts val="1400"/>
              <a:buNone/>
            </a:pPr>
            <a:r>
              <a:rPr lang="en-US" sz="1900"/>
              <a:t>there are processes which operate on these symbols to create new symbols and expressions</a:t>
            </a:r>
            <a:endParaRPr sz="700"/>
          </a:p>
          <a:p>
            <a:pPr indent="0" lvl="2" marL="914400" rtl="0" algn="l">
              <a:lnSpc>
                <a:spcPct val="90000"/>
              </a:lnSpc>
              <a:spcBef>
                <a:spcPts val="0"/>
              </a:spcBef>
              <a:spcAft>
                <a:spcPts val="0"/>
              </a:spcAft>
              <a:buSzPts val="1400"/>
              <a:buNone/>
            </a:pPr>
            <a:r>
              <a:rPr lang="en-US" sz="1500"/>
              <a:t>consider for instance English as a physical symbol system</a:t>
            </a:r>
            <a:endParaRPr sz="700"/>
          </a:p>
          <a:p>
            <a:pPr indent="0" lvl="2" marL="914400" rtl="0" algn="l">
              <a:lnSpc>
                <a:spcPct val="90000"/>
              </a:lnSpc>
              <a:spcBef>
                <a:spcPts val="0"/>
              </a:spcBef>
              <a:spcAft>
                <a:spcPts val="0"/>
              </a:spcAft>
              <a:buSzPts val="1400"/>
              <a:buNone/>
            </a:pPr>
            <a:r>
              <a:rPr lang="en-US" sz="1500"/>
              <a:t>symbols are the alphabet</a:t>
            </a:r>
            <a:endParaRPr sz="700"/>
          </a:p>
          <a:p>
            <a:pPr indent="0" lvl="2" marL="914400" rtl="0" algn="l">
              <a:lnSpc>
                <a:spcPct val="90000"/>
              </a:lnSpc>
              <a:spcBef>
                <a:spcPts val="0"/>
              </a:spcBef>
              <a:spcAft>
                <a:spcPts val="0"/>
              </a:spcAft>
              <a:buSzPts val="1400"/>
              <a:buNone/>
            </a:pPr>
            <a:r>
              <a:rPr lang="en-US" sz="1500"/>
              <a:t>expressions are words and sentences</a:t>
            </a:r>
            <a:endParaRPr sz="700"/>
          </a:p>
          <a:p>
            <a:pPr indent="0" lvl="2" marL="914400" rtl="0" algn="l">
              <a:lnSpc>
                <a:spcPct val="90000"/>
              </a:lnSpc>
              <a:spcBef>
                <a:spcPts val="0"/>
              </a:spcBef>
              <a:spcAft>
                <a:spcPts val="0"/>
              </a:spcAft>
              <a:buSzPts val="1400"/>
              <a:buNone/>
            </a:pPr>
            <a:r>
              <a:rPr lang="en-US" sz="1500"/>
              <a:t>the processes are the English grammar and parsers and dictionaries</a:t>
            </a:r>
            <a:endParaRPr sz="700"/>
          </a:p>
          <a:p>
            <a:pPr indent="0" lvl="0" marL="0" rtl="0" algn="l">
              <a:lnSpc>
                <a:spcPct val="90000"/>
              </a:lnSpc>
              <a:spcBef>
                <a:spcPts val="0"/>
              </a:spcBef>
              <a:spcAft>
                <a:spcPts val="0"/>
              </a:spcAft>
              <a:buSzPts val="1400"/>
              <a:buNone/>
            </a:pPr>
            <a:r>
              <a:rPr lang="en-US" sz="2300"/>
              <a:t>The PSS Hypothesis states that a PSS has the </a:t>
            </a:r>
            <a:r>
              <a:rPr i="1" lang="en-US" sz="2300"/>
              <a:t>necessary</a:t>
            </a:r>
            <a:r>
              <a:rPr lang="en-US" sz="2300"/>
              <a:t> and </a:t>
            </a:r>
            <a:r>
              <a:rPr i="1" lang="en-US" sz="2300"/>
              <a:t>sufficient</a:t>
            </a:r>
            <a:r>
              <a:rPr lang="en-US" sz="2300"/>
              <a:t> means for intelligent action</a:t>
            </a:r>
            <a:endParaRPr sz="700"/>
          </a:p>
          <a:p>
            <a:pPr indent="0" lvl="1" marL="457200" rtl="0" algn="l">
              <a:lnSpc>
                <a:spcPct val="90000"/>
              </a:lnSpc>
              <a:spcBef>
                <a:spcPts val="0"/>
              </a:spcBef>
              <a:spcAft>
                <a:spcPts val="0"/>
              </a:spcAft>
              <a:buSzPts val="1400"/>
              <a:buNone/>
            </a:pPr>
            <a:r>
              <a:rPr lang="en-US" sz="1900"/>
              <a:t>a computer is a PSS </a:t>
            </a:r>
            <a:endParaRPr sz="700"/>
          </a:p>
          <a:p>
            <a:pPr indent="0" lvl="2" marL="914400" rtl="0" algn="l">
              <a:lnSpc>
                <a:spcPct val="90000"/>
              </a:lnSpc>
              <a:spcBef>
                <a:spcPts val="0"/>
              </a:spcBef>
              <a:spcAft>
                <a:spcPts val="0"/>
              </a:spcAft>
              <a:buSzPts val="1400"/>
              <a:buNone/>
            </a:pPr>
            <a:r>
              <a:rPr lang="en-US" sz="1500"/>
              <a:t>if the PSS Hypothesis is true, then it should be possible to program a computer to produce intelligent actions </a:t>
            </a:r>
            <a:endParaRPr sz="700"/>
          </a:p>
          <a:p>
            <a:pPr indent="0" lvl="2" marL="914400" rtl="0" algn="l">
              <a:lnSpc>
                <a:spcPct val="90000"/>
              </a:lnSpc>
              <a:spcBef>
                <a:spcPts val="0"/>
              </a:spcBef>
              <a:spcAft>
                <a:spcPts val="0"/>
              </a:spcAft>
              <a:buSzPts val="1400"/>
              <a:buNone/>
            </a:pPr>
            <a:r>
              <a:rPr lang="en-US" sz="1500"/>
              <a:t>this is the (or a) goal of AI</a:t>
            </a:r>
            <a:endParaRPr sz="700"/>
          </a:p>
          <a:p>
            <a:pPr indent="0" lvl="2" marL="914400" rtl="0" algn="l">
              <a:lnSpc>
                <a:spcPct val="90000"/>
              </a:lnSpc>
              <a:spcBef>
                <a:spcPts val="0"/>
              </a:spcBef>
              <a:spcAft>
                <a:spcPts val="0"/>
              </a:spcAft>
              <a:buSzPts val="1400"/>
              <a:buNone/>
            </a:pPr>
            <a:r>
              <a:rPr lang="en-US" sz="1500"/>
              <a:t>if the PSS Hypothesis is not true, what are the consequences for AI?</a:t>
            </a:r>
            <a:endParaRPr sz="700"/>
          </a:p>
          <a:p>
            <a:pPr indent="0" lvl="0" marL="0" rtl="0" algn="l">
              <a:lnSpc>
                <a:spcPct val="100000"/>
              </a:lnSpc>
              <a:spcBef>
                <a:spcPts val="0"/>
              </a:spcBef>
              <a:spcAft>
                <a:spcPts val="0"/>
              </a:spcAft>
              <a:buSzPts val="1400"/>
              <a:buNone/>
            </a:pPr>
            <a:r>
              <a:t/>
            </a:r>
            <a:endParaRPr sz="700">
              <a:latin typeface="Times"/>
              <a:ea typeface="Times"/>
              <a:cs typeface="Times"/>
              <a:sym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a:ea typeface="Times"/>
                <a:cs typeface="Times"/>
                <a:sym typeface="Times"/>
              </a:rPr>
              <a:t>‹#›</a:t>
            </a:fld>
            <a:endParaRPr sz="1200">
              <a:solidFill>
                <a:schemeClr val="dk1"/>
              </a:solidFill>
              <a:latin typeface="Times"/>
              <a:ea typeface="Times"/>
              <a:cs typeface="Times"/>
              <a:sym typeface="Times"/>
            </a:endParaRPr>
          </a:p>
        </p:txBody>
      </p:sp>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0" name="Google Shape;210;p14: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a:ea typeface="Times"/>
              <a:cs typeface="Times"/>
              <a:sym typeface="Time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a:ea typeface="Times"/>
                <a:cs typeface="Times"/>
                <a:sym typeface="Times"/>
              </a:rPr>
              <a:t>‹#›</a:t>
            </a:fld>
            <a:endParaRPr sz="1200">
              <a:solidFill>
                <a:schemeClr val="dk1"/>
              </a:solidFill>
              <a:latin typeface="Times"/>
              <a:ea typeface="Times"/>
              <a:cs typeface="Times"/>
              <a:sym typeface="Times"/>
            </a:endParaRPr>
          </a:p>
        </p:txBody>
      </p:sp>
      <p:sp>
        <p:nvSpPr>
          <p:cNvPr id="216" name="Google Shape;2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15: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a:ea typeface="Times"/>
              <a:cs typeface="Times"/>
              <a:sym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0" rtl="0" algn="l">
              <a:lnSpc>
                <a:spcPct val="90000"/>
              </a:lnSpc>
              <a:spcBef>
                <a:spcPts val="0"/>
              </a:spcBef>
              <a:spcAft>
                <a:spcPts val="0"/>
              </a:spcAft>
              <a:buSzPts val="1400"/>
              <a:buNone/>
            </a:pPr>
            <a:r>
              <a:rPr lang="en-US" sz="1400"/>
              <a:t>Symbolic AI:</a:t>
            </a:r>
            <a:endParaRPr sz="1400"/>
          </a:p>
          <a:p>
            <a:pPr indent="0" lvl="2" marL="0" rtl="0" algn="l">
              <a:lnSpc>
                <a:spcPct val="90000"/>
              </a:lnSpc>
              <a:spcBef>
                <a:spcPts val="0"/>
              </a:spcBef>
              <a:spcAft>
                <a:spcPts val="0"/>
              </a:spcAft>
              <a:buSzPts val="1400"/>
              <a:buNone/>
            </a:pPr>
            <a:r>
              <a:rPr lang="en-US" sz="1400"/>
              <a:t>	known symbols explicitly</a:t>
            </a:r>
            <a:endParaRPr sz="1400"/>
          </a:p>
          <a:p>
            <a:pPr indent="0" lvl="2" marL="0" rtl="0" algn="l">
              <a:lnSpc>
                <a:spcPct val="90000"/>
              </a:lnSpc>
              <a:spcBef>
                <a:spcPts val="0"/>
              </a:spcBef>
              <a:spcAft>
                <a:spcPts val="0"/>
              </a:spcAft>
              <a:buSzPts val="1400"/>
              <a:buNone/>
            </a:pPr>
            <a:r>
              <a:rPr lang="en-US" sz="1400"/>
              <a:t>Sub-symbolic AI:</a:t>
            </a:r>
            <a:endParaRPr sz="1400"/>
          </a:p>
          <a:p>
            <a:pPr indent="0" lvl="2" marL="0" rtl="0" algn="l">
              <a:lnSpc>
                <a:spcPct val="90000"/>
              </a:lnSpc>
              <a:spcBef>
                <a:spcPts val="0"/>
              </a:spcBef>
              <a:spcAft>
                <a:spcPts val="0"/>
              </a:spcAft>
              <a:buSzPts val="1400"/>
              <a:buNone/>
            </a:pPr>
            <a:r>
              <a:rPr lang="en-US" sz="1400"/>
              <a:t>	need some principles to help solve problems</a:t>
            </a:r>
            <a:endParaRPr sz="1400"/>
          </a:p>
          <a:p>
            <a:pPr indent="0" lvl="0" marL="0" rtl="0" algn="l">
              <a:lnSpc>
                <a:spcPct val="100000"/>
              </a:lnSpc>
              <a:spcBef>
                <a:spcPts val="0"/>
              </a:spcBef>
              <a:spcAft>
                <a:spcPts val="0"/>
              </a:spcAft>
              <a:buSzPts val="1400"/>
              <a:buNone/>
            </a:pPr>
            <a:r>
              <a:t/>
            </a:r>
            <a:endParaRPr sz="1400"/>
          </a:p>
        </p:txBody>
      </p:sp>
      <p:sp>
        <p:nvSpPr>
          <p:cNvPr id="226" name="Google Shape;22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contribute to technology for betterness and more flexibility</a:t>
            </a:r>
            <a:endParaRPr/>
          </a:p>
        </p:txBody>
      </p:sp>
      <p:sp>
        <p:nvSpPr>
          <p:cNvPr id="164" name="Google Shape;16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u="none" strike="noStrike">
                <a:solidFill>
                  <a:schemeClr val="dk1"/>
                </a:solidFill>
                <a:latin typeface="Calibri"/>
                <a:ea typeface="Calibri"/>
                <a:cs typeface="Calibri"/>
                <a:sym typeface="Calibri"/>
              </a:rPr>
              <a:t>In mathematics, computer science, and linguistics, a </a:t>
            </a:r>
            <a:r>
              <a:rPr b="1" i="0" lang="en-US" sz="1200" u="none" strike="noStrike">
                <a:solidFill>
                  <a:schemeClr val="dk1"/>
                </a:solidFill>
                <a:latin typeface="Calibri"/>
                <a:ea typeface="Calibri"/>
                <a:cs typeface="Calibri"/>
                <a:sym typeface="Calibri"/>
              </a:rPr>
              <a:t>formal language</a:t>
            </a:r>
            <a:r>
              <a:rPr b="0" i="0" lang="en-US" sz="1200" u="none" strike="noStrike">
                <a:solidFill>
                  <a:schemeClr val="dk1"/>
                </a:solidFill>
                <a:latin typeface="Calibri"/>
                <a:ea typeface="Calibri"/>
                <a:cs typeface="Calibri"/>
                <a:sym typeface="Calibri"/>
              </a:rPr>
              <a:t> consists of words whose letters are taken from an alphabet and are well-formed according to a specific set of rules.</a:t>
            </a:r>
            <a:endParaRPr/>
          </a:p>
        </p:txBody>
      </p:sp>
      <p:sp>
        <p:nvSpPr>
          <p:cNvPr id="171" name="Google Shape;17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2"/>
          <p:cNvSpPr txBox="1"/>
          <p:nvPr>
            <p:ph type="ctrTitle"/>
          </p:nvPr>
        </p:nvSpPr>
        <p:spPr>
          <a:xfrm>
            <a:off x="601670" y="1350110"/>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2"/>
          <p:cNvSpPr txBox="1"/>
          <p:nvPr>
            <p:ph idx="1" type="subTitle"/>
          </p:nvPr>
        </p:nvSpPr>
        <p:spPr>
          <a:xfrm>
            <a:off x="601669" y="2877160"/>
            <a:ext cx="8398775" cy="137434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560"/>
              </a:spcBef>
              <a:spcAft>
                <a:spcPts val="0"/>
              </a:spcAft>
              <a:buClr>
                <a:srgbClr val="F2CD44"/>
              </a:buClr>
              <a:buSzPts val="2800"/>
              <a:buNone/>
              <a:defRPr b="0" i="0" sz="2800">
                <a:solidFill>
                  <a:srgbClr val="F2CD44"/>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74" name="Shape 74"/>
        <p:cNvGrpSpPr/>
        <p:nvPr/>
      </p:nvGrpSpPr>
      <p:grpSpPr>
        <a:xfrm>
          <a:off x="0" y="0"/>
          <a:ext cx="0" cy="0"/>
          <a:chOff x="0" y="0"/>
          <a:chExt cx="0" cy="0"/>
        </a:xfrm>
      </p:grpSpPr>
      <p:sp>
        <p:nvSpPr>
          <p:cNvPr id="75" name="Google Shape;75;p3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7" name="Google Shape;77;p3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8" name="Google Shape;78;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81" name="Shape 81"/>
        <p:cNvGrpSpPr/>
        <p:nvPr/>
      </p:nvGrpSpPr>
      <p:grpSpPr>
        <a:xfrm>
          <a:off x="0" y="0"/>
          <a:ext cx="0" cy="0"/>
          <a:chOff x="0" y="0"/>
          <a:chExt cx="0" cy="0"/>
        </a:xfrm>
      </p:grpSpPr>
      <p:sp>
        <p:nvSpPr>
          <p:cNvPr id="82" name="Google Shape;82;p3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4" name="Google Shape;84;p3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5" name="Google Shape;85;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88" name="Shape 88"/>
        <p:cNvGrpSpPr/>
        <p:nvPr/>
      </p:nvGrpSpPr>
      <p:grpSpPr>
        <a:xfrm>
          <a:off x="0" y="0"/>
          <a:ext cx="0" cy="0"/>
          <a:chOff x="0" y="0"/>
          <a:chExt cx="0" cy="0"/>
        </a:xfrm>
      </p:grpSpPr>
      <p:sp>
        <p:nvSpPr>
          <p:cNvPr id="89" name="Google Shape;89;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 name="Google Shape;91;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94" name="Shape 94"/>
        <p:cNvGrpSpPr/>
        <p:nvPr/>
      </p:nvGrpSpPr>
      <p:grpSpPr>
        <a:xfrm>
          <a:off x="0" y="0"/>
          <a:ext cx="0" cy="0"/>
          <a:chOff x="0" y="0"/>
          <a:chExt cx="0" cy="0"/>
        </a:xfrm>
      </p:grpSpPr>
      <p:sp>
        <p:nvSpPr>
          <p:cNvPr id="95" name="Google Shape;95;p34"/>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 name="Google Shape;97;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100" name="Google Shape;100;p34"/>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23"/>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070C0"/>
              </a:buClr>
              <a:buSzPts val="3600"/>
              <a:buFont typeface="Calibri"/>
              <a:buNone/>
              <a:defRPr sz="36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 type="body"/>
          </p:nvPr>
        </p:nvSpPr>
        <p:spPr>
          <a:xfrm>
            <a:off x="448965" y="1044700"/>
            <a:ext cx="6260906" cy="3511061"/>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1D1B10"/>
              </a:buClr>
              <a:buSzPts val="2800"/>
              <a:buChar char="•"/>
              <a:defRPr sz="2800">
                <a:solidFill>
                  <a:srgbClr val="1D1B10"/>
                </a:solidFill>
              </a:defRPr>
            </a:lvl1pPr>
            <a:lvl2pPr indent="-406400" lvl="1" marL="914400" algn="l">
              <a:lnSpc>
                <a:spcPct val="100000"/>
              </a:lnSpc>
              <a:spcBef>
                <a:spcPts val="560"/>
              </a:spcBef>
              <a:spcAft>
                <a:spcPts val="0"/>
              </a:spcAft>
              <a:buClr>
                <a:srgbClr val="1D1B10"/>
              </a:buClr>
              <a:buSzPts val="2800"/>
              <a:buChar char="–"/>
              <a:defRPr>
                <a:solidFill>
                  <a:srgbClr val="1D1B10"/>
                </a:solidFill>
              </a:defRPr>
            </a:lvl2pPr>
            <a:lvl3pPr indent="-381000" lvl="2" marL="1371600" algn="l">
              <a:lnSpc>
                <a:spcPct val="100000"/>
              </a:lnSpc>
              <a:spcBef>
                <a:spcPts val="480"/>
              </a:spcBef>
              <a:spcAft>
                <a:spcPts val="0"/>
              </a:spcAft>
              <a:buClr>
                <a:srgbClr val="1D1B10"/>
              </a:buClr>
              <a:buSzPts val="2400"/>
              <a:buChar char="•"/>
              <a:defRPr>
                <a:solidFill>
                  <a:srgbClr val="1D1B10"/>
                </a:solidFill>
              </a:defRPr>
            </a:lvl3pPr>
            <a:lvl4pPr indent="-355600" lvl="3" marL="1828800" algn="l">
              <a:lnSpc>
                <a:spcPct val="100000"/>
              </a:lnSpc>
              <a:spcBef>
                <a:spcPts val="400"/>
              </a:spcBef>
              <a:spcAft>
                <a:spcPts val="0"/>
              </a:spcAft>
              <a:buClr>
                <a:srgbClr val="1D1B10"/>
              </a:buClr>
              <a:buSzPts val="2000"/>
              <a:buChar char="–"/>
              <a:defRPr>
                <a:solidFill>
                  <a:srgbClr val="1D1B10"/>
                </a:solidFill>
              </a:defRPr>
            </a:lvl4pPr>
            <a:lvl5pPr indent="-355600" lvl="4" marL="2286000" algn="l">
              <a:lnSpc>
                <a:spcPct val="100000"/>
              </a:lnSpc>
              <a:spcBef>
                <a:spcPts val="400"/>
              </a:spcBef>
              <a:spcAft>
                <a:spcPts val="0"/>
              </a:spcAft>
              <a:buClr>
                <a:srgbClr val="1D1B10"/>
              </a:buClr>
              <a:buSzPts val="2000"/>
              <a:buChar char="»"/>
              <a:defRPr>
                <a:solidFill>
                  <a:srgbClr val="1D1B10"/>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8" name="Shape 28"/>
        <p:cNvGrpSpPr/>
        <p:nvPr/>
      </p:nvGrpSpPr>
      <p:grpSpPr>
        <a:xfrm>
          <a:off x="0" y="0"/>
          <a:ext cx="0" cy="0"/>
          <a:chOff x="0" y="0"/>
          <a:chExt cx="0" cy="0"/>
        </a:xfrm>
      </p:grpSpPr>
      <p:sp>
        <p:nvSpPr>
          <p:cNvPr id="29" name="Google Shape;29;p2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CD44"/>
              </a:buClr>
              <a:buSzPts val="3600"/>
              <a:buFont typeface="Calibri"/>
              <a:buNone/>
              <a:defRPr sz="3600">
                <a:solidFill>
                  <a:srgbClr val="F2CD4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1D1B10"/>
              </a:buClr>
              <a:buSzPts val="2800"/>
              <a:buChar char="•"/>
              <a:defRPr sz="2800">
                <a:solidFill>
                  <a:srgbClr val="1D1B10"/>
                </a:solidFill>
              </a:defRPr>
            </a:lvl1pPr>
            <a:lvl2pPr indent="-406400" lvl="1" marL="914400" algn="l">
              <a:lnSpc>
                <a:spcPct val="100000"/>
              </a:lnSpc>
              <a:spcBef>
                <a:spcPts val="560"/>
              </a:spcBef>
              <a:spcAft>
                <a:spcPts val="0"/>
              </a:spcAft>
              <a:buClr>
                <a:srgbClr val="1D1B10"/>
              </a:buClr>
              <a:buSzPts val="2800"/>
              <a:buChar char="–"/>
              <a:defRPr>
                <a:solidFill>
                  <a:srgbClr val="1D1B10"/>
                </a:solidFill>
              </a:defRPr>
            </a:lvl2pPr>
            <a:lvl3pPr indent="-381000" lvl="2" marL="1371600" algn="l">
              <a:lnSpc>
                <a:spcPct val="100000"/>
              </a:lnSpc>
              <a:spcBef>
                <a:spcPts val="480"/>
              </a:spcBef>
              <a:spcAft>
                <a:spcPts val="0"/>
              </a:spcAft>
              <a:buClr>
                <a:srgbClr val="1D1B10"/>
              </a:buClr>
              <a:buSzPts val="2400"/>
              <a:buChar char="•"/>
              <a:defRPr>
                <a:solidFill>
                  <a:srgbClr val="1D1B10"/>
                </a:solidFill>
              </a:defRPr>
            </a:lvl3pPr>
            <a:lvl4pPr indent="-355600" lvl="3" marL="1828800" algn="l">
              <a:lnSpc>
                <a:spcPct val="100000"/>
              </a:lnSpc>
              <a:spcBef>
                <a:spcPts val="400"/>
              </a:spcBef>
              <a:spcAft>
                <a:spcPts val="0"/>
              </a:spcAft>
              <a:buClr>
                <a:srgbClr val="1D1B10"/>
              </a:buClr>
              <a:buSzPts val="2000"/>
              <a:buChar char="–"/>
              <a:defRPr>
                <a:solidFill>
                  <a:srgbClr val="1D1B10"/>
                </a:solidFill>
              </a:defRPr>
            </a:lvl4pPr>
            <a:lvl5pPr indent="-355600" lvl="4" marL="2286000" algn="l">
              <a:lnSpc>
                <a:spcPct val="100000"/>
              </a:lnSpc>
              <a:spcBef>
                <a:spcPts val="400"/>
              </a:spcBef>
              <a:spcAft>
                <a:spcPts val="0"/>
              </a:spcAft>
              <a:buClr>
                <a:srgbClr val="1D1B10"/>
              </a:buClr>
              <a:buSzPts val="2000"/>
              <a:buChar char="»"/>
              <a:defRPr>
                <a:solidFill>
                  <a:srgbClr val="1D1B10"/>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 name="Shape 34"/>
        <p:cNvGrpSpPr/>
        <p:nvPr/>
      </p:nvGrpSpPr>
      <p:grpSpPr>
        <a:xfrm>
          <a:off x="0" y="0"/>
          <a:ext cx="0" cy="0"/>
          <a:chOff x="0" y="0"/>
          <a:chExt cx="0" cy="0"/>
        </a:xfrm>
      </p:grpSpPr>
      <p:sp>
        <p:nvSpPr>
          <p:cNvPr id="35" name="Google Shape;35;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38" name="Shape 38"/>
        <p:cNvGrpSpPr/>
        <p:nvPr/>
      </p:nvGrpSpPr>
      <p:grpSpPr>
        <a:xfrm>
          <a:off x="0" y="0"/>
          <a:ext cx="0" cy="0"/>
          <a:chOff x="0" y="0"/>
          <a:chExt cx="0" cy="0"/>
        </a:xfrm>
      </p:grpSpPr>
      <p:sp>
        <p:nvSpPr>
          <p:cNvPr id="39" name="Google Shape;39;p26"/>
          <p:cNvSpPr txBox="1"/>
          <p:nvPr>
            <p:ph idx="1" type="body"/>
          </p:nvPr>
        </p:nvSpPr>
        <p:spPr>
          <a:xfrm>
            <a:off x="242647" y="254632"/>
            <a:ext cx="8679898" cy="54318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810"/>
              </a:spcBef>
              <a:spcAft>
                <a:spcPts val="0"/>
              </a:spcAft>
              <a:buClr>
                <a:srgbClr val="262626"/>
              </a:buClr>
              <a:buSzPts val="4050"/>
              <a:buNone/>
              <a:defRPr b="0" sz="4050">
                <a:solidFill>
                  <a:srgbClr val="262626"/>
                </a:solidFill>
                <a:latin typeface="Calibri"/>
                <a:ea typeface="Calibri"/>
                <a:cs typeface="Calibri"/>
                <a:sym typeface="Calibri"/>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grpSp>
        <p:nvGrpSpPr>
          <p:cNvPr id="40" name="Google Shape;40;p26"/>
          <p:cNvGrpSpPr/>
          <p:nvPr/>
        </p:nvGrpSpPr>
        <p:grpSpPr>
          <a:xfrm>
            <a:off x="0" y="4948390"/>
            <a:ext cx="9144000" cy="195110"/>
            <a:chOff x="4379494" y="697832"/>
            <a:chExt cx="2586787" cy="168442"/>
          </a:xfrm>
        </p:grpSpPr>
        <p:sp>
          <p:nvSpPr>
            <p:cNvPr id="41" name="Google Shape;41;p26"/>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42" name="Google Shape;42;p26"/>
            <p:cNvSpPr/>
            <p:nvPr/>
          </p:nvSpPr>
          <p:spPr>
            <a:xfrm>
              <a:off x="4896852"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43" name="Google Shape;43;p26"/>
            <p:cNvSpPr/>
            <p:nvPr/>
          </p:nvSpPr>
          <p:spPr>
            <a:xfrm>
              <a:off x="5414209"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44" name="Google Shape;44;p26"/>
            <p:cNvSpPr/>
            <p:nvPr/>
          </p:nvSpPr>
          <p:spPr>
            <a:xfrm>
              <a:off x="5931566"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
          <p:nvSpPr>
            <p:cNvPr id="45" name="Google Shape;45;p26"/>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grpSp>
      <p:sp>
        <p:nvSpPr>
          <p:cNvPr id="46" name="Google Shape;46;p26"/>
          <p:cNvSpPr/>
          <p:nvPr/>
        </p:nvSpPr>
        <p:spPr>
          <a:xfrm flipH="1" rot="10800000">
            <a:off x="0" y="2795036"/>
            <a:ext cx="1321594" cy="342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47" name="Shape 47"/>
        <p:cNvGrpSpPr/>
        <p:nvPr/>
      </p:nvGrpSpPr>
      <p:grpSpPr>
        <a:xfrm>
          <a:off x="0" y="0"/>
          <a:ext cx="0" cy="0"/>
          <a:chOff x="0" y="0"/>
          <a:chExt cx="0" cy="0"/>
        </a:xfrm>
      </p:grpSpPr>
      <p:sp>
        <p:nvSpPr>
          <p:cNvPr id="48" name="Google Shape;48;p2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0" name="Google Shape;50;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53" name="Shape 53"/>
        <p:cNvGrpSpPr/>
        <p:nvPr/>
      </p:nvGrpSpPr>
      <p:grpSpPr>
        <a:xfrm>
          <a:off x="0" y="0"/>
          <a:ext cx="0" cy="0"/>
          <a:chOff x="0" y="0"/>
          <a:chExt cx="0" cy="0"/>
        </a:xfrm>
      </p:grpSpPr>
      <p:sp>
        <p:nvSpPr>
          <p:cNvPr id="54" name="Google Shape;54;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6" name="Google Shape;56;p2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7" name="Google Shape;57;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60" name="Shape 60"/>
        <p:cNvGrpSpPr/>
        <p:nvPr/>
      </p:nvGrpSpPr>
      <p:grpSpPr>
        <a:xfrm>
          <a:off x="0" y="0"/>
          <a:ext cx="0" cy="0"/>
          <a:chOff x="0" y="0"/>
          <a:chExt cx="0" cy="0"/>
        </a:xfrm>
      </p:grpSpPr>
      <p:sp>
        <p:nvSpPr>
          <p:cNvPr id="61" name="Google Shape;61;p29"/>
          <p:cNvSpPr txBox="1"/>
          <p:nvPr>
            <p:ph type="title"/>
          </p:nvPr>
        </p:nvSpPr>
        <p:spPr>
          <a:xfrm>
            <a:off x="525317" y="433880"/>
            <a:ext cx="8093365" cy="6108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2CD44"/>
              </a:buClr>
              <a:buSzPts val="3600"/>
              <a:buFont typeface="Calibri"/>
              <a:buNone/>
              <a:defRPr sz="3600">
                <a:solidFill>
                  <a:srgbClr val="F2CD4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 type="body"/>
          </p:nvPr>
        </p:nvSpPr>
        <p:spPr>
          <a:xfrm>
            <a:off x="536879" y="1655519"/>
            <a:ext cx="4040188" cy="479822"/>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480"/>
              </a:spcBef>
              <a:spcAft>
                <a:spcPts val="0"/>
              </a:spcAft>
              <a:buClr>
                <a:srgbClr val="1D1B10"/>
              </a:buClr>
              <a:buSzPts val="2400"/>
              <a:buNone/>
              <a:defRPr b="1" sz="2400">
                <a:solidFill>
                  <a:srgbClr val="1D1B10"/>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3" name="Google Shape;63;p29"/>
          <p:cNvSpPr txBox="1"/>
          <p:nvPr>
            <p:ph idx="2" type="body"/>
          </p:nvPr>
        </p:nvSpPr>
        <p:spPr>
          <a:xfrm>
            <a:off x="536879" y="2127916"/>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lnSpc>
                <a:spcPct val="100000"/>
              </a:lnSpc>
              <a:spcBef>
                <a:spcPts val="480"/>
              </a:spcBef>
              <a:spcAft>
                <a:spcPts val="0"/>
              </a:spcAft>
              <a:buClr>
                <a:srgbClr val="1D1B10"/>
              </a:buClr>
              <a:buSzPts val="2400"/>
              <a:buChar char="•"/>
              <a:defRPr sz="2400">
                <a:solidFill>
                  <a:srgbClr val="1D1B10"/>
                </a:solidFill>
              </a:defRPr>
            </a:lvl1pPr>
            <a:lvl2pPr indent="-355600" lvl="1" marL="914400" algn="ctr">
              <a:lnSpc>
                <a:spcPct val="100000"/>
              </a:lnSpc>
              <a:spcBef>
                <a:spcPts val="400"/>
              </a:spcBef>
              <a:spcAft>
                <a:spcPts val="0"/>
              </a:spcAft>
              <a:buClr>
                <a:srgbClr val="1D1B10"/>
              </a:buClr>
              <a:buSzPts val="2000"/>
              <a:buChar char="–"/>
              <a:defRPr sz="2000">
                <a:solidFill>
                  <a:srgbClr val="1D1B10"/>
                </a:solidFill>
              </a:defRPr>
            </a:lvl2pPr>
            <a:lvl3pPr indent="-342900" lvl="2" marL="1371600" algn="ctr">
              <a:lnSpc>
                <a:spcPct val="100000"/>
              </a:lnSpc>
              <a:spcBef>
                <a:spcPts val="360"/>
              </a:spcBef>
              <a:spcAft>
                <a:spcPts val="0"/>
              </a:spcAft>
              <a:buClr>
                <a:srgbClr val="1D1B10"/>
              </a:buClr>
              <a:buSzPts val="1800"/>
              <a:buChar char="•"/>
              <a:defRPr sz="1800">
                <a:solidFill>
                  <a:srgbClr val="1D1B10"/>
                </a:solidFill>
              </a:defRPr>
            </a:lvl3pPr>
            <a:lvl4pPr indent="-330200" lvl="3" marL="1828800" algn="ctr">
              <a:lnSpc>
                <a:spcPct val="100000"/>
              </a:lnSpc>
              <a:spcBef>
                <a:spcPts val="320"/>
              </a:spcBef>
              <a:spcAft>
                <a:spcPts val="0"/>
              </a:spcAft>
              <a:buClr>
                <a:srgbClr val="1D1B10"/>
              </a:buClr>
              <a:buSzPts val="1600"/>
              <a:buChar char="–"/>
              <a:defRPr sz="1600">
                <a:solidFill>
                  <a:srgbClr val="1D1B10"/>
                </a:solidFill>
              </a:defRPr>
            </a:lvl4pPr>
            <a:lvl5pPr indent="-330200" lvl="4" marL="2286000" algn="ctr">
              <a:lnSpc>
                <a:spcPct val="100000"/>
              </a:lnSpc>
              <a:spcBef>
                <a:spcPts val="320"/>
              </a:spcBef>
              <a:spcAft>
                <a:spcPts val="0"/>
              </a:spcAft>
              <a:buClr>
                <a:srgbClr val="1D1B10"/>
              </a:buClr>
              <a:buSzPts val="1600"/>
              <a:buChar char="»"/>
              <a:defRPr sz="1600">
                <a:solidFill>
                  <a:srgbClr val="1D1B10"/>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4" name="Google Shape;64;p29"/>
          <p:cNvSpPr txBox="1"/>
          <p:nvPr>
            <p:ph idx="3" type="body"/>
          </p:nvPr>
        </p:nvSpPr>
        <p:spPr>
          <a:xfrm>
            <a:off x="4572000" y="1655519"/>
            <a:ext cx="4041775" cy="479822"/>
          </a:xfrm>
          <a:prstGeom prst="rect">
            <a:avLst/>
          </a:prstGeom>
          <a:noFill/>
          <a:ln>
            <a:noFill/>
          </a:ln>
        </p:spPr>
        <p:txBody>
          <a:bodyPr anchorCtr="0" anchor="b" bIns="45700" lIns="91425" spcFirstLastPara="1" rIns="91425" wrap="square" tIns="45700">
            <a:normAutofit/>
          </a:bodyPr>
          <a:lstStyle>
            <a:lvl1pPr indent="-228600" lvl="0" marL="457200" algn="ctr">
              <a:lnSpc>
                <a:spcPct val="100000"/>
              </a:lnSpc>
              <a:spcBef>
                <a:spcPts val="480"/>
              </a:spcBef>
              <a:spcAft>
                <a:spcPts val="0"/>
              </a:spcAft>
              <a:buClr>
                <a:srgbClr val="1D1B10"/>
              </a:buClr>
              <a:buSzPts val="2400"/>
              <a:buNone/>
              <a:defRPr b="1" sz="2400">
                <a:solidFill>
                  <a:srgbClr val="1D1B10"/>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5" name="Google Shape;65;p29"/>
          <p:cNvSpPr txBox="1"/>
          <p:nvPr>
            <p:ph idx="4" type="body"/>
          </p:nvPr>
        </p:nvSpPr>
        <p:spPr>
          <a:xfrm>
            <a:off x="4572000" y="2127916"/>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lnSpc>
                <a:spcPct val="100000"/>
              </a:lnSpc>
              <a:spcBef>
                <a:spcPts val="480"/>
              </a:spcBef>
              <a:spcAft>
                <a:spcPts val="0"/>
              </a:spcAft>
              <a:buClr>
                <a:srgbClr val="1D1B10"/>
              </a:buClr>
              <a:buSzPts val="2400"/>
              <a:buChar char="•"/>
              <a:defRPr sz="2400">
                <a:solidFill>
                  <a:srgbClr val="1D1B10"/>
                </a:solidFill>
              </a:defRPr>
            </a:lvl1pPr>
            <a:lvl2pPr indent="-355600" lvl="1" marL="914400" algn="ctr">
              <a:lnSpc>
                <a:spcPct val="100000"/>
              </a:lnSpc>
              <a:spcBef>
                <a:spcPts val="400"/>
              </a:spcBef>
              <a:spcAft>
                <a:spcPts val="0"/>
              </a:spcAft>
              <a:buClr>
                <a:srgbClr val="1D1B10"/>
              </a:buClr>
              <a:buSzPts val="2000"/>
              <a:buChar char="–"/>
              <a:defRPr sz="2000">
                <a:solidFill>
                  <a:srgbClr val="1D1B10"/>
                </a:solidFill>
              </a:defRPr>
            </a:lvl2pPr>
            <a:lvl3pPr indent="-342900" lvl="2" marL="1371600" algn="ctr">
              <a:lnSpc>
                <a:spcPct val="100000"/>
              </a:lnSpc>
              <a:spcBef>
                <a:spcPts val="360"/>
              </a:spcBef>
              <a:spcAft>
                <a:spcPts val="0"/>
              </a:spcAft>
              <a:buClr>
                <a:srgbClr val="1D1B10"/>
              </a:buClr>
              <a:buSzPts val="1800"/>
              <a:buChar char="•"/>
              <a:defRPr sz="1800">
                <a:solidFill>
                  <a:srgbClr val="1D1B10"/>
                </a:solidFill>
              </a:defRPr>
            </a:lvl3pPr>
            <a:lvl4pPr indent="-330200" lvl="3" marL="1828800" algn="ctr">
              <a:lnSpc>
                <a:spcPct val="100000"/>
              </a:lnSpc>
              <a:spcBef>
                <a:spcPts val="320"/>
              </a:spcBef>
              <a:spcAft>
                <a:spcPts val="0"/>
              </a:spcAft>
              <a:buClr>
                <a:srgbClr val="1D1B10"/>
              </a:buClr>
              <a:buSzPts val="1600"/>
              <a:buChar char="–"/>
              <a:defRPr sz="1600">
                <a:solidFill>
                  <a:srgbClr val="1D1B10"/>
                </a:solidFill>
              </a:defRPr>
            </a:lvl4pPr>
            <a:lvl5pPr indent="-330200" lvl="4" marL="2286000" algn="ctr">
              <a:lnSpc>
                <a:spcPct val="100000"/>
              </a:lnSpc>
              <a:spcBef>
                <a:spcPts val="320"/>
              </a:spcBef>
              <a:spcAft>
                <a:spcPts val="0"/>
              </a:spcAft>
              <a:buClr>
                <a:srgbClr val="1D1B10"/>
              </a:buClr>
              <a:buSzPts val="1600"/>
              <a:buChar char="»"/>
              <a:defRPr sz="1600">
                <a:solidFill>
                  <a:srgbClr val="1D1B10"/>
                </a:solidFil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6" name="Google Shape;66;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69" name="Shape 69"/>
        <p:cNvGrpSpPr/>
        <p:nvPr/>
      </p:nvGrpSpPr>
      <p:grpSpPr>
        <a:xfrm>
          <a:off x="0" y="0"/>
          <a:ext cx="0" cy="0"/>
          <a:chOff x="0" y="0"/>
          <a:chExt cx="0" cy="0"/>
        </a:xfrm>
      </p:grpSpPr>
      <p:sp>
        <p:nvSpPr>
          <p:cNvPr id="70" name="Google Shape;7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1"/>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A5A5A5"/>
                </a:solidFill>
                <a:latin typeface="Calibri"/>
                <a:ea typeface="Calibri"/>
                <a:cs typeface="Calibri"/>
                <a:sym typeface="Calibri"/>
              </a:rPr>
              <a:t>www.free-power-point-templates.com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43555" y="2419045"/>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orbel"/>
              <a:buNone/>
            </a:pPr>
            <a:r>
              <a:rPr b="1" lang="en-US" sz="4000">
                <a:latin typeface="Corbel"/>
                <a:ea typeface="Corbel"/>
                <a:cs typeface="Corbel"/>
                <a:sym typeface="Corbel"/>
              </a:rPr>
              <a:t>Artificial Intelligence (AI)</a:t>
            </a:r>
            <a:endParaRPr b="1" sz="4000">
              <a:latin typeface="Corbel"/>
              <a:ea typeface="Corbel"/>
              <a:cs typeface="Corbel"/>
              <a:sym typeface="Corbel"/>
            </a:endParaRPr>
          </a:p>
        </p:txBody>
      </p:sp>
      <p:sp>
        <p:nvSpPr>
          <p:cNvPr id="107" name="Google Shape;107;p1"/>
          <p:cNvSpPr txBox="1"/>
          <p:nvPr>
            <p:ph idx="1" type="subTitle"/>
          </p:nvPr>
        </p:nvSpPr>
        <p:spPr>
          <a:xfrm>
            <a:off x="183290" y="3487980"/>
            <a:ext cx="8398775" cy="13743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2CD44"/>
              </a:buClr>
              <a:buSzPts val="2800"/>
              <a:buNone/>
            </a:pPr>
            <a:r>
              <a:rPr b="1" lang="en-US">
                <a:latin typeface="Corbel"/>
                <a:ea typeface="Corbel"/>
                <a:cs typeface="Corbel"/>
                <a:sym typeface="Corbel"/>
              </a:rPr>
              <a:t>Topic 1: Foundations of AI and Intelligent Agents (Part- I)</a:t>
            </a:r>
            <a:endParaRPr b="1">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143555" y="586585"/>
            <a:ext cx="855148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00"/>
              <a:buFont typeface="Corbel"/>
              <a:buNone/>
            </a:pPr>
            <a:r>
              <a:rPr b="1" lang="en-US" sz="3200">
                <a:latin typeface="Corbel"/>
                <a:ea typeface="Corbel"/>
                <a:cs typeface="Corbel"/>
                <a:sym typeface="Corbel"/>
              </a:rPr>
              <a:t>Foundations of Artificial Intelligence (AI) (5)</a:t>
            </a:r>
            <a:endParaRPr b="1" sz="2800">
              <a:latin typeface="Corbel"/>
              <a:ea typeface="Corbel"/>
              <a:cs typeface="Corbel"/>
              <a:sym typeface="Corbel"/>
            </a:endParaRPr>
          </a:p>
        </p:txBody>
      </p:sp>
      <p:sp>
        <p:nvSpPr>
          <p:cNvPr id="181" name="Google Shape;181;p10"/>
          <p:cNvSpPr txBox="1"/>
          <p:nvPr>
            <p:ph idx="1" type="body"/>
          </p:nvPr>
        </p:nvSpPr>
        <p:spPr>
          <a:xfrm>
            <a:off x="296260" y="1655520"/>
            <a:ext cx="8551480" cy="290139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1D1B10"/>
              </a:buClr>
              <a:buSzPts val="2400"/>
              <a:buChar char="•"/>
            </a:pPr>
            <a:r>
              <a:rPr b="1" lang="en-US" sz="2400">
                <a:latin typeface="Corbel"/>
                <a:ea typeface="Corbel"/>
                <a:cs typeface="Corbel"/>
                <a:sym typeface="Corbel"/>
              </a:rPr>
              <a:t>Neuroscience</a:t>
            </a:r>
            <a:endParaRPr b="1" sz="2400">
              <a:latin typeface="Corbel"/>
              <a:ea typeface="Corbel"/>
              <a:cs typeface="Corbel"/>
              <a:sym typeface="Corbel"/>
            </a:endParaRPr>
          </a:p>
          <a:p>
            <a:pPr indent="0" lvl="0" marL="0" rtl="0" algn="l">
              <a:lnSpc>
                <a:spcPct val="100000"/>
              </a:lnSpc>
              <a:spcBef>
                <a:spcPts val="440"/>
              </a:spcBef>
              <a:spcAft>
                <a:spcPts val="0"/>
              </a:spcAft>
              <a:buClr>
                <a:srgbClr val="1D1B10"/>
              </a:buClr>
              <a:buSzPts val="2200"/>
              <a:buNone/>
            </a:pPr>
            <a:r>
              <a:t/>
            </a:r>
            <a:endParaRPr sz="2200">
              <a:latin typeface="Corbel"/>
              <a:ea typeface="Corbel"/>
              <a:cs typeface="Corbel"/>
              <a:sym typeface="Corbel"/>
            </a:endParaRPr>
          </a:p>
        </p:txBody>
      </p:sp>
      <p:pic>
        <p:nvPicPr>
          <p:cNvPr id="182" name="Google Shape;182;p10"/>
          <p:cNvPicPr preferRelativeResize="0"/>
          <p:nvPr/>
        </p:nvPicPr>
        <p:blipFill rotWithShape="1">
          <a:blip r:embed="rId3">
            <a:alphaModFix/>
          </a:blip>
          <a:srcRect b="0" l="0" r="0" t="0"/>
          <a:stretch/>
        </p:blipFill>
        <p:spPr>
          <a:xfrm>
            <a:off x="3121302" y="1350110"/>
            <a:ext cx="3283158" cy="1626994"/>
          </a:xfrm>
          <a:prstGeom prst="rect">
            <a:avLst/>
          </a:prstGeom>
          <a:noFill/>
          <a:ln>
            <a:noFill/>
          </a:ln>
        </p:spPr>
      </p:pic>
      <p:pic>
        <p:nvPicPr>
          <p:cNvPr id="183" name="Google Shape;183;p10"/>
          <p:cNvPicPr preferRelativeResize="0"/>
          <p:nvPr/>
        </p:nvPicPr>
        <p:blipFill rotWithShape="1">
          <a:blip r:embed="rId4">
            <a:alphaModFix/>
          </a:blip>
          <a:srcRect b="0" l="0" r="0" t="0"/>
          <a:stretch/>
        </p:blipFill>
        <p:spPr>
          <a:xfrm>
            <a:off x="489188" y="2953204"/>
            <a:ext cx="7860213" cy="21902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2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2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2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143555" y="586585"/>
            <a:ext cx="855148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00"/>
              <a:buFont typeface="Corbel"/>
              <a:buNone/>
            </a:pPr>
            <a:r>
              <a:rPr b="1" lang="en-US" sz="3200">
                <a:latin typeface="Corbel"/>
                <a:ea typeface="Corbel"/>
                <a:cs typeface="Corbel"/>
                <a:sym typeface="Corbel"/>
              </a:rPr>
              <a:t>History of Artificial Intelligence (1)</a:t>
            </a:r>
            <a:endParaRPr b="1" sz="2800">
              <a:latin typeface="Corbel"/>
              <a:ea typeface="Corbel"/>
              <a:cs typeface="Corbel"/>
              <a:sym typeface="Corbel"/>
            </a:endParaRPr>
          </a:p>
        </p:txBody>
      </p:sp>
      <p:sp>
        <p:nvSpPr>
          <p:cNvPr id="190" name="Google Shape;190;p11"/>
          <p:cNvSpPr txBox="1"/>
          <p:nvPr/>
        </p:nvSpPr>
        <p:spPr>
          <a:xfrm>
            <a:off x="448965" y="1502815"/>
            <a:ext cx="7482545" cy="4001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orbel"/>
                <a:ea typeface="Corbel"/>
                <a:cs typeface="Corbel"/>
                <a:sym typeface="Corbel"/>
              </a:rPr>
              <a:t> Gestation of Artificial Intelligence (1943 -55)</a:t>
            </a:r>
            <a:endParaRPr b="1" i="0" sz="2000" u="none" cap="none" strike="noStrike">
              <a:solidFill>
                <a:schemeClr val="dk1"/>
              </a:solidFill>
              <a:latin typeface="Corbel"/>
              <a:ea typeface="Corbel"/>
              <a:cs typeface="Corbel"/>
              <a:sym typeface="Corbel"/>
            </a:endParaRPr>
          </a:p>
        </p:txBody>
      </p:sp>
      <p:pic>
        <p:nvPicPr>
          <p:cNvPr id="191" name="Google Shape;191;p11"/>
          <p:cNvPicPr preferRelativeResize="0"/>
          <p:nvPr/>
        </p:nvPicPr>
        <p:blipFill rotWithShape="1">
          <a:blip r:embed="rId3">
            <a:alphaModFix/>
          </a:blip>
          <a:srcRect b="0" l="0" r="0" t="0"/>
          <a:stretch/>
        </p:blipFill>
        <p:spPr>
          <a:xfrm>
            <a:off x="5335525" y="1902925"/>
            <a:ext cx="3831861" cy="2835033"/>
          </a:xfrm>
          <a:prstGeom prst="rect">
            <a:avLst/>
          </a:prstGeom>
          <a:noFill/>
          <a:ln>
            <a:noFill/>
          </a:ln>
        </p:spPr>
      </p:pic>
      <p:sp>
        <p:nvSpPr>
          <p:cNvPr id="192" name="Google Shape;192;p11"/>
          <p:cNvSpPr txBox="1"/>
          <p:nvPr/>
        </p:nvSpPr>
        <p:spPr>
          <a:xfrm>
            <a:off x="448965" y="2004179"/>
            <a:ext cx="4733855" cy="286232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orbel"/>
                <a:ea typeface="Corbel"/>
                <a:cs typeface="Corbel"/>
                <a:sym typeface="Corbel"/>
              </a:rPr>
              <a:t>Warren McCulloch and Pitt (1943) demonstrated  using propositional logic   from Russel and Turing theory of computation and physiological function of neuron with a principle called </a:t>
            </a:r>
            <a:r>
              <a:rPr b="0" i="1" lang="en-US" sz="1800" u="none" cap="none" strike="noStrike">
                <a:solidFill>
                  <a:schemeClr val="dk1"/>
                </a:solidFill>
                <a:latin typeface="Corbel"/>
                <a:ea typeface="Corbel"/>
                <a:cs typeface="Corbel"/>
                <a:sym typeface="Corbel"/>
              </a:rPr>
              <a:t>Hebbian learning </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orbel"/>
              <a:ea typeface="Corbel"/>
              <a:cs typeface="Corbel"/>
              <a:sym typeface="Corbel"/>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orbel"/>
                <a:ea typeface="Corbel"/>
                <a:cs typeface="Corbel"/>
                <a:sym typeface="Corbel"/>
              </a:rPr>
              <a:t>First Neural Network Computer built in 1950 by Marvin Minsky and Dean Edmonds  called SNARC simulating 40 neurons</a:t>
            </a:r>
            <a:endParaRPr b="0" i="0" sz="18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296258" y="492860"/>
            <a:ext cx="7329841" cy="857250"/>
          </a:xfrm>
          <a:prstGeom prst="rect">
            <a:avLst/>
          </a:prstGeom>
          <a:noFill/>
          <a:ln>
            <a:noFill/>
          </a:ln>
        </p:spPr>
        <p:txBody>
          <a:bodyPr anchorCtr="0" anchor="ctr" bIns="33325" lIns="67850" spcFirstLastPara="1" rIns="67850" wrap="square" tIns="33325">
            <a:normAutofit/>
          </a:bodyPr>
          <a:lstStyle/>
          <a:p>
            <a:pPr indent="0" lvl="0" marL="0" rtl="0" algn="l">
              <a:lnSpc>
                <a:spcPct val="100000"/>
              </a:lnSpc>
              <a:spcBef>
                <a:spcPts val="0"/>
              </a:spcBef>
              <a:spcAft>
                <a:spcPts val="0"/>
              </a:spcAft>
              <a:buClr>
                <a:srgbClr val="F2CD44"/>
              </a:buClr>
              <a:buSzPts val="3600"/>
              <a:buFont typeface="Corbel"/>
              <a:buNone/>
            </a:pPr>
            <a:r>
              <a:rPr b="1" lang="en-US">
                <a:latin typeface="Corbel"/>
                <a:ea typeface="Corbel"/>
                <a:cs typeface="Corbel"/>
                <a:sym typeface="Corbel"/>
              </a:rPr>
              <a:t>History of Artificial Intelligence (2)</a:t>
            </a:r>
            <a:endParaRPr/>
          </a:p>
        </p:txBody>
      </p:sp>
      <p:sp>
        <p:nvSpPr>
          <p:cNvPr id="199" name="Google Shape;199;p12"/>
          <p:cNvSpPr txBox="1"/>
          <p:nvPr>
            <p:ph idx="1" type="body"/>
          </p:nvPr>
        </p:nvSpPr>
        <p:spPr>
          <a:xfrm>
            <a:off x="296258" y="1350110"/>
            <a:ext cx="8551482" cy="4006454"/>
          </a:xfrm>
          <a:prstGeom prst="rect">
            <a:avLst/>
          </a:prstGeom>
          <a:noFill/>
          <a:ln>
            <a:noFill/>
          </a:ln>
        </p:spPr>
        <p:txBody>
          <a:bodyPr anchorCtr="0" anchor="t" bIns="33325" lIns="67850" spcFirstLastPara="1" rIns="67850" wrap="square" tIns="33325">
            <a:normAutofit/>
          </a:bodyPr>
          <a:lstStyle/>
          <a:p>
            <a:pPr indent="-342900" lvl="0" marL="342900" rtl="0" algn="l">
              <a:lnSpc>
                <a:spcPct val="90000"/>
              </a:lnSpc>
              <a:spcBef>
                <a:spcPts val="0"/>
              </a:spcBef>
              <a:spcAft>
                <a:spcPts val="0"/>
              </a:spcAft>
              <a:buClr>
                <a:srgbClr val="1D1B10"/>
              </a:buClr>
              <a:buSzPts val="2000"/>
              <a:buChar char="•"/>
            </a:pPr>
            <a:r>
              <a:rPr b="1" lang="en-US" sz="2000">
                <a:latin typeface="Corbel"/>
                <a:ea typeface="Corbel"/>
                <a:cs typeface="Corbel"/>
                <a:sym typeface="Corbel"/>
              </a:rPr>
              <a:t>Origins</a:t>
            </a:r>
            <a:endParaRPr b="1" sz="2000">
              <a:latin typeface="Corbel"/>
              <a:ea typeface="Corbel"/>
              <a:cs typeface="Corbel"/>
              <a:sym typeface="Corbel"/>
            </a:endParaRPr>
          </a:p>
          <a:p>
            <a:pPr indent="-285750" lvl="1" marL="742950" rtl="0" algn="l">
              <a:lnSpc>
                <a:spcPct val="90000"/>
              </a:lnSpc>
              <a:spcBef>
                <a:spcPts val="360"/>
              </a:spcBef>
              <a:spcAft>
                <a:spcPts val="0"/>
              </a:spcAft>
              <a:buClr>
                <a:srgbClr val="1D1B10"/>
              </a:buClr>
              <a:buSzPts val="1800"/>
              <a:buChar char="–"/>
            </a:pPr>
            <a:r>
              <a:rPr lang="en-US" sz="1800">
                <a:latin typeface="Corbel"/>
                <a:ea typeface="Corbel"/>
                <a:cs typeface="Corbel"/>
                <a:sym typeface="Corbel"/>
              </a:rPr>
              <a:t>The Dartmouth conference: 1956   </a:t>
            </a:r>
            <a:r>
              <a:rPr lang="en-US" sz="1800">
                <a:solidFill>
                  <a:srgbClr val="FF0000"/>
                </a:solidFill>
                <a:latin typeface="Corbel"/>
                <a:ea typeface="Corbel"/>
                <a:cs typeface="Corbel"/>
                <a:sym typeface="Corbel"/>
              </a:rPr>
              <a:t>(AI became a Separate Field)</a:t>
            </a:r>
            <a:endParaRPr sz="1800">
              <a:solidFill>
                <a:srgbClr val="FF0000"/>
              </a:solidFill>
              <a:latin typeface="Corbel"/>
              <a:ea typeface="Corbel"/>
              <a:cs typeface="Corbel"/>
              <a:sym typeface="Corbel"/>
            </a:endParaRPr>
          </a:p>
          <a:p>
            <a:pPr indent="-228600" lvl="2" marL="1143000" rtl="0" algn="l">
              <a:lnSpc>
                <a:spcPct val="90000"/>
              </a:lnSpc>
              <a:spcBef>
                <a:spcPts val="360"/>
              </a:spcBef>
              <a:spcAft>
                <a:spcPts val="0"/>
              </a:spcAft>
              <a:buClr>
                <a:srgbClr val="1D1B10"/>
              </a:buClr>
              <a:buSzPts val="1800"/>
              <a:buChar char="•"/>
            </a:pPr>
            <a:r>
              <a:rPr lang="en-US" sz="1800">
                <a:latin typeface="Corbel"/>
                <a:ea typeface="Corbel"/>
                <a:cs typeface="Corbel"/>
                <a:sym typeface="Corbel"/>
              </a:rPr>
              <a:t>John McCarthy (Stanford)</a:t>
            </a:r>
            <a:endParaRPr/>
          </a:p>
          <a:p>
            <a:pPr indent="-228600" lvl="2" marL="1143000" rtl="0" algn="l">
              <a:lnSpc>
                <a:spcPct val="90000"/>
              </a:lnSpc>
              <a:spcBef>
                <a:spcPts val="360"/>
              </a:spcBef>
              <a:spcAft>
                <a:spcPts val="0"/>
              </a:spcAft>
              <a:buClr>
                <a:srgbClr val="1D1B10"/>
              </a:buClr>
              <a:buSzPts val="1800"/>
              <a:buChar char="•"/>
            </a:pPr>
            <a:r>
              <a:rPr lang="en-US" sz="1800">
                <a:latin typeface="Corbel"/>
                <a:ea typeface="Corbel"/>
                <a:cs typeface="Corbel"/>
                <a:sym typeface="Corbel"/>
              </a:rPr>
              <a:t>Marvin Minsky (MIT)</a:t>
            </a:r>
            <a:endParaRPr/>
          </a:p>
          <a:p>
            <a:pPr indent="-228600" lvl="2" marL="1143000" rtl="0" algn="l">
              <a:lnSpc>
                <a:spcPct val="90000"/>
              </a:lnSpc>
              <a:spcBef>
                <a:spcPts val="360"/>
              </a:spcBef>
              <a:spcAft>
                <a:spcPts val="0"/>
              </a:spcAft>
              <a:buClr>
                <a:srgbClr val="1D1B10"/>
              </a:buClr>
              <a:buSzPts val="1800"/>
              <a:buChar char="•"/>
            </a:pPr>
            <a:r>
              <a:rPr lang="en-US" sz="1800">
                <a:latin typeface="Corbel"/>
                <a:ea typeface="Corbel"/>
                <a:cs typeface="Corbel"/>
                <a:sym typeface="Corbel"/>
              </a:rPr>
              <a:t>Herbert Simon (CMU)</a:t>
            </a:r>
            <a:endParaRPr/>
          </a:p>
          <a:p>
            <a:pPr indent="-228600" lvl="2" marL="1143000" rtl="0" algn="l">
              <a:lnSpc>
                <a:spcPct val="90000"/>
              </a:lnSpc>
              <a:spcBef>
                <a:spcPts val="360"/>
              </a:spcBef>
              <a:spcAft>
                <a:spcPts val="0"/>
              </a:spcAft>
              <a:buClr>
                <a:srgbClr val="1D1B10"/>
              </a:buClr>
              <a:buSzPts val="1800"/>
              <a:buChar char="•"/>
            </a:pPr>
            <a:r>
              <a:rPr lang="en-US" sz="1800">
                <a:latin typeface="Corbel"/>
                <a:ea typeface="Corbel"/>
                <a:cs typeface="Corbel"/>
                <a:sym typeface="Corbel"/>
              </a:rPr>
              <a:t>Allen Newell (CMU)</a:t>
            </a:r>
            <a:endParaRPr/>
          </a:p>
          <a:p>
            <a:pPr indent="-228600" lvl="2" marL="1143000" rtl="0" algn="l">
              <a:lnSpc>
                <a:spcPct val="90000"/>
              </a:lnSpc>
              <a:spcBef>
                <a:spcPts val="360"/>
              </a:spcBef>
              <a:spcAft>
                <a:spcPts val="0"/>
              </a:spcAft>
              <a:buClr>
                <a:srgbClr val="1D1B10"/>
              </a:buClr>
              <a:buSzPts val="1800"/>
              <a:buChar char="•"/>
            </a:pPr>
            <a:r>
              <a:rPr lang="en-US" sz="1800">
                <a:latin typeface="Corbel"/>
                <a:ea typeface="Corbel"/>
                <a:cs typeface="Corbel"/>
                <a:sym typeface="Corbel"/>
              </a:rPr>
              <a:t>Arthur Samuel (IBM)</a:t>
            </a:r>
            <a:endParaRPr/>
          </a:p>
          <a:p>
            <a:pPr indent="-342900" lvl="0" marL="342900" rtl="0" algn="l">
              <a:lnSpc>
                <a:spcPct val="90000"/>
              </a:lnSpc>
              <a:spcBef>
                <a:spcPts val="400"/>
              </a:spcBef>
              <a:spcAft>
                <a:spcPts val="0"/>
              </a:spcAft>
              <a:buClr>
                <a:srgbClr val="1D1B10"/>
              </a:buClr>
              <a:buSzPts val="2000"/>
              <a:buChar char="•"/>
            </a:pPr>
            <a:r>
              <a:rPr b="1" lang="en-US" sz="2000">
                <a:latin typeface="Corbel"/>
                <a:ea typeface="Corbel"/>
                <a:cs typeface="Corbel"/>
                <a:sym typeface="Corbel"/>
              </a:rPr>
              <a:t>The Turing Test (1950)</a:t>
            </a:r>
            <a:endParaRPr/>
          </a:p>
          <a:p>
            <a:pPr indent="-342900" lvl="0" marL="342900" rtl="0" algn="l">
              <a:lnSpc>
                <a:spcPct val="90000"/>
              </a:lnSpc>
              <a:spcBef>
                <a:spcPts val="400"/>
              </a:spcBef>
              <a:spcAft>
                <a:spcPts val="0"/>
              </a:spcAft>
              <a:buClr>
                <a:srgbClr val="1D1B10"/>
              </a:buClr>
              <a:buSzPts val="2000"/>
              <a:buChar char="•"/>
            </a:pPr>
            <a:r>
              <a:rPr b="1" lang="en-US" sz="2000">
                <a:latin typeface="Corbel"/>
                <a:ea typeface="Corbel"/>
                <a:cs typeface="Corbel"/>
                <a:sym typeface="Corbel"/>
              </a:rPr>
              <a:t>“Machines who Think” </a:t>
            </a:r>
            <a:endParaRPr/>
          </a:p>
          <a:p>
            <a:pPr indent="-285750" lvl="1" marL="74295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By Pamela McCorckindale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143555" y="586585"/>
            <a:ext cx="5829300" cy="571500"/>
          </a:xfrm>
          <a:prstGeom prst="rect">
            <a:avLst/>
          </a:prstGeom>
          <a:noFill/>
          <a:ln>
            <a:noFill/>
          </a:ln>
        </p:spPr>
        <p:txBody>
          <a:bodyPr anchorCtr="0" anchor="ctr" bIns="33325" lIns="67850" spcFirstLastPara="1" rIns="67850" wrap="square" tIns="33325">
            <a:normAutofit/>
          </a:bodyPr>
          <a:lstStyle/>
          <a:p>
            <a:pPr indent="0" lvl="0" marL="0" rtl="0" algn="l">
              <a:lnSpc>
                <a:spcPct val="100000"/>
              </a:lnSpc>
              <a:spcBef>
                <a:spcPts val="0"/>
              </a:spcBef>
              <a:spcAft>
                <a:spcPts val="0"/>
              </a:spcAft>
              <a:buClr>
                <a:srgbClr val="F2CD44"/>
              </a:buClr>
              <a:buSzPts val="3240"/>
              <a:buFont typeface="Calibri"/>
              <a:buNone/>
            </a:pPr>
            <a:r>
              <a:rPr lang="en-US" sz="3240"/>
              <a:t>Periods in AI (1)</a:t>
            </a:r>
            <a:endParaRPr sz="3240"/>
          </a:p>
        </p:txBody>
      </p:sp>
      <p:sp>
        <p:nvSpPr>
          <p:cNvPr id="206" name="Google Shape;206;p13"/>
          <p:cNvSpPr txBox="1"/>
          <p:nvPr>
            <p:ph idx="1" type="body"/>
          </p:nvPr>
        </p:nvSpPr>
        <p:spPr>
          <a:xfrm>
            <a:off x="218196" y="1350110"/>
            <a:ext cx="8341016" cy="3988594"/>
          </a:xfrm>
          <a:prstGeom prst="rect">
            <a:avLst/>
          </a:prstGeom>
          <a:noFill/>
          <a:ln>
            <a:noFill/>
          </a:ln>
        </p:spPr>
        <p:txBody>
          <a:bodyPr anchorCtr="0" anchor="t" bIns="33325" lIns="67850" spcFirstLastPara="1" rIns="67850" wrap="square" tIns="33325">
            <a:normAutofit/>
          </a:bodyPr>
          <a:lstStyle/>
          <a:p>
            <a:pPr indent="-342900" lvl="0" marL="342900" rtl="0" algn="l">
              <a:lnSpc>
                <a:spcPct val="90000"/>
              </a:lnSpc>
              <a:spcBef>
                <a:spcPts val="0"/>
              </a:spcBef>
              <a:spcAft>
                <a:spcPts val="0"/>
              </a:spcAft>
              <a:buClr>
                <a:srgbClr val="1D1B10"/>
              </a:buClr>
              <a:buSzPts val="2000"/>
              <a:buChar char="•"/>
            </a:pPr>
            <a:r>
              <a:rPr lang="en-US" sz="2000">
                <a:latin typeface="Corbel"/>
                <a:ea typeface="Corbel"/>
                <a:cs typeface="Corbel"/>
                <a:sym typeface="Corbel"/>
              </a:rPr>
              <a:t>Early period - 1950’s &amp; 60’s</a:t>
            </a:r>
            <a:endParaRPr/>
          </a:p>
          <a:p>
            <a:pPr indent="-285750" lvl="1" marL="74295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Game playing</a:t>
            </a:r>
            <a:endParaRPr/>
          </a:p>
          <a:p>
            <a:pPr indent="-228600" lvl="2" marL="114300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brute force (calculate your way out)</a:t>
            </a:r>
            <a:endParaRPr/>
          </a:p>
          <a:p>
            <a:pPr indent="-285750" lvl="1" marL="74295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Theorem proving</a:t>
            </a:r>
            <a:endParaRPr/>
          </a:p>
          <a:p>
            <a:pPr indent="-228600" lvl="2" marL="114300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symbol manipulation</a:t>
            </a:r>
            <a:endParaRPr/>
          </a:p>
          <a:p>
            <a:pPr indent="-285750" lvl="1" marL="74295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Biological models</a:t>
            </a:r>
            <a:endParaRPr/>
          </a:p>
          <a:p>
            <a:pPr indent="-228600" lvl="2" marL="114300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neural nets</a:t>
            </a:r>
            <a:endParaRPr/>
          </a:p>
          <a:p>
            <a:pPr indent="-342900" lvl="0" marL="34290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Symbolic application period - 70’s</a:t>
            </a:r>
            <a:endParaRPr/>
          </a:p>
          <a:p>
            <a:pPr indent="-285750" lvl="1" marL="74295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Early expert systems, use of knowledge, Fuzzy logic </a:t>
            </a:r>
            <a:endParaRPr sz="2000">
              <a:latin typeface="Corbel"/>
              <a:ea typeface="Corbel"/>
              <a:cs typeface="Corbel"/>
              <a:sym typeface="Corbel"/>
            </a:endParaRPr>
          </a:p>
          <a:p>
            <a:pPr indent="-342900" lvl="0" marL="34290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Commercial period - 80’s</a:t>
            </a:r>
            <a:endParaRPr/>
          </a:p>
          <a:p>
            <a:pPr indent="-285750" lvl="1" marL="742950" rtl="0" algn="l">
              <a:lnSpc>
                <a:spcPct val="90000"/>
              </a:lnSpc>
              <a:spcBef>
                <a:spcPts val="400"/>
              </a:spcBef>
              <a:spcAft>
                <a:spcPts val="0"/>
              </a:spcAft>
              <a:buClr>
                <a:srgbClr val="1D1B10"/>
              </a:buClr>
              <a:buSzPts val="2000"/>
              <a:buChar char="–"/>
            </a:pPr>
            <a:r>
              <a:rPr lang="en-US" sz="2000">
                <a:latin typeface="Corbel"/>
                <a:ea typeface="Corbel"/>
                <a:cs typeface="Corbel"/>
                <a:sym typeface="Corbel"/>
              </a:rPr>
              <a:t>boom in knowledge/ rule bases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5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500"/>
                                        <p:tgtEl>
                                          <p:spTgt spid="2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Effect filter="fade" transition="in">
                                      <p:cBhvr>
                                        <p:cTn dur="500"/>
                                        <p:tgtEl>
                                          <p:spTgt spid="2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Effect filter="fade" transition="in">
                                      <p:cBhvr>
                                        <p:cTn dur="500"/>
                                        <p:tgtEl>
                                          <p:spTgt spid="2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Effect filter="fade" transition="in">
                                      <p:cBhvr>
                                        <p:cTn dur="500"/>
                                        <p:tgtEl>
                                          <p:spTgt spid="2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Effect filter="fade" transition="in">
                                      <p:cBhvr>
                                        <p:cTn dur="500"/>
                                        <p:tgtEl>
                                          <p:spTgt spid="20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248371" y="586585"/>
            <a:ext cx="5829300" cy="657225"/>
          </a:xfrm>
          <a:prstGeom prst="rect">
            <a:avLst/>
          </a:prstGeom>
          <a:noFill/>
          <a:ln>
            <a:noFill/>
          </a:ln>
        </p:spPr>
        <p:txBody>
          <a:bodyPr anchorCtr="0" anchor="ctr" bIns="33325" lIns="67850" spcFirstLastPara="1" rIns="67850" wrap="square" tIns="33325">
            <a:normAutofit/>
          </a:bodyPr>
          <a:lstStyle/>
          <a:p>
            <a:pPr indent="0" lvl="0" marL="0" rtl="0" algn="l">
              <a:lnSpc>
                <a:spcPct val="100000"/>
              </a:lnSpc>
              <a:spcBef>
                <a:spcPts val="0"/>
              </a:spcBef>
              <a:spcAft>
                <a:spcPts val="0"/>
              </a:spcAft>
              <a:buClr>
                <a:srgbClr val="F2CD44"/>
              </a:buClr>
              <a:buSzPts val="3600"/>
              <a:buFont typeface="Calibri"/>
              <a:buNone/>
            </a:pPr>
            <a:r>
              <a:rPr lang="en-US"/>
              <a:t>Periods in AI (2)</a:t>
            </a:r>
            <a:endParaRPr/>
          </a:p>
        </p:txBody>
      </p:sp>
      <p:sp>
        <p:nvSpPr>
          <p:cNvPr id="213" name="Google Shape;213;p14"/>
          <p:cNvSpPr txBox="1"/>
          <p:nvPr>
            <p:ph idx="1" type="body"/>
          </p:nvPr>
        </p:nvSpPr>
        <p:spPr>
          <a:xfrm>
            <a:off x="296260" y="1423761"/>
            <a:ext cx="8398775" cy="3700463"/>
          </a:xfrm>
          <a:prstGeom prst="rect">
            <a:avLst/>
          </a:prstGeom>
          <a:noFill/>
          <a:ln>
            <a:noFill/>
          </a:ln>
        </p:spPr>
        <p:txBody>
          <a:bodyPr anchorCtr="0" anchor="t" bIns="33325" lIns="67850" spcFirstLastPara="1" rIns="67850" wrap="square" tIns="33325">
            <a:normAutofit/>
          </a:bodyPr>
          <a:lstStyle/>
          <a:p>
            <a:pPr indent="-342900" lvl="0" marL="342900" rtl="0" algn="l">
              <a:lnSpc>
                <a:spcPct val="80000"/>
              </a:lnSpc>
              <a:spcBef>
                <a:spcPts val="0"/>
              </a:spcBef>
              <a:spcAft>
                <a:spcPts val="0"/>
              </a:spcAft>
              <a:buClr>
                <a:srgbClr val="1D1B10"/>
              </a:buClr>
              <a:buSzPts val="2405"/>
              <a:buChar char="•"/>
            </a:pPr>
            <a:r>
              <a:rPr lang="en-US" sz="2405">
                <a:latin typeface="Corbel"/>
                <a:ea typeface="Corbel"/>
                <a:cs typeface="Corbel"/>
                <a:sym typeface="Corbel"/>
              </a:rPr>
              <a:t>Period - 90’s and New Millennium</a:t>
            </a:r>
            <a:endParaRPr sz="2405">
              <a:latin typeface="Corbel"/>
              <a:ea typeface="Corbel"/>
              <a:cs typeface="Corbel"/>
              <a:sym typeface="Corbel"/>
            </a:endParaRPr>
          </a:p>
          <a:p>
            <a:pPr indent="-342900" lvl="0" marL="342900" rtl="0" algn="l">
              <a:lnSpc>
                <a:spcPct val="80000"/>
              </a:lnSpc>
              <a:spcBef>
                <a:spcPts val="481"/>
              </a:spcBef>
              <a:spcAft>
                <a:spcPts val="0"/>
              </a:spcAft>
              <a:buClr>
                <a:srgbClr val="1D1B10"/>
              </a:buClr>
              <a:buSzPts val="2405"/>
              <a:buChar char="•"/>
            </a:pPr>
            <a:r>
              <a:rPr lang="en-US" sz="2405">
                <a:latin typeface="Corbel"/>
                <a:ea typeface="Corbel"/>
                <a:cs typeface="Corbel"/>
                <a:sym typeface="Corbel"/>
              </a:rPr>
              <a:t>Real-world applications, modelling, better evidence, use of theory, ......?</a:t>
            </a:r>
            <a:endParaRPr/>
          </a:p>
          <a:p>
            <a:pPr indent="-342900" lvl="0" marL="342900" rtl="0" algn="l">
              <a:lnSpc>
                <a:spcPct val="80000"/>
              </a:lnSpc>
              <a:spcBef>
                <a:spcPts val="481"/>
              </a:spcBef>
              <a:spcAft>
                <a:spcPts val="0"/>
              </a:spcAft>
              <a:buClr>
                <a:srgbClr val="1D1B10"/>
              </a:buClr>
              <a:buSzPts val="2405"/>
              <a:buChar char="•"/>
            </a:pPr>
            <a:r>
              <a:rPr lang="en-US" sz="2405">
                <a:latin typeface="Corbel"/>
                <a:ea typeface="Corbel"/>
                <a:cs typeface="Corbel"/>
                <a:sym typeface="Corbel"/>
              </a:rPr>
              <a:t>Topics: data mining, formal models, GA’s, fuzzy logic, agents, neural nets, autonomous systems</a:t>
            </a:r>
            <a:endParaRPr/>
          </a:p>
          <a:p>
            <a:pPr indent="-342900" lvl="0" marL="342900" rtl="0" algn="l">
              <a:lnSpc>
                <a:spcPct val="80000"/>
              </a:lnSpc>
              <a:spcBef>
                <a:spcPts val="481"/>
              </a:spcBef>
              <a:spcAft>
                <a:spcPts val="0"/>
              </a:spcAft>
              <a:buClr>
                <a:srgbClr val="1D1B10"/>
              </a:buClr>
              <a:buSzPts val="2405"/>
              <a:buChar char="•"/>
            </a:pPr>
            <a:r>
              <a:rPr lang="en-US" sz="2405">
                <a:latin typeface="Corbel"/>
                <a:ea typeface="Corbel"/>
                <a:cs typeface="Corbel"/>
                <a:sym typeface="Corbel"/>
              </a:rPr>
              <a:t>Applications</a:t>
            </a:r>
            <a:endParaRPr/>
          </a:p>
          <a:p>
            <a:pPr indent="-285750" lvl="1" marL="742950" rtl="0" algn="l">
              <a:lnSpc>
                <a:spcPct val="80000"/>
              </a:lnSpc>
              <a:spcBef>
                <a:spcPts val="407"/>
              </a:spcBef>
              <a:spcAft>
                <a:spcPts val="0"/>
              </a:spcAft>
              <a:buClr>
                <a:srgbClr val="1D1B10"/>
              </a:buClr>
              <a:buSzPts val="2035"/>
              <a:buChar char="–"/>
            </a:pPr>
            <a:r>
              <a:rPr lang="en-US" sz="2035">
                <a:latin typeface="Corbel"/>
                <a:ea typeface="Corbel"/>
                <a:cs typeface="Corbel"/>
                <a:sym typeface="Corbel"/>
              </a:rPr>
              <a:t>visual recognition of traffic</a:t>
            </a:r>
            <a:endParaRPr/>
          </a:p>
          <a:p>
            <a:pPr indent="-285750" lvl="1" marL="742950" rtl="0" algn="l">
              <a:lnSpc>
                <a:spcPct val="80000"/>
              </a:lnSpc>
              <a:spcBef>
                <a:spcPts val="407"/>
              </a:spcBef>
              <a:spcAft>
                <a:spcPts val="0"/>
              </a:spcAft>
              <a:buClr>
                <a:srgbClr val="1D1B10"/>
              </a:buClr>
              <a:buSzPts val="2035"/>
              <a:buChar char="–"/>
            </a:pPr>
            <a:r>
              <a:rPr lang="en-US" sz="2035">
                <a:latin typeface="Corbel"/>
                <a:ea typeface="Corbel"/>
                <a:cs typeface="Corbel"/>
                <a:sym typeface="Corbel"/>
              </a:rPr>
              <a:t>medical diagnosis</a:t>
            </a:r>
            <a:endParaRPr/>
          </a:p>
          <a:p>
            <a:pPr indent="-285750" lvl="1" marL="742950" rtl="0" algn="l">
              <a:lnSpc>
                <a:spcPct val="80000"/>
              </a:lnSpc>
              <a:spcBef>
                <a:spcPts val="407"/>
              </a:spcBef>
              <a:spcAft>
                <a:spcPts val="0"/>
              </a:spcAft>
              <a:buClr>
                <a:srgbClr val="1D1B10"/>
              </a:buClr>
              <a:buSzPts val="2035"/>
              <a:buChar char="–"/>
            </a:pPr>
            <a:r>
              <a:rPr lang="en-US" sz="2035">
                <a:latin typeface="Corbel"/>
                <a:ea typeface="Corbel"/>
                <a:cs typeface="Corbel"/>
                <a:sym typeface="Corbel"/>
              </a:rPr>
              <a:t>directory enquiries</a:t>
            </a:r>
            <a:endParaRPr/>
          </a:p>
          <a:p>
            <a:pPr indent="-285750" lvl="1" marL="742950" rtl="0" algn="l">
              <a:lnSpc>
                <a:spcPct val="80000"/>
              </a:lnSpc>
              <a:spcBef>
                <a:spcPts val="407"/>
              </a:spcBef>
              <a:spcAft>
                <a:spcPts val="0"/>
              </a:spcAft>
              <a:buClr>
                <a:srgbClr val="1D1B10"/>
              </a:buClr>
              <a:buSzPts val="2035"/>
              <a:buChar char="–"/>
            </a:pPr>
            <a:r>
              <a:rPr lang="en-US" sz="2035">
                <a:latin typeface="Corbel"/>
                <a:ea typeface="Corbel"/>
                <a:cs typeface="Corbel"/>
                <a:sym typeface="Corbel"/>
              </a:rPr>
              <a:t>power plant control</a:t>
            </a:r>
            <a:endParaRPr/>
          </a:p>
          <a:p>
            <a:pPr indent="-285750" lvl="1" marL="742950" rtl="0" algn="l">
              <a:lnSpc>
                <a:spcPct val="80000"/>
              </a:lnSpc>
              <a:spcBef>
                <a:spcPts val="407"/>
              </a:spcBef>
              <a:spcAft>
                <a:spcPts val="0"/>
              </a:spcAft>
              <a:buClr>
                <a:srgbClr val="1D1B10"/>
              </a:buClr>
              <a:buSzPts val="2035"/>
              <a:buChar char="–"/>
            </a:pPr>
            <a:r>
              <a:rPr lang="en-US" sz="2035">
                <a:latin typeface="Corbel"/>
                <a:ea typeface="Corbel"/>
                <a:cs typeface="Corbel"/>
                <a:sym typeface="Corbel"/>
              </a:rPr>
              <a:t>automatic cars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5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5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5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5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500"/>
                                        <p:tgtEl>
                                          <p:spTgt spid="2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Effect filter="fade" transition="in">
                                      <p:cBhvr>
                                        <p:cTn dur="500"/>
                                        <p:tgtEl>
                                          <p:spTgt spid="2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Effect filter="fade" transition="in">
                                      <p:cBhvr>
                                        <p:cTn dur="500"/>
                                        <p:tgtEl>
                                          <p:spTgt spid="2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animEffect filter="fade" transition="in">
                                      <p:cBhvr>
                                        <p:cTn dur="500"/>
                                        <p:tgtEl>
                                          <p:spTgt spid="2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animEffect filter="fade" transition="in">
                                      <p:cBhvr>
                                        <p:cTn dur="500"/>
                                        <p:tgtEl>
                                          <p:spTgt spid="21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143555" y="586585"/>
            <a:ext cx="5829300" cy="442913"/>
          </a:xfrm>
          <a:prstGeom prst="rect">
            <a:avLst/>
          </a:prstGeom>
          <a:noFill/>
          <a:ln>
            <a:noFill/>
          </a:ln>
        </p:spPr>
        <p:txBody>
          <a:bodyPr anchorCtr="0" anchor="ctr" bIns="33325" lIns="67850" spcFirstLastPara="1" rIns="67850" wrap="square" tIns="33325">
            <a:normAutofit/>
          </a:bodyPr>
          <a:lstStyle/>
          <a:p>
            <a:pPr indent="0" lvl="0" marL="0" rtl="0" algn="l">
              <a:lnSpc>
                <a:spcPct val="100000"/>
              </a:lnSpc>
              <a:spcBef>
                <a:spcPts val="0"/>
              </a:spcBef>
              <a:spcAft>
                <a:spcPts val="0"/>
              </a:spcAft>
              <a:buClr>
                <a:srgbClr val="F2CD44"/>
              </a:buClr>
              <a:buSzPts val="3240"/>
              <a:buFont typeface="Calibri"/>
              <a:buNone/>
            </a:pPr>
            <a:r>
              <a:rPr lang="en-US" sz="3240"/>
              <a:t>Trends in Artificial Intelligence</a:t>
            </a:r>
            <a:endParaRPr sz="3240"/>
          </a:p>
        </p:txBody>
      </p:sp>
      <p:sp>
        <p:nvSpPr>
          <p:cNvPr id="220" name="Google Shape;220;p15"/>
          <p:cNvSpPr txBox="1"/>
          <p:nvPr>
            <p:ph idx="1" type="body"/>
          </p:nvPr>
        </p:nvSpPr>
        <p:spPr>
          <a:xfrm>
            <a:off x="213237" y="1292825"/>
            <a:ext cx="4275740" cy="3054100"/>
          </a:xfrm>
          <a:prstGeom prst="rect">
            <a:avLst/>
          </a:prstGeom>
          <a:noFill/>
          <a:ln>
            <a:noFill/>
          </a:ln>
        </p:spPr>
        <p:txBody>
          <a:bodyPr anchorCtr="0" anchor="t" bIns="33325" lIns="67850" spcFirstLastPara="1" rIns="67850" wrap="square" tIns="33325">
            <a:normAutofit/>
          </a:bodyPr>
          <a:lstStyle/>
          <a:p>
            <a:pPr indent="0" lvl="0" marL="0" rtl="0" algn="l">
              <a:lnSpc>
                <a:spcPct val="100000"/>
              </a:lnSpc>
              <a:spcBef>
                <a:spcPts val="0"/>
              </a:spcBef>
              <a:spcAft>
                <a:spcPts val="0"/>
              </a:spcAft>
              <a:buClr>
                <a:srgbClr val="1D1B10"/>
              </a:buClr>
              <a:buSzPts val="1800"/>
              <a:buNone/>
            </a:pPr>
            <a:r>
              <a:rPr lang="en-US" sz="1800">
                <a:latin typeface="Corbel"/>
                <a:ea typeface="Corbel"/>
                <a:cs typeface="Corbel"/>
                <a:sym typeface="Corbel"/>
              </a:rPr>
              <a:t>Progress goes in stages, following funding booms and undergoes crisis: </a:t>
            </a:r>
            <a:endParaRPr/>
          </a:p>
          <a:p>
            <a:pPr indent="0" lvl="0" marL="0" rtl="0" algn="l">
              <a:lnSpc>
                <a:spcPct val="100000"/>
              </a:lnSpc>
              <a:spcBef>
                <a:spcPts val="360"/>
              </a:spcBef>
              <a:spcAft>
                <a:spcPts val="0"/>
              </a:spcAft>
              <a:buClr>
                <a:srgbClr val="1D1B10"/>
              </a:buClr>
              <a:buSzPts val="1800"/>
              <a:buNone/>
            </a:pPr>
            <a:r>
              <a:t/>
            </a:r>
            <a:endParaRPr sz="1800">
              <a:latin typeface="Corbel"/>
              <a:ea typeface="Corbel"/>
              <a:cs typeface="Corbel"/>
              <a:sym typeface="Corbel"/>
            </a:endParaRPr>
          </a:p>
          <a:p>
            <a:pPr indent="0" lvl="0" marL="0" rtl="0" algn="l">
              <a:lnSpc>
                <a:spcPct val="100000"/>
              </a:lnSpc>
              <a:spcBef>
                <a:spcPts val="360"/>
              </a:spcBef>
              <a:spcAft>
                <a:spcPts val="0"/>
              </a:spcAft>
              <a:buClr>
                <a:srgbClr val="1D1B10"/>
              </a:buClr>
              <a:buSzPts val="1800"/>
              <a:buNone/>
            </a:pPr>
            <a:r>
              <a:rPr lang="en-US" sz="1800">
                <a:latin typeface="Corbel"/>
                <a:ea typeface="Corbel"/>
                <a:cs typeface="Corbel"/>
                <a:sym typeface="Corbel"/>
              </a:rPr>
              <a:t>Some examples:</a:t>
            </a:r>
            <a:endParaRPr/>
          </a:p>
          <a:p>
            <a:pPr indent="0" lvl="0" marL="0" rtl="0" algn="l">
              <a:lnSpc>
                <a:spcPct val="100000"/>
              </a:lnSpc>
              <a:spcBef>
                <a:spcPts val="360"/>
              </a:spcBef>
              <a:spcAft>
                <a:spcPts val="0"/>
              </a:spcAft>
              <a:buClr>
                <a:srgbClr val="1D1B10"/>
              </a:buClr>
              <a:buSzPts val="1800"/>
              <a:buNone/>
            </a:pPr>
            <a:r>
              <a:rPr lang="en-US" sz="1800">
                <a:latin typeface="Corbel"/>
                <a:ea typeface="Corbel"/>
                <a:cs typeface="Corbel"/>
                <a:sym typeface="Corbel"/>
              </a:rPr>
              <a:t>1. Machine translation of languages</a:t>
            </a:r>
            <a:endParaRPr/>
          </a:p>
          <a:p>
            <a:pPr indent="0" lvl="0" marL="0" rtl="0" algn="l">
              <a:lnSpc>
                <a:spcPct val="100000"/>
              </a:lnSpc>
              <a:spcBef>
                <a:spcPts val="360"/>
              </a:spcBef>
              <a:spcAft>
                <a:spcPts val="0"/>
              </a:spcAft>
              <a:buClr>
                <a:srgbClr val="1D1B10"/>
              </a:buClr>
              <a:buSzPts val="1800"/>
              <a:buNone/>
            </a:pPr>
            <a:r>
              <a:rPr lang="en-US" sz="1800">
                <a:latin typeface="Corbel"/>
                <a:ea typeface="Corbel"/>
                <a:cs typeface="Corbel"/>
                <a:sym typeface="Corbel"/>
              </a:rPr>
              <a:t>	1950’s to 1966 - Syntactic translators</a:t>
            </a:r>
            <a:endParaRPr/>
          </a:p>
          <a:p>
            <a:pPr indent="0" lvl="0" marL="0" rtl="0" algn="l">
              <a:lnSpc>
                <a:spcPct val="100000"/>
              </a:lnSpc>
              <a:spcBef>
                <a:spcPts val="360"/>
              </a:spcBef>
              <a:spcAft>
                <a:spcPts val="0"/>
              </a:spcAft>
              <a:buClr>
                <a:srgbClr val="1D1B10"/>
              </a:buClr>
              <a:buSzPts val="1800"/>
              <a:buNone/>
            </a:pPr>
            <a:r>
              <a:rPr lang="en-US" sz="1800">
                <a:latin typeface="Corbel"/>
                <a:ea typeface="Corbel"/>
                <a:cs typeface="Corbel"/>
                <a:sym typeface="Corbel"/>
              </a:rPr>
              <a:t>	1966 - all US funding cancelled</a:t>
            </a:r>
            <a:endParaRPr/>
          </a:p>
          <a:p>
            <a:pPr indent="0" lvl="0" marL="0" rtl="0" algn="l">
              <a:lnSpc>
                <a:spcPct val="100000"/>
              </a:lnSpc>
              <a:spcBef>
                <a:spcPts val="360"/>
              </a:spcBef>
              <a:spcAft>
                <a:spcPts val="0"/>
              </a:spcAft>
              <a:buClr>
                <a:srgbClr val="1D1B10"/>
              </a:buClr>
              <a:buSzPts val="1800"/>
              <a:buNone/>
            </a:pPr>
            <a:r>
              <a:rPr lang="en-US" sz="1800">
                <a:latin typeface="Corbel"/>
                <a:ea typeface="Corbel"/>
                <a:cs typeface="Corbel"/>
                <a:sym typeface="Corbel"/>
              </a:rPr>
              <a:t>	1980 - commercial translators available</a:t>
            </a:r>
            <a:endParaRPr/>
          </a:p>
          <a:p>
            <a:pPr indent="0" lvl="0" marL="0" rtl="0" algn="l">
              <a:lnSpc>
                <a:spcPct val="100000"/>
              </a:lnSpc>
              <a:spcBef>
                <a:spcPts val="360"/>
              </a:spcBef>
              <a:spcAft>
                <a:spcPts val="0"/>
              </a:spcAft>
              <a:buClr>
                <a:srgbClr val="1D1B10"/>
              </a:buClr>
              <a:buSzPts val="1800"/>
              <a:buNone/>
            </a:pPr>
            <a:r>
              <a:t/>
            </a:r>
            <a:endParaRPr sz="1800">
              <a:latin typeface="Corbel"/>
              <a:ea typeface="Corbel"/>
              <a:cs typeface="Corbel"/>
              <a:sym typeface="Corbel"/>
            </a:endParaRPr>
          </a:p>
          <a:p>
            <a:pPr indent="0" lvl="0" marL="0" rtl="0" algn="l">
              <a:lnSpc>
                <a:spcPct val="100000"/>
              </a:lnSpc>
              <a:spcBef>
                <a:spcPts val="280"/>
              </a:spcBef>
              <a:spcAft>
                <a:spcPts val="0"/>
              </a:spcAft>
              <a:buClr>
                <a:srgbClr val="1D1B10"/>
              </a:buClr>
              <a:buSzPts val="1400"/>
              <a:buNone/>
            </a:pPr>
            <a:r>
              <a:t/>
            </a:r>
            <a:endParaRPr sz="1400">
              <a:latin typeface="Corbel"/>
              <a:ea typeface="Corbel"/>
              <a:cs typeface="Corbel"/>
              <a:sym typeface="Corbel"/>
            </a:endParaRPr>
          </a:p>
        </p:txBody>
      </p:sp>
      <p:sp>
        <p:nvSpPr>
          <p:cNvPr id="221" name="Google Shape;221;p15"/>
          <p:cNvSpPr txBox="1"/>
          <p:nvPr/>
        </p:nvSpPr>
        <p:spPr>
          <a:xfrm>
            <a:off x="5116449" y="1342547"/>
            <a:ext cx="3970330" cy="29546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2. Neural Networks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	1943 - first AI work by McCulloch &amp; Pitts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	1950’s &amp; 60’s - Minsky’s book on “Perceptrons” 	stops nearly all work on nets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	1986 - rediscovery of solutions leads to massive growth in neural nets research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15"/>
          <p:cNvSpPr txBox="1"/>
          <p:nvPr/>
        </p:nvSpPr>
        <p:spPr>
          <a:xfrm>
            <a:off x="77184" y="3998254"/>
            <a:ext cx="916230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rbel"/>
                <a:ea typeface="Corbel"/>
                <a:cs typeface="Corbel"/>
                <a:sym typeface="Corbel"/>
              </a:rPr>
              <a:t>The UK had its own funding freeze in 1973 when the Lighthill report reduced AI work severely -Lesson: Don’t claim too much for your discipline!!!!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rbel"/>
                <a:ea typeface="Corbel"/>
                <a:cs typeface="Corbel"/>
                <a:sym typeface="Corbel"/>
              </a:rPr>
              <a:t>Look for similar stop/go effects in fields like genetic algorithms and evolutionary computing. This is a very active modern area dating back to the work of Friedberg in 1958.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6"/>
          <p:cNvSpPr txBox="1"/>
          <p:nvPr/>
        </p:nvSpPr>
        <p:spPr>
          <a:xfrm>
            <a:off x="-161855" y="480145"/>
            <a:ext cx="7554295" cy="104657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D3A90F"/>
              </a:buClr>
              <a:buSzPts val="4290"/>
              <a:buFont typeface="Calibri"/>
              <a:buNone/>
            </a:pPr>
            <a:r>
              <a:rPr b="0" i="0" lang="en-US" sz="4290" u="none" cap="none" strike="noStrike">
                <a:solidFill>
                  <a:srgbClr val="D3A90F"/>
                </a:solidFill>
                <a:latin typeface="Calibri"/>
                <a:ea typeface="Calibri"/>
                <a:cs typeface="Calibri"/>
                <a:sym typeface="Calibri"/>
              </a:rPr>
              <a:t>Symbolic vs Non-Symbolic AI</a:t>
            </a:r>
            <a:endParaRPr b="0" i="0" sz="4290" u="none" cap="none" strike="noStrike">
              <a:solidFill>
                <a:srgbClr val="D3A90F"/>
              </a:solidFill>
              <a:latin typeface="Calibri"/>
              <a:ea typeface="Calibri"/>
              <a:cs typeface="Calibri"/>
              <a:sym typeface="Calibri"/>
            </a:endParaRPr>
          </a:p>
        </p:txBody>
      </p:sp>
      <p:sp>
        <p:nvSpPr>
          <p:cNvPr id="229" name="Google Shape;229;p16"/>
          <p:cNvSpPr txBox="1"/>
          <p:nvPr/>
        </p:nvSpPr>
        <p:spPr>
          <a:xfrm>
            <a:off x="143555" y="1528556"/>
            <a:ext cx="8704186" cy="360098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orbel"/>
                <a:ea typeface="Corbel"/>
                <a:cs typeface="Corbel"/>
                <a:sym typeface="Corbel"/>
              </a:rPr>
              <a:t>Symbolic AI </a:t>
            </a:r>
            <a:endParaRPr b="1" i="0" sz="2400" u="none" cap="none" strike="noStrike">
              <a:solidFill>
                <a:schemeClr val="dk1"/>
              </a:solidFill>
              <a:latin typeface="Corbel"/>
              <a:ea typeface="Corbel"/>
              <a:cs typeface="Corbel"/>
              <a:sym typeface="Corbe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rbel"/>
                <a:ea typeface="Corbel"/>
                <a:cs typeface="Corbel"/>
                <a:sym typeface="Corbel"/>
              </a:rPr>
              <a:t>     - is concerned with describing and manipulating our knowledge of the world as </a:t>
            </a:r>
            <a:r>
              <a:rPr b="0" i="0" lang="en-US" sz="2000" u="none" cap="none" strike="noStrike">
                <a:solidFill>
                  <a:schemeClr val="dk1"/>
                </a:solidFill>
                <a:highlight>
                  <a:srgbClr val="FFFF00"/>
                </a:highlight>
                <a:latin typeface="Corbel"/>
                <a:ea typeface="Corbel"/>
                <a:cs typeface="Corbel"/>
                <a:sym typeface="Corbel"/>
              </a:rPr>
              <a:t>explicit symbols </a:t>
            </a:r>
            <a:endParaRPr b="0" i="0" sz="1400" u="none" cap="none" strike="noStrike">
              <a:solidFill>
                <a:srgbClr val="000000"/>
              </a:solidFill>
              <a:highlight>
                <a:srgbClr val="FFFF00"/>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rbel"/>
                <a:ea typeface="Corbel"/>
                <a:cs typeface="Corbel"/>
                <a:sym typeface="Corbel"/>
              </a:rPr>
              <a:t>-where these symbols have clear relationships to entities in the real world.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rbel"/>
              <a:ea typeface="Corbel"/>
              <a:cs typeface="Corbel"/>
              <a:sym typeface="Corbel"/>
            </a:endParaRPr>
          </a:p>
          <a:p>
            <a:pPr indent="-342900" lvl="0" marL="342900" marR="0" rtl="0" algn="just">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Corbel"/>
                <a:ea typeface="Corbel"/>
                <a:cs typeface="Corbel"/>
                <a:sym typeface="Corbel"/>
              </a:rPr>
              <a:t>Sub-symbolic AI (e.g. neural-nets)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rbel"/>
                <a:ea typeface="Corbel"/>
                <a:cs typeface="Corbel"/>
                <a:sym typeface="Corbel"/>
              </a:rPr>
              <a:t>  -  is more concerned with obtaining the correct response to an input stimulus without ‘looking inside the box’ to see if parts of the mechanism can be associated with discrete real world objects.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200"/>
              </a:spcBef>
              <a:spcAft>
                <a:spcPts val="0"/>
              </a:spcAft>
              <a:buClr>
                <a:srgbClr val="000000"/>
              </a:buClr>
              <a:buSzPts val="2000"/>
              <a:buFont typeface="Arial"/>
              <a:buNone/>
            </a:pPr>
            <a:r>
              <a:t/>
            </a:r>
            <a:endParaRPr b="0" i="0" sz="20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14355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40"/>
              <a:buFont typeface="Corbel"/>
              <a:buNone/>
            </a:pPr>
            <a:r>
              <a:rPr lang="en-US" sz="3240">
                <a:latin typeface="Corbel"/>
                <a:ea typeface="Corbel"/>
                <a:cs typeface="Corbel"/>
                <a:sym typeface="Corbel"/>
              </a:rPr>
              <a:t>Rational agents</a:t>
            </a:r>
            <a:endParaRPr/>
          </a:p>
        </p:txBody>
      </p:sp>
      <p:sp>
        <p:nvSpPr>
          <p:cNvPr id="235" name="Google Shape;235;p17"/>
          <p:cNvSpPr txBox="1"/>
          <p:nvPr>
            <p:ph idx="1" type="body"/>
          </p:nvPr>
        </p:nvSpPr>
        <p:spPr>
          <a:xfrm>
            <a:off x="143555" y="1502815"/>
            <a:ext cx="8847740" cy="3429000"/>
          </a:xfrm>
          <a:prstGeom prst="rect">
            <a:avLst/>
          </a:prstGeom>
          <a:noFill/>
          <a:ln>
            <a:noFill/>
          </a:ln>
        </p:spPr>
        <p:txBody>
          <a:bodyPr anchorCtr="0" anchor="t" bIns="45700" lIns="91425" spcFirstLastPara="1" rIns="91425" wrap="square" tIns="45700">
            <a:noAutofit/>
          </a:bodyPr>
          <a:lstStyle/>
          <a:p>
            <a:pPr indent="-205740" lvl="0" marL="205740" rtl="0" algn="l">
              <a:lnSpc>
                <a:spcPct val="80000"/>
              </a:lnSpc>
              <a:spcBef>
                <a:spcPts val="0"/>
              </a:spcBef>
              <a:spcAft>
                <a:spcPts val="0"/>
              </a:spcAft>
              <a:buClr>
                <a:srgbClr val="1D1B10"/>
              </a:buClr>
              <a:buSzPts val="1800"/>
              <a:buFont typeface="Noto Sans Symbols"/>
              <a:buChar char="⚫"/>
            </a:pPr>
            <a:r>
              <a:rPr lang="en-US" sz="1800">
                <a:latin typeface="Corbel"/>
                <a:ea typeface="Corbel"/>
                <a:cs typeface="Corbel"/>
                <a:sym typeface="Corbel"/>
              </a:rPr>
              <a:t>An </a:t>
            </a:r>
            <a:r>
              <a:rPr lang="en-US" sz="1800">
                <a:solidFill>
                  <a:srgbClr val="FF0000"/>
                </a:solidFill>
                <a:latin typeface="Corbel"/>
                <a:ea typeface="Corbel"/>
                <a:cs typeface="Corbel"/>
                <a:sym typeface="Corbel"/>
              </a:rPr>
              <a:t>agent</a:t>
            </a:r>
            <a:r>
              <a:rPr lang="en-US" sz="1800">
                <a:latin typeface="Corbel"/>
                <a:ea typeface="Corbel"/>
                <a:cs typeface="Corbel"/>
                <a:sym typeface="Corbel"/>
              </a:rPr>
              <a:t> is an entity that perceives and acts</a:t>
            </a:r>
            <a:endParaRPr/>
          </a:p>
          <a:p>
            <a:pPr indent="-91440" lvl="0" marL="205740" rtl="0" algn="l">
              <a:lnSpc>
                <a:spcPct val="80000"/>
              </a:lnSpc>
              <a:spcBef>
                <a:spcPts val="435"/>
              </a:spcBef>
              <a:spcAft>
                <a:spcPts val="0"/>
              </a:spcAft>
              <a:buClr>
                <a:srgbClr val="1D1B10"/>
              </a:buClr>
              <a:buSzPts val="1800"/>
              <a:buFont typeface="Noto Sans Symbols"/>
              <a:buNone/>
            </a:pPr>
            <a:r>
              <a:t/>
            </a:r>
            <a:endParaRPr sz="1800">
              <a:latin typeface="Corbel"/>
              <a:ea typeface="Corbel"/>
              <a:cs typeface="Corbel"/>
              <a:sym typeface="Corbel"/>
            </a:endParaRPr>
          </a:p>
          <a:p>
            <a:pPr indent="-205740" lvl="0" marL="205740" rtl="0" algn="l">
              <a:lnSpc>
                <a:spcPct val="80000"/>
              </a:lnSpc>
              <a:spcBef>
                <a:spcPts val="435"/>
              </a:spcBef>
              <a:spcAft>
                <a:spcPts val="0"/>
              </a:spcAft>
              <a:buClr>
                <a:srgbClr val="1D1B10"/>
              </a:buClr>
              <a:buSzPts val="1800"/>
              <a:buFont typeface="Noto Sans Symbols"/>
              <a:buChar char="⚫"/>
            </a:pPr>
            <a:r>
              <a:rPr lang="en-US" sz="1800">
                <a:latin typeface="Corbel"/>
                <a:ea typeface="Corbel"/>
                <a:cs typeface="Corbel"/>
                <a:sym typeface="Corbel"/>
              </a:rPr>
              <a:t>The topic is about designing rational agents or Intelligent Agents</a:t>
            </a:r>
            <a:endParaRPr sz="1800">
              <a:latin typeface="Corbel"/>
              <a:ea typeface="Corbel"/>
              <a:cs typeface="Corbel"/>
              <a:sym typeface="Corbel"/>
            </a:endParaRPr>
          </a:p>
          <a:p>
            <a:pPr indent="-91440" lvl="0" marL="205740" rtl="0" algn="l">
              <a:lnSpc>
                <a:spcPct val="80000"/>
              </a:lnSpc>
              <a:spcBef>
                <a:spcPts val="435"/>
              </a:spcBef>
              <a:spcAft>
                <a:spcPts val="0"/>
              </a:spcAft>
              <a:buClr>
                <a:srgbClr val="1D1B10"/>
              </a:buClr>
              <a:buSzPts val="1800"/>
              <a:buFont typeface="Noto Sans Symbols"/>
              <a:buNone/>
            </a:pPr>
            <a:r>
              <a:t/>
            </a:r>
            <a:endParaRPr sz="1800">
              <a:latin typeface="Corbel"/>
              <a:ea typeface="Corbel"/>
              <a:cs typeface="Corbel"/>
              <a:sym typeface="Corbel"/>
            </a:endParaRPr>
          </a:p>
          <a:p>
            <a:pPr indent="-205740" lvl="0" marL="205740" rtl="0" algn="l">
              <a:lnSpc>
                <a:spcPct val="80000"/>
              </a:lnSpc>
              <a:spcBef>
                <a:spcPts val="435"/>
              </a:spcBef>
              <a:spcAft>
                <a:spcPts val="0"/>
              </a:spcAft>
              <a:buClr>
                <a:srgbClr val="1D1B10"/>
              </a:buClr>
              <a:buSzPts val="1800"/>
              <a:buFont typeface="Noto Sans Symbols"/>
              <a:buChar char="⚫"/>
            </a:pPr>
            <a:r>
              <a:rPr lang="en-US" sz="1800">
                <a:latin typeface="Corbel"/>
                <a:ea typeface="Corbel"/>
                <a:cs typeface="Corbel"/>
                <a:sym typeface="Corbel"/>
              </a:rPr>
              <a:t>Abstractly, an agent is a function from percept histories to actions:</a:t>
            </a:r>
            <a:endParaRPr sz="1800">
              <a:latin typeface="Corbel"/>
              <a:ea typeface="Corbel"/>
              <a:cs typeface="Corbel"/>
              <a:sym typeface="Corbel"/>
            </a:endParaRPr>
          </a:p>
          <a:p>
            <a:pPr indent="0" lvl="0" marL="0" rtl="0" algn="l">
              <a:lnSpc>
                <a:spcPct val="80000"/>
              </a:lnSpc>
              <a:spcBef>
                <a:spcPts val="435"/>
              </a:spcBef>
              <a:spcAft>
                <a:spcPts val="0"/>
              </a:spcAft>
              <a:buClr>
                <a:srgbClr val="1D1B10"/>
              </a:buClr>
              <a:buSzPts val="1800"/>
              <a:buNone/>
            </a:pPr>
            <a:r>
              <a:t/>
            </a:r>
            <a:endParaRPr sz="1800">
              <a:latin typeface="Corbel"/>
              <a:ea typeface="Corbel"/>
              <a:cs typeface="Corbel"/>
              <a:sym typeface="Corbel"/>
            </a:endParaRPr>
          </a:p>
          <a:p>
            <a:pPr indent="0" lvl="0" marL="0" rtl="0" algn="l">
              <a:lnSpc>
                <a:spcPct val="80000"/>
              </a:lnSpc>
              <a:spcBef>
                <a:spcPts val="435"/>
              </a:spcBef>
              <a:spcAft>
                <a:spcPts val="0"/>
              </a:spcAft>
              <a:buClr>
                <a:srgbClr val="1D1B10"/>
              </a:buClr>
              <a:buSzPts val="1800"/>
              <a:buNone/>
            </a:pPr>
            <a:r>
              <a:rPr lang="en-US" sz="1800">
                <a:latin typeface="Corbel"/>
                <a:ea typeface="Corbel"/>
                <a:cs typeface="Corbel"/>
                <a:sym typeface="Corbel"/>
              </a:rPr>
              <a:t>                                [</a:t>
            </a:r>
            <a:r>
              <a:rPr i="1" lang="en-US" sz="1800">
                <a:latin typeface="Corbel"/>
                <a:ea typeface="Corbel"/>
                <a:cs typeface="Corbel"/>
                <a:sym typeface="Corbel"/>
              </a:rPr>
              <a:t>f</a:t>
            </a:r>
            <a:r>
              <a:rPr lang="en-US" sz="1800">
                <a:latin typeface="Corbel"/>
                <a:ea typeface="Corbel"/>
                <a:cs typeface="Corbel"/>
                <a:sym typeface="Corbel"/>
              </a:rPr>
              <a:t>: P* 🡪 A]</a:t>
            </a:r>
            <a:br>
              <a:rPr lang="en-US" sz="1800">
                <a:latin typeface="Corbel"/>
                <a:ea typeface="Corbel"/>
                <a:cs typeface="Corbel"/>
                <a:sym typeface="Corbel"/>
              </a:rPr>
            </a:br>
            <a:endParaRPr/>
          </a:p>
          <a:p>
            <a:pPr indent="-205740" lvl="0" marL="205740" rtl="0" algn="l">
              <a:lnSpc>
                <a:spcPct val="80000"/>
              </a:lnSpc>
              <a:spcBef>
                <a:spcPts val="435"/>
              </a:spcBef>
              <a:spcAft>
                <a:spcPts val="0"/>
              </a:spcAft>
              <a:buClr>
                <a:srgbClr val="1D1B10"/>
              </a:buClr>
              <a:buSzPts val="1800"/>
              <a:buFont typeface="Noto Sans Symbols"/>
              <a:buChar char="⚫"/>
            </a:pPr>
            <a:r>
              <a:rPr lang="en-US" sz="1800">
                <a:latin typeface="Corbel"/>
                <a:ea typeface="Corbel"/>
                <a:cs typeface="Corbel"/>
                <a:sym typeface="Corbel"/>
              </a:rPr>
              <a:t>For any given class of environments and tasks, we seek the agent (or class of agents) with the best performance</a:t>
            </a:r>
            <a:endParaRPr/>
          </a:p>
          <a:p>
            <a:pPr indent="-91440" lvl="0" marL="205740" rtl="0" algn="l">
              <a:lnSpc>
                <a:spcPct val="80000"/>
              </a:lnSpc>
              <a:spcBef>
                <a:spcPts val="435"/>
              </a:spcBef>
              <a:spcAft>
                <a:spcPts val="0"/>
              </a:spcAft>
              <a:buClr>
                <a:srgbClr val="1D1B10"/>
              </a:buClr>
              <a:buSzPts val="1800"/>
              <a:buFont typeface="Noto Sans Symbols"/>
              <a:buNone/>
            </a:pPr>
            <a:r>
              <a:t/>
            </a:r>
            <a:endParaRPr sz="1800">
              <a:latin typeface="Corbel"/>
              <a:ea typeface="Corbel"/>
              <a:cs typeface="Corbel"/>
              <a:sym typeface="Corbel"/>
            </a:endParaRPr>
          </a:p>
          <a:p>
            <a:pPr indent="-205740" lvl="0" marL="205740" rtl="0" algn="l">
              <a:lnSpc>
                <a:spcPct val="80000"/>
              </a:lnSpc>
              <a:spcBef>
                <a:spcPts val="435"/>
              </a:spcBef>
              <a:spcAft>
                <a:spcPts val="0"/>
              </a:spcAft>
              <a:buClr>
                <a:srgbClr val="1D1B10"/>
              </a:buClr>
              <a:buSzPts val="1800"/>
              <a:buFont typeface="Noto Sans Symbols"/>
              <a:buChar char="⚫"/>
            </a:pPr>
            <a:r>
              <a:rPr lang="en-US" sz="1800">
                <a:latin typeface="Corbel"/>
                <a:ea typeface="Corbel"/>
                <a:cs typeface="Corbel"/>
                <a:sym typeface="Corbel"/>
              </a:rPr>
              <a:t>Caveat: computational limitations make perfect rationality unachievable</a:t>
            </a:r>
            <a:endParaRPr/>
          </a:p>
          <a:p>
            <a:pPr indent="-285750" lvl="1" marL="411480" rtl="0" algn="l">
              <a:lnSpc>
                <a:spcPct val="80000"/>
              </a:lnSpc>
              <a:spcBef>
                <a:spcPts val="278"/>
              </a:spcBef>
              <a:spcAft>
                <a:spcPts val="0"/>
              </a:spcAft>
              <a:buClr>
                <a:srgbClr val="1D1B10"/>
              </a:buClr>
              <a:buSzPts val="1800"/>
              <a:buFont typeface="Noto Sans Symbols"/>
              <a:buChar char="⚫"/>
            </a:pPr>
            <a:r>
              <a:rPr lang="en-US" sz="1800">
                <a:latin typeface="Corbel"/>
                <a:ea typeface="Corbel"/>
                <a:cs typeface="Corbel"/>
                <a:sym typeface="Corbel"/>
              </a:rPr>
              <a:t>🡪 design best program for given machine resources</a:t>
            </a:r>
            <a:endParaRPr sz="1800">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8"/>
          <p:cNvSpPr txBox="1"/>
          <p:nvPr/>
        </p:nvSpPr>
        <p:spPr>
          <a:xfrm>
            <a:off x="-161855" y="433880"/>
            <a:ext cx="7554295" cy="104657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D3A90F"/>
              </a:buClr>
              <a:buSzPts val="3959"/>
              <a:buFont typeface="Calibri"/>
              <a:buNone/>
            </a:pPr>
            <a:r>
              <a:rPr b="0" i="0" lang="en-US" sz="3959" u="none" cap="none" strike="noStrike">
                <a:solidFill>
                  <a:srgbClr val="D3A90F"/>
                </a:solidFill>
                <a:latin typeface="Calibri"/>
                <a:ea typeface="Calibri"/>
                <a:cs typeface="Calibri"/>
                <a:sym typeface="Calibri"/>
              </a:rPr>
              <a:t>Learning Outcomes with the Topic </a:t>
            </a:r>
            <a:endParaRPr b="0" i="0" sz="3959" u="none" cap="none" strike="noStrike">
              <a:solidFill>
                <a:srgbClr val="D3A90F"/>
              </a:solidFill>
              <a:latin typeface="Calibri"/>
              <a:ea typeface="Calibri"/>
              <a:cs typeface="Calibri"/>
              <a:sym typeface="Calibri"/>
            </a:endParaRPr>
          </a:p>
        </p:txBody>
      </p:sp>
      <p:sp>
        <p:nvSpPr>
          <p:cNvPr id="242" name="Google Shape;242;p18"/>
          <p:cNvSpPr txBox="1"/>
          <p:nvPr/>
        </p:nvSpPr>
        <p:spPr>
          <a:xfrm>
            <a:off x="296260" y="1808225"/>
            <a:ext cx="8704186" cy="1323439"/>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orbel"/>
                <a:ea typeface="Corbel"/>
                <a:cs typeface="Corbel"/>
                <a:sym typeface="Corbel"/>
              </a:rPr>
              <a:t>Foundation of Artificial Intelligence</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orbel"/>
                <a:ea typeface="Corbel"/>
                <a:cs typeface="Corbel"/>
                <a:sym typeface="Corbel"/>
              </a:rPr>
              <a:t>Concept of Rational Thinking and Intelligent Agent(s)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00"/>
              </a:spcBef>
              <a:spcAft>
                <a:spcPts val="0"/>
              </a:spcAft>
              <a:buClr>
                <a:srgbClr val="000000"/>
              </a:buClr>
              <a:buSzPts val="2000"/>
              <a:buFont typeface="Arial"/>
              <a:buNone/>
            </a:pPr>
            <a:br>
              <a:rPr b="0" i="0" lang="en-US" sz="2000" u="none" cap="none" strike="noStrike">
                <a:solidFill>
                  <a:schemeClr val="dk1"/>
                </a:solidFill>
                <a:latin typeface="Corbel"/>
                <a:ea typeface="Corbel"/>
                <a:cs typeface="Corbel"/>
                <a:sym typeface="Corbel"/>
              </a:rPr>
            </a:br>
            <a:endParaRPr b="0" i="0" sz="20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9"/>
          <p:cNvSpPr txBox="1"/>
          <p:nvPr>
            <p:ph idx="1" type="body"/>
          </p:nvPr>
        </p:nvSpPr>
        <p:spPr>
          <a:xfrm>
            <a:off x="-245358" y="560125"/>
            <a:ext cx="8679898" cy="543185"/>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D3A90F"/>
              </a:buClr>
              <a:buSzPts val="3607"/>
              <a:buNone/>
            </a:pPr>
            <a:r>
              <a:rPr b="1" lang="en-US" sz="3607">
                <a:solidFill>
                  <a:srgbClr val="D3A90F"/>
                </a:solidFill>
                <a:latin typeface="Corbel"/>
                <a:ea typeface="Corbel"/>
                <a:cs typeface="Corbel"/>
                <a:sym typeface="Corbel"/>
              </a:rPr>
              <a:t>Methodology</a:t>
            </a:r>
            <a:r>
              <a:rPr b="1" lang="en-US" sz="3746">
                <a:solidFill>
                  <a:srgbClr val="D3A90F"/>
                </a:solidFill>
                <a:latin typeface="Corbel"/>
                <a:ea typeface="Corbel"/>
                <a:cs typeface="Corbel"/>
                <a:sym typeface="Corbel"/>
              </a:rPr>
              <a:t> And Assessment Criterias</a:t>
            </a:r>
            <a:endParaRPr b="1" sz="3746">
              <a:solidFill>
                <a:srgbClr val="D3A90F"/>
              </a:solidFill>
              <a:latin typeface="Corbel"/>
              <a:ea typeface="Corbel"/>
              <a:cs typeface="Corbel"/>
              <a:sym typeface="Corbel"/>
            </a:endParaRPr>
          </a:p>
        </p:txBody>
      </p:sp>
      <p:cxnSp>
        <p:nvCxnSpPr>
          <p:cNvPr id="248" name="Google Shape;248;p19"/>
          <p:cNvCxnSpPr/>
          <p:nvPr/>
        </p:nvCxnSpPr>
        <p:spPr>
          <a:xfrm>
            <a:off x="2973061" y="1550298"/>
            <a:ext cx="1762790" cy="1"/>
          </a:xfrm>
          <a:prstGeom prst="straightConnector1">
            <a:avLst/>
          </a:prstGeom>
          <a:noFill/>
          <a:ln cap="flat" cmpd="sng" w="38100">
            <a:solidFill>
              <a:schemeClr val="accent4"/>
            </a:solidFill>
            <a:prstDash val="dot"/>
            <a:round/>
            <a:headEnd len="sm" w="sm" type="none"/>
            <a:tailEnd len="sm" w="sm" type="none"/>
          </a:ln>
        </p:spPr>
      </p:cxnSp>
      <p:grpSp>
        <p:nvGrpSpPr>
          <p:cNvPr id="249" name="Google Shape;249;p19"/>
          <p:cNvGrpSpPr/>
          <p:nvPr/>
        </p:nvGrpSpPr>
        <p:grpSpPr>
          <a:xfrm>
            <a:off x="770080" y="1299725"/>
            <a:ext cx="3051000" cy="3051000"/>
            <a:chOff x="2514579" y="1730962"/>
            <a:chExt cx="4068000" cy="4068000"/>
          </a:xfrm>
        </p:grpSpPr>
        <p:sp>
          <p:nvSpPr>
            <p:cNvPr id="250" name="Google Shape;250;p19"/>
            <p:cNvSpPr/>
            <p:nvPr/>
          </p:nvSpPr>
          <p:spPr>
            <a:xfrm>
              <a:off x="2514579" y="1730962"/>
              <a:ext cx="4068000" cy="4068000"/>
            </a:xfrm>
            <a:prstGeom prst="ellipse">
              <a:avLst/>
            </a:prstGeom>
            <a:solidFill>
              <a:srgbClr val="CCC0D9"/>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251" name="Google Shape;251;p19"/>
            <p:cNvSpPr/>
            <p:nvPr/>
          </p:nvSpPr>
          <p:spPr>
            <a:xfrm>
              <a:off x="2514579" y="1730962"/>
              <a:ext cx="4068000" cy="4068000"/>
            </a:xfrm>
            <a:prstGeom prst="pie">
              <a:avLst>
                <a:gd fmla="val 16160009" name="adj1"/>
                <a:gd fmla="val 1927144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25"/>
                <a:buFont typeface="Arial"/>
                <a:buNone/>
              </a:pPr>
              <a:r>
                <a:t/>
              </a:r>
              <a:endParaRPr b="0" i="0" sz="2025" u="none" cap="none" strike="noStrike">
                <a:solidFill>
                  <a:schemeClr val="dk1"/>
                </a:solidFill>
                <a:latin typeface="Calibri"/>
                <a:ea typeface="Calibri"/>
                <a:cs typeface="Calibri"/>
                <a:sym typeface="Calibri"/>
              </a:endParaRPr>
            </a:p>
          </p:txBody>
        </p:sp>
      </p:grpSp>
      <p:cxnSp>
        <p:nvCxnSpPr>
          <p:cNvPr id="252" name="Google Shape;252;p19"/>
          <p:cNvCxnSpPr/>
          <p:nvPr/>
        </p:nvCxnSpPr>
        <p:spPr>
          <a:xfrm>
            <a:off x="3107602" y="2409965"/>
            <a:ext cx="1628249" cy="1"/>
          </a:xfrm>
          <a:prstGeom prst="straightConnector1">
            <a:avLst/>
          </a:prstGeom>
          <a:noFill/>
          <a:ln cap="flat" cmpd="sng" w="38100">
            <a:solidFill>
              <a:schemeClr val="accent3"/>
            </a:solidFill>
            <a:prstDash val="dot"/>
            <a:round/>
            <a:headEnd len="sm" w="sm" type="none"/>
            <a:tailEnd len="sm" w="sm" type="none"/>
          </a:ln>
        </p:spPr>
      </p:cxnSp>
      <p:grpSp>
        <p:nvGrpSpPr>
          <p:cNvPr id="253" name="Google Shape;253;p19"/>
          <p:cNvGrpSpPr/>
          <p:nvPr/>
        </p:nvGrpSpPr>
        <p:grpSpPr>
          <a:xfrm>
            <a:off x="1040080" y="1569725"/>
            <a:ext cx="2511000" cy="2511000"/>
            <a:chOff x="2514579" y="1730962"/>
            <a:chExt cx="4068000" cy="4068000"/>
          </a:xfrm>
        </p:grpSpPr>
        <p:sp>
          <p:nvSpPr>
            <p:cNvPr id="254" name="Google Shape;254;p19"/>
            <p:cNvSpPr/>
            <p:nvPr/>
          </p:nvSpPr>
          <p:spPr>
            <a:xfrm>
              <a:off x="2514579" y="1730962"/>
              <a:ext cx="4068000" cy="4068000"/>
            </a:xfrm>
            <a:prstGeom prst="ellipse">
              <a:avLst/>
            </a:prstGeom>
            <a:solidFill>
              <a:srgbClr val="D6E3BC"/>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255" name="Google Shape;255;p19"/>
            <p:cNvSpPr/>
            <p:nvPr/>
          </p:nvSpPr>
          <p:spPr>
            <a:xfrm>
              <a:off x="2514579" y="1730962"/>
              <a:ext cx="4068000" cy="4068000"/>
            </a:xfrm>
            <a:prstGeom prst="pie">
              <a:avLst>
                <a:gd fmla="val 16145699" name="adj1"/>
                <a:gd fmla="val 46266" name="adj2"/>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25"/>
                <a:buFont typeface="Arial"/>
                <a:buNone/>
              </a:pPr>
              <a:r>
                <a:t/>
              </a:r>
              <a:endParaRPr b="0" i="0" sz="2025" u="none" cap="none" strike="noStrike">
                <a:solidFill>
                  <a:schemeClr val="dk1"/>
                </a:solidFill>
                <a:latin typeface="Calibri"/>
                <a:ea typeface="Calibri"/>
                <a:cs typeface="Calibri"/>
                <a:sym typeface="Calibri"/>
              </a:endParaRPr>
            </a:p>
          </p:txBody>
        </p:sp>
      </p:grpSp>
      <p:cxnSp>
        <p:nvCxnSpPr>
          <p:cNvPr id="256" name="Google Shape;256;p19"/>
          <p:cNvCxnSpPr/>
          <p:nvPr/>
        </p:nvCxnSpPr>
        <p:spPr>
          <a:xfrm>
            <a:off x="3107602" y="3269632"/>
            <a:ext cx="1628249" cy="1"/>
          </a:xfrm>
          <a:prstGeom prst="straightConnector1">
            <a:avLst/>
          </a:prstGeom>
          <a:noFill/>
          <a:ln cap="flat" cmpd="sng" w="38100">
            <a:solidFill>
              <a:schemeClr val="accent2"/>
            </a:solidFill>
            <a:prstDash val="dot"/>
            <a:round/>
            <a:headEnd len="sm" w="sm" type="none"/>
            <a:tailEnd len="sm" w="sm" type="none"/>
          </a:ln>
        </p:spPr>
      </p:cxnSp>
      <p:grpSp>
        <p:nvGrpSpPr>
          <p:cNvPr id="257" name="Google Shape;257;p19"/>
          <p:cNvGrpSpPr/>
          <p:nvPr/>
        </p:nvGrpSpPr>
        <p:grpSpPr>
          <a:xfrm>
            <a:off x="1310080" y="1839725"/>
            <a:ext cx="1971000" cy="1971000"/>
            <a:chOff x="2514579" y="1730962"/>
            <a:chExt cx="4068000" cy="4068000"/>
          </a:xfrm>
        </p:grpSpPr>
        <p:sp>
          <p:nvSpPr>
            <p:cNvPr id="258" name="Google Shape;258;p19"/>
            <p:cNvSpPr/>
            <p:nvPr/>
          </p:nvSpPr>
          <p:spPr>
            <a:xfrm>
              <a:off x="2514579" y="1730962"/>
              <a:ext cx="4068000" cy="4068000"/>
            </a:xfrm>
            <a:prstGeom prst="ellipse">
              <a:avLst/>
            </a:prstGeom>
            <a:solidFill>
              <a:srgbClr val="E5B8B7"/>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259" name="Google Shape;259;p19"/>
            <p:cNvSpPr/>
            <p:nvPr/>
          </p:nvSpPr>
          <p:spPr>
            <a:xfrm>
              <a:off x="2514579" y="1730962"/>
              <a:ext cx="4068000" cy="4068000"/>
            </a:xfrm>
            <a:prstGeom prst="pie">
              <a:avLst>
                <a:gd fmla="val 16176551" name="adj1"/>
                <a:gd fmla="val 5277948" name="adj2"/>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25"/>
                <a:buFont typeface="Arial"/>
                <a:buNone/>
              </a:pPr>
              <a:r>
                <a:t/>
              </a:r>
              <a:endParaRPr b="0" i="0" sz="2025" u="none" cap="none" strike="noStrike">
                <a:solidFill>
                  <a:schemeClr val="dk1"/>
                </a:solidFill>
                <a:latin typeface="Calibri"/>
                <a:ea typeface="Calibri"/>
                <a:cs typeface="Calibri"/>
                <a:sym typeface="Calibri"/>
              </a:endParaRPr>
            </a:p>
          </p:txBody>
        </p:sp>
      </p:grpSp>
      <p:grpSp>
        <p:nvGrpSpPr>
          <p:cNvPr id="260" name="Google Shape;260;p19"/>
          <p:cNvGrpSpPr/>
          <p:nvPr/>
        </p:nvGrpSpPr>
        <p:grpSpPr>
          <a:xfrm>
            <a:off x="1641404" y="2337406"/>
            <a:ext cx="1431000" cy="1431000"/>
            <a:chOff x="2514579" y="1730962"/>
            <a:chExt cx="4068000" cy="4068000"/>
          </a:xfrm>
        </p:grpSpPr>
        <p:sp>
          <p:nvSpPr>
            <p:cNvPr id="261" name="Google Shape;261;p19"/>
            <p:cNvSpPr/>
            <p:nvPr/>
          </p:nvSpPr>
          <p:spPr>
            <a:xfrm>
              <a:off x="2514579" y="1730962"/>
              <a:ext cx="4068000" cy="4068000"/>
            </a:xfrm>
            <a:prstGeom prst="ellipse">
              <a:avLst/>
            </a:prstGeom>
            <a:solidFill>
              <a:srgbClr val="B7CCE4"/>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262" name="Google Shape;262;p19"/>
            <p:cNvSpPr/>
            <p:nvPr/>
          </p:nvSpPr>
          <p:spPr>
            <a:xfrm>
              <a:off x="2514579" y="1730962"/>
              <a:ext cx="4068000" cy="4068000"/>
            </a:xfrm>
            <a:prstGeom prst="pie">
              <a:avLst>
                <a:gd fmla="val 16115061" name="adj1"/>
                <a:gd fmla="val 7999258"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25"/>
                <a:buFont typeface="Arial"/>
                <a:buNone/>
              </a:pPr>
              <a:r>
                <a:t/>
              </a:r>
              <a:endParaRPr b="0" i="0" sz="2025" u="none" cap="none" strike="noStrike">
                <a:solidFill>
                  <a:schemeClr val="dk1"/>
                </a:solidFill>
                <a:latin typeface="Calibri"/>
                <a:ea typeface="Calibri"/>
                <a:cs typeface="Calibri"/>
                <a:sym typeface="Calibri"/>
              </a:endParaRPr>
            </a:p>
          </p:txBody>
        </p:sp>
      </p:grpSp>
      <p:sp>
        <p:nvSpPr>
          <p:cNvPr id="263" name="Google Shape;263;p19"/>
          <p:cNvSpPr/>
          <p:nvPr/>
        </p:nvSpPr>
        <p:spPr>
          <a:xfrm>
            <a:off x="1850080" y="2379725"/>
            <a:ext cx="891000" cy="891000"/>
          </a:xfrm>
          <a:prstGeom prst="ellipse">
            <a:avLst/>
          </a:prstGeom>
          <a:gradFill>
            <a:gsLst>
              <a:gs pos="0">
                <a:srgbClr val="DDDDDD"/>
              </a:gs>
              <a:gs pos="100000">
                <a:schemeClr val="lt1"/>
              </a:gs>
            </a:gsLst>
            <a:lin ang="8100000" scaled="0"/>
          </a:gra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cxnSp>
        <p:nvCxnSpPr>
          <p:cNvPr id="264" name="Google Shape;264;p19"/>
          <p:cNvCxnSpPr/>
          <p:nvPr/>
        </p:nvCxnSpPr>
        <p:spPr>
          <a:xfrm rot="10800000">
            <a:off x="1898151" y="3407501"/>
            <a:ext cx="2837700" cy="721800"/>
          </a:xfrm>
          <a:prstGeom prst="bentConnector3">
            <a:avLst>
              <a:gd fmla="val 99034" name="adj1"/>
            </a:avLst>
          </a:prstGeom>
          <a:noFill/>
          <a:ln cap="flat" cmpd="sng" w="38100">
            <a:solidFill>
              <a:schemeClr val="accent1"/>
            </a:solidFill>
            <a:prstDash val="dot"/>
            <a:round/>
            <a:headEnd len="sm" w="sm" type="none"/>
            <a:tailEnd len="sm" w="sm" type="none"/>
          </a:ln>
        </p:spPr>
      </p:cxnSp>
      <p:grpSp>
        <p:nvGrpSpPr>
          <p:cNvPr id="265" name="Google Shape;265;p19"/>
          <p:cNvGrpSpPr/>
          <p:nvPr/>
        </p:nvGrpSpPr>
        <p:grpSpPr>
          <a:xfrm>
            <a:off x="5482174" y="1280550"/>
            <a:ext cx="3661826" cy="832944"/>
            <a:chOff x="6210998" y="1433695"/>
            <a:chExt cx="2688349" cy="1110591"/>
          </a:xfrm>
        </p:grpSpPr>
        <p:sp>
          <p:nvSpPr>
            <p:cNvPr id="266" name="Google Shape;266;p19"/>
            <p:cNvSpPr txBox="1"/>
            <p:nvPr/>
          </p:nvSpPr>
          <p:spPr>
            <a:xfrm>
              <a:off x="6210998" y="1433695"/>
              <a:ext cx="2688349" cy="348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orbel"/>
                  <a:ea typeface="Corbel"/>
                  <a:cs typeface="Corbel"/>
                  <a:sym typeface="Corbel"/>
                </a:rPr>
                <a:t>Class Assignment(s) </a:t>
              </a:r>
              <a:endParaRPr b="1" i="0" sz="1100" u="none" cap="none" strike="noStrike">
                <a:solidFill>
                  <a:schemeClr val="dk1"/>
                </a:solidFill>
                <a:latin typeface="Corbel"/>
                <a:ea typeface="Corbel"/>
                <a:cs typeface="Corbel"/>
                <a:sym typeface="Corbel"/>
              </a:endParaRPr>
            </a:p>
          </p:txBody>
        </p:sp>
        <p:sp>
          <p:nvSpPr>
            <p:cNvPr id="267" name="Google Shape;267;p19"/>
            <p:cNvSpPr txBox="1"/>
            <p:nvPr/>
          </p:nvSpPr>
          <p:spPr>
            <a:xfrm>
              <a:off x="6210998" y="1682513"/>
              <a:ext cx="2688349" cy="861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rbel"/>
                  <a:ea typeface="Corbel"/>
                  <a:cs typeface="Corbel"/>
                  <a:sym typeface="Corbel"/>
                </a:rPr>
                <a:t> Each chapter being covered will have one assignment.  The Case Studies will be given in line to the Changing with Speed across IT Projects in Kirirom</a:t>
              </a:r>
              <a:endParaRPr b="0" i="0" sz="1200" u="none" cap="none" strike="noStrike">
                <a:solidFill>
                  <a:schemeClr val="dk1"/>
                </a:solidFill>
                <a:latin typeface="Corbel"/>
                <a:ea typeface="Corbel"/>
                <a:cs typeface="Corbel"/>
                <a:sym typeface="Corbel"/>
              </a:endParaRPr>
            </a:p>
          </p:txBody>
        </p:sp>
      </p:grpSp>
      <p:grpSp>
        <p:nvGrpSpPr>
          <p:cNvPr id="268" name="Google Shape;268;p19"/>
          <p:cNvGrpSpPr/>
          <p:nvPr/>
        </p:nvGrpSpPr>
        <p:grpSpPr>
          <a:xfrm>
            <a:off x="5551729" y="2175556"/>
            <a:ext cx="2870892" cy="618650"/>
            <a:chOff x="6210997" y="1386770"/>
            <a:chExt cx="2688349" cy="824866"/>
          </a:xfrm>
        </p:grpSpPr>
        <p:sp>
          <p:nvSpPr>
            <p:cNvPr id="269" name="Google Shape;269;p19"/>
            <p:cNvSpPr txBox="1"/>
            <p:nvPr/>
          </p:nvSpPr>
          <p:spPr>
            <a:xfrm>
              <a:off x="6210997" y="1386770"/>
              <a:ext cx="2688349" cy="307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chemeClr val="dk1"/>
                  </a:solidFill>
                  <a:latin typeface="Corbel"/>
                  <a:ea typeface="Corbel"/>
                  <a:cs typeface="Corbel"/>
                  <a:sym typeface="Corbel"/>
                </a:rPr>
                <a:t>Internal Exam(s) </a:t>
              </a:r>
              <a:endParaRPr b="1" i="0" sz="900" u="none" cap="none" strike="noStrike">
                <a:solidFill>
                  <a:schemeClr val="dk1"/>
                </a:solidFill>
                <a:latin typeface="Corbel"/>
                <a:ea typeface="Corbel"/>
                <a:cs typeface="Corbel"/>
                <a:sym typeface="Corbel"/>
              </a:endParaRPr>
            </a:p>
          </p:txBody>
        </p:sp>
        <p:sp>
          <p:nvSpPr>
            <p:cNvPr id="270" name="Google Shape;270;p19"/>
            <p:cNvSpPr txBox="1"/>
            <p:nvPr/>
          </p:nvSpPr>
          <p:spPr>
            <a:xfrm>
              <a:off x="6210997" y="1883342"/>
              <a:ext cx="2688349" cy="3282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orbel"/>
                  <a:ea typeface="Corbel"/>
                  <a:cs typeface="Corbel"/>
                  <a:sym typeface="Corbel"/>
                </a:rPr>
                <a:t> There will be 2 exams </a:t>
              </a:r>
              <a:endParaRPr b="0" i="0" sz="1000" u="none" cap="none" strike="noStrike">
                <a:solidFill>
                  <a:schemeClr val="dk1"/>
                </a:solidFill>
                <a:latin typeface="Corbel"/>
                <a:ea typeface="Corbel"/>
                <a:cs typeface="Corbel"/>
                <a:sym typeface="Corbel"/>
              </a:endParaRPr>
            </a:p>
          </p:txBody>
        </p:sp>
      </p:grpSp>
      <p:grpSp>
        <p:nvGrpSpPr>
          <p:cNvPr id="271" name="Google Shape;271;p19"/>
          <p:cNvGrpSpPr/>
          <p:nvPr/>
        </p:nvGrpSpPr>
        <p:grpSpPr>
          <a:xfrm>
            <a:off x="5448160" y="2853375"/>
            <a:ext cx="2919878" cy="520978"/>
            <a:chOff x="6210998" y="1316170"/>
            <a:chExt cx="2734220" cy="694638"/>
          </a:xfrm>
        </p:grpSpPr>
        <p:sp>
          <p:nvSpPr>
            <p:cNvPr id="272" name="Google Shape;272;p19"/>
            <p:cNvSpPr txBox="1"/>
            <p:nvPr/>
          </p:nvSpPr>
          <p:spPr>
            <a:xfrm>
              <a:off x="6256869" y="1316170"/>
              <a:ext cx="2688349" cy="3282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orbel"/>
                  <a:ea typeface="Corbel"/>
                  <a:cs typeface="Corbel"/>
                  <a:sym typeface="Corbel"/>
                </a:rPr>
                <a:t>Model Exam </a:t>
              </a:r>
              <a:endParaRPr b="1" i="0" sz="1000" u="none" cap="none" strike="noStrike">
                <a:solidFill>
                  <a:schemeClr val="dk1"/>
                </a:solidFill>
                <a:latin typeface="Corbel"/>
                <a:ea typeface="Corbel"/>
                <a:cs typeface="Corbel"/>
                <a:sym typeface="Corbel"/>
              </a:endParaRPr>
            </a:p>
          </p:txBody>
        </p:sp>
        <p:sp>
          <p:nvSpPr>
            <p:cNvPr id="273" name="Google Shape;273;p19"/>
            <p:cNvSpPr txBox="1"/>
            <p:nvPr/>
          </p:nvSpPr>
          <p:spPr>
            <a:xfrm>
              <a:off x="6210998" y="1682513"/>
              <a:ext cx="2688349" cy="3282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orbel"/>
                  <a:ea typeface="Corbel"/>
                  <a:cs typeface="Corbel"/>
                  <a:sym typeface="Corbel"/>
                </a:rPr>
                <a:t>There will be one Model Exam. </a:t>
              </a:r>
              <a:endParaRPr b="0" i="0" sz="1000" u="none" cap="none" strike="noStrike">
                <a:solidFill>
                  <a:schemeClr val="dk1"/>
                </a:solidFill>
                <a:latin typeface="Corbel"/>
                <a:ea typeface="Corbel"/>
                <a:cs typeface="Corbel"/>
                <a:sym typeface="Corbel"/>
              </a:endParaRPr>
            </a:p>
          </p:txBody>
        </p:sp>
      </p:grpSp>
      <p:grpSp>
        <p:nvGrpSpPr>
          <p:cNvPr id="274" name="Google Shape;274;p19"/>
          <p:cNvGrpSpPr/>
          <p:nvPr/>
        </p:nvGrpSpPr>
        <p:grpSpPr>
          <a:xfrm>
            <a:off x="5448161" y="3796402"/>
            <a:ext cx="2870892" cy="448224"/>
            <a:chOff x="6210998" y="1433695"/>
            <a:chExt cx="2688349" cy="597631"/>
          </a:xfrm>
        </p:grpSpPr>
        <p:sp>
          <p:nvSpPr>
            <p:cNvPr id="275" name="Google Shape;275;p19"/>
            <p:cNvSpPr txBox="1"/>
            <p:nvPr/>
          </p:nvSpPr>
          <p:spPr>
            <a:xfrm>
              <a:off x="6210998" y="1433695"/>
              <a:ext cx="2688349" cy="348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Corbel"/>
                  <a:ea typeface="Corbel"/>
                  <a:cs typeface="Corbel"/>
                  <a:sym typeface="Corbel"/>
                </a:rPr>
                <a:t>Semester Exam</a:t>
              </a:r>
              <a:endParaRPr b="1" i="0" sz="1100" u="none" cap="none" strike="noStrike">
                <a:solidFill>
                  <a:schemeClr val="dk1"/>
                </a:solidFill>
                <a:latin typeface="Corbel"/>
                <a:ea typeface="Corbel"/>
                <a:cs typeface="Corbel"/>
                <a:sym typeface="Corbel"/>
              </a:endParaRPr>
            </a:p>
          </p:txBody>
        </p:sp>
        <p:sp>
          <p:nvSpPr>
            <p:cNvPr id="276" name="Google Shape;276;p19"/>
            <p:cNvSpPr txBox="1"/>
            <p:nvPr/>
          </p:nvSpPr>
          <p:spPr>
            <a:xfrm>
              <a:off x="6210998" y="1682513"/>
              <a:ext cx="2688349" cy="348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There will be 1 Semester Exam</a:t>
              </a:r>
              <a:endParaRPr b="0" i="0" sz="1100" u="none" cap="none" strike="noStrike">
                <a:solidFill>
                  <a:schemeClr val="dk1"/>
                </a:solidFill>
                <a:latin typeface="Calibri"/>
                <a:ea typeface="Calibri"/>
                <a:cs typeface="Calibri"/>
                <a:sym typeface="Calibri"/>
              </a:endParaRPr>
            </a:p>
          </p:txBody>
        </p:sp>
      </p:grpSp>
      <p:sp>
        <p:nvSpPr>
          <p:cNvPr id="277" name="Google Shape;277;p19"/>
          <p:cNvSpPr/>
          <p:nvPr/>
        </p:nvSpPr>
        <p:spPr>
          <a:xfrm>
            <a:off x="5020243" y="4013983"/>
            <a:ext cx="247097" cy="23130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78" name="Google Shape;278;p19"/>
          <p:cNvSpPr/>
          <p:nvPr/>
        </p:nvSpPr>
        <p:spPr>
          <a:xfrm flipH="1">
            <a:off x="4996909" y="3149267"/>
            <a:ext cx="293762" cy="242336"/>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79" name="Google Shape;279;p19"/>
          <p:cNvSpPr/>
          <p:nvPr/>
        </p:nvSpPr>
        <p:spPr>
          <a:xfrm rot="9900000">
            <a:off x="4995290" y="2285081"/>
            <a:ext cx="297000" cy="25224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80" name="Google Shape;280;p19"/>
          <p:cNvSpPr/>
          <p:nvPr/>
        </p:nvSpPr>
        <p:spPr>
          <a:xfrm>
            <a:off x="5013891" y="1450518"/>
            <a:ext cx="259797" cy="19955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81" name="Google Shape;281;p19"/>
          <p:cNvSpPr/>
          <p:nvPr/>
        </p:nvSpPr>
        <p:spPr>
          <a:xfrm flipH="1" rot="-5400000">
            <a:off x="2105869" y="2634145"/>
            <a:ext cx="405797" cy="382163"/>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40"/>
              <a:buFont typeface="Calibri"/>
              <a:buNone/>
            </a:pPr>
            <a:r>
              <a:rPr lang="en-US" sz="3240"/>
              <a:t>Agenda</a:t>
            </a:r>
            <a:endParaRPr sz="3240"/>
          </a:p>
        </p:txBody>
      </p:sp>
      <p:sp>
        <p:nvSpPr>
          <p:cNvPr id="114" name="Google Shape;114;p2"/>
          <p:cNvSpPr txBox="1"/>
          <p:nvPr>
            <p:ph idx="1" type="body"/>
          </p:nvPr>
        </p:nvSpPr>
        <p:spPr>
          <a:xfrm>
            <a:off x="52980" y="1659673"/>
            <a:ext cx="6260906" cy="3511061"/>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rgbClr val="1D1B10"/>
              </a:buClr>
              <a:buSzPts val="2400"/>
              <a:buChar char="•"/>
            </a:pPr>
            <a:r>
              <a:rPr b="1" lang="en-US" sz="2400">
                <a:latin typeface="Corbel"/>
                <a:ea typeface="Corbel"/>
                <a:cs typeface="Corbel"/>
                <a:sym typeface="Corbel"/>
              </a:rPr>
              <a:t>Foundation of Artificial Intelligence(AI)</a:t>
            </a:r>
            <a:endParaRPr/>
          </a:p>
          <a:p>
            <a:pPr indent="-342900" lvl="0" marL="342900" rtl="0" algn="just">
              <a:lnSpc>
                <a:spcPct val="100000"/>
              </a:lnSpc>
              <a:spcBef>
                <a:spcPts val="480"/>
              </a:spcBef>
              <a:spcAft>
                <a:spcPts val="0"/>
              </a:spcAft>
              <a:buClr>
                <a:srgbClr val="1D1B10"/>
              </a:buClr>
              <a:buSzPts val="2400"/>
              <a:buChar char="•"/>
            </a:pPr>
            <a:r>
              <a:rPr b="1" lang="en-US" sz="2400">
                <a:latin typeface="Corbel"/>
                <a:ea typeface="Corbel"/>
                <a:cs typeface="Corbel"/>
                <a:sym typeface="Corbel"/>
              </a:rPr>
              <a:t>History of  Artificial Intelligence </a:t>
            </a:r>
            <a:endParaRPr b="1" sz="2400">
              <a:latin typeface="Corbel"/>
              <a:ea typeface="Corbel"/>
              <a:cs typeface="Corbel"/>
              <a:sym typeface="Corbel"/>
            </a:endParaRPr>
          </a:p>
          <a:p>
            <a:pPr indent="-342900" lvl="0" marL="342900" rtl="0" algn="just">
              <a:lnSpc>
                <a:spcPct val="100000"/>
              </a:lnSpc>
              <a:spcBef>
                <a:spcPts val="480"/>
              </a:spcBef>
              <a:spcAft>
                <a:spcPts val="0"/>
              </a:spcAft>
              <a:buClr>
                <a:srgbClr val="1D1B10"/>
              </a:buClr>
              <a:buSzPts val="2400"/>
              <a:buChar char="•"/>
            </a:pPr>
            <a:r>
              <a:rPr b="1" lang="en-US" sz="2400">
                <a:latin typeface="Corbel"/>
                <a:ea typeface="Corbel"/>
                <a:cs typeface="Corbel"/>
                <a:sym typeface="Corbel"/>
              </a:rPr>
              <a:t>Intelligent Agents</a:t>
            </a:r>
            <a:endParaRPr/>
          </a:p>
          <a:p>
            <a:pPr indent="-342900" lvl="0" marL="342900" rtl="0" algn="just">
              <a:lnSpc>
                <a:spcPct val="100000"/>
              </a:lnSpc>
              <a:spcBef>
                <a:spcPts val="480"/>
              </a:spcBef>
              <a:spcAft>
                <a:spcPts val="0"/>
              </a:spcAft>
              <a:buClr>
                <a:srgbClr val="1D1B10"/>
              </a:buClr>
              <a:buSzPts val="2400"/>
              <a:buChar char="•"/>
            </a:pPr>
            <a:r>
              <a:rPr b="1" lang="en-US" sz="2400">
                <a:latin typeface="Corbel"/>
                <a:ea typeface="Corbel"/>
                <a:cs typeface="Corbel"/>
                <a:sym typeface="Corbel"/>
              </a:rPr>
              <a:t>Learning Outcomes : Intelligent Agents</a:t>
            </a:r>
            <a:endParaRPr b="1" sz="2400">
              <a:latin typeface="Corbel"/>
              <a:ea typeface="Corbel"/>
              <a:cs typeface="Corbel"/>
              <a:sym typeface="Corbel"/>
            </a:endParaRPr>
          </a:p>
          <a:p>
            <a:pPr indent="-342900" lvl="0" marL="342900" rtl="0" algn="just">
              <a:lnSpc>
                <a:spcPct val="100000"/>
              </a:lnSpc>
              <a:spcBef>
                <a:spcPts val="480"/>
              </a:spcBef>
              <a:spcAft>
                <a:spcPts val="0"/>
              </a:spcAft>
              <a:buClr>
                <a:srgbClr val="1D1B10"/>
              </a:buClr>
              <a:buSzPts val="2400"/>
              <a:buChar char="•"/>
            </a:pPr>
            <a:r>
              <a:rPr b="1" lang="en-US" sz="2400">
                <a:latin typeface="Corbel"/>
                <a:ea typeface="Corbel"/>
                <a:cs typeface="Corbel"/>
                <a:sym typeface="Corbel"/>
              </a:rPr>
              <a:t>Methodology and Assessment Criteria for the Subject </a:t>
            </a:r>
            <a:endParaRPr b="1" sz="24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1059785" y="1197405"/>
            <a:ext cx="6260905" cy="57264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070C0"/>
              </a:buClr>
              <a:buSzPts val="3240"/>
              <a:buFont typeface="Corbel"/>
              <a:buNone/>
            </a:pPr>
            <a:r>
              <a:rPr lang="en-US" sz="3240">
                <a:latin typeface="Corbel"/>
                <a:ea typeface="Corbel"/>
                <a:cs typeface="Corbel"/>
                <a:sym typeface="Corbel"/>
              </a:rPr>
              <a:t>Thank You !</a:t>
            </a:r>
            <a:endParaRPr sz="3240">
              <a:latin typeface="Corbel"/>
              <a:ea typeface="Corbel"/>
              <a:cs typeface="Corbel"/>
              <a:sym typeface="Corbel"/>
            </a:endParaRPr>
          </a:p>
        </p:txBody>
      </p:sp>
      <p:sp>
        <p:nvSpPr>
          <p:cNvPr id="287" name="Google Shape;287;p20"/>
          <p:cNvSpPr txBox="1"/>
          <p:nvPr/>
        </p:nvSpPr>
        <p:spPr>
          <a:xfrm>
            <a:off x="1" y="2113635"/>
            <a:ext cx="4877410" cy="123110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Corbel"/>
                <a:ea typeface="Corbel"/>
                <a:cs typeface="Corbel"/>
                <a:sym typeface="Corbel"/>
              </a:rPr>
              <a:t>What all of us have to do is to make sure we are using AI in a way that is for the benefit of humanity, not to the detriment of humanity.” -  Tim Cook</a:t>
            </a:r>
            <a:endParaRPr b="0" i="0" sz="2000" u="none" cap="none" strike="noStrike">
              <a:solidFill>
                <a:schemeClr val="dk1"/>
              </a:solidFill>
              <a:latin typeface="Corbel"/>
              <a:ea typeface="Corbel"/>
              <a:cs typeface="Corbel"/>
              <a:sym typeface="Corbel"/>
            </a:endParaRPr>
          </a:p>
        </p:txBody>
      </p:sp>
      <p:pic>
        <p:nvPicPr>
          <p:cNvPr id="288" name="Google Shape;288;p20"/>
          <p:cNvPicPr preferRelativeResize="0"/>
          <p:nvPr/>
        </p:nvPicPr>
        <p:blipFill rotWithShape="1">
          <a:blip r:embed="rId3">
            <a:alphaModFix/>
          </a:blip>
          <a:srcRect b="0" l="0" r="0" t="0"/>
          <a:stretch/>
        </p:blipFill>
        <p:spPr>
          <a:xfrm>
            <a:off x="4724705" y="-1"/>
            <a:ext cx="4419295" cy="51677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4355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600"/>
              <a:buFont typeface="Corbel"/>
              <a:buNone/>
            </a:pPr>
            <a:r>
              <a:rPr b="1" lang="en-US" sz="3600">
                <a:latin typeface="Corbel"/>
                <a:ea typeface="Corbel"/>
                <a:cs typeface="Corbel"/>
                <a:sym typeface="Corbel"/>
              </a:rPr>
              <a:t>What is Artificial Intelligence?</a:t>
            </a:r>
            <a:endParaRPr b="1" sz="3240">
              <a:latin typeface="Corbel"/>
              <a:ea typeface="Corbel"/>
              <a:cs typeface="Corbel"/>
              <a:sym typeface="Corbel"/>
            </a:endParaRPr>
          </a:p>
        </p:txBody>
      </p:sp>
      <p:grpSp>
        <p:nvGrpSpPr>
          <p:cNvPr id="120" name="Google Shape;120;p3"/>
          <p:cNvGrpSpPr/>
          <p:nvPr/>
        </p:nvGrpSpPr>
        <p:grpSpPr>
          <a:xfrm>
            <a:off x="2281425" y="1655520"/>
            <a:ext cx="5604491" cy="2727325"/>
            <a:chOff x="1885" y="881"/>
            <a:chExt cx="4115" cy="2642"/>
          </a:xfrm>
        </p:grpSpPr>
        <p:cxnSp>
          <p:nvCxnSpPr>
            <p:cNvPr id="121" name="Google Shape;121;p3"/>
            <p:cNvCxnSpPr/>
            <p:nvPr/>
          </p:nvCxnSpPr>
          <p:spPr>
            <a:xfrm>
              <a:off x="1885" y="2214"/>
              <a:ext cx="4107" cy="0"/>
            </a:xfrm>
            <a:prstGeom prst="straightConnector1">
              <a:avLst/>
            </a:prstGeom>
            <a:noFill/>
            <a:ln cap="flat" cmpd="sng" w="28575">
              <a:solidFill>
                <a:schemeClr val="dk1"/>
              </a:solidFill>
              <a:prstDash val="solid"/>
              <a:round/>
              <a:headEnd len="sm" w="sm" type="none"/>
              <a:tailEnd len="sm" w="sm" type="none"/>
            </a:ln>
          </p:spPr>
        </p:cxnSp>
        <p:cxnSp>
          <p:nvCxnSpPr>
            <p:cNvPr id="122" name="Google Shape;122;p3"/>
            <p:cNvCxnSpPr/>
            <p:nvPr/>
          </p:nvCxnSpPr>
          <p:spPr>
            <a:xfrm>
              <a:off x="3942" y="889"/>
              <a:ext cx="0" cy="2634"/>
            </a:xfrm>
            <a:prstGeom prst="straightConnector1">
              <a:avLst/>
            </a:prstGeom>
            <a:noFill/>
            <a:ln cap="flat" cmpd="sng" w="28575">
              <a:solidFill>
                <a:schemeClr val="dk1"/>
              </a:solidFill>
              <a:prstDash val="solid"/>
              <a:round/>
              <a:headEnd len="sm" w="sm" type="none"/>
              <a:tailEnd len="sm" w="sm" type="none"/>
            </a:ln>
          </p:spPr>
        </p:cxnSp>
        <p:grpSp>
          <p:nvGrpSpPr>
            <p:cNvPr id="123" name="Google Shape;123;p3"/>
            <p:cNvGrpSpPr/>
            <p:nvPr/>
          </p:nvGrpSpPr>
          <p:grpSpPr>
            <a:xfrm>
              <a:off x="1893" y="881"/>
              <a:ext cx="4107" cy="2641"/>
              <a:chOff x="1823" y="998"/>
              <a:chExt cx="4107" cy="2641"/>
            </a:xfrm>
          </p:grpSpPr>
          <p:sp>
            <p:nvSpPr>
              <p:cNvPr id="124" name="Google Shape;124;p3"/>
              <p:cNvSpPr/>
              <p:nvPr/>
            </p:nvSpPr>
            <p:spPr>
              <a:xfrm>
                <a:off x="1823" y="998"/>
                <a:ext cx="4107" cy="2641"/>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a:ea typeface="Times"/>
                  <a:cs typeface="Times"/>
                  <a:sym typeface="Times"/>
                </a:endParaRPr>
              </a:p>
            </p:txBody>
          </p:sp>
          <p:sp>
            <p:nvSpPr>
              <p:cNvPr id="125" name="Google Shape;125;p3"/>
              <p:cNvSpPr txBox="1"/>
              <p:nvPr/>
            </p:nvSpPr>
            <p:spPr>
              <a:xfrm>
                <a:off x="4161" y="2664"/>
                <a:ext cx="1504" cy="6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orbel"/>
                    <a:ea typeface="Corbel"/>
                    <a:cs typeface="Corbel"/>
                    <a:sym typeface="Corbel"/>
                  </a:rPr>
                  <a:t>Systems that act</a:t>
                </a:r>
                <a:br>
                  <a:rPr b="1" i="0" lang="en-US" sz="2000" u="none" cap="none" strike="noStrike">
                    <a:solidFill>
                      <a:srgbClr val="FF0000"/>
                    </a:solidFill>
                    <a:latin typeface="Corbel"/>
                    <a:ea typeface="Corbel"/>
                    <a:cs typeface="Corbel"/>
                    <a:sym typeface="Corbel"/>
                  </a:rPr>
                </a:br>
                <a:r>
                  <a:rPr b="1" i="0" lang="en-US" sz="2000" u="none" cap="none" strike="noStrike">
                    <a:solidFill>
                      <a:srgbClr val="FF0000"/>
                    </a:solidFill>
                    <a:latin typeface="Corbel"/>
                    <a:ea typeface="Corbel"/>
                    <a:cs typeface="Corbel"/>
                    <a:sym typeface="Corbel"/>
                  </a:rPr>
                  <a:t> rationally</a:t>
                </a:r>
                <a:endParaRPr b="0" i="0" sz="1400" u="none" cap="none" strike="noStrike">
                  <a:solidFill>
                    <a:srgbClr val="000000"/>
                  </a:solidFill>
                  <a:latin typeface="Arial"/>
                  <a:ea typeface="Arial"/>
                  <a:cs typeface="Arial"/>
                  <a:sym typeface="Arial"/>
                </a:endParaRPr>
              </a:p>
            </p:txBody>
          </p:sp>
          <p:sp>
            <p:nvSpPr>
              <p:cNvPr id="126" name="Google Shape;126;p3"/>
              <p:cNvSpPr txBox="1"/>
              <p:nvPr/>
            </p:nvSpPr>
            <p:spPr>
              <a:xfrm>
                <a:off x="2036" y="1357"/>
                <a:ext cx="1680" cy="6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rbel"/>
                    <a:ea typeface="Corbel"/>
                    <a:cs typeface="Corbel"/>
                    <a:sym typeface="Corbel"/>
                  </a:rPr>
                  <a:t>Systems that think</a:t>
                </a:r>
                <a:br>
                  <a:rPr b="1" i="0" lang="en-US" sz="2000" u="none" cap="none" strike="noStrike">
                    <a:solidFill>
                      <a:schemeClr val="dk1"/>
                    </a:solidFill>
                    <a:latin typeface="Corbel"/>
                    <a:ea typeface="Corbel"/>
                    <a:cs typeface="Corbel"/>
                    <a:sym typeface="Corbel"/>
                  </a:rPr>
                </a:br>
                <a:r>
                  <a:rPr b="1" i="0" lang="en-US" sz="2000" u="none" cap="none" strike="noStrike">
                    <a:solidFill>
                      <a:schemeClr val="dk1"/>
                    </a:solidFill>
                    <a:latin typeface="Corbel"/>
                    <a:ea typeface="Corbel"/>
                    <a:cs typeface="Corbel"/>
                    <a:sym typeface="Corbel"/>
                  </a:rPr>
                  <a:t> like humans</a:t>
                </a:r>
                <a:endParaRPr b="0" i="0" sz="1400" u="none" cap="none" strike="noStrike">
                  <a:solidFill>
                    <a:srgbClr val="000000"/>
                  </a:solidFill>
                  <a:latin typeface="Arial"/>
                  <a:ea typeface="Arial"/>
                  <a:cs typeface="Arial"/>
                  <a:sym typeface="Arial"/>
                </a:endParaRPr>
              </a:p>
            </p:txBody>
          </p:sp>
          <p:sp>
            <p:nvSpPr>
              <p:cNvPr id="127" name="Google Shape;127;p3"/>
              <p:cNvSpPr txBox="1"/>
              <p:nvPr/>
            </p:nvSpPr>
            <p:spPr>
              <a:xfrm>
                <a:off x="4076" y="1357"/>
                <a:ext cx="1680" cy="6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rbel"/>
                    <a:ea typeface="Corbel"/>
                    <a:cs typeface="Corbel"/>
                    <a:sym typeface="Corbel"/>
                  </a:rPr>
                  <a:t>Systems that think</a:t>
                </a:r>
                <a:br>
                  <a:rPr b="1" i="0" lang="en-US" sz="2000" u="none" cap="none" strike="noStrike">
                    <a:solidFill>
                      <a:schemeClr val="dk1"/>
                    </a:solidFill>
                    <a:latin typeface="Corbel"/>
                    <a:ea typeface="Corbel"/>
                    <a:cs typeface="Corbel"/>
                    <a:sym typeface="Corbel"/>
                  </a:rPr>
                </a:br>
                <a:r>
                  <a:rPr b="1" i="0" lang="en-US" sz="2000" u="none" cap="none" strike="noStrike">
                    <a:solidFill>
                      <a:schemeClr val="dk1"/>
                    </a:solidFill>
                    <a:latin typeface="Corbel"/>
                    <a:ea typeface="Corbel"/>
                    <a:cs typeface="Corbel"/>
                    <a:sym typeface="Corbel"/>
                  </a:rPr>
                  <a:t> rationally</a:t>
                </a:r>
                <a:endParaRPr b="0" i="0" sz="1400" u="none" cap="none" strike="noStrike">
                  <a:solidFill>
                    <a:srgbClr val="000000"/>
                  </a:solidFill>
                  <a:latin typeface="Arial"/>
                  <a:ea typeface="Arial"/>
                  <a:cs typeface="Arial"/>
                  <a:sym typeface="Arial"/>
                </a:endParaRPr>
              </a:p>
            </p:txBody>
          </p:sp>
          <p:sp>
            <p:nvSpPr>
              <p:cNvPr id="128" name="Google Shape;128;p3"/>
              <p:cNvSpPr txBox="1"/>
              <p:nvPr/>
            </p:nvSpPr>
            <p:spPr>
              <a:xfrm>
                <a:off x="2081" y="2664"/>
                <a:ext cx="1504" cy="6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rbel"/>
                    <a:ea typeface="Corbel"/>
                    <a:cs typeface="Corbel"/>
                    <a:sym typeface="Corbel"/>
                  </a:rPr>
                  <a:t>Systems that act</a:t>
                </a:r>
                <a:br>
                  <a:rPr b="1" i="0" lang="en-US" sz="2000" u="none" cap="none" strike="noStrike">
                    <a:solidFill>
                      <a:schemeClr val="dk1"/>
                    </a:solidFill>
                    <a:latin typeface="Corbel"/>
                    <a:ea typeface="Corbel"/>
                    <a:cs typeface="Corbel"/>
                    <a:sym typeface="Corbel"/>
                  </a:rPr>
                </a:br>
                <a:r>
                  <a:rPr b="1" i="0" lang="en-US" sz="2000" u="none" cap="none" strike="noStrike">
                    <a:solidFill>
                      <a:schemeClr val="dk1"/>
                    </a:solidFill>
                    <a:latin typeface="Corbel"/>
                    <a:ea typeface="Corbel"/>
                    <a:cs typeface="Corbel"/>
                    <a:sym typeface="Corbel"/>
                  </a:rPr>
                  <a:t> like humans</a:t>
                </a:r>
                <a:endParaRPr b="0" i="0" sz="1400" u="none" cap="none" strike="noStrike">
                  <a:solidFill>
                    <a:srgbClr val="000000"/>
                  </a:solidFill>
                  <a:latin typeface="Arial"/>
                  <a:ea typeface="Arial"/>
                  <a:cs typeface="Arial"/>
                  <a:sym typeface="Arial"/>
                </a:endParaRPr>
              </a:p>
            </p:txBody>
          </p:sp>
        </p:grpSp>
      </p:grpSp>
      <p:sp>
        <p:nvSpPr>
          <p:cNvPr id="129" name="Google Shape;129;p3"/>
          <p:cNvSpPr txBox="1"/>
          <p:nvPr/>
        </p:nvSpPr>
        <p:spPr>
          <a:xfrm>
            <a:off x="627784" y="2241558"/>
            <a:ext cx="13773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rbel"/>
                <a:ea typeface="Corbel"/>
                <a:cs typeface="Corbel"/>
                <a:sym typeface="Corbel"/>
              </a:rPr>
              <a:t>THOUGHT</a:t>
            </a:r>
            <a:endParaRPr b="0" i="0" sz="1400" u="none" cap="none" strike="noStrike">
              <a:solidFill>
                <a:srgbClr val="000000"/>
              </a:solidFill>
              <a:latin typeface="Arial"/>
              <a:ea typeface="Arial"/>
              <a:cs typeface="Arial"/>
              <a:sym typeface="Arial"/>
            </a:endParaRPr>
          </a:p>
        </p:txBody>
      </p:sp>
      <p:sp>
        <p:nvSpPr>
          <p:cNvPr id="130" name="Google Shape;130;p3"/>
          <p:cNvSpPr txBox="1"/>
          <p:nvPr/>
        </p:nvSpPr>
        <p:spPr>
          <a:xfrm>
            <a:off x="462578" y="3487980"/>
            <a:ext cx="152862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rbel"/>
                <a:ea typeface="Corbel"/>
                <a:cs typeface="Corbel"/>
                <a:sym typeface="Corbel"/>
              </a:rPr>
              <a:t>BEHAVIOUR</a:t>
            </a:r>
            <a:endParaRPr b="0" i="0" sz="1400" u="none" cap="none" strike="noStrike">
              <a:solidFill>
                <a:srgbClr val="000000"/>
              </a:solidFill>
              <a:latin typeface="Arial"/>
              <a:ea typeface="Arial"/>
              <a:cs typeface="Arial"/>
              <a:sym typeface="Arial"/>
            </a:endParaRPr>
          </a:p>
        </p:txBody>
      </p:sp>
      <p:sp>
        <p:nvSpPr>
          <p:cNvPr id="131" name="Google Shape;131;p3"/>
          <p:cNvSpPr txBox="1"/>
          <p:nvPr/>
        </p:nvSpPr>
        <p:spPr>
          <a:xfrm>
            <a:off x="2892245" y="4438509"/>
            <a:ext cx="15270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HUMAN</a:t>
            </a:r>
            <a:endParaRPr b="0" i="0" sz="1800" u="none" cap="none" strike="noStrike">
              <a:solidFill>
                <a:schemeClr val="dk1"/>
              </a:solidFill>
              <a:latin typeface="Corbel"/>
              <a:ea typeface="Corbel"/>
              <a:cs typeface="Corbel"/>
              <a:sym typeface="Corbel"/>
            </a:endParaRPr>
          </a:p>
        </p:txBody>
      </p:sp>
      <p:sp>
        <p:nvSpPr>
          <p:cNvPr id="132" name="Google Shape;132;p3"/>
          <p:cNvSpPr txBox="1"/>
          <p:nvPr/>
        </p:nvSpPr>
        <p:spPr>
          <a:xfrm>
            <a:off x="5793640" y="4407621"/>
            <a:ext cx="15270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RATIONAL</a:t>
            </a:r>
            <a:endParaRPr b="0" i="0" sz="18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4"/>
          <p:cNvSpPr txBox="1"/>
          <p:nvPr>
            <p:ph type="title"/>
          </p:nvPr>
        </p:nvSpPr>
        <p:spPr>
          <a:xfrm>
            <a:off x="143555" y="433880"/>
            <a:ext cx="8398775"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600"/>
              <a:buFont typeface="Corbel"/>
              <a:buNone/>
            </a:pPr>
            <a:r>
              <a:rPr b="1" lang="en-US" sz="3600">
                <a:latin typeface="Corbel"/>
                <a:ea typeface="Corbel"/>
                <a:cs typeface="Corbel"/>
                <a:sym typeface="Corbel"/>
              </a:rPr>
              <a:t>Goals of Artificial Intelligence</a:t>
            </a:r>
            <a:endParaRPr b="1" sz="3240">
              <a:latin typeface="Corbel"/>
              <a:ea typeface="Corbel"/>
              <a:cs typeface="Corbel"/>
              <a:sym typeface="Corbel"/>
            </a:endParaRPr>
          </a:p>
        </p:txBody>
      </p:sp>
      <p:sp>
        <p:nvSpPr>
          <p:cNvPr id="139" name="Google Shape;139;p4"/>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165100" lvl="0" marL="342900" rtl="0" algn="just">
              <a:lnSpc>
                <a:spcPct val="100000"/>
              </a:lnSpc>
              <a:spcBef>
                <a:spcPts val="0"/>
              </a:spcBef>
              <a:spcAft>
                <a:spcPts val="0"/>
              </a:spcAft>
              <a:buClr>
                <a:srgbClr val="1D1B10"/>
              </a:buClr>
              <a:buSzPts val="2800"/>
              <a:buNone/>
            </a:pPr>
            <a:r>
              <a:t/>
            </a:r>
            <a:endParaRPr>
              <a:latin typeface="Corbel"/>
              <a:ea typeface="Corbel"/>
              <a:cs typeface="Corbel"/>
              <a:sym typeface="Corbel"/>
            </a:endParaRPr>
          </a:p>
          <a:p>
            <a:pPr indent="-342900" lvl="0" marL="342900" rtl="0" algn="just">
              <a:lnSpc>
                <a:spcPct val="100000"/>
              </a:lnSpc>
              <a:spcBef>
                <a:spcPts val="560"/>
              </a:spcBef>
              <a:spcAft>
                <a:spcPts val="0"/>
              </a:spcAft>
              <a:buClr>
                <a:srgbClr val="1D1B10"/>
              </a:buClr>
              <a:buSzPts val="2800"/>
              <a:buChar char="•"/>
            </a:pPr>
            <a:r>
              <a:rPr lang="en-US">
                <a:latin typeface="Corbel"/>
                <a:ea typeface="Corbel"/>
                <a:cs typeface="Corbel"/>
                <a:sym typeface="Corbel"/>
              </a:rPr>
              <a:t>To make computers more useful by letting them take over dangerous or tedious tasks from human</a:t>
            </a:r>
            <a:endParaRPr/>
          </a:p>
          <a:p>
            <a:pPr indent="0" lvl="0" marL="0" rtl="0" algn="just">
              <a:lnSpc>
                <a:spcPct val="100000"/>
              </a:lnSpc>
              <a:spcBef>
                <a:spcPts val="560"/>
              </a:spcBef>
              <a:spcAft>
                <a:spcPts val="0"/>
              </a:spcAft>
              <a:buClr>
                <a:srgbClr val="1D1B10"/>
              </a:buClr>
              <a:buSzPts val="2800"/>
              <a:buNone/>
            </a:pPr>
            <a:r>
              <a:t/>
            </a:r>
            <a:endParaRPr>
              <a:latin typeface="Corbel"/>
              <a:ea typeface="Corbel"/>
              <a:cs typeface="Corbel"/>
              <a:sym typeface="Corbel"/>
            </a:endParaRPr>
          </a:p>
          <a:p>
            <a:pPr indent="-342900" lvl="0" marL="342900" rtl="0" algn="just">
              <a:lnSpc>
                <a:spcPct val="100000"/>
              </a:lnSpc>
              <a:spcBef>
                <a:spcPts val="560"/>
              </a:spcBef>
              <a:spcAft>
                <a:spcPts val="0"/>
              </a:spcAft>
              <a:buClr>
                <a:srgbClr val="1D1B10"/>
              </a:buClr>
              <a:buSzPts val="2800"/>
              <a:buChar char="•"/>
            </a:pPr>
            <a:r>
              <a:rPr lang="en-US">
                <a:latin typeface="Corbel"/>
                <a:ea typeface="Corbel"/>
                <a:cs typeface="Corbel"/>
                <a:sym typeface="Corbel"/>
              </a:rPr>
              <a:t>Understand principles of human intelligence </a:t>
            </a:r>
            <a:endParaRPr/>
          </a:p>
          <a:p>
            <a:pPr indent="0" lvl="0" marL="0" rtl="0" algn="just">
              <a:lnSpc>
                <a:spcPct val="80000"/>
              </a:lnSpc>
              <a:spcBef>
                <a:spcPts val="560"/>
              </a:spcBef>
              <a:spcAft>
                <a:spcPts val="0"/>
              </a:spcAft>
              <a:buClr>
                <a:srgbClr val="1D1B10"/>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5"/>
          <p:cNvSpPr txBox="1"/>
          <p:nvPr>
            <p:ph type="title"/>
          </p:nvPr>
        </p:nvSpPr>
        <p:spPr>
          <a:xfrm>
            <a:off x="276696" y="586585"/>
            <a:ext cx="855148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00"/>
              <a:buFont typeface="Corbel"/>
              <a:buNone/>
            </a:pPr>
            <a:r>
              <a:rPr b="1" lang="en-US" sz="3200">
                <a:latin typeface="Corbel"/>
                <a:ea typeface="Corbel"/>
                <a:cs typeface="Corbel"/>
                <a:sym typeface="Corbel"/>
              </a:rPr>
              <a:t>Foundations of Artificial Intelligence (AI) (1)</a:t>
            </a:r>
            <a:endParaRPr b="1" sz="2800">
              <a:latin typeface="Corbel"/>
              <a:ea typeface="Corbel"/>
              <a:cs typeface="Corbel"/>
              <a:sym typeface="Corbel"/>
            </a:endParaRPr>
          </a:p>
        </p:txBody>
      </p:sp>
      <p:sp>
        <p:nvSpPr>
          <p:cNvPr id="146" name="Google Shape;146;p5"/>
          <p:cNvSpPr txBox="1"/>
          <p:nvPr>
            <p:ph idx="1" type="body"/>
          </p:nvPr>
        </p:nvSpPr>
        <p:spPr>
          <a:xfrm>
            <a:off x="296260" y="1655520"/>
            <a:ext cx="8246069" cy="2901393"/>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Clr>
                <a:srgbClr val="1D1B10"/>
              </a:buClr>
              <a:buSzPts val="2400"/>
              <a:buFont typeface="Noto Sans Symbols"/>
              <a:buChar char="⚫"/>
            </a:pPr>
            <a:r>
              <a:rPr b="1" lang="en-US" sz="2400">
                <a:latin typeface="Corbel"/>
                <a:ea typeface="Corbel"/>
                <a:cs typeface="Corbel"/>
                <a:sym typeface="Corbel"/>
              </a:rPr>
              <a:t>Mathematics</a:t>
            </a:r>
            <a:r>
              <a:rPr lang="en-US" sz="2400">
                <a:latin typeface="Corbel"/>
                <a:ea typeface="Corbel"/>
                <a:cs typeface="Corbel"/>
                <a:sym typeface="Corbel"/>
              </a:rPr>
              <a:t> formalizes the three main area of AI: </a:t>
            </a:r>
            <a:r>
              <a:rPr i="1" lang="en-US" sz="2400">
                <a:latin typeface="Corbel"/>
                <a:ea typeface="Corbel"/>
                <a:cs typeface="Corbel"/>
                <a:sym typeface="Corbel"/>
              </a:rPr>
              <a:t>computation</a:t>
            </a:r>
            <a:r>
              <a:rPr lang="en-US" sz="2400">
                <a:latin typeface="Corbel"/>
                <a:ea typeface="Corbel"/>
                <a:cs typeface="Corbel"/>
                <a:sym typeface="Corbel"/>
              </a:rPr>
              <a:t>, </a:t>
            </a:r>
            <a:r>
              <a:rPr i="1" lang="en-US" sz="2400">
                <a:latin typeface="Corbel"/>
                <a:ea typeface="Corbel"/>
                <a:cs typeface="Corbel"/>
                <a:sym typeface="Corbel"/>
              </a:rPr>
              <a:t>logic</a:t>
            </a:r>
            <a:r>
              <a:rPr lang="en-US" sz="2400">
                <a:latin typeface="Corbel"/>
                <a:ea typeface="Corbel"/>
                <a:cs typeface="Corbel"/>
                <a:sym typeface="Corbel"/>
              </a:rPr>
              <a:t>, and </a:t>
            </a:r>
            <a:r>
              <a:rPr i="1" lang="en-US" sz="2400">
                <a:latin typeface="Corbel"/>
                <a:ea typeface="Corbel"/>
                <a:cs typeface="Corbel"/>
                <a:sym typeface="Corbel"/>
              </a:rPr>
              <a:t>probability</a:t>
            </a:r>
            <a:endParaRPr/>
          </a:p>
          <a:p>
            <a:pPr indent="0" lvl="0" marL="0" rtl="0" algn="l">
              <a:lnSpc>
                <a:spcPct val="90000"/>
              </a:lnSpc>
              <a:spcBef>
                <a:spcPts val="580"/>
              </a:spcBef>
              <a:spcAft>
                <a:spcPts val="0"/>
              </a:spcAft>
              <a:buClr>
                <a:srgbClr val="1D1B10"/>
              </a:buClr>
              <a:buSzPts val="2400"/>
              <a:buNone/>
            </a:pPr>
            <a:r>
              <a:t/>
            </a:r>
            <a:endParaRPr sz="2400">
              <a:latin typeface="Corbel"/>
              <a:ea typeface="Corbel"/>
              <a:cs typeface="Corbel"/>
              <a:sym typeface="Corbel"/>
            </a:endParaRPr>
          </a:p>
          <a:p>
            <a:pPr indent="-457200" lvl="1" marL="720090" rtl="0" algn="just">
              <a:lnSpc>
                <a:spcPct val="90000"/>
              </a:lnSpc>
              <a:spcBef>
                <a:spcPts val="370"/>
              </a:spcBef>
              <a:spcAft>
                <a:spcPts val="0"/>
              </a:spcAft>
              <a:buClr>
                <a:srgbClr val="1D1B10"/>
              </a:buClr>
              <a:buSzPts val="2000"/>
              <a:buFont typeface="Calibri"/>
              <a:buChar char="―"/>
            </a:pPr>
            <a:r>
              <a:rPr lang="en-US" sz="2000">
                <a:latin typeface="Corbel"/>
                <a:ea typeface="Corbel"/>
                <a:cs typeface="Corbel"/>
                <a:sym typeface="Corbel"/>
              </a:rPr>
              <a:t>Computation leads to analysis of the problems that can be computed </a:t>
            </a:r>
            <a:endParaRPr/>
          </a:p>
          <a:p>
            <a:pPr indent="-342900" lvl="2" marL="937260" rtl="0" algn="just">
              <a:lnSpc>
                <a:spcPct val="90000"/>
              </a:lnSpc>
              <a:spcBef>
                <a:spcPts val="370"/>
              </a:spcBef>
              <a:spcAft>
                <a:spcPts val="0"/>
              </a:spcAft>
              <a:buClr>
                <a:srgbClr val="B1C0DA"/>
              </a:buClr>
              <a:buSzPts val="2000"/>
              <a:buFont typeface="Noto Sans Symbols"/>
              <a:buChar char="√"/>
            </a:pPr>
            <a:r>
              <a:rPr i="1" lang="en-US" sz="2000">
                <a:latin typeface="Corbel"/>
                <a:ea typeface="Corbel"/>
                <a:cs typeface="Corbel"/>
                <a:sym typeface="Corbel"/>
              </a:rPr>
              <a:t>complexity theory</a:t>
            </a:r>
            <a:endParaRPr sz="2000">
              <a:latin typeface="Corbel"/>
              <a:ea typeface="Corbel"/>
              <a:cs typeface="Corbel"/>
              <a:sym typeface="Corbel"/>
            </a:endParaRPr>
          </a:p>
          <a:p>
            <a:pPr indent="-457200" lvl="1" marL="720090" rtl="0" algn="just">
              <a:lnSpc>
                <a:spcPct val="90000"/>
              </a:lnSpc>
              <a:spcBef>
                <a:spcPts val="370"/>
              </a:spcBef>
              <a:spcAft>
                <a:spcPts val="0"/>
              </a:spcAft>
              <a:buClr>
                <a:srgbClr val="1D1B10"/>
              </a:buClr>
              <a:buSzPts val="2000"/>
              <a:buFont typeface="Calibri"/>
              <a:buChar char="―"/>
            </a:pPr>
            <a:r>
              <a:rPr lang="en-US" sz="2000">
                <a:latin typeface="Corbel"/>
                <a:ea typeface="Corbel"/>
                <a:cs typeface="Corbel"/>
                <a:sym typeface="Corbel"/>
              </a:rPr>
              <a:t>Probability contributes the </a:t>
            </a:r>
            <a:r>
              <a:rPr i="1" lang="en-US" sz="2000">
                <a:latin typeface="Corbel"/>
                <a:ea typeface="Corbel"/>
                <a:cs typeface="Corbel"/>
                <a:sym typeface="Corbel"/>
              </a:rPr>
              <a:t>“degree of belief”</a:t>
            </a:r>
            <a:r>
              <a:rPr lang="en-US" sz="2000">
                <a:latin typeface="Corbel"/>
                <a:ea typeface="Corbel"/>
                <a:cs typeface="Corbel"/>
                <a:sym typeface="Corbel"/>
              </a:rPr>
              <a:t> to handle </a:t>
            </a:r>
            <a:r>
              <a:rPr i="1" lang="en-US" sz="2000">
                <a:latin typeface="Corbel"/>
                <a:ea typeface="Corbel"/>
                <a:cs typeface="Corbel"/>
                <a:sym typeface="Corbel"/>
              </a:rPr>
              <a:t>uncertainty</a:t>
            </a:r>
            <a:r>
              <a:rPr lang="en-US" sz="2000">
                <a:latin typeface="Corbel"/>
                <a:ea typeface="Corbel"/>
                <a:cs typeface="Corbel"/>
                <a:sym typeface="Corbel"/>
              </a:rPr>
              <a:t> in AI</a:t>
            </a:r>
            <a:endParaRPr sz="2000">
              <a:latin typeface="Corbel"/>
              <a:ea typeface="Corbel"/>
              <a:cs typeface="Corbel"/>
              <a:sym typeface="Corbel"/>
            </a:endParaRPr>
          </a:p>
          <a:p>
            <a:pPr indent="-457200" lvl="1" marL="720090" rtl="0" algn="just">
              <a:lnSpc>
                <a:spcPct val="90000"/>
              </a:lnSpc>
              <a:spcBef>
                <a:spcPts val="370"/>
              </a:spcBef>
              <a:spcAft>
                <a:spcPts val="0"/>
              </a:spcAft>
              <a:buClr>
                <a:srgbClr val="1D1B10"/>
              </a:buClr>
              <a:buSzPts val="2000"/>
              <a:buFont typeface="Calibri"/>
              <a:buChar char="―"/>
            </a:pPr>
            <a:r>
              <a:rPr i="1" lang="en-US" sz="2000">
                <a:latin typeface="Corbel"/>
                <a:ea typeface="Corbel"/>
                <a:cs typeface="Corbel"/>
                <a:sym typeface="Corbel"/>
              </a:rPr>
              <a:t>Decision theory</a:t>
            </a:r>
            <a:r>
              <a:rPr lang="en-US" sz="2000">
                <a:latin typeface="Corbel"/>
                <a:ea typeface="Corbel"/>
                <a:cs typeface="Corbel"/>
                <a:sym typeface="Corbel"/>
              </a:rPr>
              <a:t> combines </a:t>
            </a:r>
            <a:r>
              <a:rPr i="1" lang="en-US" sz="2000">
                <a:latin typeface="Corbel"/>
                <a:ea typeface="Corbel"/>
                <a:cs typeface="Corbel"/>
                <a:sym typeface="Corbel"/>
              </a:rPr>
              <a:t>probability theory</a:t>
            </a:r>
            <a:r>
              <a:rPr lang="en-US" sz="2000">
                <a:latin typeface="Corbel"/>
                <a:ea typeface="Corbel"/>
                <a:cs typeface="Corbel"/>
                <a:sym typeface="Corbel"/>
              </a:rPr>
              <a:t> and </a:t>
            </a:r>
            <a:r>
              <a:rPr i="1" lang="en-US" sz="2000">
                <a:latin typeface="Corbel"/>
                <a:ea typeface="Corbel"/>
                <a:cs typeface="Corbel"/>
                <a:sym typeface="Corbel"/>
              </a:rPr>
              <a:t>utility theory</a:t>
            </a:r>
            <a:r>
              <a:rPr lang="en-US" sz="2000">
                <a:latin typeface="Corbel"/>
                <a:ea typeface="Corbel"/>
                <a:cs typeface="Corbel"/>
                <a:sym typeface="Corbel"/>
              </a:rPr>
              <a:t> (bias) </a:t>
            </a:r>
            <a:endParaRPr sz="2000">
              <a:latin typeface="Corbel"/>
              <a:ea typeface="Corbel"/>
              <a:cs typeface="Corbel"/>
              <a:sym typeface="Corbel"/>
            </a:endParaRPr>
          </a:p>
          <a:p>
            <a:pPr indent="0" lvl="0" marL="0" rtl="0" algn="ctr">
              <a:lnSpc>
                <a:spcPct val="80000"/>
              </a:lnSpc>
              <a:spcBef>
                <a:spcPts val="560"/>
              </a:spcBef>
              <a:spcAft>
                <a:spcPts val="0"/>
              </a:spcAft>
              <a:buClr>
                <a:srgbClr val="1D1B10"/>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animEffect filter="fade" transition="in">
                                      <p:cBhvr>
                                        <p:cTn dur="1000"/>
                                        <p:tgtEl>
                                          <p:spTgt spid="1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animEffect filter="fade" transition="in">
                                      <p:cBhvr>
                                        <p:cTn dur="1000"/>
                                        <p:tgtEl>
                                          <p:spTgt spid="1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animEffect filter="fade" transition="in">
                                      <p:cBhvr>
                                        <p:cTn dur="1000"/>
                                        <p:tgtEl>
                                          <p:spTgt spid="14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6"/>
          <p:cNvSpPr txBox="1"/>
          <p:nvPr>
            <p:ph type="title"/>
          </p:nvPr>
        </p:nvSpPr>
        <p:spPr>
          <a:xfrm>
            <a:off x="143555" y="586585"/>
            <a:ext cx="855148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00"/>
              <a:buFont typeface="Corbel"/>
              <a:buNone/>
            </a:pPr>
            <a:r>
              <a:rPr b="1" lang="en-US" sz="3200">
                <a:latin typeface="Corbel"/>
                <a:ea typeface="Corbel"/>
                <a:cs typeface="Corbel"/>
                <a:sym typeface="Corbel"/>
              </a:rPr>
              <a:t>Foundations of Artificial Intelligence (AI) (2)</a:t>
            </a:r>
            <a:endParaRPr b="1" sz="2800">
              <a:latin typeface="Corbel"/>
              <a:ea typeface="Corbel"/>
              <a:cs typeface="Corbel"/>
              <a:sym typeface="Corbel"/>
            </a:endParaRPr>
          </a:p>
        </p:txBody>
      </p:sp>
      <p:sp>
        <p:nvSpPr>
          <p:cNvPr id="153" name="Google Shape;153;p6"/>
          <p:cNvSpPr txBox="1"/>
          <p:nvPr>
            <p:ph idx="1" type="body"/>
          </p:nvPr>
        </p:nvSpPr>
        <p:spPr>
          <a:xfrm>
            <a:off x="296260" y="1655520"/>
            <a:ext cx="8246069" cy="290139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1D1B10"/>
              </a:buClr>
              <a:buSzPts val="2400"/>
              <a:buChar char="•"/>
            </a:pPr>
            <a:r>
              <a:rPr b="1" lang="en-US" sz="2400">
                <a:latin typeface="Corbel"/>
                <a:ea typeface="Corbel"/>
                <a:cs typeface="Corbel"/>
                <a:sym typeface="Corbel"/>
              </a:rPr>
              <a:t>Psychology</a:t>
            </a:r>
            <a:r>
              <a:rPr lang="en-US" sz="2400">
                <a:latin typeface="Corbel"/>
                <a:ea typeface="Corbel"/>
                <a:cs typeface="Corbel"/>
                <a:sym typeface="Corbel"/>
              </a:rPr>
              <a:t> </a:t>
            </a:r>
            <a:endParaRPr sz="2400">
              <a:latin typeface="Corbel"/>
              <a:ea typeface="Corbel"/>
              <a:cs typeface="Corbel"/>
              <a:sym typeface="Corbel"/>
            </a:endParaRPr>
          </a:p>
          <a:p>
            <a:pPr indent="-285750" lvl="1" marL="742950" rtl="0" algn="l">
              <a:lnSpc>
                <a:spcPct val="100000"/>
              </a:lnSpc>
              <a:spcBef>
                <a:spcPts val="400"/>
              </a:spcBef>
              <a:spcAft>
                <a:spcPts val="0"/>
              </a:spcAft>
              <a:buClr>
                <a:srgbClr val="1D1B10"/>
              </a:buClr>
              <a:buSzPts val="2000"/>
              <a:buChar char="–"/>
            </a:pPr>
            <a:r>
              <a:rPr lang="en-US" sz="2000">
                <a:latin typeface="Corbel"/>
                <a:ea typeface="Corbel"/>
                <a:cs typeface="Corbel"/>
                <a:sym typeface="Corbel"/>
              </a:rPr>
              <a:t>How do humans think and act?</a:t>
            </a:r>
            <a:endParaRPr/>
          </a:p>
          <a:p>
            <a:pPr indent="-285750" lvl="1" marL="742950" rtl="0" algn="l">
              <a:lnSpc>
                <a:spcPct val="100000"/>
              </a:lnSpc>
              <a:spcBef>
                <a:spcPts val="400"/>
              </a:spcBef>
              <a:spcAft>
                <a:spcPts val="0"/>
              </a:spcAft>
              <a:buClr>
                <a:srgbClr val="1D1B10"/>
              </a:buClr>
              <a:buSzPts val="2000"/>
              <a:buChar char="–"/>
            </a:pPr>
            <a:r>
              <a:rPr lang="en-US" sz="2000">
                <a:latin typeface="Corbel"/>
                <a:ea typeface="Corbel"/>
                <a:cs typeface="Corbel"/>
                <a:sym typeface="Corbel"/>
              </a:rPr>
              <a:t>The study of human reasoning and acting</a:t>
            </a:r>
            <a:endParaRPr/>
          </a:p>
          <a:p>
            <a:pPr indent="-285750" lvl="1" marL="742950" rtl="0" algn="l">
              <a:lnSpc>
                <a:spcPct val="100000"/>
              </a:lnSpc>
              <a:spcBef>
                <a:spcPts val="400"/>
              </a:spcBef>
              <a:spcAft>
                <a:spcPts val="0"/>
              </a:spcAft>
              <a:buClr>
                <a:srgbClr val="1D1B10"/>
              </a:buClr>
              <a:buSzPts val="2000"/>
              <a:buChar char="–"/>
            </a:pPr>
            <a:r>
              <a:rPr lang="en-US" sz="2000">
                <a:latin typeface="Corbel"/>
                <a:ea typeface="Corbel"/>
                <a:cs typeface="Corbel"/>
                <a:sym typeface="Corbel"/>
              </a:rPr>
              <a:t>Provides reasoning models for AI</a:t>
            </a:r>
            <a:endParaRPr/>
          </a:p>
          <a:p>
            <a:pPr indent="-285750" lvl="1" marL="742950" rtl="0" algn="l">
              <a:lnSpc>
                <a:spcPct val="100000"/>
              </a:lnSpc>
              <a:spcBef>
                <a:spcPts val="400"/>
              </a:spcBef>
              <a:spcAft>
                <a:spcPts val="0"/>
              </a:spcAft>
              <a:buClr>
                <a:srgbClr val="1D1B10"/>
              </a:buClr>
              <a:buSzPts val="2000"/>
              <a:buChar char="–"/>
            </a:pPr>
            <a:r>
              <a:rPr lang="en-US" sz="2000">
                <a:latin typeface="Corbel"/>
                <a:ea typeface="Corbel"/>
                <a:cs typeface="Corbel"/>
                <a:sym typeface="Corbel"/>
              </a:rPr>
              <a:t>Strengthen the ideas </a:t>
            </a:r>
            <a:endParaRPr/>
          </a:p>
          <a:p>
            <a:pPr indent="-228600" lvl="2" marL="1143000" rtl="0" algn="l">
              <a:lnSpc>
                <a:spcPct val="100000"/>
              </a:lnSpc>
              <a:spcBef>
                <a:spcPts val="400"/>
              </a:spcBef>
              <a:spcAft>
                <a:spcPts val="0"/>
              </a:spcAft>
              <a:buClr>
                <a:srgbClr val="1D1B10"/>
              </a:buClr>
              <a:buSzPts val="2000"/>
              <a:buChar char="•"/>
            </a:pPr>
            <a:r>
              <a:rPr lang="en-US" sz="2000">
                <a:latin typeface="Corbel"/>
                <a:ea typeface="Corbel"/>
                <a:cs typeface="Corbel"/>
                <a:sym typeface="Corbel"/>
              </a:rPr>
              <a:t>humans and other animals can be considered as information processing machines </a:t>
            </a:r>
            <a:endParaRPr sz="2000">
              <a:latin typeface="Corbel"/>
              <a:ea typeface="Corbel"/>
              <a:cs typeface="Corbel"/>
              <a:sym typeface="Corbel"/>
            </a:endParaRPr>
          </a:p>
          <a:p>
            <a:pPr indent="0" lvl="0" marL="0" rtl="0" algn="ctr">
              <a:lnSpc>
                <a:spcPct val="80000"/>
              </a:lnSpc>
              <a:spcBef>
                <a:spcPts val="560"/>
              </a:spcBef>
              <a:spcAft>
                <a:spcPts val="0"/>
              </a:spcAft>
              <a:buClr>
                <a:srgbClr val="1D1B10"/>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7"/>
          <p:cNvSpPr txBox="1"/>
          <p:nvPr>
            <p:ph type="title"/>
          </p:nvPr>
        </p:nvSpPr>
        <p:spPr>
          <a:xfrm>
            <a:off x="143555" y="510385"/>
            <a:ext cx="8551500" cy="610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00"/>
              <a:buFont typeface="Corbel"/>
              <a:buNone/>
            </a:pPr>
            <a:r>
              <a:rPr b="1" lang="en-US" sz="3200">
                <a:latin typeface="Corbel"/>
                <a:ea typeface="Corbel"/>
                <a:cs typeface="Corbel"/>
                <a:sym typeface="Corbel"/>
              </a:rPr>
              <a:t>Foundations of Artificial Intelligence (AI) (3)</a:t>
            </a:r>
            <a:endParaRPr b="1" sz="2800">
              <a:latin typeface="Corbel"/>
              <a:ea typeface="Corbel"/>
              <a:cs typeface="Corbel"/>
              <a:sym typeface="Corbel"/>
            </a:endParaRPr>
          </a:p>
        </p:txBody>
      </p:sp>
      <p:sp>
        <p:nvSpPr>
          <p:cNvPr id="160" name="Google Shape;160;p7"/>
          <p:cNvSpPr txBox="1"/>
          <p:nvPr>
            <p:ph idx="1" type="body"/>
          </p:nvPr>
        </p:nvSpPr>
        <p:spPr>
          <a:xfrm>
            <a:off x="296260" y="1655520"/>
            <a:ext cx="8246069" cy="290139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1D1B10"/>
              </a:buClr>
              <a:buSzPts val="2590"/>
              <a:buChar char="•"/>
            </a:pPr>
            <a:r>
              <a:rPr b="1" lang="en-US" sz="2590">
                <a:latin typeface="Corbel"/>
                <a:ea typeface="Corbel"/>
                <a:cs typeface="Corbel"/>
                <a:sym typeface="Corbel"/>
              </a:rPr>
              <a:t>Control theory and Cybernetics</a:t>
            </a:r>
            <a:endParaRPr/>
          </a:p>
          <a:p>
            <a:pPr indent="-285750" lvl="1" marL="742950" rtl="0" algn="l">
              <a:lnSpc>
                <a:spcPct val="100000"/>
              </a:lnSpc>
              <a:spcBef>
                <a:spcPts val="444"/>
              </a:spcBef>
              <a:spcAft>
                <a:spcPts val="0"/>
              </a:spcAft>
              <a:buClr>
                <a:srgbClr val="1D1B10"/>
              </a:buClr>
              <a:buSzPts val="2220"/>
              <a:buChar char="–"/>
            </a:pPr>
            <a:r>
              <a:rPr lang="en-US" sz="2220">
                <a:latin typeface="Corbel"/>
                <a:ea typeface="Corbel"/>
                <a:cs typeface="Corbel"/>
                <a:sym typeface="Corbel"/>
              </a:rPr>
              <a:t>How can artifacts operate under their own control?</a:t>
            </a:r>
            <a:endParaRPr/>
          </a:p>
          <a:p>
            <a:pPr indent="-285750" lvl="1" marL="742950" rtl="0" algn="l">
              <a:lnSpc>
                <a:spcPct val="100000"/>
              </a:lnSpc>
              <a:spcBef>
                <a:spcPts val="444"/>
              </a:spcBef>
              <a:spcAft>
                <a:spcPts val="0"/>
              </a:spcAft>
              <a:buClr>
                <a:srgbClr val="1D1B10"/>
              </a:buClr>
              <a:buSzPts val="2220"/>
              <a:buChar char="–"/>
            </a:pPr>
            <a:r>
              <a:rPr lang="en-US" sz="2220">
                <a:latin typeface="Corbel"/>
                <a:ea typeface="Corbel"/>
                <a:cs typeface="Corbel"/>
                <a:sym typeface="Corbel"/>
              </a:rPr>
              <a:t>The artifacts adjust their actions</a:t>
            </a:r>
            <a:endParaRPr/>
          </a:p>
          <a:p>
            <a:pPr indent="-228600" lvl="2" marL="1143000" rtl="0" algn="l">
              <a:lnSpc>
                <a:spcPct val="100000"/>
              </a:lnSpc>
              <a:spcBef>
                <a:spcPts val="388"/>
              </a:spcBef>
              <a:spcAft>
                <a:spcPts val="0"/>
              </a:spcAft>
              <a:buClr>
                <a:srgbClr val="1D1B10"/>
              </a:buClr>
              <a:buSzPts val="1942"/>
              <a:buChar char="•"/>
            </a:pPr>
            <a:r>
              <a:rPr lang="en-US" sz="1942">
                <a:highlight>
                  <a:srgbClr val="FFFF00"/>
                </a:highlight>
                <a:latin typeface="Corbel"/>
                <a:ea typeface="Corbel"/>
                <a:cs typeface="Corbel"/>
                <a:sym typeface="Corbel"/>
              </a:rPr>
              <a:t>To do better</a:t>
            </a:r>
            <a:r>
              <a:rPr lang="en-US" sz="1942">
                <a:latin typeface="Corbel"/>
                <a:ea typeface="Corbel"/>
                <a:cs typeface="Corbel"/>
                <a:sym typeface="Corbel"/>
              </a:rPr>
              <a:t> for the environment over time</a:t>
            </a:r>
            <a:endParaRPr/>
          </a:p>
          <a:p>
            <a:pPr indent="-228600" lvl="2" marL="1143000" rtl="0" algn="l">
              <a:lnSpc>
                <a:spcPct val="100000"/>
              </a:lnSpc>
              <a:spcBef>
                <a:spcPts val="388"/>
              </a:spcBef>
              <a:spcAft>
                <a:spcPts val="0"/>
              </a:spcAft>
              <a:buClr>
                <a:srgbClr val="1D1B10"/>
              </a:buClr>
              <a:buSzPts val="1942"/>
              <a:buChar char="•"/>
            </a:pPr>
            <a:r>
              <a:rPr lang="en-US" sz="1942">
                <a:latin typeface="Corbel"/>
                <a:ea typeface="Corbel"/>
                <a:cs typeface="Corbel"/>
                <a:sym typeface="Corbel"/>
              </a:rPr>
              <a:t>Based on an objective function and </a:t>
            </a:r>
            <a:r>
              <a:rPr lang="en-US" sz="1942">
                <a:highlight>
                  <a:srgbClr val="FFFF00"/>
                </a:highlight>
                <a:latin typeface="Corbel"/>
                <a:ea typeface="Corbel"/>
                <a:cs typeface="Corbel"/>
                <a:sym typeface="Corbel"/>
              </a:rPr>
              <a:t>feedback from</a:t>
            </a:r>
            <a:r>
              <a:rPr lang="en-US" sz="1942">
                <a:latin typeface="Corbel"/>
                <a:ea typeface="Corbel"/>
                <a:cs typeface="Corbel"/>
                <a:sym typeface="Corbel"/>
              </a:rPr>
              <a:t> the environment</a:t>
            </a:r>
            <a:endParaRPr/>
          </a:p>
          <a:p>
            <a:pPr indent="-285750" lvl="1" marL="742950" rtl="0" algn="l">
              <a:lnSpc>
                <a:spcPct val="100000"/>
              </a:lnSpc>
              <a:spcBef>
                <a:spcPts val="407"/>
              </a:spcBef>
              <a:spcAft>
                <a:spcPts val="0"/>
              </a:spcAft>
              <a:buClr>
                <a:srgbClr val="1D1B10"/>
              </a:buClr>
              <a:buSzPts val="2035"/>
              <a:buChar char="–"/>
            </a:pPr>
            <a:r>
              <a:rPr lang="en-US" sz="2035">
                <a:latin typeface="Corbel"/>
                <a:ea typeface="Corbel"/>
                <a:cs typeface="Corbel"/>
                <a:sym typeface="Corbel"/>
              </a:rPr>
              <a:t>Not limited only to linear systems but also other problems </a:t>
            </a:r>
            <a:endParaRPr/>
          </a:p>
          <a:p>
            <a:pPr indent="-228600" lvl="2" marL="1143000" rtl="0" algn="l">
              <a:lnSpc>
                <a:spcPct val="100000"/>
              </a:lnSpc>
              <a:spcBef>
                <a:spcPts val="407"/>
              </a:spcBef>
              <a:spcAft>
                <a:spcPts val="0"/>
              </a:spcAft>
              <a:buClr>
                <a:srgbClr val="1D1B10"/>
              </a:buClr>
              <a:buSzPts val="2035"/>
              <a:buChar char="•"/>
            </a:pPr>
            <a:r>
              <a:rPr lang="en-US" sz="2035">
                <a:latin typeface="Corbel"/>
                <a:ea typeface="Corbel"/>
                <a:cs typeface="Corbel"/>
                <a:sym typeface="Corbel"/>
              </a:rPr>
              <a:t>as language, vision, and planning,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10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1000"/>
                                        <p:tgtEl>
                                          <p:spTgt spid="1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1000"/>
                                        <p:tgtEl>
                                          <p:spTgt spid="16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8"/>
          <p:cNvSpPr txBox="1"/>
          <p:nvPr>
            <p:ph type="title"/>
          </p:nvPr>
        </p:nvSpPr>
        <p:spPr>
          <a:xfrm>
            <a:off x="143555" y="586585"/>
            <a:ext cx="855148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00"/>
              <a:buFont typeface="Corbel"/>
              <a:buNone/>
            </a:pPr>
            <a:r>
              <a:rPr b="1" lang="en-US" sz="3200">
                <a:latin typeface="Corbel"/>
                <a:ea typeface="Corbel"/>
                <a:cs typeface="Corbel"/>
                <a:sym typeface="Corbel"/>
              </a:rPr>
              <a:t>Foundations of Artificial Intelligence (AI) (4)</a:t>
            </a:r>
            <a:endParaRPr b="1" sz="2800">
              <a:latin typeface="Corbel"/>
              <a:ea typeface="Corbel"/>
              <a:cs typeface="Corbel"/>
              <a:sym typeface="Corbel"/>
            </a:endParaRPr>
          </a:p>
        </p:txBody>
      </p:sp>
      <p:sp>
        <p:nvSpPr>
          <p:cNvPr id="167" name="Google Shape;167;p8"/>
          <p:cNvSpPr txBox="1"/>
          <p:nvPr>
            <p:ph idx="1" type="body"/>
          </p:nvPr>
        </p:nvSpPr>
        <p:spPr>
          <a:xfrm>
            <a:off x="296260" y="1655520"/>
            <a:ext cx="8246069" cy="290139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2400"/>
              <a:buChar char="•"/>
            </a:pPr>
            <a:r>
              <a:rPr b="1" lang="en-US" sz="2400">
                <a:latin typeface="Corbel"/>
                <a:ea typeface="Corbel"/>
                <a:cs typeface="Corbel"/>
                <a:sym typeface="Corbel"/>
              </a:rPr>
              <a:t>Computer Engineering</a:t>
            </a:r>
            <a:endParaRPr/>
          </a:p>
          <a:p>
            <a:pPr indent="-285750" lvl="1" marL="742950" rtl="0" algn="l">
              <a:lnSpc>
                <a:spcPct val="90000"/>
              </a:lnSpc>
              <a:spcBef>
                <a:spcPts val="480"/>
              </a:spcBef>
              <a:spcAft>
                <a:spcPts val="0"/>
              </a:spcAft>
              <a:buClr>
                <a:srgbClr val="1D1B10"/>
              </a:buClr>
              <a:buSzPts val="2400"/>
              <a:buChar char="–"/>
            </a:pPr>
            <a:r>
              <a:rPr lang="en-US" sz="2400">
                <a:latin typeface="Corbel"/>
                <a:ea typeface="Corbel"/>
                <a:cs typeface="Corbel"/>
                <a:sym typeface="Corbel"/>
              </a:rPr>
              <a:t>How to build an efficient computer? </a:t>
            </a:r>
            <a:endParaRPr/>
          </a:p>
          <a:p>
            <a:pPr indent="-285750" lvl="1" marL="742950" rtl="0" algn="l">
              <a:lnSpc>
                <a:spcPct val="90000"/>
              </a:lnSpc>
              <a:spcBef>
                <a:spcPts val="480"/>
              </a:spcBef>
              <a:spcAft>
                <a:spcPts val="0"/>
              </a:spcAft>
              <a:buClr>
                <a:srgbClr val="1D1B10"/>
              </a:buClr>
              <a:buSzPts val="2400"/>
              <a:buChar char="–"/>
            </a:pPr>
            <a:r>
              <a:rPr lang="en-US" sz="2400">
                <a:latin typeface="Corbel"/>
                <a:ea typeface="Corbel"/>
                <a:cs typeface="Corbel"/>
                <a:sym typeface="Corbel"/>
              </a:rPr>
              <a:t>Provides the artifact that makes AI application possible</a:t>
            </a:r>
            <a:endParaRPr/>
          </a:p>
          <a:p>
            <a:pPr indent="-285750" lvl="1" marL="742950" rtl="0" algn="l">
              <a:lnSpc>
                <a:spcPct val="90000"/>
              </a:lnSpc>
              <a:spcBef>
                <a:spcPts val="480"/>
              </a:spcBef>
              <a:spcAft>
                <a:spcPts val="0"/>
              </a:spcAft>
              <a:buClr>
                <a:srgbClr val="1D1B10"/>
              </a:buClr>
              <a:buSzPts val="2400"/>
              <a:buChar char="–"/>
            </a:pPr>
            <a:r>
              <a:rPr lang="en-US" sz="2400">
                <a:latin typeface="Corbel"/>
                <a:ea typeface="Corbel"/>
                <a:cs typeface="Corbel"/>
                <a:sym typeface="Corbel"/>
              </a:rPr>
              <a:t>The power of computer makes computation of large and difficult problems more easily</a:t>
            </a:r>
            <a:endParaRPr/>
          </a:p>
          <a:p>
            <a:pPr indent="-285750" lvl="1" marL="742950" rtl="0" algn="l">
              <a:lnSpc>
                <a:spcPct val="90000"/>
              </a:lnSpc>
              <a:spcBef>
                <a:spcPts val="480"/>
              </a:spcBef>
              <a:spcAft>
                <a:spcPts val="0"/>
              </a:spcAft>
              <a:buClr>
                <a:srgbClr val="1D1B10"/>
              </a:buClr>
              <a:buSzPts val="2400"/>
              <a:buChar char="–"/>
            </a:pPr>
            <a:r>
              <a:rPr lang="en-US" sz="2400">
                <a:latin typeface="Corbel"/>
                <a:ea typeface="Corbel"/>
                <a:cs typeface="Corbel"/>
                <a:sym typeface="Corbel"/>
              </a:rPr>
              <a:t>AI has also contributed its own work to computer science, including: time-sharing, the linked list data type, OOP, etc. </a:t>
            </a:r>
            <a:endParaRPr/>
          </a:p>
          <a:p>
            <a:pPr indent="0" lvl="0" marL="0" rtl="0" algn="ctr">
              <a:lnSpc>
                <a:spcPct val="70000"/>
              </a:lnSpc>
              <a:spcBef>
                <a:spcPts val="560"/>
              </a:spcBef>
              <a:spcAft>
                <a:spcPts val="0"/>
              </a:spcAft>
              <a:buClr>
                <a:srgbClr val="1D1B10"/>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Effect filter="fade" transition="in">
                                      <p:cBhvr>
                                        <p:cTn dur="1000"/>
                                        <p:tgtEl>
                                          <p:spTgt spid="1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Effect filter="fade" transition="in">
                                      <p:cBhvr>
                                        <p:cTn dur="1000"/>
                                        <p:tgtEl>
                                          <p:spTgt spid="1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Effect filter="fade" transition="in">
                                      <p:cBhvr>
                                        <p:cTn dur="1000"/>
                                        <p:tgtEl>
                                          <p:spTgt spid="1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Effect filter="fade" transition="in">
                                      <p:cBhvr>
                                        <p:cTn dur="1000"/>
                                        <p:tgtEl>
                                          <p:spTgt spid="16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9"/>
          <p:cNvSpPr txBox="1"/>
          <p:nvPr>
            <p:ph type="title"/>
          </p:nvPr>
        </p:nvSpPr>
        <p:spPr>
          <a:xfrm>
            <a:off x="143555" y="586585"/>
            <a:ext cx="8551480" cy="61082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2CD44"/>
              </a:buClr>
              <a:buSzPts val="3200"/>
              <a:buFont typeface="Corbel"/>
              <a:buNone/>
            </a:pPr>
            <a:r>
              <a:rPr b="1" lang="en-US" sz="3200">
                <a:latin typeface="Corbel"/>
                <a:ea typeface="Corbel"/>
                <a:cs typeface="Corbel"/>
                <a:sym typeface="Corbel"/>
              </a:rPr>
              <a:t>Foundations of Artificial Intelligence (AI) (4)</a:t>
            </a:r>
            <a:endParaRPr b="1" sz="2800">
              <a:latin typeface="Corbel"/>
              <a:ea typeface="Corbel"/>
              <a:cs typeface="Corbel"/>
              <a:sym typeface="Corbel"/>
            </a:endParaRPr>
          </a:p>
        </p:txBody>
      </p:sp>
      <p:sp>
        <p:nvSpPr>
          <p:cNvPr id="174" name="Google Shape;174;p9"/>
          <p:cNvSpPr txBox="1"/>
          <p:nvPr>
            <p:ph idx="1" type="body"/>
          </p:nvPr>
        </p:nvSpPr>
        <p:spPr>
          <a:xfrm>
            <a:off x="296260" y="1655520"/>
            <a:ext cx="8551480" cy="290139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1D1B10"/>
              </a:buClr>
              <a:buSzPts val="2400"/>
              <a:buChar char="•"/>
            </a:pPr>
            <a:r>
              <a:rPr b="1" lang="en-US" sz="2400">
                <a:latin typeface="Corbel"/>
                <a:ea typeface="Corbel"/>
                <a:cs typeface="Corbel"/>
                <a:sym typeface="Corbel"/>
              </a:rPr>
              <a:t>Linguistics </a:t>
            </a:r>
            <a:endParaRPr/>
          </a:p>
          <a:p>
            <a:pPr indent="-285750" lvl="1" marL="742950" rtl="0" algn="l">
              <a:lnSpc>
                <a:spcPct val="100000"/>
              </a:lnSpc>
              <a:spcBef>
                <a:spcPts val="440"/>
              </a:spcBef>
              <a:spcAft>
                <a:spcPts val="0"/>
              </a:spcAft>
              <a:buClr>
                <a:srgbClr val="1D1B10"/>
              </a:buClr>
              <a:buSzPts val="2200"/>
              <a:buChar char="–"/>
            </a:pPr>
            <a:r>
              <a:rPr lang="en-US" sz="2200"/>
              <a:t>For understanding natural languages </a:t>
            </a:r>
            <a:endParaRPr/>
          </a:p>
          <a:p>
            <a:pPr indent="-228600" lvl="2" marL="1143000" rtl="0" algn="l">
              <a:lnSpc>
                <a:spcPct val="100000"/>
              </a:lnSpc>
              <a:spcBef>
                <a:spcPts val="440"/>
              </a:spcBef>
              <a:spcAft>
                <a:spcPts val="0"/>
              </a:spcAft>
              <a:buClr>
                <a:srgbClr val="1D1B10"/>
              </a:buClr>
              <a:buSzPts val="2200"/>
              <a:buChar char="•"/>
            </a:pPr>
            <a:r>
              <a:rPr lang="en-US" sz="2200"/>
              <a:t>different approaches has been adopted from the linguistic work</a:t>
            </a:r>
            <a:endParaRPr/>
          </a:p>
          <a:p>
            <a:pPr indent="-285750" lvl="1" marL="742950" rtl="0" algn="l">
              <a:lnSpc>
                <a:spcPct val="100000"/>
              </a:lnSpc>
              <a:spcBef>
                <a:spcPts val="440"/>
              </a:spcBef>
              <a:spcAft>
                <a:spcPts val="0"/>
              </a:spcAft>
              <a:buClr>
                <a:srgbClr val="1D1B10"/>
              </a:buClr>
              <a:buSzPts val="2200"/>
              <a:buChar char="–"/>
            </a:pPr>
            <a:r>
              <a:rPr lang="en-US" sz="2200"/>
              <a:t>Formal languages</a:t>
            </a:r>
            <a:endParaRPr/>
          </a:p>
          <a:p>
            <a:pPr indent="-285750" lvl="1" marL="742950" rtl="0" algn="l">
              <a:lnSpc>
                <a:spcPct val="100000"/>
              </a:lnSpc>
              <a:spcBef>
                <a:spcPts val="440"/>
              </a:spcBef>
              <a:spcAft>
                <a:spcPts val="0"/>
              </a:spcAft>
              <a:buClr>
                <a:srgbClr val="1D1B10"/>
              </a:buClr>
              <a:buSzPts val="2200"/>
              <a:buChar char="–"/>
            </a:pPr>
            <a:r>
              <a:rPr lang="en-US" sz="2200"/>
              <a:t>Syntactic and semantic analysis</a:t>
            </a:r>
            <a:endParaRPr/>
          </a:p>
          <a:p>
            <a:pPr indent="-285750" lvl="1" marL="742950" rtl="0" algn="l">
              <a:lnSpc>
                <a:spcPct val="100000"/>
              </a:lnSpc>
              <a:spcBef>
                <a:spcPts val="440"/>
              </a:spcBef>
              <a:spcAft>
                <a:spcPts val="0"/>
              </a:spcAft>
              <a:buClr>
                <a:srgbClr val="1D1B10"/>
              </a:buClr>
              <a:buSzPts val="2200"/>
              <a:buChar char="–"/>
            </a:pPr>
            <a:r>
              <a:rPr lang="en-US" sz="2200"/>
              <a:t>Knowledge representation </a:t>
            </a:r>
            <a:endParaRPr sz="2200"/>
          </a:p>
          <a:p>
            <a:pPr indent="-203200" lvl="0" marL="342900" rtl="0" algn="l">
              <a:lnSpc>
                <a:spcPct val="100000"/>
              </a:lnSpc>
              <a:spcBef>
                <a:spcPts val="440"/>
              </a:spcBef>
              <a:spcAft>
                <a:spcPts val="0"/>
              </a:spcAft>
              <a:buClr>
                <a:srgbClr val="1D1B10"/>
              </a:buClr>
              <a:buSzPts val="2200"/>
              <a:buNone/>
            </a:pPr>
            <a:r>
              <a:t/>
            </a:r>
            <a:endParaRPr sz="22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2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2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20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20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20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20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2000"/>
                                        <p:tgtEl>
                                          <p:spTgt spid="1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