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4" r:id="rId4"/>
    <p:sldId id="274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8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D3A90F"/>
    <a:srgbClr val="F2CD44"/>
    <a:srgbClr val="003F4C"/>
    <a:srgbClr val="1D3A00"/>
    <a:srgbClr val="5EEC3C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036" autoAdjust="0"/>
  </p:normalViewPr>
  <p:slideViewPr>
    <p:cSldViewPr>
      <p:cViewPr varScale="1">
        <p:scale>
          <a:sx n="106" d="100"/>
          <a:sy n="106" d="100"/>
        </p:scale>
        <p:origin x="7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3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68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8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38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74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3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4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9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3C46DD9-9A8F-411D-B597-946818B71DE8}"/>
              </a:ext>
            </a:extLst>
          </p:cNvPr>
          <p:cNvGrpSpPr/>
          <p:nvPr userDrawn="1"/>
        </p:nvGrpSpPr>
        <p:grpSpPr>
          <a:xfrm>
            <a:off x="0" y="4948390"/>
            <a:ext cx="9144000" cy="195110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6E330ED-CBD0-49D6-96D9-8A0C1C4518A4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D028152-6864-487D-B9D6-395800F0CC7C}"/>
                </a:ext>
              </a:extLst>
            </p:cNvPr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57E5C8F6-620C-4584-AE0A-5E4F2E6565C5}"/>
                </a:ext>
              </a:extLst>
            </p:cNvPr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5925AB1-BE47-453E-8EF4-924465289B54}"/>
                </a:ext>
              </a:extLst>
            </p:cNvPr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8FC2FC1-F83A-44D6-9D9A-A61E40D3B973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C8EC325-CE62-415E-834A-7F70F7855117}"/>
              </a:ext>
            </a:extLst>
          </p:cNvPr>
          <p:cNvSpPr/>
          <p:nvPr userDrawn="1"/>
        </p:nvSpPr>
        <p:spPr>
          <a:xfrm flipV="1">
            <a:off x="0" y="2795036"/>
            <a:ext cx="1321594" cy="34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181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419045"/>
            <a:ext cx="8246070" cy="137434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rbel" panose="020B0503020204020204" pitchFamily="34" charset="0"/>
              </a:rPr>
              <a:t>Artificial Intelligence (AI)</a:t>
            </a:r>
            <a:endParaRPr lang="en-US" sz="4000" b="1" dirty="0">
              <a:latin typeface="Corbel" panose="020B0503020204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3290" y="3487980"/>
            <a:ext cx="8398775" cy="1374345"/>
          </a:xfrm>
        </p:spPr>
        <p:txBody>
          <a:bodyPr/>
          <a:lstStyle/>
          <a:p>
            <a:r>
              <a:rPr lang="en-IN" b="1" dirty="0" smtClean="0">
                <a:latin typeface="Corbel" panose="020B0503020204020204" pitchFamily="34" charset="0"/>
              </a:rPr>
              <a:t>Topic 1: Foundations of AI and Intelligent Agents (Part- II)</a:t>
            </a:r>
            <a:endParaRPr lang="en-IN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95" y="586585"/>
            <a:ext cx="8112930" cy="61082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anose="020B0503020204020204" pitchFamily="34" charset="0"/>
              </a:rPr>
              <a:t>Good Behaviour: The Concept of Rationality (3) 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772" y="1350110"/>
            <a:ext cx="83987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Corbel" panose="020B0503020204020204" pitchFamily="34" charset="0"/>
              </a:rPr>
              <a:t>An agent is </a:t>
            </a:r>
            <a:r>
              <a:rPr lang="en-US" sz="2000" i="1" dirty="0">
                <a:solidFill>
                  <a:srgbClr val="990099"/>
                </a:solidFill>
                <a:latin typeface="Corbel" panose="020B0503020204020204" pitchFamily="34" charset="0"/>
              </a:rPr>
              <a:t>omniscient</a:t>
            </a:r>
            <a:r>
              <a:rPr lang="en-US" sz="2000" dirty="0">
                <a:latin typeface="Corbel" panose="020B0503020204020204" pitchFamily="34" charset="0"/>
              </a:rPr>
              <a:t> if it knows the actual outcome of its actions. Not possible in practice</a:t>
            </a:r>
            <a:r>
              <a:rPr lang="en-US" sz="2000" dirty="0" smtClean="0">
                <a:latin typeface="Corbel" panose="020B0503020204020204" pitchFamily="34" charset="0"/>
              </a:rPr>
              <a:t>.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000" dirty="0" smtClean="0">
                <a:latin typeface="Corbel" panose="020B0503020204020204" pitchFamily="34" charset="0"/>
              </a:rPr>
              <a:t> 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Corbel" panose="020B0503020204020204" pitchFamily="34" charset="0"/>
              </a:rPr>
              <a:t>Information Gathering Critical for achieving Rationality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sz="2000" dirty="0">
              <a:latin typeface="Corbel" panose="020B0503020204020204" pitchFamily="34" charset="0"/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Corbel" panose="020B0503020204020204" pitchFamily="34" charset="0"/>
              </a:rPr>
              <a:t>An </a:t>
            </a:r>
            <a:r>
              <a:rPr lang="en-US" sz="2000" dirty="0">
                <a:latin typeface="Corbel" panose="020B0503020204020204" pitchFamily="34" charset="0"/>
              </a:rPr>
              <a:t>environment can sometimes be completely known in </a:t>
            </a:r>
            <a:r>
              <a:rPr lang="en-US" sz="2000" dirty="0" smtClean="0">
                <a:latin typeface="Corbel" panose="020B0503020204020204" pitchFamily="34" charset="0"/>
              </a:rPr>
              <a:t>advance.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sz="2000" i="1" dirty="0">
              <a:solidFill>
                <a:srgbClr val="FFCC99"/>
              </a:solidFill>
              <a:latin typeface="Corbel" panose="020B0503020204020204" pitchFamily="34" charset="0"/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Corbel" panose="020B0503020204020204" pitchFamily="34" charset="0"/>
              </a:rPr>
              <a:t>In</a:t>
            </a:r>
            <a:r>
              <a:rPr lang="en-US" sz="2000" i="1" dirty="0" smtClean="0">
                <a:solidFill>
                  <a:srgbClr val="FFCC99"/>
                </a:solidFill>
                <a:latin typeface="Corbel" panose="020B0503020204020204" pitchFamily="34" charset="0"/>
              </a:rPr>
              <a:t> </a:t>
            </a:r>
            <a:r>
              <a:rPr lang="en-US" sz="2000" i="1" dirty="0" smtClean="0">
                <a:solidFill>
                  <a:srgbClr val="990099"/>
                </a:solidFill>
                <a:latin typeface="Corbel" panose="020B0503020204020204" pitchFamily="34" charset="0"/>
              </a:rPr>
              <a:t>Exploration</a:t>
            </a:r>
            <a:r>
              <a:rPr lang="en-US" sz="2000" dirty="0">
                <a:solidFill>
                  <a:srgbClr val="990099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smtClean="0">
                <a:latin typeface="Corbel" panose="020B0503020204020204" pitchFamily="34" charset="0"/>
              </a:rPr>
              <a:t>sometimes </a:t>
            </a:r>
            <a:r>
              <a:rPr lang="en-US" sz="2000" dirty="0">
                <a:latin typeface="Corbel" panose="020B0503020204020204" pitchFamily="34" charset="0"/>
              </a:rPr>
              <a:t>an agent must perform an action to gather information (to increase perception</a:t>
            </a:r>
            <a:r>
              <a:rPr lang="en-US" sz="2000" dirty="0" smtClean="0">
                <a:latin typeface="Corbel" panose="020B0503020204020204" pitchFamily="34" charset="0"/>
              </a:rPr>
              <a:t>). </a:t>
            </a:r>
            <a:r>
              <a:rPr lang="en-US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E.g</a:t>
            </a:r>
            <a:r>
              <a:rPr lang="en-US" sz="2000" dirty="0" smtClean="0">
                <a:latin typeface="Corbel" panose="020B0503020204020204" pitchFamily="34" charset="0"/>
              </a:rPr>
              <a:t>. Vaccum Cleaning in an unknown environment </a:t>
            </a:r>
          </a:p>
          <a:p>
            <a:pPr algn="just">
              <a:lnSpc>
                <a:spcPct val="90000"/>
              </a:lnSpc>
              <a:defRPr/>
            </a:pPr>
            <a:endParaRPr lang="en-US" sz="2000" dirty="0" smtClean="0"/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Corbel" panose="020B0503020204020204" pitchFamily="34" charset="0"/>
              </a:rPr>
              <a:t>In</a:t>
            </a:r>
            <a:r>
              <a:rPr lang="en-US" sz="2000" dirty="0" smtClean="0">
                <a:solidFill>
                  <a:srgbClr val="FFCC99"/>
                </a:solidFill>
                <a:latin typeface="Corbel" panose="020B0503020204020204" pitchFamily="34" charset="0"/>
              </a:rPr>
              <a:t> </a:t>
            </a:r>
            <a:r>
              <a:rPr lang="en-US" sz="2000" i="1" dirty="0" smtClean="0">
                <a:solidFill>
                  <a:srgbClr val="990099"/>
                </a:solidFill>
                <a:latin typeface="Corbel" panose="020B0503020204020204" pitchFamily="34" charset="0"/>
              </a:rPr>
              <a:t>Autonomy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the capacity to compensate for partial or incorrect prior knowledge (usually by </a:t>
            </a:r>
            <a:r>
              <a:rPr lang="en-US" sz="2000" i="1" dirty="0" smtClean="0">
                <a:solidFill>
                  <a:srgbClr val="990099"/>
                </a:solidFill>
                <a:latin typeface="Corbel" panose="020B0503020204020204" pitchFamily="34" charset="0"/>
              </a:rPr>
              <a:t>learning). E.g</a:t>
            </a:r>
            <a:r>
              <a:rPr lang="en-US" sz="2000" dirty="0" smtClean="0">
                <a:latin typeface="Corbel" panose="020B0503020204020204" pitchFamily="34" charset="0"/>
              </a:rPr>
              <a:t>. Vaccum cleaner for cleaning dirt </a:t>
            </a:r>
            <a:endParaRPr lang="en-US" sz="2000" dirty="0">
              <a:latin typeface="Corbel" panose="020B0503020204020204" pitchFamily="34" charset="0"/>
            </a:endParaRPr>
          </a:p>
          <a:p>
            <a:pPr algn="just">
              <a:defRPr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7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95" y="586585"/>
            <a:ext cx="8112930" cy="61082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anose="020B0503020204020204" pitchFamily="34" charset="0"/>
              </a:rPr>
              <a:t>Task Environment 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772" y="1350110"/>
            <a:ext cx="8398775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700"/>
              </a:spcBef>
              <a:buSzPct val="8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Corbel" panose="020B0503020204020204" pitchFamily="34" charset="0"/>
              </a:rPr>
              <a:t>Task environments </a:t>
            </a: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are the 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rbel" panose="020B0503020204020204" pitchFamily="34" charset="0"/>
              </a:rPr>
              <a:t>problems</a:t>
            </a: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and  </a:t>
            </a:r>
            <a:r>
              <a:rPr lang="en-US" sz="2000" i="1" dirty="0">
                <a:solidFill>
                  <a:srgbClr val="990099"/>
                </a:solidFill>
                <a:latin typeface="Corbel" panose="020B0503020204020204" pitchFamily="34" charset="0"/>
              </a:rPr>
              <a:t>rational agents </a:t>
            </a: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are the 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rbel" panose="020B0503020204020204" pitchFamily="34" charset="0"/>
              </a:rPr>
              <a:t>solutions</a:t>
            </a:r>
          </a:p>
          <a:p>
            <a:pPr marL="457200" indent="-457200">
              <a:spcBef>
                <a:spcPts val="700"/>
              </a:spcBef>
              <a:buSzPct val="8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Specifying the task </a:t>
            </a: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environment</a:t>
            </a:r>
          </a:p>
          <a:p>
            <a:pPr marL="457200" indent="-457200">
              <a:spcBef>
                <a:spcPts val="700"/>
              </a:spcBef>
              <a:buSzPct val="8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990099"/>
                </a:solidFill>
                <a:latin typeface="Corbel" panose="020B0503020204020204" pitchFamily="34" charset="0"/>
              </a:rPr>
              <a:t>PEAS</a:t>
            </a: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description as fully as possible</a:t>
            </a:r>
          </a:p>
          <a:p>
            <a:pPr marL="1257300" lvl="2" indent="-342900">
              <a:spcBef>
                <a:spcPts val="500"/>
              </a:spcBef>
              <a:buClr>
                <a:srgbClr val="666699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Performance</a:t>
            </a:r>
          </a:p>
          <a:p>
            <a:pPr marL="1257300" lvl="2" indent="-342900">
              <a:spcBef>
                <a:spcPts val="500"/>
              </a:spcBef>
              <a:buClr>
                <a:srgbClr val="666699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Environment</a:t>
            </a:r>
          </a:p>
          <a:p>
            <a:pPr marL="1257300" lvl="2" indent="-342900">
              <a:spcBef>
                <a:spcPts val="500"/>
              </a:spcBef>
              <a:buClr>
                <a:srgbClr val="666699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Actuators</a:t>
            </a:r>
          </a:p>
          <a:p>
            <a:pPr marL="1257300" lvl="2" indent="-342900">
              <a:spcBef>
                <a:spcPts val="500"/>
              </a:spcBef>
              <a:buClr>
                <a:srgbClr val="666699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Sensors </a:t>
            </a:r>
            <a:endParaRPr lang="en-US" sz="200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500"/>
              </a:spcBef>
              <a:buClr>
                <a:srgbClr val="666699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In </a:t>
            </a:r>
            <a:r>
              <a:rPr lang="en-US" sz="2000" dirty="0">
                <a:solidFill>
                  <a:srgbClr val="FF0000"/>
                </a:solidFill>
              </a:rPr>
              <a:t>designing an agent, the first step must always be to specify the task environment as fully as possible.</a:t>
            </a:r>
          </a:p>
          <a:p>
            <a:pPr algn="just">
              <a:defRPr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3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95" y="586585"/>
            <a:ext cx="8112930" cy="61082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anose="020B0503020204020204" pitchFamily="34" charset="0"/>
              </a:rPr>
              <a:t>An  Automated  Taxi Driver  (1)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772" y="1350110"/>
            <a:ext cx="8398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8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rbel" panose="020B0503020204020204" pitchFamily="34" charset="0"/>
              </a:rPr>
              <a:t>Performance measure</a:t>
            </a:r>
          </a:p>
          <a:p>
            <a:pPr marL="800100" lvl="1" indent="-342900" algn="just">
              <a:buClr>
                <a:schemeClr val="tx1"/>
              </a:buClr>
              <a:buSzPct val="70000"/>
              <a:buFont typeface="Corbel" panose="020B0503020204020204" pitchFamily="34" charset="0"/>
              <a:buChar char="―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How can we judge the automated driver?</a:t>
            </a:r>
          </a:p>
          <a:p>
            <a:pPr marL="800100" lvl="1" indent="-342900" algn="just">
              <a:buClr>
                <a:schemeClr val="tx1"/>
              </a:buClr>
              <a:buSzPct val="70000"/>
              <a:buFont typeface="Corbel" panose="020B0503020204020204" pitchFamily="34" charset="0"/>
              <a:buChar char="―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Which factors are considered?</a:t>
            </a:r>
          </a:p>
          <a:p>
            <a:pPr marL="1257300" lvl="2" indent="-342900" algn="just">
              <a:buClr>
                <a:srgbClr val="666699"/>
              </a:buClr>
              <a:buSzPct val="65000"/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getting to the correct destination</a:t>
            </a:r>
          </a:p>
          <a:p>
            <a:pPr marL="1257300" lvl="2" indent="-342900" algn="just">
              <a:buClr>
                <a:srgbClr val="666699"/>
              </a:buClr>
              <a:buSzPct val="65000"/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minimizing fuel consumption</a:t>
            </a:r>
          </a:p>
          <a:p>
            <a:pPr marL="1257300" lvl="2" indent="-342900" algn="just">
              <a:buClr>
                <a:srgbClr val="666699"/>
              </a:buClr>
              <a:buSzPct val="65000"/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minimizing the trip time and/or cost</a:t>
            </a:r>
          </a:p>
          <a:p>
            <a:pPr marL="1257300" lvl="2" indent="-342900" algn="just">
              <a:buClr>
                <a:srgbClr val="666699"/>
              </a:buClr>
              <a:buSzPct val="65000"/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minimizing the violations of traffic laws</a:t>
            </a:r>
          </a:p>
          <a:p>
            <a:pPr marL="1257300" lvl="2" indent="-342900" algn="just">
              <a:buClr>
                <a:srgbClr val="666699"/>
              </a:buClr>
              <a:buSzPct val="65000"/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maximizing the safety and comfort, etc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2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95" y="586585"/>
            <a:ext cx="8112930" cy="61082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anose="020B0503020204020204" pitchFamily="34" charset="0"/>
              </a:rPr>
              <a:t>An  Automated  Taxi Driver  (2)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772" y="1350110"/>
            <a:ext cx="8398775" cy="29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8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rbel" panose="020B0503020204020204" pitchFamily="34" charset="0"/>
              </a:rPr>
              <a:t>Environment </a:t>
            </a:r>
          </a:p>
          <a:p>
            <a:pPr marL="800100" lvl="1" indent="-342900">
              <a:spcBef>
                <a:spcPts val="700"/>
              </a:spcBef>
              <a:buSzPct val="70000"/>
              <a:buFont typeface="Arial" panose="020B0604020202020204" pitchFamily="34" charset="0"/>
              <a:buChar char="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rbel" panose="020B0503020204020204" pitchFamily="34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taxi must deal with a variety of </a:t>
            </a:r>
            <a:r>
              <a:rPr lang="en-US" sz="2400" dirty="0" smtClean="0">
                <a:solidFill>
                  <a:srgbClr val="000000"/>
                </a:solidFill>
                <a:latin typeface="Corbel" panose="020B0503020204020204" pitchFamily="34" charset="0"/>
              </a:rPr>
              <a:t>roads</a:t>
            </a:r>
          </a:p>
          <a:p>
            <a:pPr marL="800100" lvl="1" indent="-342900">
              <a:spcBef>
                <a:spcPts val="700"/>
              </a:spcBef>
              <a:buSzPct val="70000"/>
              <a:buFont typeface="Arial" panose="020B0604020202020204" pitchFamily="34" charset="0"/>
              <a:buChar char="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rbel" panose="020B0503020204020204" pitchFamily="34" charset="0"/>
              </a:rPr>
              <a:t>Traffic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lights, other vehicles, pedestrians, stray animals, road works, police cars, </a:t>
            </a:r>
            <a:r>
              <a:rPr lang="en-US" sz="2400" dirty="0" smtClean="0">
                <a:solidFill>
                  <a:srgbClr val="000000"/>
                </a:solidFill>
                <a:latin typeface="Corbel" panose="020B0503020204020204" pitchFamily="34" charset="0"/>
              </a:rPr>
              <a:t>etc.</a:t>
            </a:r>
          </a:p>
          <a:p>
            <a:pPr marL="800100" lvl="1" indent="-342900">
              <a:spcBef>
                <a:spcPts val="700"/>
              </a:spcBef>
              <a:buSzPct val="70000"/>
              <a:buFont typeface="Arial" panose="020B0604020202020204" pitchFamily="34" charset="0"/>
              <a:buChar char="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rbel" panose="020B0503020204020204" pitchFamily="34" charset="0"/>
              </a:rPr>
              <a:t>Interact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with the customer</a:t>
            </a:r>
          </a:p>
          <a:p>
            <a:pP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b="1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rbel" panose="020B0503020204020204" pitchFamily="34" charset="0"/>
              </a:rPr>
              <a:t>  </a:t>
            </a:r>
            <a:endParaRPr lang="en-US" sz="2400" b="1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95" y="586585"/>
            <a:ext cx="8112930" cy="61082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anose="020B0503020204020204" pitchFamily="34" charset="0"/>
              </a:rPr>
              <a:t>An  Automated  Taxi Driver  (3)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b="1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rbel" panose="020B0503020204020204" pitchFamily="34" charset="0"/>
              </a:rPr>
              <a:t>  </a:t>
            </a:r>
            <a:endParaRPr lang="en-US" sz="2400" b="1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965" y="1502815"/>
            <a:ext cx="8246070" cy="306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rbel" panose="020B0503020204020204" pitchFamily="34" charset="0"/>
              </a:rPr>
              <a:t>Actuators (for outputs)</a:t>
            </a:r>
          </a:p>
          <a:p>
            <a:pPr marL="800100" lvl="1" indent="-34290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70000"/>
              <a:buFont typeface="Arial" panose="020B0604020202020204" pitchFamily="34" charset="0"/>
              <a:buChar char="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Control over the accelerator, steering, gear shifting and braking</a:t>
            </a:r>
          </a:p>
          <a:p>
            <a:pPr marL="800100" lvl="1" indent="-34290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70000"/>
              <a:buFont typeface="Arial" panose="020B0604020202020204" pitchFamily="34" charset="0"/>
              <a:buChar char="‒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A display to communicate with the </a:t>
            </a:r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</a:rPr>
              <a:t>customers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7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rbel" panose="020B0503020204020204" pitchFamily="34" charset="0"/>
              </a:rPr>
              <a:t>Sensors (for inputs)</a:t>
            </a:r>
          </a:p>
          <a:p>
            <a:pPr marL="800100" lvl="1" indent="-34290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70000"/>
              <a:buFont typeface="Corbel" panose="020B0503020204020204" pitchFamily="34" charset="0"/>
              <a:buChar char="―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Detect other vehicles, road situations</a:t>
            </a:r>
          </a:p>
          <a:p>
            <a:pPr marL="800100" lvl="1" indent="-34290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70000"/>
              <a:buFont typeface="Corbel" panose="020B0503020204020204" pitchFamily="34" charset="0"/>
              <a:buChar char="―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GPS (Global Positioning System) to know where the taxi is </a:t>
            </a:r>
          </a:p>
          <a:p>
            <a:pPr marL="800100" lvl="1" indent="-34290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70000"/>
              <a:buFont typeface="Corbel" panose="020B0503020204020204" pitchFamily="34" charset="0"/>
              <a:buChar char="―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orbel" panose="020B0503020204020204" pitchFamily="34" charset="0"/>
              </a:rPr>
              <a:t>Many more devices are necessary</a:t>
            </a:r>
          </a:p>
        </p:txBody>
      </p:sp>
    </p:spTree>
    <p:extLst>
      <p:ext uri="{BB962C8B-B14F-4D97-AF65-F5344CB8AC3E}">
        <p14:creationId xmlns:p14="http://schemas.microsoft.com/office/powerpoint/2010/main" val="30682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95" y="586585"/>
            <a:ext cx="8112930" cy="61082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anose="020B0503020204020204" pitchFamily="34" charset="0"/>
              </a:rPr>
              <a:t>A  Class Task 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772" y="1350110"/>
            <a:ext cx="839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b="1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rbel" panose="020B0503020204020204" pitchFamily="34" charset="0"/>
              </a:rPr>
              <a:t>  </a:t>
            </a:r>
            <a:endParaRPr lang="en-US" sz="2400" b="1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965" y="1960930"/>
            <a:ext cx="824607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Identify a Simple Agent in your Desktop and identify sensors,  actuators , purpose and Environment. Let’s Discuss in the next class !!</a:t>
            </a:r>
            <a:endParaRPr lang="en-US" sz="2000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161855" y="433880"/>
            <a:ext cx="7554295" cy="10465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D3A90F"/>
                </a:solidFill>
              </a:rPr>
              <a:t>Learning Outcomes with the Topic </a:t>
            </a:r>
            <a:endParaRPr lang="en-US" dirty="0" smtClean="0">
              <a:solidFill>
                <a:srgbClr val="D3A90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670" y="1960930"/>
            <a:ext cx="8704186" cy="145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ar-JO" sz="2400" dirty="0" smtClean="0">
                <a:latin typeface="Corbel" panose="020B0503020204020204" pitchFamily="34" charset="0"/>
              </a:rPr>
              <a:t>Understanding of Task Environments </a:t>
            </a:r>
          </a:p>
          <a:p>
            <a:pPr marL="2857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ar-JO" sz="2400" dirty="0" smtClean="0">
                <a:latin typeface="Corbel" panose="020B0503020204020204" pitchFamily="34" charset="0"/>
              </a:rPr>
              <a:t>Designing an Agent</a:t>
            </a:r>
            <a:endParaRPr lang="en-GB" altLang="ar-JO" sz="2400" dirty="0"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</a:pPr>
            <a:r>
              <a:rPr lang="en-GB" altLang="ar-JO" sz="2000" dirty="0" smtClean="0">
                <a:latin typeface="Corbel" panose="020B0503020204020204" pitchFamily="34" charset="0"/>
              </a:rPr>
              <a:t/>
            </a:r>
            <a:br>
              <a:rPr lang="en-GB" altLang="ar-JO" sz="2000" dirty="0" smtClean="0">
                <a:latin typeface="Corbel" panose="020B0503020204020204" pitchFamily="34" charset="0"/>
              </a:rPr>
            </a:br>
            <a:endParaRPr lang="en-IN" sz="20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45358" y="560125"/>
            <a:ext cx="8679898" cy="543185"/>
          </a:xfrm>
        </p:spPr>
        <p:txBody>
          <a:bodyPr>
            <a:normAutofit fontScale="92500" lnSpcReduction="20000"/>
          </a:bodyPr>
          <a:lstStyle/>
          <a:p>
            <a:r>
              <a:rPr lang="en-US" sz="3900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Methodology</a:t>
            </a:r>
            <a:r>
              <a:rPr lang="en-US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 And Assessment Criterias</a:t>
            </a:r>
            <a:endParaRPr lang="en-US" b="1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3206E1A-83A8-4DBF-B06F-ED203C78787D}"/>
              </a:ext>
            </a:extLst>
          </p:cNvPr>
          <p:cNvCxnSpPr>
            <a:cxnSpLocks/>
          </p:cNvCxnSpPr>
          <p:nvPr/>
        </p:nvCxnSpPr>
        <p:spPr>
          <a:xfrm>
            <a:off x="2973061" y="1550298"/>
            <a:ext cx="1762790" cy="1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E221F1A-F046-4319-B387-29EFCD56D099}"/>
              </a:ext>
            </a:extLst>
          </p:cNvPr>
          <p:cNvGrpSpPr/>
          <p:nvPr/>
        </p:nvGrpSpPr>
        <p:grpSpPr>
          <a:xfrm>
            <a:off x="770080" y="1299725"/>
            <a:ext cx="3051000" cy="3051000"/>
            <a:chOff x="2514579" y="1730962"/>
            <a:chExt cx="4068000" cy="406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2E1F5B6A-F17A-4478-A596-1392BEBD793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" name="Pie 10">
              <a:extLst>
                <a:ext uri="{FF2B5EF4-FFF2-40B4-BE49-F238E27FC236}">
                  <a16:creationId xmlns:a16="http://schemas.microsoft.com/office/drawing/2014/main" xmlns="" id="{B7CE135D-2F5A-4C68-9F96-C6FD55074912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60009"/>
                <a:gd name="adj2" fmla="val 192714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7B6652A-F828-4906-B683-F5C2A6F06A61}"/>
              </a:ext>
            </a:extLst>
          </p:cNvPr>
          <p:cNvCxnSpPr>
            <a:cxnSpLocks/>
          </p:cNvCxnSpPr>
          <p:nvPr/>
        </p:nvCxnSpPr>
        <p:spPr>
          <a:xfrm>
            <a:off x="3107602" y="2409965"/>
            <a:ext cx="1628249" cy="1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CE45D75-ED80-46EE-A50A-115D381CDC10}"/>
              </a:ext>
            </a:extLst>
          </p:cNvPr>
          <p:cNvGrpSpPr/>
          <p:nvPr/>
        </p:nvGrpSpPr>
        <p:grpSpPr>
          <a:xfrm>
            <a:off x="1040080" y="1569725"/>
            <a:ext cx="2511000" cy="2511000"/>
            <a:chOff x="2514579" y="1730962"/>
            <a:chExt cx="4068000" cy="406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F8092336-E784-4AFD-9AA9-42F6AA08B8EA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" name="Pie 14">
              <a:extLst>
                <a:ext uri="{FF2B5EF4-FFF2-40B4-BE49-F238E27FC236}">
                  <a16:creationId xmlns:a16="http://schemas.microsoft.com/office/drawing/2014/main" xmlns="" id="{749E539B-E973-48A7-9089-3A2CC2365E0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45699"/>
                <a:gd name="adj2" fmla="val 462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8627220-46B6-4472-9C4D-716E202B98C5}"/>
              </a:ext>
            </a:extLst>
          </p:cNvPr>
          <p:cNvCxnSpPr>
            <a:cxnSpLocks/>
          </p:cNvCxnSpPr>
          <p:nvPr/>
        </p:nvCxnSpPr>
        <p:spPr>
          <a:xfrm>
            <a:off x="3107602" y="3269632"/>
            <a:ext cx="1628249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6AB4186-8B6E-4607-9D98-179CAA8366D6}"/>
              </a:ext>
            </a:extLst>
          </p:cNvPr>
          <p:cNvGrpSpPr/>
          <p:nvPr/>
        </p:nvGrpSpPr>
        <p:grpSpPr>
          <a:xfrm>
            <a:off x="1310080" y="1839725"/>
            <a:ext cx="1971000" cy="1971000"/>
            <a:chOff x="2514579" y="1730962"/>
            <a:chExt cx="4068000" cy="406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43DC9E00-7090-45E9-A54E-E34A8D3D5190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4" name="Pie 18">
              <a:extLst>
                <a:ext uri="{FF2B5EF4-FFF2-40B4-BE49-F238E27FC236}">
                  <a16:creationId xmlns:a16="http://schemas.microsoft.com/office/drawing/2014/main" xmlns="" id="{3317BB1A-5ADF-476A-9B01-A673C8FA153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76551"/>
                <a:gd name="adj2" fmla="val 52779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CE252B3-69F9-4992-9EF5-B629E75D2FCA}"/>
              </a:ext>
            </a:extLst>
          </p:cNvPr>
          <p:cNvGrpSpPr/>
          <p:nvPr/>
        </p:nvGrpSpPr>
        <p:grpSpPr>
          <a:xfrm>
            <a:off x="1641404" y="2337406"/>
            <a:ext cx="1431000" cy="1431000"/>
            <a:chOff x="2514579" y="1730962"/>
            <a:chExt cx="4068000" cy="406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87BB14AE-CBA6-4C39-8EAC-1ADB2425F70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7" name="Pie 21">
              <a:extLst>
                <a:ext uri="{FF2B5EF4-FFF2-40B4-BE49-F238E27FC236}">
                  <a16:creationId xmlns:a16="http://schemas.microsoft.com/office/drawing/2014/main" xmlns="" id="{133D800B-8719-4D93-8086-1861F3DDDBD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15061"/>
                <a:gd name="adj2" fmla="val 799925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BCF7EDB-F334-482E-AE20-0AE2C9011BF7}"/>
              </a:ext>
            </a:extLst>
          </p:cNvPr>
          <p:cNvSpPr/>
          <p:nvPr/>
        </p:nvSpPr>
        <p:spPr>
          <a:xfrm>
            <a:off x="1850080" y="2379725"/>
            <a:ext cx="891000" cy="891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19" name="Elbow Connector 23">
            <a:extLst>
              <a:ext uri="{FF2B5EF4-FFF2-40B4-BE49-F238E27FC236}">
                <a16:creationId xmlns:a16="http://schemas.microsoft.com/office/drawing/2014/main" xmlns="" id="{4651D134-A270-47A9-A0A6-48209DC43DC6}"/>
              </a:ext>
            </a:extLst>
          </p:cNvPr>
          <p:cNvCxnSpPr>
            <a:cxnSpLocks/>
          </p:cNvCxnSpPr>
          <p:nvPr/>
        </p:nvCxnSpPr>
        <p:spPr>
          <a:xfrm rot="10800000">
            <a:off x="1898065" y="3407511"/>
            <a:ext cx="2837786" cy="721790"/>
          </a:xfrm>
          <a:prstGeom prst="bentConnector3">
            <a:avLst>
              <a:gd name="adj1" fmla="val 99031"/>
            </a:avLst>
          </a:prstGeom>
          <a:ln w="381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98DF8671-45A7-47E4-88FC-2EDA015B78EC}"/>
              </a:ext>
            </a:extLst>
          </p:cNvPr>
          <p:cNvGrpSpPr/>
          <p:nvPr/>
        </p:nvGrpSpPr>
        <p:grpSpPr>
          <a:xfrm>
            <a:off x="5482174" y="1280550"/>
            <a:ext cx="3661826" cy="832944"/>
            <a:chOff x="6210998" y="1433695"/>
            <a:chExt cx="2688349" cy="11105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CAC284A-9D9B-41D5-80DD-96FB0843C45F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Class Assignment(s) 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39F7CD4-3FC4-47E7-971B-FB0562705BB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200" dirty="0">
                  <a:latin typeface="Corbel" panose="020B0503020204020204" pitchFamily="34" charset="0"/>
                  <a:cs typeface="Arial" pitchFamily="34" charset="0"/>
                </a:rPr>
                <a:t>Each chapter being covered will have one assignment.  The Case Studies will be given in line to the Changing with Speed across IT Projects in Kirirom</a:t>
              </a:r>
              <a:endParaRPr lang="ko-KR" altLang="en-US" sz="12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FFA81B98-696B-4623-A9F2-A424409C5117}"/>
              </a:ext>
            </a:extLst>
          </p:cNvPr>
          <p:cNvGrpSpPr/>
          <p:nvPr/>
        </p:nvGrpSpPr>
        <p:grpSpPr>
          <a:xfrm>
            <a:off x="5551729" y="2175556"/>
            <a:ext cx="2870892" cy="618650"/>
            <a:chOff x="6210997" y="1386770"/>
            <a:chExt cx="2688349" cy="8248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B57CCF7-5DA8-4564-B4EC-293035C0B6A2}"/>
                </a:ext>
              </a:extLst>
            </p:cNvPr>
            <p:cNvSpPr txBox="1"/>
            <p:nvPr/>
          </p:nvSpPr>
          <p:spPr>
            <a:xfrm>
              <a:off x="6210997" y="1386770"/>
              <a:ext cx="268834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900" b="1" dirty="0">
                  <a:latin typeface="Corbel" panose="020B0503020204020204" pitchFamily="34" charset="0"/>
                  <a:cs typeface="Arial" pitchFamily="34" charset="0"/>
                </a:rPr>
                <a:t>Internal Exam(s) </a:t>
              </a:r>
              <a:endParaRPr lang="ko-KR" altLang="en-US" sz="9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94F159A-71AD-4C32-A8FE-E43C64091862}"/>
                </a:ext>
              </a:extLst>
            </p:cNvPr>
            <p:cNvSpPr txBox="1"/>
            <p:nvPr/>
          </p:nvSpPr>
          <p:spPr>
            <a:xfrm>
              <a:off x="6210997" y="1883342"/>
              <a:ext cx="2688349" cy="32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000" dirty="0">
                  <a:latin typeface="Corbel" panose="020B0503020204020204" pitchFamily="34" charset="0"/>
                  <a:cs typeface="Arial" pitchFamily="34" charset="0"/>
                </a:rPr>
                <a:t>There will be 2 exams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224055B-550E-413B-B730-4102CD2C0759}"/>
              </a:ext>
            </a:extLst>
          </p:cNvPr>
          <p:cNvGrpSpPr/>
          <p:nvPr/>
        </p:nvGrpSpPr>
        <p:grpSpPr>
          <a:xfrm>
            <a:off x="5448160" y="2853375"/>
            <a:ext cx="2919878" cy="520978"/>
            <a:chOff x="6210998" y="1316170"/>
            <a:chExt cx="2734220" cy="6946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A7F0BAA-66A9-4EC2-9B9A-B9E1D6B843F6}"/>
                </a:ext>
              </a:extLst>
            </p:cNvPr>
            <p:cNvSpPr txBox="1"/>
            <p:nvPr/>
          </p:nvSpPr>
          <p:spPr>
            <a:xfrm>
              <a:off x="6256869" y="1316170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rbel" panose="020B0503020204020204" pitchFamily="34" charset="0"/>
                  <a:cs typeface="Arial" pitchFamily="34" charset="0"/>
                </a:rPr>
                <a:t>Model Exam </a:t>
              </a:r>
              <a:endParaRPr lang="ko-KR" altLang="en-US" sz="10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DAB60B1-032C-4B9A-977B-98AB003C6DC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orbel" panose="020B0503020204020204" pitchFamily="34" charset="0"/>
                </a:rPr>
                <a:t>There will be one Model Exam</a:t>
              </a:r>
              <a:r>
                <a:rPr lang="en-US" altLang="ko-KR" sz="1000" dirty="0">
                  <a:latin typeface="Corbel" panose="020B0503020204020204" pitchFamily="34" charset="0"/>
                  <a:cs typeface="Arial" pitchFamily="34" charset="0"/>
                </a:rPr>
                <a:t>.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673816D-1C33-4EF6-810C-7C5E352EF47A}"/>
              </a:ext>
            </a:extLst>
          </p:cNvPr>
          <p:cNvGrpSpPr/>
          <p:nvPr/>
        </p:nvGrpSpPr>
        <p:grpSpPr>
          <a:xfrm>
            <a:off x="5448161" y="3796402"/>
            <a:ext cx="2870892" cy="448224"/>
            <a:chOff x="6210998" y="1433695"/>
            <a:chExt cx="2688349" cy="5976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AA5149D-9A50-4F93-8E23-9DA15026579A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Semester Exam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3106714-E953-4400-87C4-0E719956D2DC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100" dirty="0">
                  <a:cs typeface="Arial" pitchFamily="34" charset="0"/>
                </a:rPr>
                <a:t>There will be 1 Semester Exam</a:t>
              </a:r>
              <a:endParaRPr lang="ko-KR" altLang="en-US" sz="1100" dirty="0">
                <a:cs typeface="Arial" pitchFamily="34" charset="0"/>
              </a:endParaRPr>
            </a:p>
          </p:txBody>
        </p:sp>
      </p:grp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18DBA390-75ED-43AA-91BA-A14DF5EABBF0}"/>
              </a:ext>
            </a:extLst>
          </p:cNvPr>
          <p:cNvSpPr/>
          <p:nvPr/>
        </p:nvSpPr>
        <p:spPr>
          <a:xfrm>
            <a:off x="5020243" y="4013983"/>
            <a:ext cx="247097" cy="23130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xmlns="" id="{C931F413-FDAA-4098-B854-36A03837D3A6}"/>
              </a:ext>
            </a:extLst>
          </p:cNvPr>
          <p:cNvSpPr/>
          <p:nvPr/>
        </p:nvSpPr>
        <p:spPr>
          <a:xfrm flipH="1">
            <a:off x="4996909" y="3149267"/>
            <a:ext cx="293762" cy="2423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xmlns="" id="{41E65A0E-75A9-4CC3-BEEC-343347FE7EC4}"/>
              </a:ext>
            </a:extLst>
          </p:cNvPr>
          <p:cNvSpPr>
            <a:spLocks noChangeAspect="1"/>
          </p:cNvSpPr>
          <p:nvPr/>
        </p:nvSpPr>
        <p:spPr>
          <a:xfrm rot="9900000">
            <a:off x="4995290" y="2285081"/>
            <a:ext cx="297000" cy="25224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xmlns="" id="{C652029C-B909-475E-AE36-DFE86C0F5FA5}"/>
              </a:ext>
            </a:extLst>
          </p:cNvPr>
          <p:cNvSpPr/>
          <p:nvPr/>
        </p:nvSpPr>
        <p:spPr>
          <a:xfrm>
            <a:off x="5013891" y="1450518"/>
            <a:ext cx="259797" cy="1995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6" name="Rounded Rectangle 51">
            <a:extLst>
              <a:ext uri="{FF2B5EF4-FFF2-40B4-BE49-F238E27FC236}">
                <a16:creationId xmlns:a16="http://schemas.microsoft.com/office/drawing/2014/main" xmlns="" id="{899650AB-B4FC-42EE-9756-4C4FA4E2086E}"/>
              </a:ext>
            </a:extLst>
          </p:cNvPr>
          <p:cNvSpPr/>
          <p:nvPr/>
        </p:nvSpPr>
        <p:spPr>
          <a:xfrm rot="16200000" flipH="1">
            <a:off x="2105869" y="2634145"/>
            <a:ext cx="405797" cy="38216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119740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Thank You !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113635"/>
            <a:ext cx="4724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“</a:t>
            </a:r>
            <a:r>
              <a:rPr lang="en-IN" dirty="0" smtClean="0">
                <a:latin typeface="Corbel" panose="020B0503020204020204" pitchFamily="34" charset="0"/>
              </a:rPr>
              <a:t>Facts matter Not At All. Perception is everything it’s certainty” </a:t>
            </a:r>
            <a:r>
              <a:rPr lang="en-IN" dirty="0">
                <a:latin typeface="Corbel" panose="020B0503020204020204" pitchFamily="34" charset="0"/>
              </a:rPr>
              <a:t>-  </a:t>
            </a:r>
            <a:r>
              <a:rPr lang="en-IN" dirty="0" smtClean="0">
                <a:latin typeface="Corbel" panose="020B0503020204020204" pitchFamily="34" charset="0"/>
              </a:rPr>
              <a:t>Stephen Colbert</a:t>
            </a:r>
            <a:endParaRPr lang="en-IN" sz="2000" dirty="0">
              <a:latin typeface="Corbel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05" y="-1"/>
            <a:ext cx="4419295" cy="51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3" y="1197405"/>
            <a:ext cx="6260906" cy="3511061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>
                <a:latin typeface="Corbel" panose="020B0503020204020204" pitchFamily="34" charset="0"/>
              </a:rPr>
              <a:t>Agent and Environments</a:t>
            </a:r>
          </a:p>
          <a:p>
            <a:pPr algn="just"/>
            <a:r>
              <a:rPr lang="en-IN" sz="2400" b="1" dirty="0" smtClean="0">
                <a:latin typeface="Corbel" panose="020B0503020204020204" pitchFamily="34" charset="0"/>
              </a:rPr>
              <a:t>Rationality</a:t>
            </a:r>
            <a:endParaRPr lang="en-IN" sz="2400" b="1" dirty="0">
              <a:latin typeface="Corbel" panose="020B0503020204020204" pitchFamily="34" charset="0"/>
            </a:endParaRPr>
          </a:p>
          <a:p>
            <a:pPr algn="just"/>
            <a:r>
              <a:rPr lang="en-IN" sz="2400" b="1" dirty="0" smtClean="0">
                <a:latin typeface="Corbel" panose="020B0503020204020204" pitchFamily="34" charset="0"/>
              </a:rPr>
              <a:t>PEAS(Performance </a:t>
            </a:r>
            <a:r>
              <a:rPr lang="en-IN" sz="2400" b="1" dirty="0">
                <a:latin typeface="Corbel" panose="020B0503020204020204" pitchFamily="34" charset="0"/>
              </a:rPr>
              <a:t>measure, Environment, Actuators, </a:t>
            </a:r>
            <a:r>
              <a:rPr lang="en-IN" sz="2400" b="1" dirty="0" smtClean="0">
                <a:latin typeface="Corbel" panose="020B0503020204020204" pitchFamily="34" charset="0"/>
              </a:rPr>
              <a:t>Sensors)</a:t>
            </a:r>
          </a:p>
          <a:p>
            <a:pPr algn="just"/>
            <a:r>
              <a:rPr lang="en-IN" sz="2400" b="1" dirty="0" smtClean="0">
                <a:latin typeface="Corbel" panose="020B0503020204020204" pitchFamily="34" charset="0"/>
              </a:rPr>
              <a:t>Agent Types </a:t>
            </a:r>
          </a:p>
          <a:p>
            <a:pPr algn="just"/>
            <a:r>
              <a:rPr lang="en-IN" sz="2400" b="1" dirty="0" smtClean="0">
                <a:latin typeface="Corbel" panose="020B0503020204020204" pitchFamily="34" charset="0"/>
              </a:rPr>
              <a:t>Learning Outcomes : Intelligent Agents</a:t>
            </a:r>
            <a:endParaRPr lang="en-IN" sz="2400" b="1" dirty="0">
              <a:latin typeface="Corbel" panose="020B0503020204020204" pitchFamily="34" charset="0"/>
            </a:endParaRPr>
          </a:p>
          <a:p>
            <a:pPr algn="just"/>
            <a:r>
              <a:rPr lang="en-IN" sz="2400" b="1" dirty="0">
                <a:latin typeface="Corbel" panose="020B0503020204020204" pitchFamily="34" charset="0"/>
              </a:rPr>
              <a:t>Methodology and Assessment Criteria for the Subject </a:t>
            </a:r>
            <a:endParaRPr lang="en-US" sz="2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96" y="586585"/>
            <a:ext cx="8551480" cy="61082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anose="020B0503020204020204" pitchFamily="34" charset="0"/>
              </a:rPr>
              <a:t>Intelligent Agent 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655520"/>
            <a:ext cx="8246069" cy="290139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i="1" dirty="0">
                <a:solidFill>
                  <a:srgbClr val="7030A0"/>
                </a:solidFill>
              </a:rPr>
              <a:t>Agent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dirty="0"/>
              <a:t>entity in a program or environment capable of generating action.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dirty="0"/>
              <a:t>An agent uses </a:t>
            </a:r>
            <a:r>
              <a:rPr lang="en-US" i="1" dirty="0">
                <a:solidFill>
                  <a:srgbClr val="7030A0"/>
                </a:solidFill>
              </a:rPr>
              <a:t>perception</a:t>
            </a:r>
            <a:r>
              <a:rPr lang="en-US" dirty="0"/>
              <a:t> of the environment to make decisions about actions to take.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dirty="0"/>
              <a:t>The perception capability is usually called a </a:t>
            </a:r>
            <a:r>
              <a:rPr lang="en-US" i="1" dirty="0">
                <a:solidFill>
                  <a:srgbClr val="7030A0"/>
                </a:solidFill>
              </a:rPr>
              <a:t>sensor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dirty="0"/>
              <a:t>The actions can depend on the most recent perception or on the entire history (percept sequence).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96" y="586585"/>
            <a:ext cx="8551480" cy="61082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anose="020B0503020204020204" pitchFamily="34" charset="0"/>
              </a:rPr>
              <a:t> Agent  Function 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655520"/>
            <a:ext cx="8246069" cy="290139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i="1" dirty="0">
                <a:solidFill>
                  <a:srgbClr val="7030A0"/>
                </a:solidFill>
              </a:rPr>
              <a:t>agent function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is a mathematical function that maps a sequence of perceptions into action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                  </a:t>
            </a:r>
            <a:r>
              <a:rPr lang="en-US" sz="2600" dirty="0">
                <a:solidFill>
                  <a:srgbClr val="C00000"/>
                </a:solidFill>
              </a:rPr>
              <a:t>[</a:t>
            </a:r>
            <a:r>
              <a:rPr lang="en-US" sz="2600" i="1" dirty="0">
                <a:solidFill>
                  <a:srgbClr val="C00000"/>
                </a:solidFill>
              </a:rPr>
              <a:t>f</a:t>
            </a:r>
            <a:r>
              <a:rPr lang="en-US" sz="2600" dirty="0">
                <a:solidFill>
                  <a:srgbClr val="C00000"/>
                </a:solidFill>
              </a:rPr>
              <a:t>: </a:t>
            </a:r>
            <a:r>
              <a:rPr lang="en-US" sz="2600" dirty="0">
                <a:solidFill>
                  <a:srgbClr val="C00000"/>
                </a:solidFill>
                <a:latin typeface="Monotype Corsiva" panose="03010101010201010101" pitchFamily="66" charset="0"/>
              </a:rPr>
              <a:t>P*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600" dirty="0">
                <a:solidFill>
                  <a:srgbClr val="C00000"/>
                </a:solidFill>
                <a:latin typeface="Monotype Corsiva" panose="03010101010201010101" pitchFamily="66" charset="0"/>
              </a:rPr>
              <a:t>A</a:t>
            </a:r>
            <a:r>
              <a:rPr lang="en-US" sz="2600" dirty="0">
                <a:solidFill>
                  <a:srgbClr val="C00000"/>
                </a:solidFill>
              </a:rPr>
              <a:t>]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The function is implemented as the </a:t>
            </a:r>
            <a:r>
              <a:rPr lang="en-US" i="1" dirty="0">
                <a:solidFill>
                  <a:srgbClr val="7030A0"/>
                </a:solidFill>
              </a:rPr>
              <a:t>agent program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The part of the agent taking an action is called an </a:t>
            </a:r>
            <a:r>
              <a:rPr lang="en-US" i="1" dirty="0">
                <a:solidFill>
                  <a:srgbClr val="7030A0"/>
                </a:solidFill>
              </a:rPr>
              <a:t>actuator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environment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sensors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agent function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actuators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environment</a:t>
            </a:r>
          </a:p>
        </p:txBody>
      </p:sp>
    </p:spTree>
    <p:extLst>
      <p:ext uri="{BB962C8B-B14F-4D97-AF65-F5344CB8AC3E}">
        <p14:creationId xmlns:p14="http://schemas.microsoft.com/office/powerpoint/2010/main" val="24431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281175"/>
            <a:ext cx="6385785" cy="46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96" y="586585"/>
            <a:ext cx="5822354" cy="61082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anose="020B0503020204020204" pitchFamily="34" charset="0"/>
              </a:rPr>
              <a:t>A Vaccum Cleaner Agent 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pic>
        <p:nvPicPr>
          <p:cNvPr id="4" name="Content Placeholder 3" descr="vacuum2-environmen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1378503"/>
            <a:ext cx="24574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96" y="3065524"/>
            <a:ext cx="373237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rbel" panose="020B0503020204020204" pitchFamily="34" charset="0"/>
              </a:rPr>
              <a:t>Percepts: location and contents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dirty="0" smtClean="0">
                <a:latin typeface="Corbel" panose="020B0503020204020204" pitchFamily="34" charset="0"/>
              </a:rPr>
              <a:t>E.g., [A, Dirty]</a:t>
            </a:r>
          </a:p>
          <a:p>
            <a:endParaRPr lang="en-US" dirty="0" smtClean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Corbel" panose="020B0503020204020204" pitchFamily="34" charset="0"/>
              </a:rPr>
              <a:t>Actions</a:t>
            </a:r>
            <a:r>
              <a:rPr lang="en-IN" dirty="0">
                <a:latin typeface="Corbel" panose="020B0503020204020204" pitchFamily="34" charset="0"/>
              </a:rPr>
              <a:t>: Left, Right, Suck, NoOp</a:t>
            </a:r>
            <a:endParaRPr lang="en-US" dirty="0" smtClean="0">
              <a:latin typeface="Corbel" panose="020B0503020204020204" pitchFamily="34" charset="0"/>
            </a:endParaRPr>
          </a:p>
          <a:p>
            <a:endParaRPr lang="en-IN" dirty="0">
              <a:latin typeface="Corbel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525" y="2877160"/>
            <a:ext cx="4911968" cy="20959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2400" y="2447568"/>
            <a:ext cx="3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  </a:t>
            </a:r>
            <a:r>
              <a:rPr lang="en-IN" dirty="0" smtClean="0">
                <a:solidFill>
                  <a:srgbClr val="C00000"/>
                </a:solidFill>
              </a:rPr>
              <a:t>   </a:t>
            </a:r>
            <a:r>
              <a:rPr lang="en-IN" dirty="0" smtClean="0">
                <a:latin typeface="Corbel" panose="020B0503020204020204" pitchFamily="34" charset="0"/>
              </a:rPr>
              <a:t>Agent Function Tabulation </a:t>
            </a:r>
            <a:endParaRPr lang="en-IN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96" y="586585"/>
            <a:ext cx="5822354" cy="61082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anose="020B0503020204020204" pitchFamily="34" charset="0"/>
              </a:rPr>
              <a:t>Agent  vs Program 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75" y="1655521"/>
            <a:ext cx="8093365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i="1" dirty="0">
                <a:solidFill>
                  <a:srgbClr val="7030A0"/>
                </a:solidFill>
                <a:latin typeface="Corbel" panose="020B0503020204020204" pitchFamily="34" charset="0"/>
              </a:rPr>
              <a:t>Size</a:t>
            </a:r>
            <a:r>
              <a:rPr lang="en-US" sz="2800" dirty="0">
                <a:latin typeface="Corbel" panose="020B0503020204020204" pitchFamily="34" charset="0"/>
              </a:rPr>
              <a:t> – an agent is usually smaller than a program.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i="1" dirty="0">
                <a:solidFill>
                  <a:srgbClr val="7030A0"/>
                </a:solidFill>
                <a:latin typeface="Corbel" panose="020B0503020204020204" pitchFamily="34" charset="0"/>
              </a:rPr>
              <a:t>Purpose</a:t>
            </a:r>
            <a:r>
              <a:rPr lang="en-US" sz="2800" dirty="0">
                <a:latin typeface="Corbel" panose="020B0503020204020204" pitchFamily="34" charset="0"/>
              </a:rPr>
              <a:t> – an agent has a specific purpose while programs are </a:t>
            </a:r>
            <a:r>
              <a:rPr lang="en-US" sz="2800" dirty="0" smtClean="0">
                <a:latin typeface="Corbel" panose="020B0503020204020204" pitchFamily="34" charset="0"/>
              </a:rPr>
              <a:t>multi-functional.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i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Persistence</a:t>
            </a:r>
            <a:r>
              <a:rPr lang="en-US" sz="2800" dirty="0" smtClean="0">
                <a:latin typeface="Corbel" panose="020B0503020204020204" pitchFamily="34" charset="0"/>
              </a:rPr>
              <a:t> </a:t>
            </a:r>
            <a:r>
              <a:rPr lang="en-US" sz="2800" dirty="0">
                <a:latin typeface="Corbel" panose="020B0503020204020204" pitchFamily="34" charset="0"/>
              </a:rPr>
              <a:t>– an agent's life span is not entirely dependent on a user launching and quitting </a:t>
            </a:r>
            <a:r>
              <a:rPr lang="en-US" sz="2800" dirty="0" smtClean="0">
                <a:latin typeface="Corbel" panose="020B0503020204020204" pitchFamily="34" charset="0"/>
              </a:rPr>
              <a:t>it.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i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Autonomy</a:t>
            </a:r>
            <a:r>
              <a:rPr lang="en-US" sz="2800" dirty="0" smtClean="0">
                <a:latin typeface="Corbel" panose="020B0503020204020204" pitchFamily="34" charset="0"/>
              </a:rPr>
              <a:t> </a:t>
            </a:r>
            <a:r>
              <a:rPr lang="en-US" sz="2800" dirty="0">
                <a:latin typeface="Corbel" panose="020B0503020204020204" pitchFamily="34" charset="0"/>
              </a:rPr>
              <a:t>– an agent doesn't need the user's input to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07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95" y="586585"/>
            <a:ext cx="7654815" cy="61082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anose="020B0503020204020204" pitchFamily="34" charset="0"/>
              </a:rPr>
              <a:t>Good Behaviour: The Concept of Rationality (1) 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965" y="1502815"/>
            <a:ext cx="824607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i="1" dirty="0">
                <a:solidFill>
                  <a:srgbClr val="7030A0"/>
                </a:solidFill>
                <a:latin typeface="Corbel" panose="020B0503020204020204" pitchFamily="34" charset="0"/>
              </a:rPr>
              <a:t>rational agent</a:t>
            </a:r>
            <a:r>
              <a:rPr lang="en-US" sz="2400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 smtClean="0">
                <a:latin typeface="Corbel" panose="020B0503020204020204" pitchFamily="34" charset="0"/>
              </a:rPr>
              <a:t>is </a:t>
            </a:r>
            <a:r>
              <a:rPr lang="en-US" sz="2400" dirty="0">
                <a:latin typeface="Corbel" panose="020B0503020204020204" pitchFamily="34" charset="0"/>
              </a:rPr>
              <a:t>one that can take the right decision in every situation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Performance Measure 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lvl="1" algn="just">
              <a:defRPr/>
            </a:pPr>
            <a:r>
              <a:rPr lang="en-US" sz="2400" dirty="0" smtClean="0">
                <a:latin typeface="Corbel" panose="020B0503020204020204" pitchFamily="34" charset="0"/>
              </a:rPr>
              <a:t>     </a:t>
            </a:r>
            <a:r>
              <a:rPr lang="en-US" sz="2000" dirty="0" smtClean="0">
                <a:latin typeface="Corbel" panose="020B0503020204020204" pitchFamily="34" charset="0"/>
              </a:rPr>
              <a:t>The </a:t>
            </a:r>
            <a:r>
              <a:rPr lang="en-US" sz="2000" dirty="0">
                <a:latin typeface="Corbel" panose="020B0503020204020204" pitchFamily="34" charset="0"/>
              </a:rPr>
              <a:t>performance measures should be based on the desired effect of the agent on the </a:t>
            </a:r>
            <a:r>
              <a:rPr lang="en-US" sz="2000" dirty="0" smtClean="0">
                <a:latin typeface="Corbel" panose="020B0503020204020204" pitchFamily="34" charset="0"/>
              </a:rPr>
              <a:t>environment and a </a:t>
            </a:r>
            <a:r>
              <a:rPr lang="en-US" sz="2000" dirty="0">
                <a:latin typeface="Corbel" panose="020B0503020204020204" pitchFamily="34" charset="0"/>
              </a:rPr>
              <a:t>set of criteria/test bed for the success of the agent's behavior</a:t>
            </a:r>
            <a:r>
              <a:rPr lang="en-US" sz="2000" dirty="0" smtClean="0">
                <a:latin typeface="Corbel" panose="020B0503020204020204" pitchFamily="34" charset="0"/>
              </a:rPr>
              <a:t>.  E.g. </a:t>
            </a: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Awards one point for each clean </a:t>
            </a: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</a:rPr>
              <a:t>square by the Vaccum Cleaner</a:t>
            </a:r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 smtClean="0">
              <a:latin typeface="Corbel" panose="020B0503020204020204" pitchFamily="34" charset="0"/>
            </a:endParaRP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Design  </a:t>
            </a:r>
            <a:r>
              <a:rPr lang="en-US" sz="2000" i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Performance Measure for Agents  </a:t>
            </a:r>
            <a:r>
              <a:rPr lang="en-US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according to what the environment wants rather than how the Agent should think !! </a:t>
            </a:r>
            <a:endParaRPr lang="en-US" sz="20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53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95" y="586585"/>
            <a:ext cx="8112930" cy="61082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anose="020B0503020204020204" pitchFamily="34" charset="0"/>
              </a:rPr>
              <a:t>Good Behaviour: The Concept of Rationality (2) 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964" y="1502815"/>
            <a:ext cx="839877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i="1" dirty="0" smtClean="0">
                <a:latin typeface="Corbel" panose="020B0503020204020204" pitchFamily="34" charset="0"/>
              </a:rPr>
              <a:t>Agent's</a:t>
            </a:r>
            <a:r>
              <a:rPr lang="en-US" sz="2400" dirty="0" smtClean="0"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rational behavior </a:t>
            </a:r>
            <a:r>
              <a:rPr lang="en-US" sz="2400" dirty="0" smtClean="0">
                <a:latin typeface="Corbel" panose="020B0503020204020204" pitchFamily="34" charset="0"/>
              </a:rPr>
              <a:t> or </a:t>
            </a:r>
            <a:r>
              <a:rPr lang="en-US" sz="2400" i="1" dirty="0" smtClean="0">
                <a:latin typeface="Corbel" panose="020B0503020204020204" pitchFamily="34" charset="0"/>
              </a:rPr>
              <a:t>Rationality</a:t>
            </a:r>
            <a:r>
              <a:rPr lang="en-US" sz="2400" dirty="0" smtClean="0">
                <a:latin typeface="Corbel" panose="020B0503020204020204" pitchFamily="34" charset="0"/>
              </a:rPr>
              <a:t> depends </a:t>
            </a:r>
            <a:r>
              <a:rPr lang="en-US" sz="2400" dirty="0">
                <a:latin typeface="Corbel" panose="020B0503020204020204" pitchFamily="34" charset="0"/>
              </a:rPr>
              <a:t>on:</a:t>
            </a:r>
          </a:p>
          <a:p>
            <a:pPr marL="1657350" lvl="3" indent="-285750"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latin typeface="Corbel" panose="020B0503020204020204" pitchFamily="34" charset="0"/>
              </a:rPr>
              <a:t>The </a:t>
            </a:r>
            <a:r>
              <a:rPr lang="en-US" dirty="0">
                <a:latin typeface="Corbel" panose="020B0503020204020204" pitchFamily="34" charset="0"/>
              </a:rPr>
              <a:t>performance measure that defines success</a:t>
            </a:r>
          </a:p>
          <a:p>
            <a:pPr marL="1657350" lvl="3" indent="-285750"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latin typeface="Corbel" panose="020B0503020204020204" pitchFamily="34" charset="0"/>
              </a:rPr>
              <a:t>The </a:t>
            </a:r>
            <a:r>
              <a:rPr lang="en-US" dirty="0">
                <a:latin typeface="Corbel" panose="020B0503020204020204" pitchFamily="34" charset="0"/>
              </a:rPr>
              <a:t>agent's knowledge of the environment</a:t>
            </a:r>
          </a:p>
          <a:p>
            <a:pPr marL="1657350" lvl="3" indent="-285750"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latin typeface="Corbel" panose="020B0503020204020204" pitchFamily="34" charset="0"/>
              </a:rPr>
              <a:t>The </a:t>
            </a:r>
            <a:r>
              <a:rPr lang="en-US" dirty="0">
                <a:latin typeface="Corbel" panose="020B0503020204020204" pitchFamily="34" charset="0"/>
              </a:rPr>
              <a:t>action that it is capable of performing</a:t>
            </a:r>
          </a:p>
          <a:p>
            <a:pPr marL="1657350" lvl="3" indent="-285750"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latin typeface="Corbel" panose="020B0503020204020204" pitchFamily="34" charset="0"/>
              </a:rPr>
              <a:t>The </a:t>
            </a:r>
            <a:r>
              <a:rPr lang="en-US" dirty="0">
                <a:latin typeface="Corbel" panose="020B0503020204020204" pitchFamily="34" charset="0"/>
              </a:rPr>
              <a:t>current sequence of perceptions.</a:t>
            </a:r>
          </a:p>
          <a:p>
            <a:pPr algn="just">
              <a:defRPr/>
            </a:pPr>
            <a:endParaRPr lang="en-US" sz="2800" dirty="0" smtClean="0"/>
          </a:p>
          <a:p>
            <a:pPr algn="ctr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For </a:t>
            </a:r>
            <a:r>
              <a:rPr lang="en-US" sz="2400" dirty="0">
                <a:solidFill>
                  <a:srgbClr val="FF0000"/>
                </a:solidFill>
              </a:rPr>
              <a:t>every possible percept sequence, the agent is expected to take an action that will maximize its performance measure.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12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834</Words>
  <Application>Microsoft Office PowerPoint</Application>
  <PresentationFormat>On-screen Show (16:9)</PresentationFormat>
  <Paragraphs>125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맑은 고딕</vt:lpstr>
      <vt:lpstr>Arial</vt:lpstr>
      <vt:lpstr>Calibri</vt:lpstr>
      <vt:lpstr>Corbel</vt:lpstr>
      <vt:lpstr>Monotype Corsiva</vt:lpstr>
      <vt:lpstr>Symbol</vt:lpstr>
      <vt:lpstr>Wingdings</vt:lpstr>
      <vt:lpstr>Office Theme</vt:lpstr>
      <vt:lpstr>Artificial Intelligence (AI)</vt:lpstr>
      <vt:lpstr>Agenda</vt:lpstr>
      <vt:lpstr>Intelligent Agent </vt:lpstr>
      <vt:lpstr> Agent  Function </vt:lpstr>
      <vt:lpstr>PowerPoint Presentation</vt:lpstr>
      <vt:lpstr>A Vaccum Cleaner Agent </vt:lpstr>
      <vt:lpstr>Agent  vs Program </vt:lpstr>
      <vt:lpstr>Good Behaviour: The Concept of Rationality (1) </vt:lpstr>
      <vt:lpstr>Good Behaviour: The Concept of Rationality (2) </vt:lpstr>
      <vt:lpstr>Good Behaviour: The Concept of Rationality (3) </vt:lpstr>
      <vt:lpstr>Task Environment </vt:lpstr>
      <vt:lpstr>An  Automated  Taxi Driver  (1)</vt:lpstr>
      <vt:lpstr>An  Automated  Taxi Driver  (2)</vt:lpstr>
      <vt:lpstr>An  Automated  Taxi Driver  (3)</vt:lpstr>
      <vt:lpstr>A  Class Task 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2019-05-09T02:17:49Z</dcterms:modified>
</cp:coreProperties>
</file>