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orbel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38F39C-E880-485E-84B4-7658CCA431DD}">
  <a:tblStyle styleId="{4938F39C-E880-485E-84B4-7658CCA431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E8ECF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italic.fntdata"/><Relationship Id="rId30" Type="http://schemas.openxmlformats.org/officeDocument/2006/relationships/font" Target="fonts/Corbel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orbel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01670" y="1350110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01669" y="287716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  <a:defRPr b="0" i="0" sz="2800">
                <a:solidFill>
                  <a:srgbClr val="F2CD44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48965" y="1044700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None/>
              <a:defRPr b="0" sz="405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41" name="Google Shape;41;p6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/>
          <p:nvPr/>
        </p:nvSpPr>
        <p:spPr>
          <a:xfrm flipH="1" rot="10800000">
            <a:off x="0" y="2795036"/>
            <a:ext cx="1321594" cy="34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525317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36879" y="165551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536879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4572000" y="165551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143555" y="2419045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lang="en-US" sz="4000">
                <a:latin typeface="Corbel"/>
                <a:ea typeface="Corbel"/>
                <a:cs typeface="Corbel"/>
                <a:sym typeface="Corbel"/>
              </a:rPr>
              <a:t>Artificial Intelligence (AI)</a:t>
            </a:r>
            <a:endParaRPr b="1" sz="4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83290" y="348798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Topic 1: Foundations of AI and Intelligent Agents (Part- III)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Properties of Task Environments (1)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68476" y="1350110"/>
            <a:ext cx="8695035" cy="4921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Fully observable vs. Partially observable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an agent’s sensors give it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access to the complete state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of the environment at each point in time then the environment is </a:t>
            </a:r>
            <a:r>
              <a:rPr b="1" i="0" lang="en-US" sz="2000" u="sng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effectively and fully observable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1170"/>
              <a:buFont typeface="Corbel"/>
              <a:buChar char="―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the sensors detect all aspects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1170"/>
              <a:buFont typeface="Corbel"/>
              <a:buChar char="―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That are relevant to the choice of action</a:t>
            </a:r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Partially observable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An environment might be Partially observable because of noisy and inaccurate sensors or because parts of the state are simply missing from the sensor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g.: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2" marL="1255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Corbel"/>
              <a:buChar char="―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 local dirt sensor of the cleaner cannot tell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2" marL="1255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Corbel"/>
              <a:buChar char="―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Whether other squares are clean or 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Properties of Task Environments (2)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68476" y="1350110"/>
            <a:ext cx="8695035" cy="4234493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Deterministic vs. stochastic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Next state of the environment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completely determined by the current state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and the actions executed by the agent, then the environment is deterministic, otherwise, it is Stochastic.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Strategic environment:  deterministic except for actions of other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-Cleaner and taxi driver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Stochastic because of some unobservable aspects -&gt; noise or unknown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Properties of Task Environments (2)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168476" y="1350110"/>
            <a:ext cx="8695035" cy="4234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Deterministic vs. stochastic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Next state of the environment completely determined by the current state and the actions executed by the agent, then the environment is deterministic, otherwise, it is Stochastic.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Strategic environment: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deterministic except for actions of other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-Cleaner and taxi driver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Stochastic because of some unobservable aspects -&gt; noise or unknown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Properties of Task Environments (3)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68476" y="1350110"/>
            <a:ext cx="869503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601670" y="1401450"/>
            <a:ext cx="687172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Episodic  vs. sequential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orbel"/>
              <a:buChar char="―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An episode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= agent’s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 single pair of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1800" u="sng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perception &amp; action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orbel"/>
              <a:buChar char="―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quality of the agent’s action does not depend on other episodes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Corbe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Every episode is independent of each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orbel"/>
              <a:buChar char="―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Episodic environment is simpler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orbel"/>
              <a:buChar char="―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agent does not need to think ahead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Sequential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1" marL="741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9E4A"/>
              </a:buClr>
              <a:buSzPts val="126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Current action may affect all future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-Ex. Taxi driving and chess.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Properties of Task Environments (4)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68476" y="1350110"/>
            <a:ext cx="869503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Static vs. dynamic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―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 dynamic environment is always changing over time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E.g., the number of people in the street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―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While static environment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E.g., the 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Semi dynamic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environment is not changed over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but the agent’s performance score does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Properties of Task Environments (5)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208125" y="1502815"/>
            <a:ext cx="8695035" cy="2680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Discrete vs. continuous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1" marL="74136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09E4A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there are a limited number of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distinct states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clearly-defined percepts and actions, the environment is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discrete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1" marL="74136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09E4A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E.g., Chess game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1" marL="74136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09E4A"/>
              </a:buClr>
              <a:buSzPts val="14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Continuous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 Taxi driving with different speed and location sweep through a continuous range of values over a period of time 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Properties of Task Environments (6)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68476" y="1350110"/>
            <a:ext cx="8695035" cy="3026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4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Known vs. unknown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rbe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This distinction refers not to the environment itself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but to the agent’s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(or designer’s) state of knowledge about the environment.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rbe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-In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known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environment, the outcomes for all actions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rbe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given.  ( E.g.: solitaire card games).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rbe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 If the environment is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unknown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the agent will have to learn how it works in order to make good decisions(E.g.: new video game).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Properties of Task Environments (7)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133772" y="1150055"/>
            <a:ext cx="86950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448965" y="1526096"/>
            <a:ext cx="488656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Single Agent vs Multi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 - Playing a crossword puzzle – single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 - Chess playing – two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 -Competitive Multi Agent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Chess playing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  -Cooperative Multi Agent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Automated taxi driver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Avoiding collision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261538" y="1970700"/>
            <a:ext cx="256726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Note: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 a Multi Agent Environment communication between agents describe its rationality  while considering agent designing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will need Environment class with specific properties to run an agent  with the Environment generator (E.g. Simulating Environment for Taxi Driving) 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Examples of Task Environments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133772" y="1150055"/>
            <a:ext cx="86950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70" y="1397461"/>
            <a:ext cx="74771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Solution from yesterday’s class 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-619970" y="1794326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448965" y="1502815"/>
            <a:ext cx="794066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File Manager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Sensors: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File Explorer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Actuators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Commands like Winzip , WinRAR.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Purpose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Compress and archive files that have not been used in a while.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Environment: </a:t>
            </a:r>
            <a:endParaRPr b="1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Fully observable (but partially observed), deterministic (strategic), episodic, dynamic, discrete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alibri"/>
              <a:buNone/>
            </a:pPr>
            <a:r>
              <a:rPr lang="en-US" sz="3240"/>
              <a:t>Agenda</a:t>
            </a:r>
            <a:endParaRPr sz="3240"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48963" y="1197405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en-US" sz="24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Agent and Environments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en-US" sz="24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Rationality</a:t>
            </a:r>
            <a:endParaRPr b="1" sz="2400">
              <a:solidFill>
                <a:srgbClr val="7030A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PEAS(Performance measure, Environment, Actuators, Sensors)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Agent Types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Learning Outcomes : Intelligent Agents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Methodology and Assessment Criteria for the Subject 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/>
        </p:nvSpPr>
        <p:spPr>
          <a:xfrm>
            <a:off x="-161855" y="433880"/>
            <a:ext cx="7554295" cy="10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D3A90F"/>
                </a:solidFill>
                <a:latin typeface="Calibri"/>
                <a:ea typeface="Calibri"/>
                <a:cs typeface="Calibri"/>
                <a:sym typeface="Calibri"/>
              </a:rPr>
              <a:t>Learning Outcomes with the Topic </a:t>
            </a:r>
            <a:endParaRPr b="0" i="0" sz="3959" u="none" cap="none" strike="noStrike">
              <a:solidFill>
                <a:srgbClr val="D3A9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601670" y="1960930"/>
            <a:ext cx="8704186" cy="145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Understanding of Task Environments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Designing an Agent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-245358" y="560125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7"/>
              <a:buNone/>
            </a:pPr>
            <a:r>
              <a:rPr b="1" lang="en-US" sz="3607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Methodology</a:t>
            </a:r>
            <a:r>
              <a:rPr b="1" lang="en-US" sz="3746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 And Assessment Criterias</a:t>
            </a:r>
            <a:endParaRPr b="1" sz="3746">
              <a:solidFill>
                <a:srgbClr val="D3A90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62" name="Google Shape;262;p35"/>
          <p:cNvCxnSpPr/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63" name="Google Shape;263;p35"/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264" name="Google Shape;264;p3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CCC0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60009" name="adj1"/>
                <a:gd fmla="val 1927144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5"/>
                <a:buFont typeface="Arial"/>
                <a:buNone/>
              </a:pPr>
              <a:r>
                <a:t/>
              </a:r>
              <a:endParaRPr b="0" i="0" sz="2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6" name="Google Shape;266;p35"/>
          <p:cNvCxnSpPr/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67" name="Google Shape;267;p35"/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268" name="Google Shape;268;p3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D6E3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45699" name="adj1"/>
                <a:gd fmla="val 4626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5"/>
                <a:buFont typeface="Arial"/>
                <a:buNone/>
              </a:pPr>
              <a:r>
                <a:t/>
              </a:r>
              <a:endParaRPr b="0" i="0" sz="2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0" name="Google Shape;270;p35"/>
          <p:cNvCxnSpPr/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71" name="Google Shape;271;p35"/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272" name="Google Shape;272;p3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76551" name="adj1"/>
                <a:gd fmla="val 527794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5"/>
                <a:buFont typeface="Arial"/>
                <a:buNone/>
              </a:pPr>
              <a:r>
                <a:t/>
              </a:r>
              <a:endParaRPr b="0" i="0" sz="2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35"/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275" name="Google Shape;275;p3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B7CCE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15061" name="adj1"/>
                <a:gd fmla="val 799925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5"/>
                <a:buFont typeface="Arial"/>
                <a:buNone/>
              </a:pPr>
              <a:r>
                <a:t/>
              </a:r>
              <a:endParaRPr b="0" i="0" sz="2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35"/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35"/>
          <p:cNvCxnSpPr/>
          <p:nvPr/>
        </p:nvCxnSpPr>
        <p:spPr>
          <a:xfrm rot="10800000">
            <a:off x="1898151" y="3407501"/>
            <a:ext cx="2837700" cy="721800"/>
          </a:xfrm>
          <a:prstGeom prst="bentConnector3">
            <a:avLst>
              <a:gd fmla="val 99034" name="adj1"/>
            </a:avLst>
          </a:prstGeom>
          <a:noFill/>
          <a:ln cap="flat" cmpd="sng" w="381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79" name="Google Shape;279;p35"/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80" name="Google Shape;280;p35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Class Assignment(s) </a:t>
              </a:r>
              <a:endParaRPr b="1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35"/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Each chapter being covered will have one assignment.  The Case Studies will be given in line to the Changing with Speed across IT Projects in Kirirom</a:t>
              </a:r>
              <a:endPara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82" name="Google Shape;282;p35"/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83" name="Google Shape;283;p35"/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Internal Exam(s) </a:t>
              </a:r>
              <a:endParaRPr b="1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35"/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There will be 2 exams </a:t>
              </a:r>
              <a:endPara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85" name="Google Shape;285;p35"/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86" name="Google Shape;286;p35"/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Model Exam </a:t>
              </a:r>
              <a:endParaRPr b="1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35"/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There will be one Model Exam. </a:t>
              </a:r>
              <a:endPara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88" name="Google Shape;288;p35"/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289" name="Google Shape;289;p35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Semester Exam</a:t>
              </a:r>
              <a:endParaRPr b="1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35"/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will be 1 Semester Exam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35"/>
          <p:cNvSpPr/>
          <p:nvPr/>
        </p:nvSpPr>
        <p:spPr>
          <a:xfrm>
            <a:off x="5020243" y="4013983"/>
            <a:ext cx="247097" cy="23130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/>
          <p:nvPr/>
        </p:nvSpPr>
        <p:spPr>
          <a:xfrm flipH="1">
            <a:off x="4996909" y="3149267"/>
            <a:ext cx="293762" cy="242336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5"/>
          <p:cNvSpPr/>
          <p:nvPr/>
        </p:nvSpPr>
        <p:spPr>
          <a:xfrm rot="9900000">
            <a:off x="4995290" y="2285081"/>
            <a:ext cx="297000" cy="25224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5013891" y="1450518"/>
            <a:ext cx="259797" cy="19955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/>
          <p:nvPr/>
        </p:nvSpPr>
        <p:spPr>
          <a:xfrm flipH="1" rot="-5400000">
            <a:off x="2105869" y="2634145"/>
            <a:ext cx="405797" cy="382163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1059785" y="1197405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Thank You !</a:t>
            </a:r>
            <a:endParaRPr sz="324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296260" y="2113635"/>
            <a:ext cx="412303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Maybe the only significant difference between a really smart simulation and a human being was the noise they made when you punched them.”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-Terry Pratchett, The Long Earth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705" y="-1"/>
            <a:ext cx="4419295" cy="516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60" y="281175"/>
            <a:ext cx="6385785" cy="463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Task Environment 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33772" y="1350110"/>
            <a:ext cx="8398775" cy="407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Task environments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are the problems and  </a:t>
            </a:r>
            <a:r>
              <a:rPr b="0" i="1" lang="en-US" sz="2000" u="none" cap="none" strike="noStrike">
                <a:solidFill>
                  <a:srgbClr val="990099"/>
                </a:solidFill>
                <a:latin typeface="Corbel"/>
                <a:ea typeface="Corbel"/>
                <a:cs typeface="Corbel"/>
                <a:sym typeface="Corbel"/>
              </a:rPr>
              <a:t>rational agents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are the solutions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Specifying the task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0099"/>
              </a:buClr>
              <a:buSzPts val="16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990099"/>
                </a:solidFill>
                <a:latin typeface="Corbel"/>
                <a:ea typeface="Corbel"/>
                <a:cs typeface="Corbel"/>
                <a:sym typeface="Corbel"/>
              </a:rPr>
              <a:t>PEAS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description as fully as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Actuators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99"/>
              </a:buClr>
              <a:buSzPts val="13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Sensors 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designing an agent, the first step must always be to specify the task environment as fully as possible.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An  Automated  Taxi Driver  (1)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33772" y="1350110"/>
            <a:ext cx="839877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Performance measure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orbel"/>
              <a:buChar char="―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How can we judge the automated driver?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orbel"/>
              <a:buChar char="―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Which factors are considered?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156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getting to the correct 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156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minimizing fuel consumption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156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minimizing the trip time and/or cost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156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minimizing the violations of traffic laws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156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maximizing the safety and comfort, etc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An  Automated  Taxi Driver  (2)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33772" y="1350110"/>
            <a:ext cx="8398775" cy="294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Environment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Char char="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 taxi must deal with a variety of roads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Char char="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Traffic lights, other vehicles, pedestrians, stray animals, road works, police cars,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Char char="‒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Interact with the 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An  Automated  Taxi Driver  (3)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48965" y="1502815"/>
            <a:ext cx="8246070" cy="306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Actuators (for outputs)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Control over the accelerator, steering, gear shifting and braking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‒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 display to communicate with the 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Sensors (for inputs)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―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Detect other vehicles, road situations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―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GPS (Global Positioning System) to know where the taxi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―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Many more devices are 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PEAS : Automated  Taxi Driver  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276694" y="18204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{4938F39C-E880-485E-84B4-7658CCA431DD}</a:tableStyleId>
              </a:tblPr>
              <a:tblGrid>
                <a:gridCol w="1393900"/>
                <a:gridCol w="2137875"/>
                <a:gridCol w="1832450"/>
                <a:gridCol w="1374350"/>
                <a:gridCol w="1985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Agent Type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Performance Measure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Environment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Actuators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Sensors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7" name="Google Shape;157;p22"/>
          <p:cNvGraphicFramePr/>
          <p:nvPr/>
        </p:nvGraphicFramePr>
        <p:xfrm>
          <a:off x="276695" y="2419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{4938F39C-E880-485E-84B4-7658CCA431DD}</a:tableStyleId>
              </a:tblPr>
              <a:tblGrid>
                <a:gridCol w="1393900"/>
                <a:gridCol w="2137875"/>
                <a:gridCol w="1832450"/>
                <a:gridCol w="1374350"/>
                <a:gridCol w="1985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Taxi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Safe, Fast, Legal, Comfortable trip, maximise profits</a:t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Roads, Pedestrians, Customers, other traffic</a:t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Steering, accelerator, break, signal horn, display</a:t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Cameras, Sonar, speedometer, odometer,  GPS, Accelerometer, Engine Sensors, Keyboard</a:t>
                      </a:r>
                      <a:endParaRPr b="0" sz="16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b="1" lang="en-US" sz="3200">
                <a:latin typeface="Corbel"/>
                <a:ea typeface="Corbel"/>
                <a:cs typeface="Corbel"/>
                <a:sym typeface="Corbel"/>
              </a:rPr>
              <a:t>PEAS : Other Examples   </a:t>
            </a:r>
            <a:endParaRPr b="1" sz="2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200" y="1370651"/>
            <a:ext cx="5780726" cy="39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