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iFTT6DJjKbokefA6/v4C64FOE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8EFCFF-1133-47AC-993A-EBDB26A7C4DD}">
  <a:tblStyle styleId="{9E8EFCFF-1133-47AC-993A-EBDB26A7C4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/>
    </a:neCell>
    <a:nwCell>
      <a:tcTxStyle/>
    </a:nwCell>
  </a:tblStyle>
  <a:tblStyle styleId="{C800D234-BDB1-47F7-B6FC-D13E6F1B263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4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00" name="Google Shape;10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38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41" name="Google Shape;41;p38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8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8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8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38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4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1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41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43555" y="2419045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 (AI)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83290" y="348798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Topic 1: Foundations of AI and Intelligent Agents (Part- IV)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4294967295" type="title"/>
          </p:nvPr>
        </p:nvSpPr>
        <p:spPr>
          <a:xfrm>
            <a:off x="-772675" y="3429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Agent Programs (3)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296260" y="1350110"/>
            <a:ext cx="855148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Despite of huge size, look up table does what we want.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The key challenge of AI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√"/>
            </a:pPr>
            <a:r>
              <a:rPr lang="en-US">
                <a:solidFill>
                  <a:srgbClr val="000000"/>
                </a:solidFill>
              </a:rPr>
              <a:t>Find out how to write programs that, to the extent possible, produce rational behavior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‒"/>
            </a:pPr>
            <a:r>
              <a:rPr lang="en-US">
                <a:solidFill>
                  <a:srgbClr val="000000"/>
                </a:solidFill>
              </a:rPr>
              <a:t>From a small amount of code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‒"/>
            </a:pPr>
            <a:r>
              <a:rPr lang="en-US">
                <a:solidFill>
                  <a:srgbClr val="000000"/>
                </a:solidFill>
              </a:rPr>
              <a:t>Rather than a large amount of table entries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√"/>
            </a:pPr>
            <a:r>
              <a:rPr lang="en-US">
                <a:solidFill>
                  <a:srgbClr val="000000"/>
                </a:solidFill>
              </a:rPr>
              <a:t>E.g., a five-line program of Newton’s Method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√"/>
            </a:pPr>
            <a:r>
              <a:rPr lang="en-US">
                <a:solidFill>
                  <a:srgbClr val="000000"/>
                </a:solidFill>
              </a:rPr>
              <a:t>V.s. huge tables of square roots, sine, cosine,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idx="4294967295" type="title"/>
          </p:nvPr>
        </p:nvSpPr>
        <p:spPr>
          <a:xfrm>
            <a:off x="-772675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Agent Programs (2)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1657350" y="1485900"/>
            <a:ext cx="5829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6"/>
              <a:buFont typeface="Noto Sans Symbols"/>
              <a:buChar char="⮚"/>
            </a:pPr>
            <a:r>
              <a:rPr lang="en-US" sz="2170">
                <a:solidFill>
                  <a:srgbClr val="000000"/>
                </a:solidFill>
              </a:rPr>
              <a:t>P = the set of possible percepts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36"/>
              <a:buFont typeface="Noto Sans Symbols"/>
              <a:buChar char="⮚"/>
            </a:pPr>
            <a:r>
              <a:rPr lang="en-US" sz="2170">
                <a:solidFill>
                  <a:srgbClr val="000000"/>
                </a:solidFill>
              </a:rPr>
              <a:t>T= lifetime of the agent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Noto Sans Symbols"/>
              <a:buChar char="✔"/>
            </a:pPr>
            <a:r>
              <a:rPr lang="en-US" sz="2170">
                <a:solidFill>
                  <a:srgbClr val="000000"/>
                </a:solidFill>
              </a:rPr>
              <a:t>The total number of percepts it receives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36"/>
              <a:buFont typeface="Noto Sans Symbols"/>
              <a:buChar char="⮚"/>
            </a:pPr>
            <a:r>
              <a:rPr lang="en-US" sz="2170">
                <a:solidFill>
                  <a:srgbClr val="000000"/>
                </a:solidFill>
              </a:rPr>
              <a:t>Size of the look up table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36"/>
              <a:buFont typeface="Noto Sans Symbols"/>
              <a:buChar char="⮚"/>
            </a:pPr>
            <a:r>
              <a:rPr lang="en-US" sz="2170">
                <a:solidFill>
                  <a:srgbClr val="000000"/>
                </a:solidFill>
              </a:rPr>
              <a:t>Consider playing chess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Noto Sans Symbols"/>
              <a:buChar char="✔"/>
            </a:pPr>
            <a:r>
              <a:rPr lang="en-US" sz="2170">
                <a:solidFill>
                  <a:srgbClr val="000000"/>
                </a:solidFill>
              </a:rPr>
              <a:t>P =10, T=150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Noto Sans Symbols"/>
              <a:buChar char="✔"/>
            </a:pPr>
            <a:r>
              <a:rPr lang="en-US" sz="2170">
                <a:solidFill>
                  <a:srgbClr val="000000"/>
                </a:solidFill>
              </a:rPr>
              <a:t>Will require a table of at least 10</a:t>
            </a:r>
            <a:r>
              <a:rPr baseline="30000" lang="en-US" sz="2170">
                <a:solidFill>
                  <a:srgbClr val="000000"/>
                </a:solidFill>
              </a:rPr>
              <a:t>150</a:t>
            </a:r>
            <a:r>
              <a:rPr lang="en-US" sz="2170">
                <a:solidFill>
                  <a:srgbClr val="000000"/>
                </a:solidFill>
              </a:rPr>
              <a:t> entries</a:t>
            </a:r>
            <a:endParaRPr/>
          </a:p>
        </p:txBody>
      </p:sp>
      <p:graphicFrame>
        <p:nvGraphicFramePr>
          <p:cNvPr id="180" name="Google Shape;180;p10"/>
          <p:cNvGraphicFramePr/>
          <p:nvPr/>
        </p:nvGraphicFramePr>
        <p:xfrm>
          <a:off x="5314950" y="2628900"/>
          <a:ext cx="1085850" cy="581025"/>
        </p:xfrm>
        <a:graphic>
          <a:graphicData uri="http://schemas.openxmlformats.org/presentationml/2006/ole">
            <mc:AlternateContent>
              <mc:Choice Requires="v">
                <p:oleObj r:id="rId4" imgH="581025" imgW="1085850" progId="" spid="_x0000_s1">
                  <p:embed/>
                </p:oleObj>
              </mc:Choice>
              <mc:Fallback>
                <p:oleObj r:id="rId5" imgH="581025" imgW="1085850" progId="">
                  <p:embed/>
                  <p:pic>
                    <p:nvPicPr>
                      <p:cNvPr id="180" name="Google Shape;180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14950" y="2628900"/>
                        <a:ext cx="10858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4294967295" type="title"/>
          </p:nvPr>
        </p:nvSpPr>
        <p:spPr>
          <a:xfrm>
            <a:off x="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959"/>
              <a:buFont typeface="Corbel"/>
              <a:buNone/>
            </a:pPr>
            <a:r>
              <a:rPr lang="en-US" sz="3959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Types of agent programs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1657350" y="1485900"/>
            <a:ext cx="5829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Four types</a:t>
            </a:r>
            <a:endParaRPr/>
          </a:p>
          <a:p>
            <a:pPr indent="-457200" lvl="1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entury Gothic"/>
              <a:buChar char="►"/>
            </a:pPr>
            <a:r>
              <a:rPr lang="en-US">
                <a:solidFill>
                  <a:srgbClr val="000000"/>
                </a:solidFill>
              </a:rPr>
              <a:t>Simple reflex agents</a:t>
            </a:r>
            <a:endParaRPr/>
          </a:p>
          <a:p>
            <a:pPr indent="-457200" lvl="1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entury Gothic"/>
              <a:buChar char="►"/>
            </a:pPr>
            <a:r>
              <a:rPr lang="en-US">
                <a:solidFill>
                  <a:srgbClr val="000000"/>
                </a:solidFill>
              </a:rPr>
              <a:t>Model-based reflex agents</a:t>
            </a:r>
            <a:endParaRPr/>
          </a:p>
          <a:p>
            <a:pPr indent="-457200" lvl="1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entury Gothic"/>
              <a:buChar char="►"/>
            </a:pPr>
            <a:r>
              <a:rPr lang="en-US">
                <a:solidFill>
                  <a:srgbClr val="000000"/>
                </a:solidFill>
              </a:rPr>
              <a:t>Goal-based agents</a:t>
            </a:r>
            <a:endParaRPr/>
          </a:p>
          <a:p>
            <a:pPr indent="-457200" lvl="1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entury Gothic"/>
              <a:buChar char="►"/>
            </a:pPr>
            <a:r>
              <a:rPr lang="en-US">
                <a:solidFill>
                  <a:srgbClr val="000000"/>
                </a:solidFill>
              </a:rPr>
              <a:t>Utility-based agents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idx="4294967295" type="title"/>
          </p:nvPr>
        </p:nvSpPr>
        <p:spPr>
          <a:xfrm>
            <a:off x="143555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Simple reflex agents (1)</a:t>
            </a:r>
            <a:endParaRPr>
              <a:solidFill>
                <a:srgbClr val="F2CD44"/>
              </a:solidFill>
            </a:endParaRPr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1200150" y="1655520"/>
            <a:ext cx="6286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Noto Sans Symbols"/>
              <a:buChar char="⮚"/>
            </a:pPr>
            <a:r>
              <a:rPr lang="en-US" sz="2380">
                <a:solidFill>
                  <a:srgbClr val="000000"/>
                </a:solidFill>
              </a:rPr>
              <a:t>It uses just </a:t>
            </a:r>
            <a:r>
              <a:rPr b="1" i="1" lang="en-US" sz="2380">
                <a:solidFill>
                  <a:srgbClr val="000000"/>
                </a:solidFill>
              </a:rPr>
              <a:t>condition-action rules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entury Gothic"/>
              <a:buChar char="►"/>
            </a:pPr>
            <a:r>
              <a:rPr lang="en-US" sz="2380">
                <a:solidFill>
                  <a:srgbClr val="000000"/>
                </a:solidFill>
              </a:rPr>
              <a:t>The rules are like the form “if … then …” 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entury Gothic"/>
              <a:buChar char="►"/>
            </a:pPr>
            <a:r>
              <a:rPr lang="en-US" sz="2380">
                <a:solidFill>
                  <a:srgbClr val="000000"/>
                </a:solidFill>
              </a:rPr>
              <a:t>efficient but have narrow range of applicability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entury Gothic"/>
              <a:buChar char="►"/>
            </a:pPr>
            <a:r>
              <a:rPr lang="en-US" sz="2380">
                <a:solidFill>
                  <a:srgbClr val="000000"/>
                </a:solidFill>
              </a:rPr>
              <a:t>Because knowledge sometimes cannot be stated explicitly 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entury Gothic"/>
              <a:buChar char="►"/>
            </a:pPr>
            <a:r>
              <a:rPr lang="en-US" sz="2380">
                <a:solidFill>
                  <a:srgbClr val="000000"/>
                </a:solidFill>
              </a:rPr>
              <a:t>Work only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666699"/>
              </a:buClr>
              <a:buSzPts val="1326"/>
              <a:buFont typeface="Noto Sans Symbols"/>
              <a:buChar char="●"/>
            </a:pPr>
            <a:r>
              <a:rPr lang="en-US" sz="2040">
                <a:solidFill>
                  <a:srgbClr val="000000"/>
                </a:solidFill>
              </a:rPr>
              <a:t>if the environment is fully observable</a:t>
            </a:r>
            <a:endParaRPr/>
          </a:p>
          <a:p>
            <a:pPr indent="-170259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1D1B10"/>
              </a:buClr>
              <a:buSzPts val="1326"/>
              <a:buNone/>
            </a:pPr>
            <a:r>
              <a:t/>
            </a:r>
            <a:endParaRPr sz="204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4294967295" type="title"/>
          </p:nvPr>
        </p:nvSpPr>
        <p:spPr>
          <a:xfrm>
            <a:off x="143555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Simple reflex agents (2)</a:t>
            </a:r>
            <a:endParaRPr>
              <a:solidFill>
                <a:srgbClr val="F2CD44"/>
              </a:solidFill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30678" l="0" r="39287" t="0"/>
          <a:stretch/>
        </p:blipFill>
        <p:spPr>
          <a:xfrm>
            <a:off x="601670" y="1655520"/>
            <a:ext cx="6343650" cy="229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4294967295" type="title"/>
          </p:nvPr>
        </p:nvSpPr>
        <p:spPr>
          <a:xfrm>
            <a:off x="143555" y="281175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Simple reflex agents (3)</a:t>
            </a:r>
            <a:endParaRPr>
              <a:solidFill>
                <a:srgbClr val="F2CD44"/>
              </a:solidFill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1493870"/>
            <a:ext cx="5472230" cy="347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/>
          <p:nvPr/>
        </p:nvSpPr>
        <p:spPr>
          <a:xfrm>
            <a:off x="-161855" y="286345"/>
            <a:ext cx="7864717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67500" spcFirstLastPara="1" rIns="67500" wrap="square" tIns="35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A Simple Reflex Agent in Nature</a:t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0" y="1714500"/>
            <a:ext cx="1143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/>
          <p:nvPr/>
        </p:nvSpPr>
        <p:spPr>
          <a:xfrm>
            <a:off x="2562225" y="2116931"/>
            <a:ext cx="220266" cy="157163"/>
          </a:xfrm>
          <a:custGeom>
            <a:rect b="b" l="l" r="r" t="t"/>
            <a:pathLst>
              <a:path extrusionOk="0" h="132" w="185">
                <a:moveTo>
                  <a:pt x="185" y="19"/>
                </a:moveTo>
                <a:cubicBezTo>
                  <a:pt x="131" y="22"/>
                  <a:pt x="70" y="0"/>
                  <a:pt x="24" y="28"/>
                </a:cubicBezTo>
                <a:cubicBezTo>
                  <a:pt x="0" y="43"/>
                  <a:pt x="9" y="97"/>
                  <a:pt x="33" y="113"/>
                </a:cubicBezTo>
                <a:cubicBezTo>
                  <a:pt x="62" y="132"/>
                  <a:pt x="102" y="107"/>
                  <a:pt x="137" y="104"/>
                </a:cubicBezTo>
                <a:cubicBezTo>
                  <a:pt x="155" y="77"/>
                  <a:pt x="159" y="42"/>
                  <a:pt x="175" y="19"/>
                </a:cubicBezTo>
                <a:cubicBezTo>
                  <a:pt x="177" y="16"/>
                  <a:pt x="182" y="19"/>
                  <a:pt x="185" y="19"/>
                </a:cubicBezTo>
                <a:close/>
              </a:path>
            </a:pathLst>
          </a:custGeom>
          <a:solidFill>
            <a:srgbClr val="8383AD"/>
          </a:solidFill>
          <a:ln cap="sq" cmpd="sng" w="9525">
            <a:solidFill>
              <a:srgbClr val="8383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743201" y="1943100"/>
            <a:ext cx="298847" cy="285750"/>
          </a:xfrm>
          <a:custGeom>
            <a:rect b="b" l="l" r="r" t="t"/>
            <a:pathLst>
              <a:path extrusionOk="0" h="240" w="251">
                <a:moveTo>
                  <a:pt x="33" y="184"/>
                </a:moveTo>
                <a:cubicBezTo>
                  <a:pt x="45" y="178"/>
                  <a:pt x="61" y="176"/>
                  <a:pt x="70" y="165"/>
                </a:cubicBezTo>
                <a:cubicBezTo>
                  <a:pt x="104" y="124"/>
                  <a:pt x="45" y="77"/>
                  <a:pt x="117" y="51"/>
                </a:cubicBezTo>
                <a:cubicBezTo>
                  <a:pt x="121" y="40"/>
                  <a:pt x="127" y="0"/>
                  <a:pt x="155" y="14"/>
                </a:cubicBezTo>
                <a:cubicBezTo>
                  <a:pt x="164" y="18"/>
                  <a:pt x="159" y="34"/>
                  <a:pt x="165" y="42"/>
                </a:cubicBezTo>
                <a:cubicBezTo>
                  <a:pt x="172" y="51"/>
                  <a:pt x="184" y="55"/>
                  <a:pt x="193" y="61"/>
                </a:cubicBezTo>
                <a:cubicBezTo>
                  <a:pt x="220" y="106"/>
                  <a:pt x="251" y="141"/>
                  <a:pt x="184" y="165"/>
                </a:cubicBezTo>
                <a:cubicBezTo>
                  <a:pt x="78" y="153"/>
                  <a:pt x="103" y="166"/>
                  <a:pt x="51" y="89"/>
                </a:cubicBezTo>
                <a:cubicBezTo>
                  <a:pt x="39" y="92"/>
                  <a:pt x="18" y="87"/>
                  <a:pt x="14" y="99"/>
                </a:cubicBezTo>
                <a:cubicBezTo>
                  <a:pt x="0" y="147"/>
                  <a:pt x="26" y="201"/>
                  <a:pt x="51" y="240"/>
                </a:cubicBezTo>
                <a:cubicBezTo>
                  <a:pt x="63" y="224"/>
                  <a:pt x="89" y="199"/>
                  <a:pt x="89" y="174"/>
                </a:cubicBezTo>
                <a:cubicBezTo>
                  <a:pt x="89" y="164"/>
                  <a:pt x="80" y="146"/>
                  <a:pt x="80" y="146"/>
                </a:cubicBezTo>
              </a:path>
            </a:pathLst>
          </a:custGeom>
          <a:solidFill>
            <a:srgbClr val="8383AD"/>
          </a:solidFill>
          <a:ln cap="sq" cmpd="sng" w="9525">
            <a:solidFill>
              <a:srgbClr val="8383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2855119" y="1314450"/>
            <a:ext cx="1203918" cy="57871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b="1" i="1"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None/>
            </a:pPr>
            <a:r>
              <a:rPr b="1" i="1"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(size, motion)</a:t>
            </a:r>
            <a:endParaRPr/>
          </a:p>
        </p:txBody>
      </p:sp>
      <p:cxnSp>
        <p:nvCxnSpPr>
          <p:cNvPr id="214" name="Google Shape;214;p16"/>
          <p:cNvCxnSpPr/>
          <p:nvPr/>
        </p:nvCxnSpPr>
        <p:spPr>
          <a:xfrm flipH="1" rot="10800000">
            <a:off x="3143250" y="1827610"/>
            <a:ext cx="1085850" cy="173831"/>
          </a:xfrm>
          <a:prstGeom prst="straightConnector1">
            <a:avLst/>
          </a:prstGeom>
          <a:noFill/>
          <a:ln cap="sq" cmpd="sng" w="28425">
            <a:solidFill>
              <a:srgbClr val="8383AD"/>
            </a:solidFill>
            <a:prstDash val="dot"/>
            <a:miter lim="800000"/>
            <a:headEnd len="med" w="med" type="none"/>
            <a:tailEnd len="med" w="med" type="triangle"/>
          </a:ln>
        </p:spPr>
      </p:cxnSp>
      <p:sp>
        <p:nvSpPr>
          <p:cNvPr id="215" name="Google Shape;215;p16"/>
          <p:cNvSpPr/>
          <p:nvPr/>
        </p:nvSpPr>
        <p:spPr>
          <a:xfrm>
            <a:off x="2514600" y="2800350"/>
            <a:ext cx="4572000" cy="1657350"/>
          </a:xfrm>
          <a:prstGeom prst="rect">
            <a:avLst/>
          </a:prstGeom>
          <a:solidFill>
            <a:srgbClr val="74E6F2"/>
          </a:solidFill>
          <a:ln cap="sq" cmpd="sng" w="9525">
            <a:solidFill>
              <a:srgbClr val="8383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b="1" lang="en-US" sz="1800" u="sng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 If small moving object,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then activate SNAP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 If large moving object,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then activate AVOID and inhibit SNAP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(not moving) then NOOP</a:t>
            </a:r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572000" y="4457700"/>
            <a:ext cx="1191" cy="228600"/>
          </a:xfrm>
          <a:prstGeom prst="straightConnector1">
            <a:avLst/>
          </a:prstGeom>
          <a:noFill/>
          <a:ln cap="sq" cmpd="sng" w="9525">
            <a:solidFill>
              <a:srgbClr val="8383AD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" name="Google Shape;217;p16"/>
          <p:cNvSpPr txBox="1"/>
          <p:nvPr/>
        </p:nvSpPr>
        <p:spPr>
          <a:xfrm>
            <a:off x="2888457" y="4629150"/>
            <a:ext cx="3483581" cy="34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Times New Roman"/>
              <a:buNone/>
            </a:pPr>
            <a:r>
              <a:rPr b="1" i="1"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</a:t>
            </a:r>
            <a:r>
              <a:rPr lang="en-US" sz="18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SNAP or AVOID or NOOP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1200150" y="4457700"/>
            <a:ext cx="1101326" cy="44021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needed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lang="en-US" sz="1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completeness</a:t>
            </a:r>
            <a:endParaRPr/>
          </a:p>
        </p:txBody>
      </p:sp>
      <p:cxnSp>
        <p:nvCxnSpPr>
          <p:cNvPr id="219" name="Google Shape;219;p16"/>
          <p:cNvCxnSpPr/>
          <p:nvPr/>
        </p:nvCxnSpPr>
        <p:spPr>
          <a:xfrm flipH="1" rot="10800000">
            <a:off x="2343150" y="4399360"/>
            <a:ext cx="571500" cy="288131"/>
          </a:xfrm>
          <a:prstGeom prst="straightConnector1">
            <a:avLst/>
          </a:prstGeom>
          <a:noFill/>
          <a:ln cap="sq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idx="4294967295" type="title"/>
          </p:nvPr>
        </p:nvSpPr>
        <p:spPr>
          <a:xfrm>
            <a:off x="58505" y="433880"/>
            <a:ext cx="62865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2CD44"/>
                </a:solidFill>
              </a:rPr>
              <a:t>Model-based Reflex Agents 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601670" y="1502815"/>
            <a:ext cx="763525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For the world that is partially observable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agent has to keep track of an internal state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666699"/>
              </a:buClr>
              <a:buSzPts val="1443"/>
              <a:buFont typeface="Noto Sans Symbols"/>
              <a:buChar char="▪"/>
            </a:pPr>
            <a:r>
              <a:rPr lang="en-US" sz="222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That depends on the percept history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666699"/>
              </a:buClr>
              <a:buSzPts val="1443"/>
              <a:buFont typeface="Noto Sans Symbols"/>
              <a:buChar char="▪"/>
            </a:pPr>
            <a:r>
              <a:rPr lang="en-US" sz="222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Reflecting some of the unobserved aspects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666699"/>
              </a:buClr>
              <a:buSzPts val="1443"/>
              <a:buFont typeface="Noto Sans Symbols"/>
              <a:buChar char="▪"/>
            </a:pPr>
            <a:r>
              <a:rPr lang="en-US" sz="222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E.g., driving a car and changing lane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Requiring two types of knowledge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How the world evolves independently of the agent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How the agent’s actions affect the world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126850" y="128470"/>
            <a:ext cx="98966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67500" spcFirstLastPara="1" rIns="67500" wrap="square" tIns="35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31" name="Google Shape;231;p18"/>
          <p:cNvGraphicFramePr/>
          <p:nvPr/>
        </p:nvGraphicFramePr>
        <p:xfrm>
          <a:off x="1976015" y="1701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{C800D234-BDB1-47F7-B6FC-D13E6F1B263F}</a:tableStyleId>
              </a:tblPr>
              <a:tblGrid>
                <a:gridCol w="2572950"/>
                <a:gridCol w="2457450"/>
              </a:tblGrid>
              <a:tr h="8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 an object ahead, and turned right, and it’s now clear ahead</a:t>
                      </a:r>
                      <a:endParaRPr/>
                    </a:p>
                  </a:txBody>
                  <a:tcPr marT="51100" marB="35100" marR="67500" marL="67500">
                    <a:lnL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straight</a:t>
                      </a:r>
                      <a:endParaRPr/>
                    </a:p>
                  </a:txBody>
                  <a:tcPr marT="51100" marB="35100" marR="67500" marL="67500">
                    <a:lnL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 an object Ahead, turned right, and object ahead again</a:t>
                      </a:r>
                      <a:endParaRPr/>
                    </a:p>
                  </a:txBody>
                  <a:tcPr marT="51100" marB="35100" marR="67500" marL="67500">
                    <a:lnL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4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8383A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67500" marL="67500">
                    <a:lnL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 no objects ahead</a:t>
                      </a:r>
                      <a:endParaRPr/>
                    </a:p>
                  </a:txBody>
                  <a:tcPr marT="51100" marB="35100" marR="67500" marL="67500">
                    <a:lnL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straight</a:t>
                      </a:r>
                      <a:endParaRPr/>
                    </a:p>
                  </a:txBody>
                  <a:tcPr marT="51100" marB="35100" marR="67500" marL="67500">
                    <a:lnL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 an object ahead</a:t>
                      </a:r>
                      <a:endParaRPr/>
                    </a:p>
                  </a:txBody>
                  <a:tcPr marT="51100" marB="35100" marR="67500" marL="67500">
                    <a:lnL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3AD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8383A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 randomly</a:t>
                      </a:r>
                      <a:endParaRPr/>
                    </a:p>
                  </a:txBody>
                  <a:tcPr marT="51100" marB="35100" marR="67500" marL="67500">
                    <a:lnL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838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A0CB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8"/>
          <p:cNvSpPr txBox="1"/>
          <p:nvPr/>
        </p:nvSpPr>
        <p:spPr>
          <a:xfrm>
            <a:off x="3044950" y="1320400"/>
            <a:ext cx="411956" cy="34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383AD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4724705" y="1353260"/>
            <a:ext cx="806374" cy="34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383AD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0" y="299920"/>
            <a:ext cx="62865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F2CD44"/>
                </a:solidFill>
                <a:latin typeface="Calibri"/>
                <a:ea typeface="Calibri"/>
                <a:cs typeface="Calibri"/>
                <a:sym typeface="Calibri"/>
              </a:rPr>
              <a:t>Example of Internal State (1)</a:t>
            </a:r>
            <a:endParaRPr sz="3900">
              <a:solidFill>
                <a:srgbClr val="F2CD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19"/>
          <p:cNvCxnSpPr/>
          <p:nvPr/>
        </p:nvCxnSpPr>
        <p:spPr>
          <a:xfrm>
            <a:off x="4514850" y="1314450"/>
            <a:ext cx="1191" cy="342900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19"/>
          <p:cNvSpPr txBox="1"/>
          <p:nvPr/>
        </p:nvSpPr>
        <p:spPr>
          <a:xfrm>
            <a:off x="296260" y="2509817"/>
            <a:ext cx="7619015" cy="261004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None/>
            </a:pPr>
            <a:r>
              <a:rPr b="1" i="1" lang="en-US" sz="1500" u="sng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Actions:</a:t>
            </a: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left, right, straight, open-door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None/>
            </a:pPr>
            <a:r>
              <a:rPr b="1" i="1" lang="en-US" sz="1500" u="sng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Rules: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open(left) &amp; open(right) and open(straight) then 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None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choose randomly between right and left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wall(left) and open(right) and open(straight) then straight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wall(right) and open(left) and open(straight) then straight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wall(right) and open(left) and wall(straight) then left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wall(left) and open(right) and wall(straight) then right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wall(left) and door(right) and wall(straight) then open-door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wall(right) and wall(left) and open(straight) then straight.</a:t>
            </a:r>
            <a:endParaRPr/>
          </a:p>
          <a:p>
            <a:pPr indent="-45561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500"/>
              <a:buFont typeface="Times New Roman"/>
              <a:buAutoNum type="arabicPeriod" startAt="2"/>
            </a:pPr>
            <a:r>
              <a:rPr lang="en-US" sz="1500">
                <a:solidFill>
                  <a:srgbClr val="8383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(Default)  Move randomly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2571750" y="1314450"/>
            <a:ext cx="3886200" cy="1143000"/>
          </a:xfrm>
          <a:prstGeom prst="rect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171950" y="2057400"/>
            <a:ext cx="645319" cy="34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Times New Roman"/>
              <a:buNone/>
            </a:pPr>
            <a:r>
              <a:rPr b="1" i="1" lang="en-US" sz="18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cxnSp>
        <p:nvCxnSpPr>
          <p:cNvPr id="243" name="Google Shape;243;p19"/>
          <p:cNvCxnSpPr/>
          <p:nvPr/>
        </p:nvCxnSpPr>
        <p:spPr>
          <a:xfrm flipH="1">
            <a:off x="4170760" y="1657350"/>
            <a:ext cx="345281" cy="1191"/>
          </a:xfrm>
          <a:prstGeom prst="straightConnector1">
            <a:avLst/>
          </a:prstGeom>
          <a:noFill/>
          <a:ln cap="sq" cmpd="sng" w="763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/>
          <p:nvPr/>
        </p:nvCxnSpPr>
        <p:spPr>
          <a:xfrm flipH="1">
            <a:off x="4513660" y="1314450"/>
            <a:ext cx="345281" cy="1191"/>
          </a:xfrm>
          <a:prstGeom prst="straightConnector1">
            <a:avLst/>
          </a:prstGeom>
          <a:noFill/>
          <a:ln cap="sq" cmpd="sng" w="763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19"/>
          <p:cNvSpPr/>
          <p:nvPr/>
        </p:nvSpPr>
        <p:spPr>
          <a:xfrm>
            <a:off x="4743450" y="1314450"/>
            <a:ext cx="57150" cy="57150"/>
          </a:xfrm>
          <a:prstGeom prst="ellipse">
            <a:avLst/>
          </a:prstGeom>
          <a:solidFill>
            <a:srgbClr val="FF0000"/>
          </a:solidFill>
          <a:ln cap="sq" cmpd="sng" w="9525">
            <a:solidFill>
              <a:srgbClr val="8383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4229100" y="1600200"/>
            <a:ext cx="57150" cy="57150"/>
          </a:xfrm>
          <a:prstGeom prst="ellipse">
            <a:avLst/>
          </a:prstGeom>
          <a:solidFill>
            <a:srgbClr val="FF0000"/>
          </a:solidFill>
          <a:ln cap="sq" cmpd="sng" w="9525">
            <a:solidFill>
              <a:srgbClr val="8383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 flipH="1">
            <a:off x="2742010" y="2286000"/>
            <a:ext cx="1431131" cy="119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19"/>
          <p:cNvCxnSpPr/>
          <p:nvPr/>
        </p:nvCxnSpPr>
        <p:spPr>
          <a:xfrm flipH="1" rot="10800000">
            <a:off x="2743200" y="1484710"/>
            <a:ext cx="1191" cy="80248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2743200" y="1485900"/>
            <a:ext cx="1600200" cy="119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4800600" y="2286000"/>
            <a:ext cx="1485900" cy="119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/>
          <p:nvPr/>
        </p:nvCxnSpPr>
        <p:spPr>
          <a:xfrm flipH="1" rot="10800000">
            <a:off x="6286500" y="1427560"/>
            <a:ext cx="1191" cy="85963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19"/>
          <p:cNvCxnSpPr/>
          <p:nvPr/>
        </p:nvCxnSpPr>
        <p:spPr>
          <a:xfrm flipH="1">
            <a:off x="4627960" y="1485900"/>
            <a:ext cx="1659731" cy="1191"/>
          </a:xfrm>
          <a:prstGeom prst="straightConnector1">
            <a:avLst/>
          </a:prstGeom>
          <a:noFill/>
          <a:ln cap="sq" cmpd="sng" w="57225">
            <a:solidFill>
              <a:srgbClr val="80008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253" name="Google Shape;253;p19"/>
          <p:cNvCxnSpPr/>
          <p:nvPr/>
        </p:nvCxnSpPr>
        <p:spPr>
          <a:xfrm>
            <a:off x="4514850" y="1657350"/>
            <a:ext cx="685800" cy="1191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19"/>
          <p:cNvCxnSpPr/>
          <p:nvPr/>
        </p:nvCxnSpPr>
        <p:spPr>
          <a:xfrm>
            <a:off x="3829050" y="2000250"/>
            <a:ext cx="685800" cy="1191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19"/>
          <p:cNvCxnSpPr/>
          <p:nvPr/>
        </p:nvCxnSpPr>
        <p:spPr>
          <a:xfrm>
            <a:off x="3829050" y="1657350"/>
            <a:ext cx="342900" cy="1191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19"/>
          <p:cNvCxnSpPr/>
          <p:nvPr/>
        </p:nvCxnSpPr>
        <p:spPr>
          <a:xfrm flipH="1" rot="10800000">
            <a:off x="3829050" y="1656160"/>
            <a:ext cx="1191" cy="345281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/>
          <p:nvPr/>
        </p:nvCxnSpPr>
        <p:spPr>
          <a:xfrm flipH="1" rot="10800000">
            <a:off x="4514850" y="1656160"/>
            <a:ext cx="1191" cy="345281"/>
          </a:xfrm>
          <a:prstGeom prst="straightConnector1">
            <a:avLst/>
          </a:prstGeom>
          <a:noFill/>
          <a:ln cap="sq" cmpd="sng" w="76300">
            <a:solidFill>
              <a:srgbClr val="00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19"/>
          <p:cNvSpPr txBox="1"/>
          <p:nvPr/>
        </p:nvSpPr>
        <p:spPr>
          <a:xfrm>
            <a:off x="-161855" y="432580"/>
            <a:ext cx="62865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F2CD44"/>
                </a:solidFill>
                <a:latin typeface="Calibri"/>
                <a:ea typeface="Calibri"/>
                <a:cs typeface="Calibri"/>
                <a:sym typeface="Calibri"/>
              </a:rPr>
              <a:t>Example of Internal State (1)</a:t>
            </a:r>
            <a:endParaRPr sz="3900">
              <a:solidFill>
                <a:srgbClr val="F2CD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48963" y="1197405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Agent and Environments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Rationality</a:t>
            </a:r>
            <a:endParaRPr b="1" sz="2400">
              <a:solidFill>
                <a:srgbClr val="7030A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Char char="•"/>
            </a:pPr>
            <a:r>
              <a:rPr b="1" lang="en-US" sz="2400">
                <a:solidFill>
                  <a:srgbClr val="990099"/>
                </a:solidFill>
                <a:latin typeface="Corbel"/>
                <a:ea typeface="Corbel"/>
                <a:cs typeface="Corbel"/>
                <a:sym typeface="Corbel"/>
              </a:rPr>
              <a:t>PEAS(Performance measure, Environment, Actuators, Sensors)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Agent Types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Learning Outcomes : Intelligent Agents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idx="4294967295" type="title"/>
          </p:nvPr>
        </p:nvSpPr>
        <p:spPr>
          <a:xfrm>
            <a:off x="-301306" y="457200"/>
            <a:ext cx="884363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Model-based</a:t>
            </a:r>
            <a:r>
              <a:rPr lang="en-US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 Reflex Agent Program </a:t>
            </a:r>
            <a:endParaRPr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0" y="1502815"/>
            <a:ext cx="5829300" cy="275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 txBox="1"/>
          <p:nvPr/>
        </p:nvSpPr>
        <p:spPr>
          <a:xfrm>
            <a:off x="2128720" y="4449859"/>
            <a:ext cx="3429000" cy="44021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383AD"/>
                </a:solidFill>
                <a:latin typeface="Corbel"/>
                <a:ea typeface="Corbel"/>
                <a:cs typeface="Corbel"/>
                <a:sym typeface="Corbel"/>
              </a:rPr>
              <a:t>The agent is with memory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idx="4294967295" type="title"/>
          </p:nvPr>
        </p:nvSpPr>
        <p:spPr>
          <a:xfrm>
            <a:off x="-314560" y="458014"/>
            <a:ext cx="757169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Model-based Reflex Agents</a:t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957" y="1350110"/>
            <a:ext cx="5526889" cy="34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idx="4294967295" type="title"/>
          </p:nvPr>
        </p:nvSpPr>
        <p:spPr>
          <a:xfrm>
            <a:off x="-31456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Goal-based agents (1)</a:t>
            </a:r>
            <a:endParaRPr>
              <a:solidFill>
                <a:srgbClr val="F2CD44"/>
              </a:solidFill>
            </a:endParaRPr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143555" y="1485900"/>
            <a:ext cx="855148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Current state of the environment is always not enough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goal is another issue to achieve </a:t>
            </a:r>
            <a:endParaRPr/>
          </a:p>
          <a:p>
            <a:pPr indent="-213122" lvl="1" marL="55602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Judgment of rationality / correctness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Actions chosen  goals, based on</a:t>
            </a:r>
            <a:endParaRPr/>
          </a:p>
          <a:p>
            <a:pPr indent="-213122" lvl="1" marL="55602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current state </a:t>
            </a:r>
            <a:endParaRPr/>
          </a:p>
          <a:p>
            <a:pPr indent="-213122" lvl="1" marL="55602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current percept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idx="4294967295" type="title"/>
          </p:nvPr>
        </p:nvSpPr>
        <p:spPr>
          <a:xfrm>
            <a:off x="-161855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Goal-based agents (2)</a:t>
            </a:r>
            <a:endParaRPr>
              <a:solidFill>
                <a:srgbClr val="F2CD44"/>
              </a:solidFill>
            </a:endParaRPr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448965" y="1502815"/>
            <a:ext cx="855148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2"/>
              <a:buNone/>
            </a:pPr>
            <a:r>
              <a:rPr lang="en-US" sz="2590">
                <a:solidFill>
                  <a:srgbClr val="000000"/>
                </a:solidFill>
              </a:rPr>
              <a:t>Conclusion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Noto Sans Symbols"/>
              <a:buChar char="⮚"/>
            </a:pPr>
            <a:r>
              <a:rPr lang="en-US" sz="2590">
                <a:solidFill>
                  <a:schemeClr val="dk1"/>
                </a:solidFill>
              </a:rPr>
              <a:t>Goal-based agents are less efficient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Noto Sans Symbols"/>
              <a:buChar char="⮚"/>
            </a:pPr>
            <a:r>
              <a:rPr lang="en-US" sz="2590">
                <a:solidFill>
                  <a:schemeClr val="dk1"/>
                </a:solidFill>
              </a:rPr>
              <a:t>but more flexible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443"/>
              <a:buFont typeface="Noto Sans Symbols"/>
              <a:buChar char="⮚"/>
            </a:pPr>
            <a:r>
              <a:rPr lang="en-US" sz="2220">
                <a:solidFill>
                  <a:schemeClr val="dk1"/>
                </a:solidFill>
              </a:rPr>
              <a:t>Agent </a:t>
            </a:r>
            <a:r>
              <a:rPr lang="en-US" sz="222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20">
                <a:solidFill>
                  <a:schemeClr val="dk1"/>
                </a:solidFill>
              </a:rPr>
              <a:t> Different goals </a:t>
            </a:r>
            <a:r>
              <a:rPr lang="en-US" sz="222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20">
                <a:solidFill>
                  <a:schemeClr val="dk1"/>
                </a:solidFill>
              </a:rPr>
              <a:t> different tasks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Noto Sans Symbols"/>
              <a:buChar char="⮚"/>
            </a:pPr>
            <a:r>
              <a:rPr b="1" lang="en-US" sz="2590">
                <a:solidFill>
                  <a:schemeClr val="dk1"/>
                </a:solidFill>
              </a:rPr>
              <a:t>Search and planning </a:t>
            </a:r>
            <a:endParaRPr b="1"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66699"/>
              </a:buClr>
              <a:buSzPts val="1443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</a:rPr>
              <a:t>two other sub-fields in AI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66699"/>
              </a:buClr>
              <a:buSzPts val="1443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</a:rPr>
              <a:t>to find out the action sequences to achieve its goal</a:t>
            </a:r>
            <a:r>
              <a:rPr lang="en-US" sz="2220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-61997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800"/>
              <a:buFont typeface="Corbel"/>
              <a:buNone/>
            </a:pPr>
            <a:r>
              <a:rPr lang="en-US" sz="38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Goal-based agents (3)</a:t>
            </a:r>
            <a:endParaRPr sz="38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0" y="1350110"/>
            <a:ext cx="5816457" cy="367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4294967295" type="title"/>
          </p:nvPr>
        </p:nvSpPr>
        <p:spPr>
          <a:xfrm>
            <a:off x="-61997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800"/>
              <a:buFont typeface="Corbel"/>
              <a:buNone/>
            </a:pPr>
            <a:r>
              <a:rPr lang="en-US" sz="38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Utility-based agents</a:t>
            </a:r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601669" y="1485900"/>
            <a:ext cx="8246071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Goals alone are not enough 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en-US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generate </a:t>
            </a:r>
            <a:r>
              <a:rPr b="1" lang="en-US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high-quality</a:t>
            </a:r>
            <a:r>
              <a:rPr lang="en-US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behavior 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en-US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meals in Canteen, good or not 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Many action sequences  the goals 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 are better and some worse 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goal means success,</a:t>
            </a:r>
            <a:endParaRPr/>
          </a:p>
          <a:p>
            <a:pPr indent="-457200" lvl="1" marL="8001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then </a:t>
            </a:r>
            <a:r>
              <a:rPr b="1"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utility</a:t>
            </a:r>
            <a:r>
              <a:rPr lang="en-US" sz="259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means the degree of success (how successful it is)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idx="4294967295" type="title"/>
          </p:nvPr>
        </p:nvSpPr>
        <p:spPr>
          <a:xfrm>
            <a:off x="-31456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800"/>
              <a:buFont typeface="Corbel"/>
              <a:buNone/>
            </a:pPr>
            <a:r>
              <a:rPr lang="en-US" sz="38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Utility-based agents (1) </a:t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195" y="1502815"/>
            <a:ext cx="5128415" cy="325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4294967295" type="title"/>
          </p:nvPr>
        </p:nvSpPr>
        <p:spPr>
          <a:xfrm>
            <a:off x="-467265" y="281175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orbel"/>
              <a:buNone/>
            </a:pPr>
            <a:r>
              <a:rPr lang="en-US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Learning Agents (1)</a:t>
            </a:r>
            <a:endParaRPr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601670" y="1314450"/>
            <a:ext cx="688498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</a:rPr>
              <a:t>After an agent is programmed, can it work immediately?</a:t>
            </a:r>
            <a:endParaRPr/>
          </a:p>
          <a:p>
            <a:pPr indent="-457200" lvl="1" marL="8001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chemeClr val="dk1"/>
                </a:solidFill>
              </a:rPr>
              <a:t>No, it still need teaching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</a:rPr>
              <a:t>In AI,</a:t>
            </a:r>
            <a:endParaRPr/>
          </a:p>
          <a:p>
            <a:pPr indent="-457200" lvl="1" marL="8001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</a:rPr>
              <a:t>Once an agent is done</a:t>
            </a:r>
            <a:endParaRPr/>
          </a:p>
          <a:p>
            <a:pPr indent="-457200" lvl="1" marL="8001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</a:rPr>
              <a:t>We teach it by giving it a set of examples</a:t>
            </a:r>
            <a:endParaRPr/>
          </a:p>
          <a:p>
            <a:pPr indent="-457200" lvl="1" marL="8001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</a:rPr>
              <a:t>Test it by using another set of examples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Noto Sans Symbols"/>
              <a:buChar char="⮚"/>
            </a:pPr>
            <a:r>
              <a:rPr lang="en-US" sz="2590">
                <a:solidFill>
                  <a:srgbClr val="000000"/>
                </a:solidFill>
              </a:rPr>
              <a:t>We then say the agent learns</a:t>
            </a:r>
            <a:endParaRPr/>
          </a:p>
          <a:p>
            <a:pPr indent="-457200" lvl="1" marL="8001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entury Gothic"/>
              <a:buChar char="►"/>
            </a:pPr>
            <a:r>
              <a:rPr lang="en-US" sz="2590">
                <a:solidFill>
                  <a:srgbClr val="000000"/>
                </a:solidFill>
              </a:rPr>
              <a:t>A learning agent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idx="4294967295" type="title"/>
          </p:nvPr>
        </p:nvSpPr>
        <p:spPr>
          <a:xfrm>
            <a:off x="-61997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alibri"/>
              <a:buNone/>
            </a:pPr>
            <a:r>
              <a:rPr lang="en-US">
                <a:solidFill>
                  <a:srgbClr val="F2CD44"/>
                </a:solidFill>
              </a:rPr>
              <a:t>Learning Agents (2)</a:t>
            </a:r>
            <a:endParaRPr>
              <a:solidFill>
                <a:srgbClr val="F2CD44"/>
              </a:solidFill>
            </a:endParaRPr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0" y="1350110"/>
            <a:ext cx="884774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 sz="2100">
                <a:solidFill>
                  <a:schemeClr val="dk1"/>
                </a:solidFill>
              </a:rPr>
              <a:t>Four conceptual components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Learning element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Making improvement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Performance element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Selecting external actions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Critic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Tells the Learning element how well the agent is doing with respect to fixed performance standard.</a:t>
            </a:r>
            <a:endParaRPr/>
          </a:p>
          <a:p>
            <a:pPr indent="0" lvl="2" marL="97274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70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(Feedback from user or examples, good or not?)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Problem generator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70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Suggest actions that will lead to new and informative experiences.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title"/>
          </p:nvPr>
        </p:nvSpPr>
        <p:spPr>
          <a:xfrm>
            <a:off x="-61997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Learning Agents (3</a:t>
            </a:r>
            <a:r>
              <a:rPr lang="en-US">
                <a:solidFill>
                  <a:srgbClr val="F2CD44"/>
                </a:solidFill>
              </a:rPr>
              <a:t>)</a:t>
            </a:r>
            <a:endParaRPr>
              <a:solidFill>
                <a:srgbClr val="F2CD44"/>
              </a:solidFill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900" y="1348639"/>
            <a:ext cx="5200650" cy="360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0" y="281175"/>
            <a:ext cx="6385785" cy="46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/>
        </p:nvSpPr>
        <p:spPr>
          <a:xfrm>
            <a:off x="-161855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Learning Outcomes with the Topic </a:t>
            </a:r>
            <a:endParaRPr sz="3959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601670" y="1960930"/>
            <a:ext cx="8704186" cy="145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of Task Environments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Designing an Agent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33" name="Google Shape;333;p31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334" name="Google Shape;334;p31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6" name="Google Shape;336;p31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37" name="Google Shape;337;p31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338" name="Google Shape;338;p31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Google Shape;340;p31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41" name="Google Shape;341;p31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342" name="Google Shape;342;p31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31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345" name="Google Shape;345;p31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31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31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49" name="Google Shape;349;p31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350" name="Google Shape;350;p31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31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2" name="Google Shape;352;p31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353" name="Google Shape;353;p31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356" name="Google Shape;356;p31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31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59" name="Google Shape;359;p31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31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1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1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1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96260" y="1960930"/>
            <a:ext cx="42757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Liberty  according to metaphysics is self-determining  power in an intellectual agent. It implies thought and choice and power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- John Adams “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PEAS : Automated  Taxi Driver 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276694" y="1820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{9E8EFCFF-1133-47AC-993A-EBDB26A7C4DD}</a:tableStyleId>
              </a:tblPr>
              <a:tblGrid>
                <a:gridCol w="1393900"/>
                <a:gridCol w="2137875"/>
                <a:gridCol w="1832450"/>
                <a:gridCol w="1374350"/>
                <a:gridCol w="1985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Agent 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Performance Measure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Environment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Actuators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Sensors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4"/>
          <p:cNvGraphicFramePr/>
          <p:nvPr/>
        </p:nvGraphicFramePr>
        <p:xfrm>
          <a:off x="276695" y="2419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{9E8EFCFF-1133-47AC-993A-EBDB26A7C4DD}</a:tableStyleId>
              </a:tblPr>
              <a:tblGrid>
                <a:gridCol w="1393900"/>
                <a:gridCol w="2137875"/>
                <a:gridCol w="1832450"/>
                <a:gridCol w="1374350"/>
                <a:gridCol w="1985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Taxi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Safe, Fast, Legal, Comfortable trip, maximise profits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Roads, Pedestrians, Customers, other traffic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Steering, accelerator, break, signal horn, display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Cameras, Sonar, speedometer, odometer,  GPS, Accelerometer, Engine Sensors, Keyboard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PEAS : Other Examples  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195" y="1370644"/>
            <a:ext cx="5327525" cy="366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33772" y="1150055"/>
            <a:ext cx="86950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0" y="1397461"/>
            <a:ext cx="74771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Structure of An Agent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33772" y="1134666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33772" y="1150055"/>
            <a:ext cx="86950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01669" y="1655520"/>
            <a:ext cx="8227137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Agent = architecture + program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Architecture = some sort of computing device (sensors + actuators)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(Agent) Program = some function that implements the agent mapping = “?”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Agent Program = Job of 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4294967295" type="title"/>
          </p:nvPr>
        </p:nvSpPr>
        <p:spPr>
          <a:xfrm>
            <a:off x="-619970" y="281175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400"/>
              <a:buFont typeface="Corbel"/>
              <a:buNone/>
            </a:pPr>
            <a:r>
              <a:rPr lang="en-US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Agent programs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657350" y="1485900"/>
            <a:ext cx="5829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Noto Sans Symbols"/>
              <a:buChar char="⮚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Input for Agent Program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Noto Sans Symbols"/>
              <a:buChar char="✔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Only the current percept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Noto Sans Symbols"/>
              <a:buChar char="⮚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Input for Agent Function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Noto Sans Symbols"/>
              <a:buChar char="√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entire percept sequence</a:t>
            </a:r>
            <a:endParaRPr/>
          </a:p>
          <a:p>
            <a:pPr indent="-457200" lvl="1" marL="8001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Noto Sans Symbols"/>
              <a:buChar char="√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agent must remember all of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Noto Sans Symbols"/>
              <a:buChar char="⮚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Implement the agent program as</a:t>
            </a:r>
            <a:endParaRPr/>
          </a:p>
          <a:p>
            <a:pPr indent="-514350" lvl="1" marL="8572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66"/>
              <a:buFont typeface="Noto Sans Symbols"/>
              <a:buChar char="✔"/>
            </a:pPr>
            <a:r>
              <a:rPr lang="en-US" sz="238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look up table (agent function</a:t>
            </a:r>
            <a:r>
              <a:rPr lang="en-US" sz="2380">
                <a:solidFill>
                  <a:srgbClr val="000000"/>
                </a:solidFill>
              </a:rPr>
              <a:t>)</a:t>
            </a:r>
            <a:endParaRPr/>
          </a:p>
          <a:p>
            <a:pPr indent="-211931" lvl="1" marL="556022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1D1B10"/>
              </a:buClr>
              <a:buSzPts val="1666"/>
              <a:buNone/>
            </a:pPr>
            <a:r>
              <a:t/>
            </a:r>
            <a:endParaRPr sz="23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idx="4294967295" type="title"/>
          </p:nvPr>
        </p:nvSpPr>
        <p:spPr>
          <a:xfrm>
            <a:off x="-619970" y="43388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Agent Programs (1)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296260" y="1502815"/>
            <a:ext cx="5829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383AD"/>
              </a:buClr>
              <a:buSzPts val="1920"/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Skeleton design of an agent program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080" y="2266340"/>
            <a:ext cx="6515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