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61" r:id="rId3"/>
    <p:sldId id="276" r:id="rId4"/>
    <p:sldId id="290" r:id="rId5"/>
    <p:sldId id="289" r:id="rId6"/>
    <p:sldId id="291" r:id="rId7"/>
    <p:sldId id="292" r:id="rId8"/>
    <p:sldId id="293" r:id="rId9"/>
    <p:sldId id="294" r:id="rId10"/>
    <p:sldId id="295" r:id="rId11"/>
    <p:sldId id="296" r:id="rId12"/>
    <p:sldId id="299" r:id="rId13"/>
    <p:sldId id="300" r:id="rId14"/>
    <p:sldId id="301" r:id="rId15"/>
    <p:sldId id="303" r:id="rId16"/>
    <p:sldId id="298" r:id="rId17"/>
    <p:sldId id="271" r:id="rId18"/>
    <p:sldId id="272" r:id="rId19"/>
    <p:sldId id="273"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D44"/>
    <a:srgbClr val="990099"/>
    <a:srgbClr val="D3A90F"/>
    <a:srgbClr val="003F4C"/>
    <a:srgbClr val="1D3A00"/>
    <a:srgbClr val="5EEC3C"/>
    <a:srgbClr val="CC0099"/>
    <a:srgbClr val="FE9202"/>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036" autoAdjust="0"/>
  </p:normalViewPr>
  <p:slideViewPr>
    <p:cSldViewPr>
      <p:cViewPr>
        <p:scale>
          <a:sx n="100" d="100"/>
          <a:sy n="100" d="100"/>
        </p:scale>
        <p:origin x="235" y="58"/>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653"/>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63204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417072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79569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359828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3498256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64252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3571719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58621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87186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1671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53986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206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791792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4147869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076292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964526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xmlns="" id="{E3C46DD9-9A8F-411D-B597-946818B71DE8}"/>
              </a:ext>
            </a:extLst>
          </p:cNvPr>
          <p:cNvGrpSpPr/>
          <p:nvPr userDrawn="1"/>
        </p:nvGrpSpPr>
        <p:grpSpPr>
          <a:xfrm>
            <a:off x="0" y="4948390"/>
            <a:ext cx="9144000" cy="195110"/>
            <a:chOff x="4379494" y="697832"/>
            <a:chExt cx="2586787" cy="168442"/>
          </a:xfrm>
        </p:grpSpPr>
        <p:sp>
          <p:nvSpPr>
            <p:cNvPr id="6" name="Rectangle 5">
              <a:extLst>
                <a:ext uri="{FF2B5EF4-FFF2-40B4-BE49-F238E27FC236}">
                  <a16:creationId xmlns:a16="http://schemas.microsoft.com/office/drawing/2014/main" xmlns="" id="{E6E330ED-CBD0-49D6-96D9-8A0C1C4518A4}"/>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Rectangle 6">
              <a:extLst>
                <a:ext uri="{FF2B5EF4-FFF2-40B4-BE49-F238E27FC236}">
                  <a16:creationId xmlns:a16="http://schemas.microsoft.com/office/drawing/2014/main" xmlns="" id="{7D028152-6864-487D-B9D6-395800F0CC7C}"/>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8" name="Rectangle 7">
              <a:extLst>
                <a:ext uri="{FF2B5EF4-FFF2-40B4-BE49-F238E27FC236}">
                  <a16:creationId xmlns:a16="http://schemas.microsoft.com/office/drawing/2014/main" xmlns="" id="{57E5C8F6-620C-4584-AE0A-5E4F2E6565C5}"/>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 name="Rectangle 8">
              <a:extLst>
                <a:ext uri="{FF2B5EF4-FFF2-40B4-BE49-F238E27FC236}">
                  <a16:creationId xmlns:a16="http://schemas.microsoft.com/office/drawing/2014/main" xmlns="" id="{B5925AB1-BE47-453E-8EF4-924465289B54}"/>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Rectangle 9">
              <a:extLst>
                <a:ext uri="{FF2B5EF4-FFF2-40B4-BE49-F238E27FC236}">
                  <a16:creationId xmlns:a16="http://schemas.microsoft.com/office/drawing/2014/main" xmlns="" id="{68FC2FC1-F83A-44D6-9D9A-A61E40D3B973}"/>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3" name="Rectangle 2">
            <a:extLst>
              <a:ext uri="{FF2B5EF4-FFF2-40B4-BE49-F238E27FC236}">
                <a16:creationId xmlns:a16="http://schemas.microsoft.com/office/drawing/2014/main" xmlns="" id="{BC8EC325-CE62-415E-834A-7F70F7855117}"/>
              </a:ext>
            </a:extLst>
          </p:cNvPr>
          <p:cNvSpPr/>
          <p:nvPr userDrawn="1"/>
        </p:nvSpPr>
        <p:spPr>
          <a:xfrm flipV="1">
            <a:off x="0" y="2795036"/>
            <a:ext cx="1321594" cy="342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1181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2419045"/>
            <a:ext cx="8246070" cy="1374345"/>
          </a:xfrm>
        </p:spPr>
        <p:txBody>
          <a:bodyPr>
            <a:normAutofit/>
          </a:bodyPr>
          <a:lstStyle/>
          <a:p>
            <a:r>
              <a:rPr lang="en-US" sz="4000" b="1" dirty="0" smtClean="0">
                <a:latin typeface="Corbel" panose="020B0503020204020204" pitchFamily="34" charset="0"/>
              </a:rPr>
              <a:t>Artificial Intelligence (AI)</a:t>
            </a:r>
            <a:endParaRPr lang="en-US" sz="4000" b="1" dirty="0">
              <a:latin typeface="Corbel" panose="020B0503020204020204" pitchFamily="34" charset="0"/>
            </a:endParaRPr>
          </a:p>
        </p:txBody>
      </p:sp>
      <p:sp>
        <p:nvSpPr>
          <p:cNvPr id="4" name="Subtitle 3"/>
          <p:cNvSpPr>
            <a:spLocks noGrp="1"/>
          </p:cNvSpPr>
          <p:nvPr>
            <p:ph type="subTitle" idx="1"/>
          </p:nvPr>
        </p:nvSpPr>
        <p:spPr>
          <a:xfrm>
            <a:off x="183290" y="3487980"/>
            <a:ext cx="8398775" cy="1374345"/>
          </a:xfrm>
        </p:spPr>
        <p:txBody>
          <a:bodyPr/>
          <a:lstStyle/>
          <a:p>
            <a:r>
              <a:rPr lang="en-IN" b="1" dirty="0" smtClean="0">
                <a:latin typeface="Corbel" panose="020B0503020204020204" pitchFamily="34" charset="0"/>
              </a:rPr>
              <a:t>Topic 1</a:t>
            </a:r>
            <a:r>
              <a:rPr lang="en-IN" b="1" dirty="0" smtClean="0">
                <a:latin typeface="Corbel" panose="020B0503020204020204" pitchFamily="34" charset="0"/>
              </a:rPr>
              <a:t>: Understanding Repast Symphony and Agent Modelling</a:t>
            </a:r>
            <a:endParaRPr lang="en-IN" b="1" dirty="0">
              <a:latin typeface="Corbel" panose="020B0503020204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A Case Study for Mult</a:t>
            </a:r>
            <a:r>
              <a:rPr lang="en-US" sz="3200" b="1" dirty="0" smtClean="0">
                <a:latin typeface="Corbel" panose="020B0503020204020204" pitchFamily="34" charset="0"/>
              </a:rPr>
              <a:t>i – Agents (3)</a:t>
            </a:r>
            <a:endParaRPr lang="en-US" sz="2800" b="1" dirty="0">
              <a:latin typeface="Corbel" panose="020B0503020204020204" pitchFamily="34" charset="0"/>
            </a:endParaRPr>
          </a:p>
        </p:txBody>
      </p:sp>
      <p:sp>
        <p:nvSpPr>
          <p:cNvPr id="8" name="TextBox 7"/>
          <p:cNvSpPr txBox="1"/>
          <p:nvPr/>
        </p:nvSpPr>
        <p:spPr>
          <a:xfrm>
            <a:off x="212100"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276695" y="1655520"/>
            <a:ext cx="8551480" cy="2215991"/>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smtClean="0"/>
              <a:t> </a:t>
            </a:r>
            <a:r>
              <a:rPr lang="en-US" dirty="0">
                <a:latin typeface="Corbel" panose="020B0503020204020204" pitchFamily="34" charset="0"/>
              </a:rPr>
              <a:t>Repast </a:t>
            </a:r>
            <a:r>
              <a:rPr lang="en-US" dirty="0" smtClean="0">
                <a:latin typeface="Corbel" panose="020B0503020204020204" pitchFamily="34" charset="0"/>
              </a:rPr>
              <a:t>Symphony </a:t>
            </a:r>
            <a:r>
              <a:rPr lang="en-US" dirty="0">
                <a:latin typeface="Corbel" panose="020B0503020204020204" pitchFamily="34" charset="0"/>
              </a:rPr>
              <a:t>models a re-grow rate for grass by counting down after the grass has been eaten in a specific </a:t>
            </a:r>
            <a:r>
              <a:rPr lang="en-US" dirty="0" smtClean="0">
                <a:latin typeface="Corbel" panose="020B0503020204020204" pitchFamily="34" charset="0"/>
              </a:rPr>
              <a:t>location</a:t>
            </a:r>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r>
              <a:rPr lang="en-US" dirty="0">
                <a:latin typeface="Corbel" panose="020B0503020204020204" pitchFamily="34" charset="0"/>
              </a:rPr>
              <a:t>Reproduction is modeled by a random process that creates a child from the parent, divides the energy of the parent agent in half, and assigns the energy equally to the parent and child.</a:t>
            </a:r>
            <a:endParaRPr lang="en-IN" dirty="0">
              <a:latin typeface="Corbel" panose="020B0503020204020204" pitchFamily="34" charset="0"/>
            </a:endParaRPr>
          </a:p>
          <a:p>
            <a:pPr marL="285750" indent="-285750" algn="just">
              <a:buFont typeface="Wingdings" panose="05000000000000000000" pitchFamily="2" charset="2"/>
              <a:buChar char="Ø"/>
            </a:pPr>
            <a:endParaRPr lang="en-IN" sz="2400" dirty="0">
              <a:latin typeface="Corbel" panose="020B0503020204020204" pitchFamily="34" charset="0"/>
            </a:endParaRPr>
          </a:p>
        </p:txBody>
      </p:sp>
    </p:spTree>
    <p:extLst>
      <p:ext uri="{BB962C8B-B14F-4D97-AF65-F5344CB8AC3E}">
        <p14:creationId xmlns:p14="http://schemas.microsoft.com/office/powerpoint/2010/main" val="4118483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Repast S Implementation (1) </a:t>
            </a:r>
            <a:endParaRPr lang="en-US" sz="2800" b="1" dirty="0">
              <a:latin typeface="Corbel" panose="020B0503020204020204" pitchFamily="34" charset="0"/>
            </a:endParaRPr>
          </a:p>
        </p:txBody>
      </p:sp>
      <p:sp>
        <p:nvSpPr>
          <p:cNvPr id="8" name="TextBox 7"/>
          <p:cNvSpPr txBox="1"/>
          <p:nvPr/>
        </p:nvSpPr>
        <p:spPr>
          <a:xfrm>
            <a:off x="212100"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251965" y="1350110"/>
            <a:ext cx="8551480"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smtClean="0"/>
              <a:t> </a:t>
            </a:r>
            <a:r>
              <a:rPr lang="en-US" dirty="0"/>
              <a:t>The Repast S implementation of the wolf-sheep predation model consists of several classes of interest, which include, specifically, the data loader and agent </a:t>
            </a:r>
            <a:r>
              <a:rPr lang="en-US" dirty="0" smtClean="0"/>
              <a:t>classes.</a:t>
            </a:r>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r>
              <a:rPr lang="en-US" dirty="0"/>
              <a:t>The context creator class, which implements DataLoader, constructs the main context and returns it to the Repast run </a:t>
            </a:r>
            <a:r>
              <a:rPr lang="en-US" dirty="0" smtClean="0"/>
              <a:t>environment</a:t>
            </a:r>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r>
              <a:rPr lang="en-US" dirty="0"/>
              <a:t>Within the user-designed context creator, modelers create a root context and add the desired agents and projections to the context. In this example, we add a Grid projection to the context to model the world using a discrete Cartesian grid</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Next, we add the agents (i.e., the wolf, sheep, and grass) to the </a:t>
            </a:r>
            <a:r>
              <a:rPr lang="en-US" dirty="0" smtClean="0"/>
              <a:t>context</a:t>
            </a:r>
            <a:r>
              <a:rPr lang="en-US" dirty="0"/>
              <a:t> </a:t>
            </a:r>
            <a:r>
              <a:rPr lang="en-US" dirty="0" smtClean="0"/>
              <a:t>and set the parameters for Simulation in the GUI</a:t>
            </a:r>
            <a:endParaRPr lang="en-IN" dirty="0"/>
          </a:p>
          <a:p>
            <a:pPr algn="just"/>
            <a:endParaRPr lang="en-IN" dirty="0">
              <a:latin typeface="Corbel" panose="020B0503020204020204" pitchFamily="34" charset="0"/>
            </a:endParaRPr>
          </a:p>
        </p:txBody>
      </p:sp>
    </p:spTree>
    <p:extLst>
      <p:ext uri="{BB962C8B-B14F-4D97-AF65-F5344CB8AC3E}">
        <p14:creationId xmlns:p14="http://schemas.microsoft.com/office/powerpoint/2010/main" val="916909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Repast S Implementation (2)</a:t>
            </a:r>
            <a:endParaRPr lang="en-US" sz="2800" b="1" dirty="0">
              <a:latin typeface="Corbel" panose="020B0503020204020204" pitchFamily="34" charset="0"/>
            </a:endParaRPr>
          </a:p>
        </p:txBody>
      </p:sp>
      <p:sp>
        <p:nvSpPr>
          <p:cNvPr id="8" name="TextBox 7"/>
          <p:cNvSpPr txBox="1"/>
          <p:nvPr/>
        </p:nvSpPr>
        <p:spPr>
          <a:xfrm>
            <a:off x="212100"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0" y="1301916"/>
            <a:ext cx="9115903" cy="5909310"/>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smtClean="0"/>
              <a:t> </a:t>
            </a:r>
            <a:r>
              <a:rPr lang="en-US" dirty="0"/>
              <a:t>The three agent classes in the model extend the SimpleAgent class, which contains common methods related to movement and </a:t>
            </a:r>
            <a:r>
              <a:rPr lang="en-US" dirty="0" smtClean="0"/>
              <a:t>death including the Scheduling  for each Agent to Carry out its function</a:t>
            </a:r>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r>
              <a:rPr lang="en-US" dirty="0"/>
              <a:t>Movement on the grid is accomplished by the move </a:t>
            </a:r>
            <a:r>
              <a:rPr lang="en-US" dirty="0" smtClean="0"/>
              <a:t>method</a:t>
            </a:r>
          </a:p>
          <a:p>
            <a:pPr marL="285750" indent="-285750" algn="just">
              <a:buFont typeface="Wingdings" panose="05000000000000000000" pitchFamily="2" charset="2"/>
              <a:buChar char="Ø"/>
            </a:pPr>
            <a:endParaRPr lang="en-US" dirty="0"/>
          </a:p>
          <a:p>
            <a:pPr marL="285750" lvl="0" indent="-285750" algn="just">
              <a:buFont typeface="Wingdings" panose="05000000000000000000" pitchFamily="2" charset="2"/>
              <a:buChar char="Ø"/>
            </a:pPr>
            <a:r>
              <a:rPr lang="en-US" dirty="0" smtClean="0">
                <a:latin typeface="Corbel" panose="020B0503020204020204" pitchFamily="34" charset="0"/>
                <a:ea typeface="Times New Roman" panose="02020603050405020304" pitchFamily="18" charset="0"/>
              </a:rPr>
              <a:t>The </a:t>
            </a:r>
            <a:r>
              <a:rPr lang="en-US" dirty="0">
                <a:latin typeface="Corbel" panose="020B0503020204020204" pitchFamily="34" charset="0"/>
                <a:ea typeface="Times New Roman" panose="02020603050405020304" pitchFamily="18" charset="0"/>
              </a:rPr>
              <a:t>agent moves by randomly selecting one of the nearest eight neighboring grid positions (i.e., the agent’s Moore neighborhood). </a:t>
            </a:r>
            <a:endParaRPr lang="en-US" dirty="0" smtClean="0">
              <a:latin typeface="Corbel" panose="020B0503020204020204" pitchFamily="34" charset="0"/>
              <a:ea typeface="Times New Roman" panose="02020603050405020304" pitchFamily="18" charset="0"/>
            </a:endParaRPr>
          </a:p>
          <a:p>
            <a:pPr algn="just">
              <a:buFont typeface="Wingdings" panose="05000000000000000000" pitchFamily="2" charset="2"/>
              <a:buChar char="Ø"/>
            </a:pPr>
            <a:endParaRPr lang="en-US" dirty="0" smtClean="0"/>
          </a:p>
          <a:p>
            <a:pPr algn="just">
              <a:buFont typeface="Wingdings" panose="05000000000000000000" pitchFamily="2" charset="2"/>
              <a:buChar char="Ø"/>
            </a:pPr>
            <a:r>
              <a:rPr lang="en-US" dirty="0" smtClean="0"/>
              <a:t>  The </a:t>
            </a:r>
            <a:r>
              <a:rPr lang="en-US" dirty="0"/>
              <a:t>“die” method occurs when either the agent’s energy level reaches zero, or in the case </a:t>
            </a:r>
            <a:endParaRPr lang="en-US" dirty="0" smtClean="0"/>
          </a:p>
          <a:p>
            <a:pPr algn="just"/>
            <a:r>
              <a:rPr lang="en-US" dirty="0"/>
              <a:t> </a:t>
            </a:r>
            <a:r>
              <a:rPr lang="en-US" dirty="0" smtClean="0"/>
              <a:t>    of </a:t>
            </a:r>
            <a:r>
              <a:rPr lang="en-US" dirty="0"/>
              <a:t>sheep, when the agent is eaten. We model the death process by simply </a:t>
            </a:r>
            <a:r>
              <a:rPr lang="en-US" dirty="0" smtClean="0"/>
              <a:t>removing the </a:t>
            </a:r>
          </a:p>
          <a:p>
            <a:pPr algn="just"/>
            <a:r>
              <a:rPr lang="en-US" dirty="0"/>
              <a:t> </a:t>
            </a:r>
            <a:r>
              <a:rPr lang="en-US" dirty="0" smtClean="0"/>
              <a:t>    agent from its context</a:t>
            </a:r>
            <a:endParaRPr lang="en-US" sz="2800" dirty="0">
              <a:latin typeface="Corbel" panose="020B0503020204020204" pitchFamily="34" charset="0"/>
            </a:endParaRP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endParaRPr lang="en-IN" dirty="0">
              <a:latin typeface="Corbel" panose="020B0503020204020204" pitchFamily="34" charset="0"/>
            </a:endParaRPr>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agent moves by randomly selecting one of the nearest eight neighboring grid positions (i.e., the agent’s Moore neighborhood).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199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Repast S Implementation (3)</a:t>
            </a:r>
            <a:endParaRPr lang="en-US" sz="2800" b="1" dirty="0">
              <a:latin typeface="Corbel" panose="020B0503020204020204" pitchFamily="34" charset="0"/>
            </a:endParaRPr>
          </a:p>
        </p:txBody>
      </p:sp>
      <p:sp>
        <p:nvSpPr>
          <p:cNvPr id="8" name="TextBox 7"/>
          <p:cNvSpPr txBox="1"/>
          <p:nvPr/>
        </p:nvSpPr>
        <p:spPr>
          <a:xfrm>
            <a:off x="212100"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0" y="1301916"/>
            <a:ext cx="9115903" cy="784830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smtClean="0"/>
              <a:t> </a:t>
            </a:r>
            <a:r>
              <a:rPr lang="en-US" dirty="0"/>
              <a:t>The </a:t>
            </a:r>
            <a:r>
              <a:rPr lang="en-US" dirty="0" smtClean="0"/>
              <a:t>Wolf Class step method overrides the Simple Agent includes :</a:t>
            </a:r>
          </a:p>
          <a:p>
            <a:pPr algn="just"/>
            <a:r>
              <a:rPr lang="en-US" dirty="0" smtClean="0"/>
              <a:t>             - moving</a:t>
            </a:r>
            <a:r>
              <a:rPr lang="en-US" dirty="0"/>
              <a:t>, </a:t>
            </a:r>
            <a:endParaRPr lang="en-US" dirty="0" smtClean="0"/>
          </a:p>
          <a:p>
            <a:pPr algn="just"/>
            <a:r>
              <a:rPr lang="en-US" dirty="0"/>
              <a:t> </a:t>
            </a:r>
            <a:r>
              <a:rPr lang="en-US" dirty="0" smtClean="0"/>
              <a:t>            - reducing </a:t>
            </a:r>
            <a:r>
              <a:rPr lang="en-US" dirty="0"/>
              <a:t>energy, </a:t>
            </a:r>
            <a:endParaRPr lang="en-US" dirty="0" smtClean="0"/>
          </a:p>
          <a:p>
            <a:pPr algn="just"/>
            <a:r>
              <a:rPr lang="en-US" dirty="0"/>
              <a:t> </a:t>
            </a:r>
            <a:r>
              <a:rPr lang="en-US" dirty="0" smtClean="0"/>
              <a:t>            - catching </a:t>
            </a:r>
            <a:r>
              <a:rPr lang="en-US" dirty="0"/>
              <a:t>sheep, </a:t>
            </a:r>
            <a:endParaRPr lang="en-US" dirty="0" smtClean="0"/>
          </a:p>
          <a:p>
            <a:pPr algn="just"/>
            <a:r>
              <a:rPr lang="en-US" dirty="0"/>
              <a:t> </a:t>
            </a:r>
            <a:r>
              <a:rPr lang="en-US" dirty="0" smtClean="0"/>
              <a:t>            - reproducing</a:t>
            </a:r>
            <a:r>
              <a:rPr lang="en-US" dirty="0"/>
              <a:t>, and </a:t>
            </a:r>
            <a:endParaRPr lang="en-US" dirty="0" smtClean="0"/>
          </a:p>
          <a:p>
            <a:pPr algn="just"/>
            <a:r>
              <a:rPr lang="en-US" dirty="0"/>
              <a:t> </a:t>
            </a:r>
            <a:r>
              <a:rPr lang="en-US" dirty="0" smtClean="0"/>
              <a:t>             - dying</a:t>
            </a:r>
          </a:p>
          <a:p>
            <a:pPr algn="just"/>
            <a:endParaRPr lang="en-US" dirty="0"/>
          </a:p>
          <a:p>
            <a:pPr marL="285750" indent="-285750" algn="just">
              <a:buFont typeface="Wingdings" panose="05000000000000000000" pitchFamily="2" charset="2"/>
              <a:buChar char="Ø"/>
            </a:pPr>
            <a:r>
              <a:rPr lang="en-US" dirty="0"/>
              <a:t>A wolf may catch a sheep to eat if a sheep exists on the same grid coordinate as the wolf. </a:t>
            </a:r>
            <a:r>
              <a:rPr lang="en-US" dirty="0" smtClean="0"/>
              <a:t>The </a:t>
            </a:r>
            <a:r>
              <a:rPr lang="en-US" dirty="0"/>
              <a:t>wolf agent obtains the Grid object from its context and scans through the objects at its </a:t>
            </a:r>
            <a:r>
              <a:rPr lang="en-US" dirty="0" smtClean="0"/>
              <a:t>location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If there is a sheep at the wolf’s location, the wolf eats the sheep and increases its </a:t>
            </a:r>
            <a:r>
              <a:rPr lang="en-US" dirty="0" smtClean="0"/>
              <a:t>energy </a:t>
            </a:r>
            <a:r>
              <a:rPr lang="en-US" dirty="0"/>
              <a:t>according to the gain set in the parameters </a:t>
            </a:r>
            <a:endParaRPr lang="en-US" dirty="0" smtClean="0"/>
          </a:p>
          <a:p>
            <a:pPr algn="just"/>
            <a:r>
              <a:rPr lang="en-US" dirty="0" smtClean="0"/>
              <a:t> </a:t>
            </a:r>
            <a:r>
              <a:rPr lang="en-US" dirty="0"/>
              <a:t/>
            </a:r>
            <a:br>
              <a:rPr lang="en-US" dirty="0"/>
            </a:br>
            <a:endParaRPr lang="en-IN" dirty="0"/>
          </a:p>
          <a:p>
            <a:pPr marL="285750" indent="-285750" algn="just">
              <a:buFont typeface="Wingdings" panose="05000000000000000000" pitchFamily="2" charset="2"/>
              <a:buChar char="Ø"/>
            </a:pPr>
            <a:endParaRPr lang="en-US" dirty="0" smtClean="0"/>
          </a:p>
          <a:p>
            <a:pPr algn="just"/>
            <a:endParaRPr lang="en-US" dirty="0"/>
          </a:p>
          <a:p>
            <a:pPr algn="just"/>
            <a:endParaRPr lang="en-US" dirty="0" smtClean="0"/>
          </a:p>
          <a:p>
            <a:pPr marL="285750" indent="-285750" algn="just">
              <a:buFont typeface="Wingdings" panose="05000000000000000000" pitchFamily="2" charset="2"/>
              <a:buChar char="Ø"/>
            </a:pPr>
            <a:endParaRPr lang="en-US" dirty="0">
              <a:latin typeface="Corbel" panose="020B0503020204020204" pitchFamily="34" charset="0"/>
            </a:endParaRPr>
          </a:p>
          <a:p>
            <a:pPr algn="just"/>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endParaRPr lang="en-IN" dirty="0">
              <a:latin typeface="Corbel" panose="020B0503020204020204" pitchFamily="34" charset="0"/>
            </a:endParaRPr>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agent moves by randomly selecting one of the nearest eight neighboring grid positions (i.e., the agent’s Moore neighborhood).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584336" y="32891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orbel" panose="020B0503020204020204" pitchFamily="34" charset="0"/>
            </a:endParaRPr>
          </a:p>
        </p:txBody>
      </p:sp>
      <p:sp>
        <p:nvSpPr>
          <p:cNvPr id="7" name="Rectangle 4"/>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7372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Repast S Implementation (4)</a:t>
            </a:r>
            <a:endParaRPr lang="en-US" sz="2800" b="1" dirty="0">
              <a:latin typeface="Corbel" panose="020B0503020204020204" pitchFamily="34" charset="0"/>
            </a:endParaRPr>
          </a:p>
        </p:txBody>
      </p:sp>
      <p:sp>
        <p:nvSpPr>
          <p:cNvPr id="8" name="TextBox 7"/>
          <p:cNvSpPr txBox="1"/>
          <p:nvPr/>
        </p:nvSpPr>
        <p:spPr>
          <a:xfrm>
            <a:off x="212100"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118749" y="1407557"/>
            <a:ext cx="9115903" cy="3693319"/>
          </a:xfrm>
          <a:prstGeom prst="rect">
            <a:avLst/>
          </a:prstGeom>
          <a:noFill/>
        </p:spPr>
        <p:txBody>
          <a:bodyPr wrap="square" rtlCol="0">
            <a:spAutoFit/>
          </a:bodyPr>
          <a:lstStyle/>
          <a:p>
            <a:pPr marL="285750" indent="-285750" algn="just">
              <a:buFont typeface="Wingdings" panose="05000000000000000000" pitchFamily="2" charset="2"/>
              <a:buChar char="Ø"/>
            </a:pPr>
            <a:endParaRPr lang="en-US" dirty="0" smtClean="0"/>
          </a:p>
          <a:p>
            <a:pPr algn="just"/>
            <a:endParaRPr lang="en-US" dirty="0"/>
          </a:p>
          <a:p>
            <a:pPr algn="just"/>
            <a:endParaRPr lang="en-US" dirty="0" smtClean="0"/>
          </a:p>
          <a:p>
            <a:pPr marL="285750" indent="-285750" algn="just">
              <a:buFont typeface="Wingdings" panose="05000000000000000000" pitchFamily="2" charset="2"/>
              <a:buChar char="Ø"/>
            </a:pPr>
            <a:endParaRPr lang="en-US" dirty="0">
              <a:latin typeface="Corbel" panose="020B0503020204020204" pitchFamily="34" charset="0"/>
            </a:endParaRPr>
          </a:p>
          <a:p>
            <a:pPr algn="just"/>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endParaRPr lang="en-IN" dirty="0">
              <a:latin typeface="Corbel" panose="020B0503020204020204" pitchFamily="34" charset="0"/>
            </a:endParaRPr>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agent moves by randomly selecting one of the nearest eight neighboring grid positions (i.e., the agent’s Moore neighborhood).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584336" y="32891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orbel" panose="020B0503020204020204" pitchFamily="34" charset="0"/>
            </a:endParaRPr>
          </a:p>
        </p:txBody>
      </p:sp>
      <p:sp>
        <p:nvSpPr>
          <p:cNvPr id="7" name="Rectangle 4"/>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16543" y="1283835"/>
            <a:ext cx="8510914"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Repast S models reproduction by a random process which generates a random number, and if the number is less than the wolf reproduction rate, a new wolf is created. The energy level of the parent is halved and given in equal parts to the parent and child</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Sheep behavior is very similar to wolf behavior and is specified in the Sheep class </a:t>
            </a:r>
            <a:r>
              <a:rPr lang="en-US" dirty="0" smtClean="0"/>
              <a:t>only the manner to acquire energy is different where the grass has to be alive and located as soon as the sheep scans the location. If alive after the sheep eats the grasses state is switched from dead to alive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Grass Agent class also overrides the simple agent and initiates a counter for the regrowth. </a:t>
            </a:r>
            <a:endParaRPr lang="en-IN" dirty="0"/>
          </a:p>
        </p:txBody>
      </p:sp>
    </p:spTree>
    <p:extLst>
      <p:ext uri="{BB962C8B-B14F-4D97-AF65-F5344CB8AC3E}">
        <p14:creationId xmlns:p14="http://schemas.microsoft.com/office/powerpoint/2010/main" val="316085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Repast S Implementation (5)</a:t>
            </a:r>
            <a:endParaRPr lang="en-US" sz="2800" b="1" dirty="0">
              <a:latin typeface="Corbel" panose="020B0503020204020204" pitchFamily="34" charset="0"/>
            </a:endParaRPr>
          </a:p>
        </p:txBody>
      </p:sp>
      <p:sp>
        <p:nvSpPr>
          <p:cNvPr id="8" name="TextBox 7"/>
          <p:cNvSpPr txBox="1"/>
          <p:nvPr/>
        </p:nvSpPr>
        <p:spPr>
          <a:xfrm>
            <a:off x="212100"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118749" y="1407557"/>
            <a:ext cx="9115903" cy="3693319"/>
          </a:xfrm>
          <a:prstGeom prst="rect">
            <a:avLst/>
          </a:prstGeom>
          <a:noFill/>
        </p:spPr>
        <p:txBody>
          <a:bodyPr wrap="square" rtlCol="0">
            <a:spAutoFit/>
          </a:bodyPr>
          <a:lstStyle/>
          <a:p>
            <a:pPr marL="285750" indent="-285750" algn="just">
              <a:buFont typeface="Wingdings" panose="05000000000000000000" pitchFamily="2" charset="2"/>
              <a:buChar char="Ø"/>
            </a:pPr>
            <a:endParaRPr lang="en-US" dirty="0" smtClean="0"/>
          </a:p>
          <a:p>
            <a:pPr algn="just"/>
            <a:endParaRPr lang="en-US" dirty="0"/>
          </a:p>
          <a:p>
            <a:pPr algn="just"/>
            <a:endParaRPr lang="en-US" dirty="0" smtClean="0"/>
          </a:p>
          <a:p>
            <a:pPr marL="285750" indent="-285750" algn="just">
              <a:buFont typeface="Wingdings" panose="05000000000000000000" pitchFamily="2" charset="2"/>
              <a:buChar char="Ø"/>
            </a:pPr>
            <a:endParaRPr lang="en-US" dirty="0">
              <a:latin typeface="Corbel" panose="020B0503020204020204" pitchFamily="34" charset="0"/>
            </a:endParaRPr>
          </a:p>
          <a:p>
            <a:pPr algn="just"/>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endParaRPr lang="en-US" dirty="0">
              <a:latin typeface="Corbel" panose="020B0503020204020204" pitchFamily="34" charset="0"/>
            </a:endParaRPr>
          </a:p>
          <a:p>
            <a:pPr marL="285750" indent="-285750" algn="just">
              <a:buFont typeface="Wingdings" panose="05000000000000000000" pitchFamily="2" charset="2"/>
              <a:buChar char="Ø"/>
            </a:pPr>
            <a:endParaRPr lang="en-IN" dirty="0">
              <a:latin typeface="Corbel" panose="020B0503020204020204" pitchFamily="34" charset="0"/>
            </a:endParaRPr>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agent moves by randomly selecting one of the nearest eight neighboring grid positions (i.e., the agent’s Moore neighborhood).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584336" y="32891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orbel" panose="020B0503020204020204" pitchFamily="34" charset="0"/>
            </a:endParaRPr>
          </a:p>
        </p:txBody>
      </p:sp>
      <p:sp>
        <p:nvSpPr>
          <p:cNvPr id="7" name="Rectangle 4"/>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16543" y="1283835"/>
            <a:ext cx="8510914"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The step </a:t>
            </a:r>
            <a:r>
              <a:rPr lang="en-US" dirty="0"/>
              <a:t>method simply checks whether or not the grass is dead. If it is, the step method reduces the re-grow timer </a:t>
            </a:r>
            <a:r>
              <a:rPr lang="en-US" i="1" dirty="0"/>
              <a:t>or</a:t>
            </a:r>
            <a:r>
              <a:rPr lang="en-US" dirty="0"/>
              <a:t> switches the state of the grass to alive if the timer has expired. If the grass is alive, the step method does not execute any code.</a:t>
            </a:r>
            <a:endParaRPr lang="en-US" dirty="0" smtClean="0"/>
          </a:p>
          <a:p>
            <a:pPr algn="just"/>
            <a:endParaRPr lang="en-US" dirty="0"/>
          </a:p>
        </p:txBody>
      </p:sp>
      <p:pic>
        <p:nvPicPr>
          <p:cNvPr id="9" name="Picture 8"/>
          <p:cNvPicPr>
            <a:picLocks noChangeAspect="1"/>
          </p:cNvPicPr>
          <p:nvPr/>
        </p:nvPicPr>
        <p:blipFill>
          <a:blip r:embed="rId3"/>
          <a:stretch>
            <a:fillRect/>
          </a:stretch>
        </p:blipFill>
        <p:spPr>
          <a:xfrm>
            <a:off x="51006" y="2040055"/>
            <a:ext cx="2429007" cy="2867439"/>
          </a:xfrm>
          <a:prstGeom prst="rect">
            <a:avLst/>
          </a:prstGeom>
        </p:spPr>
      </p:pic>
      <p:pic>
        <p:nvPicPr>
          <p:cNvPr id="12" name="Picture 11"/>
          <p:cNvPicPr>
            <a:picLocks noChangeAspect="1"/>
          </p:cNvPicPr>
          <p:nvPr/>
        </p:nvPicPr>
        <p:blipFill>
          <a:blip r:embed="rId4"/>
          <a:stretch>
            <a:fillRect/>
          </a:stretch>
        </p:blipFill>
        <p:spPr>
          <a:xfrm>
            <a:off x="3033514" y="2238554"/>
            <a:ext cx="5850996" cy="2755630"/>
          </a:xfrm>
          <a:prstGeom prst="rect">
            <a:avLst/>
          </a:prstGeom>
        </p:spPr>
      </p:pic>
    </p:spTree>
    <p:extLst>
      <p:ext uri="{BB962C8B-B14F-4D97-AF65-F5344CB8AC3E}">
        <p14:creationId xmlns:p14="http://schemas.microsoft.com/office/powerpoint/2010/main" val="3061646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Class Discussion</a:t>
            </a:r>
            <a:endParaRPr lang="en-US" sz="2800" b="1" dirty="0">
              <a:latin typeface="Corbel" panose="020B0503020204020204" pitchFamily="34" charset="0"/>
            </a:endParaRPr>
          </a:p>
        </p:txBody>
      </p:sp>
      <p:sp>
        <p:nvSpPr>
          <p:cNvPr id="8" name="TextBox 7"/>
          <p:cNvSpPr txBox="1"/>
          <p:nvPr/>
        </p:nvSpPr>
        <p:spPr>
          <a:xfrm>
            <a:off x="212100"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251965" y="1350110"/>
            <a:ext cx="8551480" cy="369332"/>
          </a:xfrm>
          <a:prstGeom prst="rect">
            <a:avLst/>
          </a:prstGeom>
          <a:noFill/>
        </p:spPr>
        <p:txBody>
          <a:bodyPr wrap="square" rtlCol="0">
            <a:spAutoFit/>
          </a:bodyPr>
          <a:lstStyle/>
          <a:p>
            <a:pPr algn="just"/>
            <a:r>
              <a:rPr lang="en-IN" dirty="0" smtClean="0"/>
              <a:t> </a:t>
            </a:r>
            <a:endParaRPr lang="en-IN" dirty="0">
              <a:latin typeface="Corbel" panose="020B0503020204020204" pitchFamily="34" charset="0"/>
            </a:endParaRPr>
          </a:p>
        </p:txBody>
      </p:sp>
      <p:sp>
        <p:nvSpPr>
          <p:cNvPr id="6" name="TextBox 5"/>
          <p:cNvSpPr txBox="1"/>
          <p:nvPr/>
        </p:nvSpPr>
        <p:spPr>
          <a:xfrm>
            <a:off x="251965" y="1960930"/>
            <a:ext cx="8290365" cy="830997"/>
          </a:xfrm>
          <a:prstGeom prst="rect">
            <a:avLst/>
          </a:prstGeom>
          <a:noFill/>
        </p:spPr>
        <p:txBody>
          <a:bodyPr wrap="square" rtlCol="0">
            <a:spAutoFit/>
          </a:bodyPr>
          <a:lstStyle/>
          <a:p>
            <a:pPr algn="ctr"/>
            <a:r>
              <a:rPr lang="en-IN" sz="2400" dirty="0" smtClean="0">
                <a:solidFill>
                  <a:srgbClr val="FF0000"/>
                </a:solidFill>
              </a:rPr>
              <a:t>Let us determine the Agent Type and the Task Environment  and PEAS for the Agents here </a:t>
            </a:r>
            <a:endParaRPr lang="en-IN" sz="2400" dirty="0">
              <a:solidFill>
                <a:srgbClr val="FF0000"/>
              </a:solidFill>
            </a:endParaRPr>
          </a:p>
        </p:txBody>
      </p:sp>
    </p:spTree>
    <p:extLst>
      <p:ext uri="{BB962C8B-B14F-4D97-AF65-F5344CB8AC3E}">
        <p14:creationId xmlns:p14="http://schemas.microsoft.com/office/powerpoint/2010/main" val="1650741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61855" y="433880"/>
            <a:ext cx="7554295" cy="1046575"/>
          </a:xfrm>
          <a:prstGeom prst="rect">
            <a:avLst/>
          </a:prstGeom>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solidFill>
                  <a:srgbClr val="D3A90F"/>
                </a:solidFill>
              </a:rPr>
              <a:t>Learning Outcomes with the Topic </a:t>
            </a:r>
            <a:endParaRPr lang="en-US" dirty="0" smtClean="0">
              <a:solidFill>
                <a:srgbClr val="D3A90F"/>
              </a:solidFill>
            </a:endParaRPr>
          </a:p>
        </p:txBody>
      </p:sp>
      <p:sp>
        <p:nvSpPr>
          <p:cNvPr id="2" name="TextBox 1"/>
          <p:cNvSpPr txBox="1"/>
          <p:nvPr/>
        </p:nvSpPr>
        <p:spPr>
          <a:xfrm>
            <a:off x="601670" y="1960930"/>
            <a:ext cx="8704186" cy="1452705"/>
          </a:xfrm>
          <a:prstGeom prst="rect">
            <a:avLst/>
          </a:prstGeom>
          <a:noFill/>
        </p:spPr>
        <p:txBody>
          <a:bodyPr wrap="square" rtlCol="0">
            <a:spAutoFit/>
          </a:bodyPr>
          <a:lstStyle/>
          <a:p>
            <a:pPr marL="285750" indent="-285750">
              <a:lnSpc>
                <a:spcPct val="90000"/>
              </a:lnSpc>
              <a:spcBef>
                <a:spcPct val="10000"/>
              </a:spcBef>
              <a:spcAft>
                <a:spcPct val="10000"/>
              </a:spcAft>
              <a:buClr>
                <a:schemeClr val="tx1"/>
              </a:buClr>
              <a:buFont typeface="Wingdings" panose="05000000000000000000" pitchFamily="2" charset="2"/>
              <a:buChar char="Ø"/>
            </a:pPr>
            <a:r>
              <a:rPr lang="en-GB" altLang="ar-JO" sz="2400" b="1" dirty="0" smtClean="0">
                <a:latin typeface="Corbel" panose="020B0503020204020204" pitchFamily="34" charset="0"/>
              </a:rPr>
              <a:t>Understanding of Task Environments </a:t>
            </a:r>
          </a:p>
          <a:p>
            <a:pPr marL="285750" indent="-285750">
              <a:lnSpc>
                <a:spcPct val="90000"/>
              </a:lnSpc>
              <a:spcBef>
                <a:spcPct val="10000"/>
              </a:spcBef>
              <a:spcAft>
                <a:spcPct val="10000"/>
              </a:spcAft>
              <a:buClr>
                <a:schemeClr val="tx1"/>
              </a:buClr>
              <a:buFont typeface="Wingdings" panose="05000000000000000000" pitchFamily="2" charset="2"/>
              <a:buChar char="Ø"/>
            </a:pPr>
            <a:r>
              <a:rPr lang="en-GB" altLang="ar-JO" sz="2400" b="1" dirty="0" smtClean="0">
                <a:latin typeface="Corbel" panose="020B0503020204020204" pitchFamily="34" charset="0"/>
              </a:rPr>
              <a:t>Designing an Agent</a:t>
            </a:r>
            <a:endParaRPr lang="en-GB" altLang="ar-JO" sz="2400" b="1" dirty="0">
              <a:latin typeface="Corbel" panose="020B0503020204020204" pitchFamily="34" charset="0"/>
            </a:endParaRPr>
          </a:p>
          <a:p>
            <a:pPr>
              <a:lnSpc>
                <a:spcPct val="90000"/>
              </a:lnSpc>
              <a:spcBef>
                <a:spcPct val="10000"/>
              </a:spcBef>
              <a:spcAft>
                <a:spcPct val="10000"/>
              </a:spcAft>
              <a:buClr>
                <a:schemeClr val="tx1"/>
              </a:buClr>
            </a:pPr>
            <a:r>
              <a:rPr lang="en-GB" altLang="ar-JO" sz="2000" dirty="0" smtClean="0">
                <a:latin typeface="Corbel" panose="020B0503020204020204" pitchFamily="34" charset="0"/>
              </a:rPr>
              <a:t/>
            </a:r>
            <a:br>
              <a:rPr lang="en-GB" altLang="ar-JO" sz="2000" dirty="0" smtClean="0">
                <a:latin typeface="Corbel" panose="020B0503020204020204" pitchFamily="34" charset="0"/>
              </a:rPr>
            </a:br>
            <a:endParaRPr lang="en-IN" sz="2000" dirty="0" smtClean="0">
              <a:latin typeface="Corbel" panose="020B0503020204020204" pitchFamily="34" charset="0"/>
            </a:endParaRPr>
          </a:p>
        </p:txBody>
      </p:sp>
    </p:spTree>
    <p:extLst>
      <p:ext uri="{BB962C8B-B14F-4D97-AF65-F5344CB8AC3E}">
        <p14:creationId xmlns:p14="http://schemas.microsoft.com/office/powerpoint/2010/main" val="16654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5358" y="560125"/>
            <a:ext cx="8679898" cy="543185"/>
          </a:xfrm>
        </p:spPr>
        <p:txBody>
          <a:bodyPr>
            <a:normAutofit fontScale="92500" lnSpcReduction="20000"/>
          </a:bodyPr>
          <a:lstStyle/>
          <a:p>
            <a:r>
              <a:rPr lang="en-US" sz="3900" b="1" dirty="0" smtClean="0">
                <a:solidFill>
                  <a:srgbClr val="D3A90F"/>
                </a:solidFill>
                <a:latin typeface="Corbel" panose="020B0503020204020204" pitchFamily="34" charset="0"/>
              </a:rPr>
              <a:t>Methodology</a:t>
            </a:r>
            <a:r>
              <a:rPr lang="en-US" b="1" dirty="0" smtClean="0">
                <a:solidFill>
                  <a:srgbClr val="D3A90F"/>
                </a:solidFill>
                <a:latin typeface="Corbel" panose="020B0503020204020204" pitchFamily="34" charset="0"/>
              </a:rPr>
              <a:t> And Assessment Criterias</a:t>
            </a:r>
            <a:endParaRPr lang="en-US" b="1" dirty="0">
              <a:solidFill>
                <a:srgbClr val="D3A90F"/>
              </a:solidFill>
              <a:latin typeface="Corbel" panose="020B0503020204020204" pitchFamily="34" charset="0"/>
            </a:endParaRPr>
          </a:p>
        </p:txBody>
      </p:sp>
      <p:cxnSp>
        <p:nvCxnSpPr>
          <p:cNvPr id="3" name="Straight Arrow Connector 2">
            <a:extLst>
              <a:ext uri="{FF2B5EF4-FFF2-40B4-BE49-F238E27FC236}">
                <a16:creationId xmlns:a16="http://schemas.microsoft.com/office/drawing/2014/main" xmlns="" id="{13206E1A-83A8-4DBF-B06F-ED203C78787D}"/>
              </a:ext>
            </a:extLst>
          </p:cNvPr>
          <p:cNvCxnSpPr>
            <a:cxnSpLocks/>
          </p:cNvCxnSpPr>
          <p:nvPr/>
        </p:nvCxnSpPr>
        <p:spPr>
          <a:xfrm>
            <a:off x="2973061" y="1550298"/>
            <a:ext cx="1762790" cy="1"/>
          </a:xfrm>
          <a:prstGeom prst="straightConnector1">
            <a:avLst/>
          </a:prstGeom>
          <a:ln w="38100">
            <a:solidFill>
              <a:schemeClr val="accent4"/>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5E221F1A-F046-4319-B387-29EFCD56D099}"/>
              </a:ext>
            </a:extLst>
          </p:cNvPr>
          <p:cNvGrpSpPr/>
          <p:nvPr/>
        </p:nvGrpSpPr>
        <p:grpSpPr>
          <a:xfrm>
            <a:off x="770080" y="1299725"/>
            <a:ext cx="3051000" cy="3051000"/>
            <a:chOff x="2514579" y="1730962"/>
            <a:chExt cx="4068000" cy="4068000"/>
          </a:xfrm>
        </p:grpSpPr>
        <p:sp>
          <p:nvSpPr>
            <p:cNvPr id="5" name="Oval 4">
              <a:extLst>
                <a:ext uri="{FF2B5EF4-FFF2-40B4-BE49-F238E27FC236}">
                  <a16:creationId xmlns:a16="http://schemas.microsoft.com/office/drawing/2014/main" xmlns="" id="{2E1F5B6A-F17A-4478-A596-1392BEBD793B}"/>
                </a:ext>
              </a:extLst>
            </p:cNvPr>
            <p:cNvSpPr/>
            <p:nvPr/>
          </p:nvSpPr>
          <p:spPr>
            <a:xfrm>
              <a:off x="2514579" y="1730962"/>
              <a:ext cx="4068000" cy="4068000"/>
            </a:xfrm>
            <a:prstGeom prst="ellipse">
              <a:avLst/>
            </a:prstGeom>
            <a:solidFill>
              <a:schemeClr val="accent4">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6" name="Pie 10">
              <a:extLst>
                <a:ext uri="{FF2B5EF4-FFF2-40B4-BE49-F238E27FC236}">
                  <a16:creationId xmlns:a16="http://schemas.microsoft.com/office/drawing/2014/main" xmlns="" id="{B7CE135D-2F5A-4C68-9F96-C6FD55074912}"/>
                </a:ext>
              </a:extLst>
            </p:cNvPr>
            <p:cNvSpPr/>
            <p:nvPr/>
          </p:nvSpPr>
          <p:spPr>
            <a:xfrm>
              <a:off x="2514579" y="1730962"/>
              <a:ext cx="4068000" cy="4068000"/>
            </a:xfrm>
            <a:prstGeom prst="pie">
              <a:avLst>
                <a:gd name="adj1" fmla="val 16160009"/>
                <a:gd name="adj2" fmla="val 1927144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cxnSp>
        <p:nvCxnSpPr>
          <p:cNvPr id="7" name="Straight Arrow Connector 6">
            <a:extLst>
              <a:ext uri="{FF2B5EF4-FFF2-40B4-BE49-F238E27FC236}">
                <a16:creationId xmlns:a16="http://schemas.microsoft.com/office/drawing/2014/main" xmlns="" id="{F7B6652A-F828-4906-B683-F5C2A6F06A61}"/>
              </a:ext>
            </a:extLst>
          </p:cNvPr>
          <p:cNvCxnSpPr>
            <a:cxnSpLocks/>
          </p:cNvCxnSpPr>
          <p:nvPr/>
        </p:nvCxnSpPr>
        <p:spPr>
          <a:xfrm>
            <a:off x="3107602" y="2409965"/>
            <a:ext cx="1628249" cy="1"/>
          </a:xfrm>
          <a:prstGeom prst="straightConnector1">
            <a:avLst/>
          </a:prstGeom>
          <a:ln w="38100">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6CE45D75-ED80-46EE-A50A-115D381CDC10}"/>
              </a:ext>
            </a:extLst>
          </p:cNvPr>
          <p:cNvGrpSpPr/>
          <p:nvPr/>
        </p:nvGrpSpPr>
        <p:grpSpPr>
          <a:xfrm>
            <a:off x="1040080" y="1569725"/>
            <a:ext cx="2511000" cy="2511000"/>
            <a:chOff x="2514579" y="1730962"/>
            <a:chExt cx="4068000" cy="4068000"/>
          </a:xfrm>
        </p:grpSpPr>
        <p:sp>
          <p:nvSpPr>
            <p:cNvPr id="9" name="Oval 8">
              <a:extLst>
                <a:ext uri="{FF2B5EF4-FFF2-40B4-BE49-F238E27FC236}">
                  <a16:creationId xmlns:a16="http://schemas.microsoft.com/office/drawing/2014/main" xmlns="" id="{F8092336-E784-4AFD-9AA9-42F6AA08B8EA}"/>
                </a:ext>
              </a:extLst>
            </p:cNvPr>
            <p:cNvSpPr/>
            <p:nvPr/>
          </p:nvSpPr>
          <p:spPr>
            <a:xfrm>
              <a:off x="2514579" y="1730962"/>
              <a:ext cx="4068000" cy="4068000"/>
            </a:xfrm>
            <a:prstGeom prst="ellipse">
              <a:avLst/>
            </a:prstGeom>
            <a:solidFill>
              <a:schemeClr val="accent3">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0" name="Pie 14">
              <a:extLst>
                <a:ext uri="{FF2B5EF4-FFF2-40B4-BE49-F238E27FC236}">
                  <a16:creationId xmlns:a16="http://schemas.microsoft.com/office/drawing/2014/main" xmlns="" id="{749E539B-E973-48A7-9089-3A2CC2365E03}"/>
                </a:ext>
              </a:extLst>
            </p:cNvPr>
            <p:cNvSpPr/>
            <p:nvPr/>
          </p:nvSpPr>
          <p:spPr>
            <a:xfrm>
              <a:off x="2514579" y="1730962"/>
              <a:ext cx="4068000" cy="4068000"/>
            </a:xfrm>
            <a:prstGeom prst="pie">
              <a:avLst>
                <a:gd name="adj1" fmla="val 16145699"/>
                <a:gd name="adj2" fmla="val 462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cxnSp>
        <p:nvCxnSpPr>
          <p:cNvPr id="11" name="Straight Arrow Connector 10">
            <a:extLst>
              <a:ext uri="{FF2B5EF4-FFF2-40B4-BE49-F238E27FC236}">
                <a16:creationId xmlns:a16="http://schemas.microsoft.com/office/drawing/2014/main" xmlns="" id="{28627220-46B6-4472-9C4D-716E202B98C5}"/>
              </a:ext>
            </a:extLst>
          </p:cNvPr>
          <p:cNvCxnSpPr>
            <a:cxnSpLocks/>
          </p:cNvCxnSpPr>
          <p:nvPr/>
        </p:nvCxnSpPr>
        <p:spPr>
          <a:xfrm>
            <a:off x="3107602" y="3269632"/>
            <a:ext cx="1628249" cy="1"/>
          </a:xfrm>
          <a:prstGeom prst="straightConnector1">
            <a:avLst/>
          </a:prstGeom>
          <a:ln w="38100">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86AB4186-8B6E-4607-9D98-179CAA8366D6}"/>
              </a:ext>
            </a:extLst>
          </p:cNvPr>
          <p:cNvGrpSpPr/>
          <p:nvPr/>
        </p:nvGrpSpPr>
        <p:grpSpPr>
          <a:xfrm>
            <a:off x="1310080" y="1839725"/>
            <a:ext cx="1971000" cy="1971000"/>
            <a:chOff x="2514579" y="1730962"/>
            <a:chExt cx="4068000" cy="4068000"/>
          </a:xfrm>
        </p:grpSpPr>
        <p:sp>
          <p:nvSpPr>
            <p:cNvPr id="13" name="Oval 12">
              <a:extLst>
                <a:ext uri="{FF2B5EF4-FFF2-40B4-BE49-F238E27FC236}">
                  <a16:creationId xmlns:a16="http://schemas.microsoft.com/office/drawing/2014/main" xmlns="" id="{43DC9E00-7090-45E9-A54E-E34A8D3D5190}"/>
                </a:ext>
              </a:extLst>
            </p:cNvPr>
            <p:cNvSpPr/>
            <p:nvPr/>
          </p:nvSpPr>
          <p:spPr>
            <a:xfrm>
              <a:off x="2514579" y="1730962"/>
              <a:ext cx="4068000" cy="4068000"/>
            </a:xfrm>
            <a:prstGeom prst="ellipse">
              <a:avLst/>
            </a:prstGeom>
            <a:solidFill>
              <a:schemeClr val="accent2">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4" name="Pie 18">
              <a:extLst>
                <a:ext uri="{FF2B5EF4-FFF2-40B4-BE49-F238E27FC236}">
                  <a16:creationId xmlns:a16="http://schemas.microsoft.com/office/drawing/2014/main" xmlns="" id="{3317BB1A-5ADF-476A-9B01-A673C8FA1533}"/>
                </a:ext>
              </a:extLst>
            </p:cNvPr>
            <p:cNvSpPr/>
            <p:nvPr/>
          </p:nvSpPr>
          <p:spPr>
            <a:xfrm>
              <a:off x="2514579" y="1730962"/>
              <a:ext cx="4068000" cy="4068000"/>
            </a:xfrm>
            <a:prstGeom prst="pie">
              <a:avLst>
                <a:gd name="adj1" fmla="val 16176551"/>
                <a:gd name="adj2" fmla="val 52779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schemeClr val="tx1"/>
                </a:solidFill>
              </a:endParaRPr>
            </a:p>
          </p:txBody>
        </p:sp>
      </p:grpSp>
      <p:grpSp>
        <p:nvGrpSpPr>
          <p:cNvPr id="15" name="Group 14">
            <a:extLst>
              <a:ext uri="{FF2B5EF4-FFF2-40B4-BE49-F238E27FC236}">
                <a16:creationId xmlns:a16="http://schemas.microsoft.com/office/drawing/2014/main" xmlns="" id="{6CE252B3-69F9-4992-9EF5-B629E75D2FCA}"/>
              </a:ext>
            </a:extLst>
          </p:cNvPr>
          <p:cNvGrpSpPr/>
          <p:nvPr/>
        </p:nvGrpSpPr>
        <p:grpSpPr>
          <a:xfrm>
            <a:off x="1641404" y="2337406"/>
            <a:ext cx="1431000" cy="1431000"/>
            <a:chOff x="2514579" y="1730962"/>
            <a:chExt cx="4068000" cy="4068000"/>
          </a:xfrm>
        </p:grpSpPr>
        <p:sp>
          <p:nvSpPr>
            <p:cNvPr id="16" name="Oval 15">
              <a:extLst>
                <a:ext uri="{FF2B5EF4-FFF2-40B4-BE49-F238E27FC236}">
                  <a16:creationId xmlns:a16="http://schemas.microsoft.com/office/drawing/2014/main" xmlns="" id="{87BB14AE-CBA6-4C39-8EAC-1ADB2425F70B}"/>
                </a:ext>
              </a:extLst>
            </p:cNvPr>
            <p:cNvSpPr/>
            <p:nvPr/>
          </p:nvSpPr>
          <p:spPr>
            <a:xfrm>
              <a:off x="2514579" y="1730962"/>
              <a:ext cx="4068000" cy="4068000"/>
            </a:xfrm>
            <a:prstGeom prst="ellipse">
              <a:avLst/>
            </a:prstGeom>
            <a:solidFill>
              <a:schemeClr val="accent1">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7" name="Pie 21">
              <a:extLst>
                <a:ext uri="{FF2B5EF4-FFF2-40B4-BE49-F238E27FC236}">
                  <a16:creationId xmlns:a16="http://schemas.microsoft.com/office/drawing/2014/main" xmlns="" id="{133D800B-8719-4D93-8086-1861F3DDDBDB}"/>
                </a:ext>
              </a:extLst>
            </p:cNvPr>
            <p:cNvSpPr/>
            <p:nvPr/>
          </p:nvSpPr>
          <p:spPr>
            <a:xfrm>
              <a:off x="2514579" y="1730962"/>
              <a:ext cx="4068000" cy="4068000"/>
            </a:xfrm>
            <a:prstGeom prst="pie">
              <a:avLst>
                <a:gd name="adj1" fmla="val 16115061"/>
                <a:gd name="adj2" fmla="val 79992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sp>
        <p:nvSpPr>
          <p:cNvPr id="18" name="Oval 17">
            <a:extLst>
              <a:ext uri="{FF2B5EF4-FFF2-40B4-BE49-F238E27FC236}">
                <a16:creationId xmlns:a16="http://schemas.microsoft.com/office/drawing/2014/main" xmlns="" id="{ABCF7EDB-F334-482E-AE20-0AE2C9011BF7}"/>
              </a:ext>
            </a:extLst>
          </p:cNvPr>
          <p:cNvSpPr/>
          <p:nvPr/>
        </p:nvSpPr>
        <p:spPr>
          <a:xfrm>
            <a:off x="1850080" y="2379725"/>
            <a:ext cx="891000" cy="891000"/>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cxnSp>
        <p:nvCxnSpPr>
          <p:cNvPr id="19" name="Elbow Connector 23">
            <a:extLst>
              <a:ext uri="{FF2B5EF4-FFF2-40B4-BE49-F238E27FC236}">
                <a16:creationId xmlns:a16="http://schemas.microsoft.com/office/drawing/2014/main" xmlns="" id="{4651D134-A270-47A9-A0A6-48209DC43DC6}"/>
              </a:ext>
            </a:extLst>
          </p:cNvPr>
          <p:cNvCxnSpPr>
            <a:cxnSpLocks/>
          </p:cNvCxnSpPr>
          <p:nvPr/>
        </p:nvCxnSpPr>
        <p:spPr>
          <a:xfrm rot="10800000">
            <a:off x="1898065" y="3407511"/>
            <a:ext cx="2837786" cy="721790"/>
          </a:xfrm>
          <a:prstGeom prst="bentConnector3">
            <a:avLst>
              <a:gd name="adj1" fmla="val 99031"/>
            </a:avLst>
          </a:prstGeom>
          <a:ln w="3810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xmlns="" id="{98DF8671-45A7-47E4-88FC-2EDA015B78EC}"/>
              </a:ext>
            </a:extLst>
          </p:cNvPr>
          <p:cNvGrpSpPr/>
          <p:nvPr/>
        </p:nvGrpSpPr>
        <p:grpSpPr>
          <a:xfrm>
            <a:off x="5482174" y="1280550"/>
            <a:ext cx="3661826" cy="832944"/>
            <a:chOff x="6210998" y="1433695"/>
            <a:chExt cx="2688349" cy="1110591"/>
          </a:xfrm>
        </p:grpSpPr>
        <p:sp>
          <p:nvSpPr>
            <p:cNvPr id="21" name="TextBox 20">
              <a:extLst>
                <a:ext uri="{FF2B5EF4-FFF2-40B4-BE49-F238E27FC236}">
                  <a16:creationId xmlns:a16="http://schemas.microsoft.com/office/drawing/2014/main" xmlns="" id="{ACAC284A-9D9B-41D5-80DD-96FB0843C45F}"/>
                </a:ext>
              </a:extLst>
            </p:cNvPr>
            <p:cNvSpPr txBox="1"/>
            <p:nvPr/>
          </p:nvSpPr>
          <p:spPr>
            <a:xfrm>
              <a:off x="6210998" y="1433695"/>
              <a:ext cx="2688349" cy="348813"/>
            </a:xfrm>
            <a:prstGeom prst="rect">
              <a:avLst/>
            </a:prstGeom>
            <a:noFill/>
          </p:spPr>
          <p:txBody>
            <a:bodyPr wrap="square" rtlCol="0">
              <a:spAutoFit/>
            </a:bodyPr>
            <a:lstStyle/>
            <a:p>
              <a:r>
                <a:rPr lang="en-US" altLang="ko-KR" sz="1100" b="1" dirty="0">
                  <a:latin typeface="Corbel" panose="020B0503020204020204" pitchFamily="34" charset="0"/>
                  <a:cs typeface="Arial" pitchFamily="34" charset="0"/>
                </a:rPr>
                <a:t>Class Assignment(s) </a:t>
              </a:r>
              <a:endParaRPr lang="ko-KR" altLang="en-US" sz="1100" b="1" dirty="0">
                <a:latin typeface="Corbel" panose="020B0503020204020204" pitchFamily="34" charset="0"/>
                <a:cs typeface="Arial" pitchFamily="34" charset="0"/>
              </a:endParaRPr>
            </a:p>
          </p:txBody>
        </p:sp>
        <p:sp>
          <p:nvSpPr>
            <p:cNvPr id="22" name="TextBox 21">
              <a:extLst>
                <a:ext uri="{FF2B5EF4-FFF2-40B4-BE49-F238E27FC236}">
                  <a16:creationId xmlns:a16="http://schemas.microsoft.com/office/drawing/2014/main" xmlns="" id="{D39F7CD4-3FC4-47E7-971B-FB0562705BBD}"/>
                </a:ext>
              </a:extLst>
            </p:cNvPr>
            <p:cNvSpPr txBox="1"/>
            <p:nvPr/>
          </p:nvSpPr>
          <p:spPr>
            <a:xfrm>
              <a:off x="6210998" y="1682513"/>
              <a:ext cx="2688349" cy="861773"/>
            </a:xfrm>
            <a:prstGeom prst="rect">
              <a:avLst/>
            </a:prstGeom>
            <a:noFill/>
          </p:spPr>
          <p:txBody>
            <a:bodyPr wrap="square" rtlCol="0">
              <a:spAutoFit/>
            </a:bodyPr>
            <a:lstStyle/>
            <a:p>
              <a:r>
                <a:rPr lang="ko-KR" altLang="en-US" sz="1200" dirty="0">
                  <a:latin typeface="Corbel" panose="020B0503020204020204" pitchFamily="34" charset="0"/>
                  <a:cs typeface="Arial" pitchFamily="34" charset="0"/>
                </a:rPr>
                <a:t> </a:t>
              </a:r>
              <a:r>
                <a:rPr lang="en-IN" altLang="ko-KR" sz="1200" dirty="0">
                  <a:latin typeface="Corbel" panose="020B0503020204020204" pitchFamily="34" charset="0"/>
                  <a:cs typeface="Arial" pitchFamily="34" charset="0"/>
                </a:rPr>
                <a:t>Each chapter being covered will have one assignment.  The Case Studies will be given in line to the Changing with Speed across IT Projects in Kirirom</a:t>
              </a:r>
              <a:endParaRPr lang="ko-KR" altLang="en-US" sz="1200" dirty="0">
                <a:latin typeface="Corbel" panose="020B0503020204020204" pitchFamily="34" charset="0"/>
                <a:cs typeface="Arial" pitchFamily="34" charset="0"/>
              </a:endParaRPr>
            </a:p>
          </p:txBody>
        </p:sp>
      </p:grpSp>
      <p:grpSp>
        <p:nvGrpSpPr>
          <p:cNvPr id="23" name="Group 22">
            <a:extLst>
              <a:ext uri="{FF2B5EF4-FFF2-40B4-BE49-F238E27FC236}">
                <a16:creationId xmlns:a16="http://schemas.microsoft.com/office/drawing/2014/main" xmlns="" id="{FFA81B98-696B-4623-A9F2-A424409C5117}"/>
              </a:ext>
            </a:extLst>
          </p:cNvPr>
          <p:cNvGrpSpPr/>
          <p:nvPr/>
        </p:nvGrpSpPr>
        <p:grpSpPr>
          <a:xfrm>
            <a:off x="5551729" y="2175556"/>
            <a:ext cx="2870892" cy="618650"/>
            <a:chOff x="6210997" y="1386770"/>
            <a:chExt cx="2688349" cy="824866"/>
          </a:xfrm>
        </p:grpSpPr>
        <p:sp>
          <p:nvSpPr>
            <p:cNvPr id="24" name="TextBox 23">
              <a:extLst>
                <a:ext uri="{FF2B5EF4-FFF2-40B4-BE49-F238E27FC236}">
                  <a16:creationId xmlns:a16="http://schemas.microsoft.com/office/drawing/2014/main" xmlns="" id="{2B57CCF7-5DA8-4564-B4EC-293035C0B6A2}"/>
                </a:ext>
              </a:extLst>
            </p:cNvPr>
            <p:cNvSpPr txBox="1"/>
            <p:nvPr/>
          </p:nvSpPr>
          <p:spPr>
            <a:xfrm>
              <a:off x="6210997" y="1386770"/>
              <a:ext cx="2688349" cy="307776"/>
            </a:xfrm>
            <a:prstGeom prst="rect">
              <a:avLst/>
            </a:prstGeom>
            <a:noFill/>
          </p:spPr>
          <p:txBody>
            <a:bodyPr wrap="square" rtlCol="0">
              <a:spAutoFit/>
            </a:bodyPr>
            <a:lstStyle/>
            <a:p>
              <a:r>
                <a:rPr lang="en-IN" altLang="ko-KR" sz="900" b="1" dirty="0">
                  <a:latin typeface="Corbel" panose="020B0503020204020204" pitchFamily="34" charset="0"/>
                  <a:cs typeface="Arial" pitchFamily="34" charset="0"/>
                </a:rPr>
                <a:t>Internal Exam(s) </a:t>
              </a:r>
              <a:endParaRPr lang="ko-KR" altLang="en-US" sz="900" b="1" dirty="0">
                <a:latin typeface="Corbel" panose="020B0503020204020204" pitchFamily="34" charset="0"/>
                <a:cs typeface="Arial" pitchFamily="34" charset="0"/>
              </a:endParaRPr>
            </a:p>
          </p:txBody>
        </p:sp>
        <p:sp>
          <p:nvSpPr>
            <p:cNvPr id="25" name="TextBox 24">
              <a:extLst>
                <a:ext uri="{FF2B5EF4-FFF2-40B4-BE49-F238E27FC236}">
                  <a16:creationId xmlns:a16="http://schemas.microsoft.com/office/drawing/2014/main" xmlns="" id="{B94F159A-71AD-4C32-A8FE-E43C64091862}"/>
                </a:ext>
              </a:extLst>
            </p:cNvPr>
            <p:cNvSpPr txBox="1"/>
            <p:nvPr/>
          </p:nvSpPr>
          <p:spPr>
            <a:xfrm>
              <a:off x="6210997" y="1883342"/>
              <a:ext cx="2688349" cy="328294"/>
            </a:xfrm>
            <a:prstGeom prst="rect">
              <a:avLst/>
            </a:prstGeom>
            <a:noFill/>
          </p:spPr>
          <p:txBody>
            <a:bodyPr wrap="square" rtlCol="0">
              <a:spAutoFit/>
            </a:bodyPr>
            <a:lstStyle/>
            <a:p>
              <a:r>
                <a:rPr lang="ko-KR" altLang="en-US" sz="1000" dirty="0">
                  <a:latin typeface="Corbel" panose="020B0503020204020204" pitchFamily="34" charset="0"/>
                  <a:cs typeface="Arial" pitchFamily="34" charset="0"/>
                </a:rPr>
                <a:t> </a:t>
              </a:r>
              <a:r>
                <a:rPr lang="en-IN" altLang="ko-KR" sz="1000" dirty="0">
                  <a:latin typeface="Corbel" panose="020B0503020204020204" pitchFamily="34" charset="0"/>
                  <a:cs typeface="Arial" pitchFamily="34" charset="0"/>
                </a:rPr>
                <a:t>There will be 2 exams </a:t>
              </a:r>
              <a:endParaRPr lang="ko-KR" altLang="en-US" sz="1000" dirty="0">
                <a:latin typeface="Corbel" panose="020B0503020204020204" pitchFamily="34" charset="0"/>
                <a:cs typeface="Arial" pitchFamily="34" charset="0"/>
              </a:endParaRPr>
            </a:p>
          </p:txBody>
        </p:sp>
      </p:grpSp>
      <p:grpSp>
        <p:nvGrpSpPr>
          <p:cNvPr id="26" name="Group 25">
            <a:extLst>
              <a:ext uri="{FF2B5EF4-FFF2-40B4-BE49-F238E27FC236}">
                <a16:creationId xmlns:a16="http://schemas.microsoft.com/office/drawing/2014/main" xmlns="" id="{8224055B-550E-413B-B730-4102CD2C0759}"/>
              </a:ext>
            </a:extLst>
          </p:cNvPr>
          <p:cNvGrpSpPr/>
          <p:nvPr/>
        </p:nvGrpSpPr>
        <p:grpSpPr>
          <a:xfrm>
            <a:off x="5448160" y="2853375"/>
            <a:ext cx="2919878" cy="520978"/>
            <a:chOff x="6210998" y="1316170"/>
            <a:chExt cx="2734220" cy="694638"/>
          </a:xfrm>
        </p:grpSpPr>
        <p:sp>
          <p:nvSpPr>
            <p:cNvPr id="27" name="TextBox 26">
              <a:extLst>
                <a:ext uri="{FF2B5EF4-FFF2-40B4-BE49-F238E27FC236}">
                  <a16:creationId xmlns:a16="http://schemas.microsoft.com/office/drawing/2014/main" xmlns="" id="{9A7F0BAA-66A9-4EC2-9B9A-B9E1D6B843F6}"/>
                </a:ext>
              </a:extLst>
            </p:cNvPr>
            <p:cNvSpPr txBox="1"/>
            <p:nvPr/>
          </p:nvSpPr>
          <p:spPr>
            <a:xfrm>
              <a:off x="6256869" y="1316170"/>
              <a:ext cx="2688349" cy="328295"/>
            </a:xfrm>
            <a:prstGeom prst="rect">
              <a:avLst/>
            </a:prstGeom>
            <a:noFill/>
          </p:spPr>
          <p:txBody>
            <a:bodyPr wrap="square" rtlCol="0">
              <a:spAutoFit/>
            </a:bodyPr>
            <a:lstStyle/>
            <a:p>
              <a:r>
                <a:rPr lang="en-US" altLang="ko-KR" sz="1000" b="1" dirty="0">
                  <a:latin typeface="Corbel" panose="020B0503020204020204" pitchFamily="34" charset="0"/>
                  <a:cs typeface="Arial" pitchFamily="34" charset="0"/>
                </a:rPr>
                <a:t>Model Exam </a:t>
              </a:r>
              <a:endParaRPr lang="ko-KR" altLang="en-US" sz="1000" b="1" dirty="0">
                <a:latin typeface="Corbel" panose="020B0503020204020204" pitchFamily="34" charset="0"/>
                <a:cs typeface="Arial" pitchFamily="34" charset="0"/>
              </a:endParaRPr>
            </a:p>
          </p:txBody>
        </p:sp>
        <p:sp>
          <p:nvSpPr>
            <p:cNvPr id="28" name="TextBox 27">
              <a:extLst>
                <a:ext uri="{FF2B5EF4-FFF2-40B4-BE49-F238E27FC236}">
                  <a16:creationId xmlns:a16="http://schemas.microsoft.com/office/drawing/2014/main" xmlns="" id="{1DAB60B1-032C-4B9A-977B-98AB003C6DCD}"/>
                </a:ext>
              </a:extLst>
            </p:cNvPr>
            <p:cNvSpPr txBox="1"/>
            <p:nvPr/>
          </p:nvSpPr>
          <p:spPr>
            <a:xfrm>
              <a:off x="6210998" y="1682513"/>
              <a:ext cx="2688349" cy="328295"/>
            </a:xfrm>
            <a:prstGeom prst="rect">
              <a:avLst/>
            </a:prstGeom>
            <a:noFill/>
          </p:spPr>
          <p:txBody>
            <a:bodyPr wrap="square" rtlCol="0">
              <a:spAutoFit/>
            </a:bodyPr>
            <a:lstStyle/>
            <a:p>
              <a:r>
                <a:rPr lang="en-US" altLang="ko-KR" sz="1000" dirty="0">
                  <a:latin typeface="Corbel" panose="020B0503020204020204" pitchFamily="34" charset="0"/>
                </a:rPr>
                <a:t>There will be one Model Exam</a:t>
              </a:r>
              <a:r>
                <a:rPr lang="en-US" altLang="ko-KR" sz="1000" dirty="0">
                  <a:latin typeface="Corbel" panose="020B0503020204020204" pitchFamily="34" charset="0"/>
                  <a:cs typeface="Arial" pitchFamily="34" charset="0"/>
                </a:rPr>
                <a:t>. </a:t>
              </a:r>
              <a:endParaRPr lang="ko-KR" altLang="en-US" sz="1000" dirty="0">
                <a:latin typeface="Corbel" panose="020B0503020204020204" pitchFamily="34" charset="0"/>
                <a:cs typeface="Arial" pitchFamily="34" charset="0"/>
              </a:endParaRPr>
            </a:p>
          </p:txBody>
        </p:sp>
      </p:grpSp>
      <p:grpSp>
        <p:nvGrpSpPr>
          <p:cNvPr id="29" name="Group 28">
            <a:extLst>
              <a:ext uri="{FF2B5EF4-FFF2-40B4-BE49-F238E27FC236}">
                <a16:creationId xmlns:a16="http://schemas.microsoft.com/office/drawing/2014/main" xmlns="" id="{7673816D-1C33-4EF6-810C-7C5E352EF47A}"/>
              </a:ext>
            </a:extLst>
          </p:cNvPr>
          <p:cNvGrpSpPr/>
          <p:nvPr/>
        </p:nvGrpSpPr>
        <p:grpSpPr>
          <a:xfrm>
            <a:off x="5448161" y="3796402"/>
            <a:ext cx="2870892" cy="448224"/>
            <a:chOff x="6210998" y="1433695"/>
            <a:chExt cx="2688349" cy="597631"/>
          </a:xfrm>
        </p:grpSpPr>
        <p:sp>
          <p:nvSpPr>
            <p:cNvPr id="30" name="TextBox 29">
              <a:extLst>
                <a:ext uri="{FF2B5EF4-FFF2-40B4-BE49-F238E27FC236}">
                  <a16:creationId xmlns:a16="http://schemas.microsoft.com/office/drawing/2014/main" xmlns="" id="{3AA5149D-9A50-4F93-8E23-9DA15026579A}"/>
                </a:ext>
              </a:extLst>
            </p:cNvPr>
            <p:cNvSpPr txBox="1"/>
            <p:nvPr/>
          </p:nvSpPr>
          <p:spPr>
            <a:xfrm>
              <a:off x="6210998" y="1433695"/>
              <a:ext cx="2688349" cy="348813"/>
            </a:xfrm>
            <a:prstGeom prst="rect">
              <a:avLst/>
            </a:prstGeom>
            <a:noFill/>
          </p:spPr>
          <p:txBody>
            <a:bodyPr wrap="square" rtlCol="0">
              <a:spAutoFit/>
            </a:bodyPr>
            <a:lstStyle/>
            <a:p>
              <a:r>
                <a:rPr lang="en-US" altLang="ko-KR" sz="1100" b="1" dirty="0">
                  <a:latin typeface="Corbel" panose="020B0503020204020204" pitchFamily="34" charset="0"/>
                  <a:cs typeface="Arial" pitchFamily="34" charset="0"/>
                </a:rPr>
                <a:t>Semester Exam</a:t>
              </a:r>
              <a:endParaRPr lang="ko-KR" altLang="en-US" sz="1100" b="1" dirty="0">
                <a:latin typeface="Corbel" panose="020B0503020204020204" pitchFamily="34" charset="0"/>
                <a:cs typeface="Arial" pitchFamily="34" charset="0"/>
              </a:endParaRPr>
            </a:p>
          </p:txBody>
        </p:sp>
        <p:sp>
          <p:nvSpPr>
            <p:cNvPr id="31" name="TextBox 30">
              <a:extLst>
                <a:ext uri="{FF2B5EF4-FFF2-40B4-BE49-F238E27FC236}">
                  <a16:creationId xmlns:a16="http://schemas.microsoft.com/office/drawing/2014/main" xmlns="" id="{73106714-E953-4400-87C4-0E719956D2DC}"/>
                </a:ext>
              </a:extLst>
            </p:cNvPr>
            <p:cNvSpPr txBox="1"/>
            <p:nvPr/>
          </p:nvSpPr>
          <p:spPr>
            <a:xfrm>
              <a:off x="6210998" y="1682513"/>
              <a:ext cx="2688349" cy="348813"/>
            </a:xfrm>
            <a:prstGeom prst="rect">
              <a:avLst/>
            </a:prstGeom>
            <a:noFill/>
          </p:spPr>
          <p:txBody>
            <a:bodyPr wrap="square" rtlCol="0">
              <a:spAutoFit/>
            </a:bodyPr>
            <a:lstStyle/>
            <a:p>
              <a:r>
                <a:rPr lang="en-IN" altLang="ko-KR" sz="1100" dirty="0">
                  <a:cs typeface="Arial" pitchFamily="34" charset="0"/>
                </a:rPr>
                <a:t>There will be 1 Semester Exam</a:t>
              </a:r>
              <a:endParaRPr lang="ko-KR" altLang="en-US" sz="1100" dirty="0">
                <a:cs typeface="Arial" pitchFamily="34" charset="0"/>
              </a:endParaRPr>
            </a:p>
          </p:txBody>
        </p:sp>
      </p:grpSp>
      <p:sp>
        <p:nvSpPr>
          <p:cNvPr id="32" name="Rectangle 9">
            <a:extLst>
              <a:ext uri="{FF2B5EF4-FFF2-40B4-BE49-F238E27FC236}">
                <a16:creationId xmlns:a16="http://schemas.microsoft.com/office/drawing/2014/main" xmlns="" id="{18DBA390-75ED-43AA-91BA-A14DF5EABBF0}"/>
              </a:ext>
            </a:extLst>
          </p:cNvPr>
          <p:cNvSpPr/>
          <p:nvPr/>
        </p:nvSpPr>
        <p:spPr>
          <a:xfrm>
            <a:off x="5020243" y="4013983"/>
            <a:ext cx="247097" cy="23130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3" name="Rounded Rectangle 5">
            <a:extLst>
              <a:ext uri="{FF2B5EF4-FFF2-40B4-BE49-F238E27FC236}">
                <a16:creationId xmlns:a16="http://schemas.microsoft.com/office/drawing/2014/main" xmlns="" id="{C931F413-FDAA-4098-B854-36A03837D3A6}"/>
              </a:ext>
            </a:extLst>
          </p:cNvPr>
          <p:cNvSpPr/>
          <p:nvPr/>
        </p:nvSpPr>
        <p:spPr>
          <a:xfrm flipH="1">
            <a:off x="4996909" y="3149267"/>
            <a:ext cx="293762" cy="24233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4" name="Round Same Side Corner Rectangle 11">
            <a:extLst>
              <a:ext uri="{FF2B5EF4-FFF2-40B4-BE49-F238E27FC236}">
                <a16:creationId xmlns:a16="http://schemas.microsoft.com/office/drawing/2014/main" xmlns="" id="{41E65A0E-75A9-4CC3-BEEC-343347FE7EC4}"/>
              </a:ext>
            </a:extLst>
          </p:cNvPr>
          <p:cNvSpPr>
            <a:spLocks noChangeAspect="1"/>
          </p:cNvSpPr>
          <p:nvPr/>
        </p:nvSpPr>
        <p:spPr>
          <a:xfrm rot="9900000">
            <a:off x="4995290" y="2285081"/>
            <a:ext cx="297000" cy="25224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5" name="Rounded Rectangle 27">
            <a:extLst>
              <a:ext uri="{FF2B5EF4-FFF2-40B4-BE49-F238E27FC236}">
                <a16:creationId xmlns:a16="http://schemas.microsoft.com/office/drawing/2014/main" xmlns="" id="{C652029C-B909-475E-AE36-DFE86C0F5FA5}"/>
              </a:ext>
            </a:extLst>
          </p:cNvPr>
          <p:cNvSpPr/>
          <p:nvPr/>
        </p:nvSpPr>
        <p:spPr>
          <a:xfrm>
            <a:off x="5013891" y="1450518"/>
            <a:ext cx="259797" cy="19955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6" name="Rounded Rectangle 51">
            <a:extLst>
              <a:ext uri="{FF2B5EF4-FFF2-40B4-BE49-F238E27FC236}">
                <a16:creationId xmlns:a16="http://schemas.microsoft.com/office/drawing/2014/main" xmlns="" id="{899650AB-B4FC-42EE-9756-4C4FA4E2086E}"/>
              </a:ext>
            </a:extLst>
          </p:cNvPr>
          <p:cNvSpPr/>
          <p:nvPr/>
        </p:nvSpPr>
        <p:spPr>
          <a:xfrm rot="16200000" flipH="1">
            <a:off x="2105869" y="2634145"/>
            <a:ext cx="405797" cy="38216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Tree>
    <p:extLst>
      <p:ext uri="{BB962C8B-B14F-4D97-AF65-F5344CB8AC3E}">
        <p14:creationId xmlns:p14="http://schemas.microsoft.com/office/powerpoint/2010/main" val="60234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1197405"/>
            <a:ext cx="6260905" cy="572644"/>
          </a:xfrm>
        </p:spPr>
        <p:txBody>
          <a:bodyPr>
            <a:normAutofit fontScale="90000"/>
          </a:bodyPr>
          <a:lstStyle/>
          <a:p>
            <a:r>
              <a:rPr lang="en-US" dirty="0" smtClean="0">
                <a:latin typeface="Corbel" panose="020B0503020204020204" pitchFamily="34" charset="0"/>
              </a:rPr>
              <a:t>Thank You !</a:t>
            </a:r>
            <a:endParaRPr lang="en-US" dirty="0">
              <a:latin typeface="Corbel" panose="020B0503020204020204" pitchFamily="34" charset="0"/>
            </a:endParaRPr>
          </a:p>
        </p:txBody>
      </p:sp>
      <p:sp>
        <p:nvSpPr>
          <p:cNvPr id="2" name="TextBox 1"/>
          <p:cNvSpPr txBox="1"/>
          <p:nvPr/>
        </p:nvSpPr>
        <p:spPr>
          <a:xfrm>
            <a:off x="296260" y="1960930"/>
            <a:ext cx="4275740" cy="1477328"/>
          </a:xfrm>
          <a:prstGeom prst="rect">
            <a:avLst/>
          </a:prstGeom>
          <a:noFill/>
        </p:spPr>
        <p:txBody>
          <a:bodyPr wrap="square" rtlCol="0">
            <a:spAutoFit/>
          </a:bodyPr>
          <a:lstStyle/>
          <a:p>
            <a:pPr algn="ctr"/>
            <a:r>
              <a:rPr lang="en-IN" dirty="0" smtClean="0"/>
              <a:t>“</a:t>
            </a:r>
            <a:r>
              <a:rPr lang="en-IN" dirty="0" smtClean="0">
                <a:latin typeface="Corbel" panose="020B0503020204020204" pitchFamily="34" charset="0"/>
              </a:rPr>
              <a:t>Liberty  according to metaphysics is self-determining  power in an intellectual agent. It implies thought and choice and power  </a:t>
            </a:r>
          </a:p>
          <a:p>
            <a:pPr algn="ctr"/>
            <a:r>
              <a:rPr lang="en-IN" dirty="0">
                <a:latin typeface="Corbel" panose="020B0503020204020204" pitchFamily="34" charset="0"/>
              </a:rPr>
              <a:t> </a:t>
            </a:r>
            <a:r>
              <a:rPr lang="en-IN" dirty="0" smtClean="0">
                <a:latin typeface="Corbel" panose="020B0503020204020204" pitchFamily="34" charset="0"/>
              </a:rPr>
              <a:t>                                      - John Adams “</a:t>
            </a:r>
            <a:endParaRPr lang="en-IN" sz="1600" dirty="0">
              <a:latin typeface="Corbel" panose="020B0503020204020204" pitchFamily="34" charset="0"/>
            </a:endParaRPr>
          </a:p>
        </p:txBody>
      </p:sp>
      <p:pic>
        <p:nvPicPr>
          <p:cNvPr id="6" name="Picture 5"/>
          <p:cNvPicPr>
            <a:picLocks noChangeAspect="1"/>
          </p:cNvPicPr>
          <p:nvPr/>
        </p:nvPicPr>
        <p:blipFill>
          <a:blip r:embed="rId2"/>
          <a:stretch>
            <a:fillRect/>
          </a:stretch>
        </p:blipFill>
        <p:spPr>
          <a:xfrm>
            <a:off x="4724705" y="-1"/>
            <a:ext cx="4419295" cy="5167735"/>
          </a:xfrm>
          <a:prstGeom prst="rect">
            <a:avLst/>
          </a:prstGeom>
        </p:spPr>
      </p:pic>
    </p:spTree>
    <p:extLst>
      <p:ext uri="{BB962C8B-B14F-4D97-AF65-F5344CB8AC3E}">
        <p14:creationId xmlns:p14="http://schemas.microsoft.com/office/powerpoint/2010/main" val="4082118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Agenda</a:t>
            </a:r>
            <a:endParaRPr lang="en-US" dirty="0"/>
          </a:p>
        </p:txBody>
      </p:sp>
      <p:sp>
        <p:nvSpPr>
          <p:cNvPr id="5" name="Content Placeholder 4"/>
          <p:cNvSpPr>
            <a:spLocks noGrp="1"/>
          </p:cNvSpPr>
          <p:nvPr>
            <p:ph idx="1"/>
          </p:nvPr>
        </p:nvSpPr>
        <p:spPr>
          <a:xfrm>
            <a:off x="448963" y="1197405"/>
            <a:ext cx="6260906" cy="3511061"/>
          </a:xfrm>
        </p:spPr>
        <p:txBody>
          <a:bodyPr>
            <a:normAutofit/>
          </a:bodyPr>
          <a:lstStyle/>
          <a:p>
            <a:pPr algn="just"/>
            <a:r>
              <a:rPr lang="en-IN" sz="2400" b="1" dirty="0" smtClean="0">
                <a:latin typeface="Corbel" panose="020B0503020204020204" pitchFamily="34" charset="0"/>
              </a:rPr>
              <a:t>Agent Based Modelling </a:t>
            </a:r>
          </a:p>
          <a:p>
            <a:pPr algn="just"/>
            <a:r>
              <a:rPr lang="en-IN" sz="2400" b="1" dirty="0" smtClean="0">
                <a:latin typeface="Corbel" panose="020B0503020204020204" pitchFamily="34" charset="0"/>
              </a:rPr>
              <a:t>Agent Types</a:t>
            </a:r>
          </a:p>
          <a:p>
            <a:pPr algn="just"/>
            <a:r>
              <a:rPr lang="en-IN" sz="2400" b="1" dirty="0" smtClean="0">
                <a:latin typeface="Corbel" panose="020B0503020204020204" pitchFamily="34" charset="0"/>
              </a:rPr>
              <a:t>About Repast Symphony</a:t>
            </a:r>
          </a:p>
          <a:p>
            <a:pPr algn="just"/>
            <a:r>
              <a:rPr lang="en-IN" sz="2400" b="1" dirty="0" smtClean="0">
                <a:latin typeface="Corbel" panose="020B0503020204020204" pitchFamily="34" charset="0"/>
              </a:rPr>
              <a:t>Example : Predator- Prey Agent Modelling</a:t>
            </a:r>
          </a:p>
          <a:p>
            <a:pPr algn="just"/>
            <a:r>
              <a:rPr lang="en-IN" sz="2400" b="1" dirty="0" smtClean="0">
                <a:latin typeface="Corbel" panose="020B0503020204020204" pitchFamily="34" charset="0"/>
              </a:rPr>
              <a:t>Learning </a:t>
            </a:r>
            <a:r>
              <a:rPr lang="en-IN" sz="2400" b="1" dirty="0" smtClean="0">
                <a:latin typeface="Corbel" panose="020B0503020204020204" pitchFamily="34" charset="0"/>
              </a:rPr>
              <a:t>Outcomes : Intelligent Agents</a:t>
            </a:r>
            <a:endParaRPr lang="en-IN" sz="2400" b="1" dirty="0">
              <a:latin typeface="Corbel" panose="020B0503020204020204" pitchFamily="34" charset="0"/>
            </a:endParaRPr>
          </a:p>
          <a:p>
            <a:pPr algn="just"/>
            <a:r>
              <a:rPr lang="en-IN" sz="2400" b="1" dirty="0">
                <a:latin typeface="Corbel" panose="020B0503020204020204" pitchFamily="34" charset="0"/>
              </a:rPr>
              <a:t>Methodology and Assessment Criteria for the Subject </a:t>
            </a:r>
            <a:endParaRPr lang="en-US" sz="2400" b="1" dirty="0">
              <a:latin typeface="Corbel" panose="020B0503020204020204" pitchFamily="34" charset="0"/>
            </a:endParaRPr>
          </a:p>
        </p:txBody>
      </p:sp>
    </p:spTree>
    <p:extLst>
      <p:ext uri="{BB962C8B-B14F-4D97-AF65-F5344CB8AC3E}">
        <p14:creationId xmlns:p14="http://schemas.microsoft.com/office/powerpoint/2010/main" val="364809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96260" y="281175"/>
            <a:ext cx="6385785" cy="4631895"/>
          </a:xfrm>
          <a:prstGeom prst="rect">
            <a:avLst/>
          </a:prstGeom>
        </p:spPr>
      </p:pic>
    </p:spTree>
    <p:extLst>
      <p:ext uri="{BB962C8B-B14F-4D97-AF65-F5344CB8AC3E}">
        <p14:creationId xmlns:p14="http://schemas.microsoft.com/office/powerpoint/2010/main" val="34395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PEAS : Automated  Taxi Driver  </a:t>
            </a:r>
            <a:endParaRPr lang="en-US" sz="2800" b="1" dirty="0">
              <a:latin typeface="Corbel" panose="020B0503020204020204" pitchFamily="34" charset="0"/>
            </a:endParaRPr>
          </a:p>
        </p:txBody>
      </p:sp>
      <p:sp>
        <p:nvSpPr>
          <p:cNvPr id="8" name="TextBox 7"/>
          <p:cNvSpPr txBox="1"/>
          <p:nvPr/>
        </p:nvSpPr>
        <p:spPr>
          <a:xfrm>
            <a:off x="133772"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graphicFrame>
        <p:nvGraphicFramePr>
          <p:cNvPr id="4" name="Table 3"/>
          <p:cNvGraphicFramePr>
            <a:graphicFrameLocks noGrp="1"/>
          </p:cNvGraphicFramePr>
          <p:nvPr>
            <p:extLst/>
          </p:nvPr>
        </p:nvGraphicFramePr>
        <p:xfrm>
          <a:off x="276694" y="1820482"/>
          <a:ext cx="8723750" cy="640080"/>
        </p:xfrm>
        <a:graphic>
          <a:graphicData uri="http://schemas.openxmlformats.org/drawingml/2006/table">
            <a:tbl>
              <a:tblPr firstRow="1" bandRow="1">
                <a:tableStyleId>{69CF1AB2-1976-4502-BF36-3FF5EA218861}</a:tableStyleId>
              </a:tblPr>
              <a:tblGrid>
                <a:gridCol w="1393911"/>
                <a:gridCol w="2137870"/>
                <a:gridCol w="1832460"/>
                <a:gridCol w="1374345"/>
                <a:gridCol w="1985164"/>
              </a:tblGrid>
              <a:tr h="370840">
                <a:tc>
                  <a:txBody>
                    <a:bodyPr/>
                    <a:lstStyle/>
                    <a:p>
                      <a:pPr algn="ctr"/>
                      <a:r>
                        <a:rPr lang="en-IN" dirty="0" smtClean="0"/>
                        <a:t>Agent Type</a:t>
                      </a:r>
                      <a:endParaRPr lang="en-IN" dirty="0"/>
                    </a:p>
                  </a:txBody>
                  <a:tcPr/>
                </a:tc>
                <a:tc>
                  <a:txBody>
                    <a:bodyPr/>
                    <a:lstStyle/>
                    <a:p>
                      <a:pPr algn="ctr"/>
                      <a:r>
                        <a:rPr lang="en-IN" dirty="0" smtClean="0"/>
                        <a:t>Performance Measure</a:t>
                      </a:r>
                      <a:endParaRPr lang="en-IN" dirty="0"/>
                    </a:p>
                  </a:txBody>
                  <a:tcPr/>
                </a:tc>
                <a:tc>
                  <a:txBody>
                    <a:bodyPr/>
                    <a:lstStyle/>
                    <a:p>
                      <a:pPr algn="ctr"/>
                      <a:r>
                        <a:rPr lang="en-IN" dirty="0" smtClean="0"/>
                        <a:t>Environment </a:t>
                      </a:r>
                      <a:endParaRPr lang="en-IN" dirty="0"/>
                    </a:p>
                  </a:txBody>
                  <a:tcPr/>
                </a:tc>
                <a:tc>
                  <a:txBody>
                    <a:bodyPr/>
                    <a:lstStyle/>
                    <a:p>
                      <a:pPr algn="ctr"/>
                      <a:r>
                        <a:rPr lang="en-IN" dirty="0" smtClean="0"/>
                        <a:t>Actuators</a:t>
                      </a:r>
                      <a:endParaRPr lang="en-IN" dirty="0"/>
                    </a:p>
                  </a:txBody>
                  <a:tcPr/>
                </a:tc>
                <a:tc>
                  <a:txBody>
                    <a:bodyPr/>
                    <a:lstStyle/>
                    <a:p>
                      <a:pPr algn="ctr"/>
                      <a:r>
                        <a:rPr lang="en-IN" dirty="0" smtClean="0"/>
                        <a:t>Sensors</a:t>
                      </a:r>
                      <a:endParaRPr lang="en-IN" dirty="0"/>
                    </a:p>
                  </a:txBody>
                  <a:tcPr/>
                </a:tc>
              </a:tr>
            </a:tbl>
          </a:graphicData>
        </a:graphic>
      </p:graphicFrame>
      <p:graphicFrame>
        <p:nvGraphicFramePr>
          <p:cNvPr id="5" name="Table 4"/>
          <p:cNvGraphicFramePr>
            <a:graphicFrameLocks noGrp="1"/>
          </p:cNvGraphicFramePr>
          <p:nvPr>
            <p:extLst/>
          </p:nvPr>
        </p:nvGraphicFramePr>
        <p:xfrm>
          <a:off x="276695" y="2419045"/>
          <a:ext cx="8723750" cy="1554480"/>
        </p:xfrm>
        <a:graphic>
          <a:graphicData uri="http://schemas.openxmlformats.org/drawingml/2006/table">
            <a:tbl>
              <a:tblPr firstRow="1" bandRow="1">
                <a:tableStyleId>{69CF1AB2-1976-4502-BF36-3FF5EA218861}</a:tableStyleId>
              </a:tblPr>
              <a:tblGrid>
                <a:gridCol w="1393910"/>
                <a:gridCol w="2137870"/>
                <a:gridCol w="1832460"/>
                <a:gridCol w="1374345"/>
                <a:gridCol w="1985165"/>
              </a:tblGrid>
              <a:tr h="370840">
                <a:tc>
                  <a:txBody>
                    <a:bodyPr/>
                    <a:lstStyle/>
                    <a:p>
                      <a:pPr algn="ctr"/>
                      <a:endParaRPr lang="en-IN" sz="1600" b="0" dirty="0" smtClean="0">
                        <a:latin typeface="Corbel" panose="020B0503020204020204" pitchFamily="34" charset="0"/>
                      </a:endParaRPr>
                    </a:p>
                    <a:p>
                      <a:pPr algn="ctr"/>
                      <a:r>
                        <a:rPr lang="en-IN" sz="1600" b="0" dirty="0" smtClean="0">
                          <a:latin typeface="Corbel" panose="020B0503020204020204" pitchFamily="34" charset="0"/>
                        </a:rPr>
                        <a:t>Taxi</a:t>
                      </a:r>
                    </a:p>
                    <a:p>
                      <a:pPr algn="ctr"/>
                      <a:endParaRPr lang="en-IN" sz="1600" b="0" dirty="0" smtClean="0">
                        <a:latin typeface="Corbel" panose="020B0503020204020204" pitchFamily="34" charset="0"/>
                      </a:endParaRPr>
                    </a:p>
                    <a:p>
                      <a:pPr algn="ctr"/>
                      <a:endParaRPr lang="en-IN" sz="1600" b="0" dirty="0" smtClean="0">
                        <a:latin typeface="Corbel" panose="020B0503020204020204" pitchFamily="34" charset="0"/>
                      </a:endParaRPr>
                    </a:p>
                    <a:p>
                      <a:pPr algn="ctr"/>
                      <a:endParaRPr lang="en-IN" sz="1600" b="0" dirty="0" smtClean="0">
                        <a:latin typeface="Corbel" panose="020B0503020204020204" pitchFamily="34" charset="0"/>
                      </a:endParaRPr>
                    </a:p>
                    <a:p>
                      <a:pPr algn="ctr"/>
                      <a:endParaRPr lang="en-IN" sz="1600" b="0" dirty="0">
                        <a:latin typeface="Corbel" panose="020B0503020204020204" pitchFamily="34" charset="0"/>
                      </a:endParaRPr>
                    </a:p>
                  </a:txBody>
                  <a:tcPr/>
                </a:tc>
                <a:tc>
                  <a:txBody>
                    <a:bodyPr/>
                    <a:lstStyle/>
                    <a:p>
                      <a:pPr algn="ctr"/>
                      <a:endParaRPr lang="en-IN" sz="1600" b="0" dirty="0" smtClean="0">
                        <a:latin typeface="Corbel" panose="020B0503020204020204" pitchFamily="34" charset="0"/>
                      </a:endParaRPr>
                    </a:p>
                    <a:p>
                      <a:pPr algn="ctr"/>
                      <a:r>
                        <a:rPr lang="en-IN" sz="1600" b="0" dirty="0" smtClean="0">
                          <a:latin typeface="Corbel" panose="020B0503020204020204" pitchFamily="34" charset="0"/>
                        </a:rPr>
                        <a:t>Safe, Fast, Legal, Comfortable</a:t>
                      </a:r>
                      <a:r>
                        <a:rPr lang="en-IN" sz="1600" b="0" baseline="0" dirty="0" smtClean="0">
                          <a:latin typeface="Corbel" panose="020B0503020204020204" pitchFamily="34" charset="0"/>
                        </a:rPr>
                        <a:t> trip, maximise profits</a:t>
                      </a:r>
                      <a:endParaRPr lang="en-IN" sz="1600" b="0" dirty="0">
                        <a:latin typeface="Corbel" panose="020B0503020204020204" pitchFamily="34" charset="0"/>
                      </a:endParaRPr>
                    </a:p>
                  </a:txBody>
                  <a:tcPr/>
                </a:tc>
                <a:tc>
                  <a:txBody>
                    <a:bodyPr/>
                    <a:lstStyle/>
                    <a:p>
                      <a:pPr algn="ctr"/>
                      <a:endParaRPr lang="en-IN" sz="1600" b="0" dirty="0" smtClean="0">
                        <a:latin typeface="Corbel" panose="020B0503020204020204" pitchFamily="34" charset="0"/>
                      </a:endParaRPr>
                    </a:p>
                    <a:p>
                      <a:pPr algn="ctr"/>
                      <a:r>
                        <a:rPr lang="en-IN" sz="1600" b="0" dirty="0" smtClean="0">
                          <a:latin typeface="Corbel" panose="020B0503020204020204" pitchFamily="34" charset="0"/>
                        </a:rPr>
                        <a:t>Roads, Pedestrians, Customers, other traffic</a:t>
                      </a:r>
                      <a:endParaRPr lang="en-IN" sz="1600" b="0" dirty="0">
                        <a:latin typeface="Corbel" panose="020B0503020204020204" pitchFamily="34" charset="0"/>
                      </a:endParaRPr>
                    </a:p>
                  </a:txBody>
                  <a:tcPr/>
                </a:tc>
                <a:tc>
                  <a:txBody>
                    <a:bodyPr/>
                    <a:lstStyle/>
                    <a:p>
                      <a:pPr algn="ctr"/>
                      <a:r>
                        <a:rPr lang="en-IN" sz="1600" b="0" dirty="0" smtClean="0">
                          <a:latin typeface="Corbel" panose="020B0503020204020204" pitchFamily="34" charset="0"/>
                        </a:rPr>
                        <a:t>Steering, accelerator, break, signal horn, display</a:t>
                      </a:r>
                      <a:endParaRPr lang="en-IN" sz="1600" b="0" dirty="0">
                        <a:latin typeface="Corbel" panose="020B0503020204020204" pitchFamily="34" charset="0"/>
                      </a:endParaRPr>
                    </a:p>
                  </a:txBody>
                  <a:tcPr/>
                </a:tc>
                <a:tc>
                  <a:txBody>
                    <a:bodyPr/>
                    <a:lstStyle/>
                    <a:p>
                      <a:pPr algn="ctr"/>
                      <a:r>
                        <a:rPr lang="en-IN" sz="1600" b="0" dirty="0" smtClean="0">
                          <a:latin typeface="Corbel" panose="020B0503020204020204" pitchFamily="34" charset="0"/>
                        </a:rPr>
                        <a:t>Cameras,</a:t>
                      </a:r>
                      <a:r>
                        <a:rPr lang="en-IN" sz="1600" b="0" baseline="0" dirty="0" smtClean="0">
                          <a:latin typeface="Corbel" panose="020B0503020204020204" pitchFamily="34" charset="0"/>
                        </a:rPr>
                        <a:t> Sonar, speedometer, odometer,  GPS, Accelerometer, Engine Sensors, Keyboard</a:t>
                      </a:r>
                      <a:endParaRPr lang="en-IN" sz="1600" b="0" dirty="0">
                        <a:latin typeface="Corbel" panose="020B0503020204020204" pitchFamily="34" charset="0"/>
                      </a:endParaRPr>
                    </a:p>
                  </a:txBody>
                  <a:tcPr/>
                </a:tc>
              </a:tr>
            </a:tbl>
          </a:graphicData>
        </a:graphic>
      </p:graphicFrame>
    </p:spTree>
    <p:extLst>
      <p:ext uri="{BB962C8B-B14F-4D97-AF65-F5344CB8AC3E}">
        <p14:creationId xmlns:p14="http://schemas.microsoft.com/office/powerpoint/2010/main" val="2509402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What is Agent Based Modelling (ABM) (1)</a:t>
            </a:r>
            <a:endParaRPr lang="en-US" sz="2800" b="1" dirty="0">
              <a:latin typeface="Corbel" panose="020B0503020204020204" pitchFamily="34" charset="0"/>
            </a:endParaRPr>
          </a:p>
        </p:txBody>
      </p:sp>
      <p:sp>
        <p:nvSpPr>
          <p:cNvPr id="8" name="TextBox 7"/>
          <p:cNvSpPr txBox="1"/>
          <p:nvPr/>
        </p:nvSpPr>
        <p:spPr>
          <a:xfrm>
            <a:off x="133772"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276694" y="1502815"/>
            <a:ext cx="8571045" cy="2954655"/>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t>An entity that functions continuously and autonomously in an environment in which other processes take place and other agents exist </a:t>
            </a:r>
            <a:endParaRPr lang="en-IN" sz="2400" dirty="0" smtClean="0"/>
          </a:p>
          <a:p>
            <a:pPr marL="285750" indent="-285750" algn="just">
              <a:buFont typeface="Wingdings" panose="05000000000000000000" pitchFamily="2" charset="2"/>
              <a:buChar char="Ø"/>
            </a:pPr>
            <a:r>
              <a:rPr lang="en-US" dirty="0" smtClean="0"/>
              <a:t> </a:t>
            </a:r>
            <a:r>
              <a:rPr lang="en-US" sz="2400" dirty="0">
                <a:latin typeface="Corbel" panose="020B0503020204020204" pitchFamily="34" charset="0"/>
              </a:rPr>
              <a:t>Simulation modeling technique where a system is modeled as a collection of agents and the relationships between them</a:t>
            </a:r>
            <a:r>
              <a:rPr lang="en-US" sz="2400" dirty="0" smtClean="0">
                <a:latin typeface="Corbel" panose="020B0503020204020204" pitchFamily="34" charset="0"/>
              </a:rPr>
              <a:t>.</a:t>
            </a:r>
          </a:p>
          <a:p>
            <a:pPr marL="285750" indent="-285750" algn="just">
              <a:buFont typeface="Wingdings" panose="05000000000000000000" pitchFamily="2" charset="2"/>
              <a:buChar char="Ø"/>
            </a:pPr>
            <a:r>
              <a:rPr lang="en-US" sz="2400" dirty="0" smtClean="0"/>
              <a:t>Agents </a:t>
            </a:r>
            <a:r>
              <a:rPr lang="en-US" sz="2400" dirty="0"/>
              <a:t>individually asses its situation in the environment and make decisions on the basis of a set of rules</a:t>
            </a:r>
            <a:endParaRPr lang="en-US" sz="2400" dirty="0">
              <a:latin typeface="Corbel" panose="020B0503020204020204" pitchFamily="34" charset="0"/>
            </a:endParaRPr>
          </a:p>
          <a:p>
            <a:endParaRPr lang="en-IN" dirty="0"/>
          </a:p>
        </p:txBody>
      </p:sp>
    </p:spTree>
    <p:extLst>
      <p:ext uri="{BB962C8B-B14F-4D97-AF65-F5344CB8AC3E}">
        <p14:creationId xmlns:p14="http://schemas.microsoft.com/office/powerpoint/2010/main" val="274782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What is Agent Based Modelling (ABM) (2)</a:t>
            </a:r>
            <a:endParaRPr lang="en-US" sz="2800" b="1" dirty="0">
              <a:latin typeface="Corbel" panose="020B0503020204020204" pitchFamily="34" charset="0"/>
            </a:endParaRPr>
          </a:p>
        </p:txBody>
      </p:sp>
      <p:sp>
        <p:nvSpPr>
          <p:cNvPr id="8" name="TextBox 7"/>
          <p:cNvSpPr txBox="1"/>
          <p:nvPr/>
        </p:nvSpPr>
        <p:spPr>
          <a:xfrm>
            <a:off x="133772"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276694" y="1502815"/>
            <a:ext cx="8571045" cy="2437590"/>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smtClean="0"/>
              <a:t>General Characteristics of an Agent :</a:t>
            </a:r>
          </a:p>
          <a:p>
            <a:pPr marL="1257300" lvl="2" indent="-342900">
              <a:lnSpc>
                <a:spcPct val="90000"/>
              </a:lnSpc>
              <a:buFont typeface="Wingdings" panose="05000000000000000000" pitchFamily="2" charset="2"/>
              <a:buChar char="ü"/>
            </a:pPr>
            <a:r>
              <a:rPr lang="en-US" sz="2400" dirty="0" smtClean="0">
                <a:latin typeface="Corbel" panose="020B0503020204020204" pitchFamily="34" charset="0"/>
              </a:rPr>
              <a:t>Autonomy</a:t>
            </a:r>
            <a:endParaRPr lang="en-US" sz="2400" dirty="0">
              <a:latin typeface="Corbel" panose="020B0503020204020204" pitchFamily="34" charset="0"/>
            </a:endParaRPr>
          </a:p>
          <a:p>
            <a:pPr marL="1257300" lvl="2" indent="-342900">
              <a:lnSpc>
                <a:spcPct val="90000"/>
              </a:lnSpc>
              <a:buFont typeface="Wingdings" panose="05000000000000000000" pitchFamily="2" charset="2"/>
              <a:buChar char="ü"/>
            </a:pPr>
            <a:r>
              <a:rPr lang="en-US" sz="2400" dirty="0">
                <a:latin typeface="Corbel" panose="020B0503020204020204" pitchFamily="34" charset="0"/>
              </a:rPr>
              <a:t>Pro-activeness</a:t>
            </a:r>
          </a:p>
          <a:p>
            <a:pPr marL="1257300" lvl="2" indent="-342900">
              <a:lnSpc>
                <a:spcPct val="90000"/>
              </a:lnSpc>
              <a:buFont typeface="Wingdings" panose="05000000000000000000" pitchFamily="2" charset="2"/>
              <a:buChar char="ü"/>
            </a:pPr>
            <a:r>
              <a:rPr lang="en-US" sz="2400" dirty="0">
                <a:latin typeface="Corbel" panose="020B0503020204020204" pitchFamily="34" charset="0"/>
              </a:rPr>
              <a:t>Reactivity </a:t>
            </a:r>
          </a:p>
          <a:p>
            <a:pPr marL="1257300" lvl="2" indent="-342900">
              <a:lnSpc>
                <a:spcPct val="90000"/>
              </a:lnSpc>
              <a:buFont typeface="Wingdings" panose="05000000000000000000" pitchFamily="2" charset="2"/>
              <a:buChar char="ü"/>
            </a:pPr>
            <a:r>
              <a:rPr lang="en-US" sz="2400" dirty="0">
                <a:latin typeface="Corbel" panose="020B0503020204020204" pitchFamily="34" charset="0"/>
              </a:rPr>
              <a:t>“Social” Ability</a:t>
            </a:r>
          </a:p>
          <a:p>
            <a:pPr algn="just"/>
            <a:endParaRPr lang="en-IN" sz="2400" dirty="0" smtClean="0"/>
          </a:p>
          <a:p>
            <a:endParaRPr lang="en-IN" dirty="0"/>
          </a:p>
        </p:txBody>
      </p:sp>
    </p:spTree>
    <p:extLst>
      <p:ext uri="{BB962C8B-B14F-4D97-AF65-F5344CB8AC3E}">
        <p14:creationId xmlns:p14="http://schemas.microsoft.com/office/powerpoint/2010/main" val="3289328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Agent Types</a:t>
            </a:r>
            <a:endParaRPr lang="en-US" sz="2800" b="1" dirty="0">
              <a:latin typeface="Corbel" panose="020B0503020204020204" pitchFamily="34" charset="0"/>
            </a:endParaRPr>
          </a:p>
        </p:txBody>
      </p:sp>
      <p:sp>
        <p:nvSpPr>
          <p:cNvPr id="8" name="TextBox 7"/>
          <p:cNvSpPr txBox="1"/>
          <p:nvPr/>
        </p:nvSpPr>
        <p:spPr>
          <a:xfrm>
            <a:off x="133772" y="1350110"/>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pic>
        <p:nvPicPr>
          <p:cNvPr id="4" name="Picture 3"/>
          <p:cNvPicPr>
            <a:picLocks noChangeAspect="1"/>
          </p:cNvPicPr>
          <p:nvPr/>
        </p:nvPicPr>
        <p:blipFill>
          <a:blip r:embed="rId3"/>
          <a:stretch>
            <a:fillRect/>
          </a:stretch>
        </p:blipFill>
        <p:spPr>
          <a:xfrm>
            <a:off x="907080" y="1350110"/>
            <a:ext cx="5802790" cy="3675100"/>
          </a:xfrm>
          <a:prstGeom prst="rect">
            <a:avLst/>
          </a:prstGeom>
        </p:spPr>
      </p:pic>
    </p:spTree>
    <p:extLst>
      <p:ext uri="{BB962C8B-B14F-4D97-AF65-F5344CB8AC3E}">
        <p14:creationId xmlns:p14="http://schemas.microsoft.com/office/powerpoint/2010/main" val="165224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A Case Study for Mult</a:t>
            </a:r>
            <a:r>
              <a:rPr lang="en-US" sz="3200" b="1" dirty="0" smtClean="0">
                <a:latin typeface="Corbel" panose="020B0503020204020204" pitchFamily="34" charset="0"/>
              </a:rPr>
              <a:t>i – Agents (1)</a:t>
            </a:r>
            <a:endParaRPr lang="en-US" sz="2800" b="1" dirty="0">
              <a:latin typeface="Corbel" panose="020B0503020204020204" pitchFamily="34" charset="0"/>
            </a:endParaRPr>
          </a:p>
        </p:txBody>
      </p:sp>
      <p:sp>
        <p:nvSpPr>
          <p:cNvPr id="8" name="TextBox 7"/>
          <p:cNvSpPr txBox="1"/>
          <p:nvPr/>
        </p:nvSpPr>
        <p:spPr>
          <a:xfrm>
            <a:off x="133772" y="1197405"/>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3" name="TextBox 2"/>
          <p:cNvSpPr txBox="1"/>
          <p:nvPr/>
        </p:nvSpPr>
        <p:spPr>
          <a:xfrm>
            <a:off x="296260" y="1502815"/>
            <a:ext cx="8551480" cy="3046988"/>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We implement a model of </a:t>
            </a:r>
            <a:r>
              <a:rPr lang="en-US" sz="2400" dirty="0" smtClean="0"/>
              <a:t>Wolf-Sheep predation </a:t>
            </a:r>
            <a:r>
              <a:rPr lang="en-US" sz="2400" dirty="0"/>
              <a:t>in Repast </a:t>
            </a:r>
            <a:r>
              <a:rPr lang="en-US" sz="2400" dirty="0" smtClean="0"/>
              <a:t>Symphony</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This model represents a simple variation of predator prey behavior using three </a:t>
            </a:r>
            <a:r>
              <a:rPr lang="en-US" sz="2400" dirty="0" smtClean="0"/>
              <a:t>agents:</a:t>
            </a:r>
          </a:p>
          <a:p>
            <a:pPr algn="just"/>
            <a:r>
              <a:rPr lang="en-US" sz="2400" dirty="0"/>
              <a:t> </a:t>
            </a:r>
            <a:r>
              <a:rPr lang="en-US" sz="2400" dirty="0" smtClean="0"/>
              <a:t>          - Wolf </a:t>
            </a:r>
          </a:p>
          <a:p>
            <a:pPr algn="just"/>
            <a:r>
              <a:rPr lang="en-US" sz="2400" dirty="0"/>
              <a:t> </a:t>
            </a:r>
            <a:r>
              <a:rPr lang="en-US" sz="2400" dirty="0" smtClean="0"/>
              <a:t>          - Sheep</a:t>
            </a:r>
          </a:p>
          <a:p>
            <a:pPr algn="just"/>
            <a:r>
              <a:rPr lang="en-US" sz="2400" dirty="0"/>
              <a:t> </a:t>
            </a:r>
            <a:r>
              <a:rPr lang="en-US" sz="2400" dirty="0" smtClean="0"/>
              <a:t>          - Grass </a:t>
            </a:r>
            <a:endParaRPr lang="en-IN" sz="2400" dirty="0"/>
          </a:p>
        </p:txBody>
      </p:sp>
    </p:spTree>
    <p:extLst>
      <p:ext uri="{BB962C8B-B14F-4D97-AF65-F5344CB8AC3E}">
        <p14:creationId xmlns:p14="http://schemas.microsoft.com/office/powerpoint/2010/main" val="2192751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95" y="586585"/>
            <a:ext cx="8112930" cy="610821"/>
          </a:xfrm>
        </p:spPr>
        <p:txBody>
          <a:bodyPr>
            <a:normAutofit/>
          </a:bodyPr>
          <a:lstStyle/>
          <a:p>
            <a:r>
              <a:rPr lang="en-US" sz="3200" b="1" dirty="0" smtClean="0">
                <a:latin typeface="Corbel" panose="020B0503020204020204" pitchFamily="34" charset="0"/>
              </a:rPr>
              <a:t>A Case Study for Mult</a:t>
            </a:r>
            <a:r>
              <a:rPr lang="en-US" sz="3200" b="1" dirty="0" smtClean="0">
                <a:latin typeface="Corbel" panose="020B0503020204020204" pitchFamily="34" charset="0"/>
              </a:rPr>
              <a:t>i – Agents (2)</a:t>
            </a:r>
            <a:endParaRPr lang="en-US" sz="2800" b="1" dirty="0">
              <a:latin typeface="Corbel" panose="020B0503020204020204" pitchFamily="34" charset="0"/>
            </a:endParaRPr>
          </a:p>
        </p:txBody>
      </p:sp>
      <p:sp>
        <p:nvSpPr>
          <p:cNvPr id="8" name="TextBox 7"/>
          <p:cNvSpPr txBox="1"/>
          <p:nvPr/>
        </p:nvSpPr>
        <p:spPr>
          <a:xfrm>
            <a:off x="133772" y="1197405"/>
            <a:ext cx="8398775" cy="830997"/>
          </a:xfrm>
          <a:prstGeom prst="rect">
            <a:avLst/>
          </a:prstGeom>
          <a:noFill/>
        </p:spPr>
        <p:txBody>
          <a:bodyPr wrap="square" rtlCol="0">
            <a:spAutoFit/>
          </a:bodyPr>
          <a:lstStyle/>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b="1" dirty="0">
              <a:solidFill>
                <a:srgbClr val="000000"/>
              </a:solidFill>
              <a:latin typeface="Corbel" panose="020B0503020204020204" pitchFamily="34" charset="0"/>
            </a:endParaRPr>
          </a:p>
          <a:p>
            <a:pP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latin typeface="Corbel" panose="020B0503020204020204" pitchFamily="34" charset="0"/>
              </a:rPr>
              <a:t>  </a:t>
            </a:r>
            <a:endParaRPr lang="en-US" sz="2400" b="1" dirty="0">
              <a:solidFill>
                <a:srgbClr val="000000"/>
              </a:solidFill>
              <a:latin typeface="Corbel" panose="020B0503020204020204" pitchFamily="34" charset="0"/>
            </a:endParaRPr>
          </a:p>
        </p:txBody>
      </p:sp>
      <p:sp>
        <p:nvSpPr>
          <p:cNvPr id="5" name="TextBox 4"/>
          <p:cNvSpPr txBox="1"/>
          <p:nvPr/>
        </p:nvSpPr>
        <p:spPr>
          <a:xfrm>
            <a:off x="277225" y="1350110"/>
            <a:ext cx="8570515" cy="5078313"/>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smtClean="0"/>
              <a:t> Both the Wolf and sheep move in the grid randomly and some energy is lost. </a:t>
            </a:r>
            <a:r>
              <a:rPr lang="en-US" dirty="0"/>
              <a:t>The wolves and sheep need to eat food in order to replenish their energy, and they will die once their energy level reaches zero. </a:t>
            </a: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Wolves prey on sheep and may eat them if the two are located in the same spatial position, thereby increasing the wolf’s energy </a:t>
            </a:r>
            <a:r>
              <a:rPr lang="en-US" dirty="0" smtClean="0"/>
              <a:t>level</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Sheep may similarly eat grass if the sheep is located on a patch which contains living grass. </a:t>
            </a: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Once a sheep eats the grass in its location, the grass needs to regrow before the sheep can eat it again</a:t>
            </a: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endParaRPr lang="en-IN" dirty="0" smtClean="0"/>
          </a:p>
          <a:p>
            <a:pPr marL="285750" indent="-285750" algn="just">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736682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1181</Words>
  <Application>Microsoft Office PowerPoint</Application>
  <PresentationFormat>On-screen Show (16:9)</PresentationFormat>
  <Paragraphs>202</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Malgun Gothic</vt:lpstr>
      <vt:lpstr>Arial</vt:lpstr>
      <vt:lpstr>Calibri</vt:lpstr>
      <vt:lpstr>Corbel</vt:lpstr>
      <vt:lpstr>Times New Roman</vt:lpstr>
      <vt:lpstr>Wingdings</vt:lpstr>
      <vt:lpstr>Office Theme</vt:lpstr>
      <vt:lpstr>Artificial Intelligence (AI)</vt:lpstr>
      <vt:lpstr>Agenda</vt:lpstr>
      <vt:lpstr>PowerPoint Presentation</vt:lpstr>
      <vt:lpstr>PEAS : Automated  Taxi Driver  </vt:lpstr>
      <vt:lpstr>What is Agent Based Modelling (ABM) (1)</vt:lpstr>
      <vt:lpstr>What is Agent Based Modelling (ABM) (2)</vt:lpstr>
      <vt:lpstr>Agent Types</vt:lpstr>
      <vt:lpstr>A Case Study for Multi – Agents (1)</vt:lpstr>
      <vt:lpstr>A Case Study for Multi – Agents (2)</vt:lpstr>
      <vt:lpstr>A Case Study for Multi – Agents (3)</vt:lpstr>
      <vt:lpstr>Repast S Implementation (1) </vt:lpstr>
      <vt:lpstr>Repast S Implementation (2)</vt:lpstr>
      <vt:lpstr>Repast S Implementation (3)</vt:lpstr>
      <vt:lpstr>Repast S Implementation (4)</vt:lpstr>
      <vt:lpstr>Repast S Implementation (5)</vt:lpstr>
      <vt:lpstr>Class Discussion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2019-05-23T00:07:41Z</dcterms:modified>
</cp:coreProperties>
</file>