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nuhBd3VyM8NUg/xX5P6Wyy/a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601670" y="1350110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601669" y="287716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  <a:defRPr b="0" i="0" sz="2800">
                <a:solidFill>
                  <a:srgbClr val="F2CD44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100" name="Google Shape;10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448965" y="1044700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None/>
              <a:defRPr b="0" sz="405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0" name="Google Shape;40;p22"/>
          <p:cNvGrpSpPr/>
          <p:nvPr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41" name="Google Shape;41;p22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22"/>
          <p:cNvSpPr/>
          <p:nvPr/>
        </p:nvSpPr>
        <p:spPr>
          <a:xfrm flipH="1" rot="10800000">
            <a:off x="0" y="2795036"/>
            <a:ext cx="1321594" cy="34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525317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536879" y="165551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536879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25"/>
          <p:cNvSpPr txBox="1"/>
          <p:nvPr>
            <p:ph idx="3" type="body"/>
          </p:nvPr>
        </p:nvSpPr>
        <p:spPr>
          <a:xfrm>
            <a:off x="4572000" y="165551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5"/>
          <p:cNvSpPr txBox="1"/>
          <p:nvPr>
            <p:ph idx="4" type="body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43555" y="2419045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lang="en-US" sz="4000">
                <a:latin typeface="Corbel"/>
                <a:ea typeface="Corbel"/>
                <a:cs typeface="Corbel"/>
                <a:sym typeface="Corbel"/>
              </a:rPr>
              <a:t>Artificial Intelligence (AI)</a:t>
            </a:r>
            <a:endParaRPr b="1" sz="4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83290" y="348798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Topic 2: Problem Solving Agents 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143555" y="433880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Example: Water Pouring (1) 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143555" y="1655520"/>
            <a:ext cx="8551480" cy="182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Given a 4 gallon bucket and a 3 gallon bucket, how can we measure exactly 2 gallons into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 one bucket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There are no markings on the bucket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You must fill each bucket completely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143555" y="433880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Example: Water Pouring (2) 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143555" y="1253204"/>
            <a:ext cx="8551480" cy="3890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Initial state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buckets are empty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Represented by the tuple ( 0 0 )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Goal state: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One of the buckets has two gallons of water in it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Represented by either ( x 2 ) or ( 2 x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Path cost: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per unit step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143555" y="433880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Example: Water Pouring (3) 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143555" y="1350110"/>
            <a:ext cx="8551480" cy="3668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Actions and Successor Function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Fill a bucket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(3 y)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(x 4)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Empty a bucket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(0 y)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(x 0)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Pour contents of one bucket into another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(0 x+y) or (x+y-4, 4)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 y) -&gt; (x+y 0) or (3, x+y-3)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143555" y="433880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Example: Water Pouring (4) 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720" y="1502815"/>
            <a:ext cx="4733855" cy="340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/>
        </p:nvSpPr>
        <p:spPr>
          <a:xfrm>
            <a:off x="-161855" y="433880"/>
            <a:ext cx="7554295" cy="10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D3A90F"/>
                </a:solidFill>
                <a:latin typeface="Calibri"/>
                <a:ea typeface="Calibri"/>
                <a:cs typeface="Calibri"/>
                <a:sym typeface="Calibri"/>
              </a:rPr>
              <a:t>Learning Outcomes with the Topic </a:t>
            </a:r>
            <a:endParaRPr sz="3959">
              <a:solidFill>
                <a:srgbClr val="D3A9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601670" y="1960930"/>
            <a:ext cx="8704186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Understanding the need of Search Agent(s)</a:t>
            </a:r>
            <a:b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-245358" y="560125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7"/>
              <a:buNone/>
            </a:pPr>
            <a:r>
              <a:rPr b="1" lang="en-US" sz="3607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Methodology</a:t>
            </a:r>
            <a:r>
              <a:rPr b="1" lang="en-US" sz="3746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 And Assessment Criterias</a:t>
            </a:r>
            <a:endParaRPr b="1" sz="3746">
              <a:solidFill>
                <a:srgbClr val="D3A90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5" name="Google Shape;205;p15"/>
          <p:cNvCxnSpPr/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06" name="Google Shape;206;p15"/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207" name="Google Shape;207;p1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CCC0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60009" name="adj1"/>
                <a:gd fmla="val 1927144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9" name="Google Shape;209;p15"/>
          <p:cNvCxnSpPr/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10" name="Google Shape;210;p15"/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211" name="Google Shape;211;p1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D6E3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45699" name="adj1"/>
                <a:gd fmla="val 4626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3" name="Google Shape;213;p15"/>
          <p:cNvCxnSpPr/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14" name="Google Shape;214;p15"/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215" name="Google Shape;215;p1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76551" name="adj1"/>
                <a:gd fmla="val 527794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5"/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218" name="Google Shape;218;p1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B7CCE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15061" name="adj1"/>
                <a:gd fmla="val 799925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5"/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 rot="10800000">
            <a:off x="1898151" y="3407501"/>
            <a:ext cx="2837700" cy="721800"/>
          </a:xfrm>
          <a:prstGeom prst="bentConnector3">
            <a:avLst>
              <a:gd fmla="val 99034" name="adj1"/>
            </a:avLst>
          </a:prstGeom>
          <a:noFill/>
          <a:ln cap="flat" cmpd="sng" w="381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22" name="Google Shape;222;p15"/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23" name="Google Shape;223;p15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Class Assignment(s) </a:t>
              </a:r>
              <a:endParaRPr b="1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Each chapter being covered will have one assignment.  The Case Studies will be given in line to the Changing with Speed across IT Projects in Kirirom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26" name="Google Shape;226;p15"/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Internal Exam(s) </a:t>
              </a:r>
              <a:endParaRPr b="1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15"/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There will be 2 exams </a:t>
              </a:r>
              <a:endPara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28" name="Google Shape;228;p15"/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29" name="Google Shape;229;p15"/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Model Exam </a:t>
              </a:r>
              <a:endParaRPr b="1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There will be one Model Exam. </a:t>
              </a:r>
              <a:endPara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31" name="Google Shape;231;p15"/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232" name="Google Shape;232;p15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Semester Exam</a:t>
              </a:r>
              <a:endParaRPr b="1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15"/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will be 1 Semester Exam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5"/>
          <p:cNvSpPr/>
          <p:nvPr/>
        </p:nvSpPr>
        <p:spPr>
          <a:xfrm>
            <a:off x="5020243" y="4013983"/>
            <a:ext cx="247097" cy="23130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/>
          <p:nvPr/>
        </p:nvSpPr>
        <p:spPr>
          <a:xfrm flipH="1">
            <a:off x="4996909" y="3149267"/>
            <a:ext cx="293762" cy="242336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 rot="9900000">
            <a:off x="4995290" y="2285081"/>
            <a:ext cx="297000" cy="25224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5013891" y="1450518"/>
            <a:ext cx="259797" cy="19955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/>
          <p:nvPr/>
        </p:nvSpPr>
        <p:spPr>
          <a:xfrm flipH="1" rot="-5400000">
            <a:off x="2105869" y="2634145"/>
            <a:ext cx="405797" cy="382163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1059785" y="1197405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Thank You !</a:t>
            </a:r>
            <a:endParaRPr sz="324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296260" y="1960930"/>
            <a:ext cx="427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 Algorithm Must Be Seen to Be Believed”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                          - Donald Knuth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705" y="-1"/>
            <a:ext cx="4419295" cy="516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alibri"/>
              <a:buNone/>
            </a:pPr>
            <a:r>
              <a:rPr lang="en-US" sz="3240"/>
              <a:t>Agenda</a:t>
            </a:r>
            <a:endParaRPr sz="3240"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448965" y="1197405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Problem-solving agents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Problem types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Problem formulation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Example problems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Basic search algorithms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Learning Outcomes : Intelligent Agents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Methodology and Assessment Criteria for the Subject 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60" y="281175"/>
            <a:ext cx="6385785" cy="463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2800"/>
              <a:buFont typeface="Corbel"/>
              <a:buNone/>
            </a:pPr>
            <a:r>
              <a:rPr b="1" lang="en-US" sz="2800">
                <a:latin typeface="Corbel"/>
                <a:ea typeface="Corbel"/>
                <a:cs typeface="Corbel"/>
                <a:sym typeface="Corbel"/>
              </a:rPr>
              <a:t>Problem Solving Agents (1) 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22917" l="14844" r="3125" t="17708"/>
          <a:stretch/>
        </p:blipFill>
        <p:spPr>
          <a:xfrm>
            <a:off x="790316" y="1269212"/>
            <a:ext cx="6758973" cy="366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2800"/>
              <a:buFont typeface="Corbel"/>
              <a:buNone/>
            </a:pPr>
            <a:r>
              <a:rPr b="1" lang="en-US" sz="2800">
                <a:latin typeface="Corbel"/>
                <a:ea typeface="Corbel"/>
                <a:cs typeface="Corbel"/>
                <a:sym typeface="Corbel"/>
              </a:rPr>
              <a:t>Problem Solving Agents (2) 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33771" y="1197406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sz="2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62829" y="1450181"/>
            <a:ext cx="794066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Problem solving agent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kind of “goal based” agent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Finds sequences of actions that lead to desirable states.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algorithms are uninformed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No extra information about the problem other than the definition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extra information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heuristics (rules)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2800"/>
              <a:buFont typeface="Corbel"/>
              <a:buNone/>
            </a:pPr>
            <a:r>
              <a:rPr b="1" lang="en-US" sz="2800">
                <a:latin typeface="Corbel"/>
                <a:ea typeface="Corbel"/>
                <a:cs typeface="Corbel"/>
                <a:sym typeface="Corbel"/>
              </a:rPr>
              <a:t>Problem Solving Agents (3) 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65" y="1350110"/>
            <a:ext cx="3970330" cy="34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4419600" y="1350100"/>
            <a:ext cx="47337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Simple-Problem-Solving-Agent( percept ) returns action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Inputs:	percept		a percept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Static:	seq		an action sequence initially empty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		some description of the current world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goal		a goal, initially null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problem		a problem formulation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 &lt;- UPDATE-STATE( state, percept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seq is empty then 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goal &lt;- FORMULATE-GOAL( state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problem &lt;- FORMULATE-PROBLEM( state, goal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seq &lt;- SEARCH( problem )				# SEARCH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 &lt;- RECOMMENDATION ( seq )			# SOLUTION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 &lt;- REMAINDER( seq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action			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# EXECUTION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143555" y="433880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Goal based Agent(s)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448965" y="1350110"/>
            <a:ext cx="7241417" cy="35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Assumes the problem environment is: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plan remains the same 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Observab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Agent knows the initial state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Discrete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Agent can enumerate the choices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Deterministic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Agent can plan a sequence of actions such that each will lead to an intermediate state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agent carries out its plans with its eyes closed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Certain of what’s going on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loop system</a:t>
            </a:r>
            <a:endParaRPr b="1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43555" y="433880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Goal based Agent(s)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448965" y="1350110"/>
            <a:ext cx="7241417" cy="35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Assumes the problem environment is: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plan remains the same 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Observab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Agent knows the initial state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Discrete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Agent can enumerate the choices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Deterministic</a:t>
            </a:r>
            <a:endParaRPr/>
          </a:p>
          <a:p>
            <a:pPr indent="0" lvl="2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Agent can plan a sequence of actions such that each will lead to an intermediate state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agent carries out its plans with its eyes closed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Certain of what’s going on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loop system</a:t>
            </a:r>
            <a:endParaRPr b="1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143555" y="433880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Well Defined Problems and Solutions</a:t>
            </a:r>
            <a:endParaRPr b="1" sz="3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448965" y="1350110"/>
            <a:ext cx="7241417" cy="2191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problem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Initial state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Actions and Successor Function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Goal test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Path cost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