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6" roundtripDataSignature="AMtx7mg3I8NRxL4aS0RgF87yJKvmq0fk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AD634AF-E5C8-4D95-B2E5-E721FC1C54B8}">
  <a:tblStyle styleId="{9AD634AF-E5C8-4D95-B2E5-E721FC1C54B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customschemas.google.com/relationships/presentationmetadata" Target="meta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2" name="Google Shape;18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9" name="Google Shape;18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6" name="Google Shape;19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7" name="Google Shape;557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1" name="Google Shape;16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1"/>
          <p:cNvSpPr txBox="1"/>
          <p:nvPr>
            <p:ph type="ctrTitle"/>
          </p:nvPr>
        </p:nvSpPr>
        <p:spPr>
          <a:xfrm>
            <a:off x="601670" y="1350110"/>
            <a:ext cx="8246070" cy="137434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1"/>
          <p:cNvSpPr txBox="1"/>
          <p:nvPr>
            <p:ph idx="1" type="subTitle"/>
          </p:nvPr>
        </p:nvSpPr>
        <p:spPr>
          <a:xfrm>
            <a:off x="601669" y="2877160"/>
            <a:ext cx="8398775" cy="1374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Clr>
                <a:srgbClr val="F2CD44"/>
              </a:buClr>
              <a:buSzPts val="2800"/>
              <a:buNone/>
              <a:defRPr b="0" i="0" sz="2800">
                <a:solidFill>
                  <a:srgbClr val="F2CD44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3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0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6" name="Google Shape;76;p40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7" name="Google Shape;77;p4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1"/>
          <p:cNvSpPr txBox="1"/>
          <p:nvPr>
            <p:ph type="title"/>
          </p:nvPr>
        </p:nvSpPr>
        <p:spPr>
          <a:xfrm>
            <a:off x="525317" y="433880"/>
            <a:ext cx="8093365" cy="610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600"/>
              <a:buFont typeface="Calibri"/>
              <a:buNone/>
              <a:defRPr sz="3600">
                <a:solidFill>
                  <a:srgbClr val="F2CD4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1"/>
          <p:cNvSpPr txBox="1"/>
          <p:nvPr>
            <p:ph idx="1" type="body"/>
          </p:nvPr>
        </p:nvSpPr>
        <p:spPr>
          <a:xfrm>
            <a:off x="536879" y="1655519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None/>
              <a:defRPr b="1" sz="2400">
                <a:solidFill>
                  <a:srgbClr val="1D1B10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3" name="Google Shape;83;p41"/>
          <p:cNvSpPr txBox="1"/>
          <p:nvPr>
            <p:ph idx="2" type="body"/>
          </p:nvPr>
        </p:nvSpPr>
        <p:spPr>
          <a:xfrm>
            <a:off x="536879" y="2127916"/>
            <a:ext cx="4040188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Char char="•"/>
              <a:defRPr sz="2400">
                <a:solidFill>
                  <a:srgbClr val="1D1B10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Char char="–"/>
              <a:defRPr sz="2000">
                <a:solidFill>
                  <a:srgbClr val="1D1B10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rgbClr val="1D1B10"/>
              </a:buClr>
              <a:buSzPts val="1800"/>
              <a:buChar char="•"/>
              <a:defRPr sz="1800">
                <a:solidFill>
                  <a:srgbClr val="1D1B10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rgbClr val="1D1B10"/>
              </a:buClr>
              <a:buSzPts val="1600"/>
              <a:buChar char="–"/>
              <a:defRPr sz="1600">
                <a:solidFill>
                  <a:srgbClr val="1D1B10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rgbClr val="1D1B10"/>
              </a:buClr>
              <a:buSzPts val="1600"/>
              <a:buChar char="»"/>
              <a:defRPr sz="1600">
                <a:solidFill>
                  <a:srgbClr val="1D1B10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4" name="Google Shape;84;p41"/>
          <p:cNvSpPr txBox="1"/>
          <p:nvPr>
            <p:ph idx="3" type="body"/>
          </p:nvPr>
        </p:nvSpPr>
        <p:spPr>
          <a:xfrm>
            <a:off x="4572000" y="1655519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None/>
              <a:defRPr b="1" sz="2400">
                <a:solidFill>
                  <a:srgbClr val="1D1B10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5" name="Google Shape;85;p41"/>
          <p:cNvSpPr txBox="1"/>
          <p:nvPr>
            <p:ph idx="4" type="body"/>
          </p:nvPr>
        </p:nvSpPr>
        <p:spPr>
          <a:xfrm>
            <a:off x="4572000" y="2127916"/>
            <a:ext cx="4041775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Char char="•"/>
              <a:defRPr sz="2400">
                <a:solidFill>
                  <a:srgbClr val="1D1B10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Char char="–"/>
              <a:defRPr sz="2000">
                <a:solidFill>
                  <a:srgbClr val="1D1B10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rgbClr val="1D1B10"/>
              </a:buClr>
              <a:buSzPts val="1800"/>
              <a:buChar char="•"/>
              <a:defRPr sz="1800">
                <a:solidFill>
                  <a:srgbClr val="1D1B10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rgbClr val="1D1B10"/>
              </a:buClr>
              <a:buSzPts val="1600"/>
              <a:buChar char="–"/>
              <a:defRPr sz="1600">
                <a:solidFill>
                  <a:srgbClr val="1D1B10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rgbClr val="1D1B10"/>
              </a:buClr>
              <a:buSzPts val="1600"/>
              <a:buChar char="»"/>
              <a:defRPr sz="1600">
                <a:solidFill>
                  <a:srgbClr val="1D1B10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6" name="Google Shape;86;p4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2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2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92" name="Google Shape;92;p42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93" name="Google Shape;93;p4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3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3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43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4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4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4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5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5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4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E:\websites\free-power-point-templates\2012\logos.png" id="115" name="Google Shape;115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2"/>
          <p:cNvSpPr txBox="1"/>
          <p:nvPr>
            <p:ph type="title"/>
          </p:nvPr>
        </p:nvSpPr>
        <p:spPr>
          <a:xfrm>
            <a:off x="448964" y="433880"/>
            <a:ext cx="6260905" cy="5726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  <a:defRPr sz="3600">
                <a:solidFill>
                  <a:srgbClr val="0070C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2"/>
          <p:cNvSpPr txBox="1"/>
          <p:nvPr>
            <p:ph idx="1" type="body"/>
          </p:nvPr>
        </p:nvSpPr>
        <p:spPr>
          <a:xfrm>
            <a:off x="448965" y="1044700"/>
            <a:ext cx="6260906" cy="3511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1D1B10"/>
              </a:buClr>
              <a:buSzPts val="2800"/>
              <a:buChar char="•"/>
              <a:defRPr sz="2800">
                <a:solidFill>
                  <a:srgbClr val="1D1B10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1D1B10"/>
              </a:buClr>
              <a:buSzPts val="2800"/>
              <a:buChar char="–"/>
              <a:defRPr>
                <a:solidFill>
                  <a:srgbClr val="1D1B10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Char char="•"/>
              <a:defRPr>
                <a:solidFill>
                  <a:srgbClr val="1D1B10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Char char="–"/>
              <a:defRPr>
                <a:solidFill>
                  <a:srgbClr val="1D1B10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Char char="»"/>
              <a:defRPr>
                <a:solidFill>
                  <a:srgbClr val="1D1B10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3"/>
          <p:cNvSpPr txBox="1"/>
          <p:nvPr>
            <p:ph type="title"/>
          </p:nvPr>
        </p:nvSpPr>
        <p:spPr>
          <a:xfrm>
            <a:off x="448965" y="433880"/>
            <a:ext cx="8246070" cy="61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600"/>
              <a:buFont typeface="Calibri"/>
              <a:buNone/>
              <a:defRPr sz="3600">
                <a:solidFill>
                  <a:srgbClr val="F2CD4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3"/>
          <p:cNvSpPr txBox="1"/>
          <p:nvPr>
            <p:ph idx="1" type="body"/>
          </p:nvPr>
        </p:nvSpPr>
        <p:spPr>
          <a:xfrm>
            <a:off x="448966" y="1350110"/>
            <a:ext cx="8246070" cy="351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1D1B10"/>
              </a:buClr>
              <a:buSzPts val="2800"/>
              <a:buChar char="•"/>
              <a:defRPr sz="2800">
                <a:solidFill>
                  <a:srgbClr val="1D1B10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1D1B10"/>
              </a:buClr>
              <a:buSzPts val="2800"/>
              <a:buChar char="–"/>
              <a:defRPr>
                <a:solidFill>
                  <a:srgbClr val="1D1B10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Char char="•"/>
              <a:defRPr>
                <a:solidFill>
                  <a:srgbClr val="1D1B10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Char char="–"/>
              <a:defRPr>
                <a:solidFill>
                  <a:srgbClr val="1D1B10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Char char="»"/>
              <a:defRPr>
                <a:solidFill>
                  <a:srgbClr val="1D1B10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2 Content" type="txAndTwoObj">
  <p:cSld name="TEXT_AND_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4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4"/>
          <p:cNvSpPr txBox="1"/>
          <p:nvPr>
            <p:ph idx="2" type="body"/>
          </p:nvPr>
        </p:nvSpPr>
        <p:spPr>
          <a:xfrm>
            <a:off x="4648200" y="1200150"/>
            <a:ext cx="4038600" cy="16394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34"/>
          <p:cNvSpPr txBox="1"/>
          <p:nvPr>
            <p:ph idx="3" type="body"/>
          </p:nvPr>
        </p:nvSpPr>
        <p:spPr>
          <a:xfrm>
            <a:off x="4648200" y="2953942"/>
            <a:ext cx="4038600" cy="1640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34"/>
          <p:cNvSpPr txBox="1"/>
          <p:nvPr>
            <p:ph idx="10" type="dt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4"/>
          <p:cNvSpPr txBox="1"/>
          <p:nvPr>
            <p:ph idx="11" type="ftr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4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5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5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5"/>
          <p:cNvSpPr txBox="1"/>
          <p:nvPr>
            <p:ph idx="10" type="dt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11" type="ftr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5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ontents slide layout">
  <p:cSld name="1_Contents slide layou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8"/>
          <p:cNvSpPr txBox="1"/>
          <p:nvPr>
            <p:ph idx="1" type="body"/>
          </p:nvPr>
        </p:nvSpPr>
        <p:spPr>
          <a:xfrm>
            <a:off x="242647" y="254632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810"/>
              </a:spcBef>
              <a:spcAft>
                <a:spcPts val="0"/>
              </a:spcAft>
              <a:buClr>
                <a:srgbClr val="262626"/>
              </a:buClr>
              <a:buSzPts val="4050"/>
              <a:buNone/>
              <a:defRPr b="0" sz="405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60" name="Google Shape;60;p38"/>
          <p:cNvGrpSpPr/>
          <p:nvPr/>
        </p:nvGrpSpPr>
        <p:grpSpPr>
          <a:xfrm>
            <a:off x="0" y="4948390"/>
            <a:ext cx="9144000" cy="195110"/>
            <a:chOff x="4379494" y="697832"/>
            <a:chExt cx="2586787" cy="168442"/>
          </a:xfrm>
        </p:grpSpPr>
        <p:sp>
          <p:nvSpPr>
            <p:cNvPr id="61" name="Google Shape;61;p38"/>
            <p:cNvSpPr/>
            <p:nvPr/>
          </p:nvSpPr>
          <p:spPr>
            <a:xfrm>
              <a:off x="4379494" y="697832"/>
              <a:ext cx="517358" cy="1684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38"/>
            <p:cNvSpPr/>
            <p:nvPr/>
          </p:nvSpPr>
          <p:spPr>
            <a:xfrm>
              <a:off x="4896852" y="697832"/>
              <a:ext cx="517358" cy="1684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38"/>
            <p:cNvSpPr/>
            <p:nvPr/>
          </p:nvSpPr>
          <p:spPr>
            <a:xfrm>
              <a:off x="5414209" y="697832"/>
              <a:ext cx="517358" cy="16844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38"/>
            <p:cNvSpPr/>
            <p:nvPr/>
          </p:nvSpPr>
          <p:spPr>
            <a:xfrm>
              <a:off x="5931566" y="697832"/>
              <a:ext cx="517358" cy="1684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38"/>
            <p:cNvSpPr/>
            <p:nvPr/>
          </p:nvSpPr>
          <p:spPr>
            <a:xfrm>
              <a:off x="6448923" y="697832"/>
              <a:ext cx="517358" cy="1684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" name="Google Shape;66;p38"/>
          <p:cNvSpPr/>
          <p:nvPr/>
        </p:nvSpPr>
        <p:spPr>
          <a:xfrm flipH="1" rot="10800000">
            <a:off x="0" y="2795036"/>
            <a:ext cx="1321594" cy="342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9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9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0" name="Google Shape;70;p3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0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30"/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"/>
          <p:cNvSpPr txBox="1"/>
          <p:nvPr>
            <p:ph type="ctrTitle"/>
          </p:nvPr>
        </p:nvSpPr>
        <p:spPr>
          <a:xfrm>
            <a:off x="143555" y="2419045"/>
            <a:ext cx="8246070" cy="137434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rbel"/>
              <a:buNone/>
            </a:pPr>
            <a:r>
              <a:rPr b="1" lang="en-US" sz="4000">
                <a:latin typeface="Corbel"/>
                <a:ea typeface="Corbel"/>
                <a:cs typeface="Corbel"/>
                <a:sym typeface="Corbel"/>
              </a:rPr>
              <a:t>Artificial Intelligence (AI)</a:t>
            </a:r>
            <a:endParaRPr b="1" sz="40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2" name="Google Shape;122;p1"/>
          <p:cNvSpPr txBox="1"/>
          <p:nvPr>
            <p:ph idx="1" type="subTitle"/>
          </p:nvPr>
        </p:nvSpPr>
        <p:spPr>
          <a:xfrm>
            <a:off x="183290" y="3487980"/>
            <a:ext cx="8398775" cy="1374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2800"/>
              <a:buNone/>
            </a:pPr>
            <a:r>
              <a:rPr b="1" lang="en-US">
                <a:latin typeface="Corbel"/>
                <a:ea typeface="Corbel"/>
                <a:cs typeface="Corbel"/>
                <a:sym typeface="Corbel"/>
              </a:rPr>
              <a:t>Topic 2: Problem Solving Agents (Part -II)</a:t>
            </a:r>
            <a:endParaRPr b="1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/>
          <p:nvPr>
            <p:ph type="title"/>
          </p:nvPr>
        </p:nvSpPr>
        <p:spPr>
          <a:xfrm>
            <a:off x="195340" y="586585"/>
            <a:ext cx="8246070" cy="61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905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600"/>
              <a:buFont typeface="Calibri"/>
              <a:buNone/>
            </a:pPr>
            <a:r>
              <a:rPr lang="en-US"/>
              <a:t>State space</a:t>
            </a:r>
            <a:endParaRPr/>
          </a:p>
        </p:txBody>
      </p:sp>
      <p:sp>
        <p:nvSpPr>
          <p:cNvPr id="186" name="Google Shape;186;p10"/>
          <p:cNvSpPr txBox="1"/>
          <p:nvPr>
            <p:ph idx="1" type="body"/>
          </p:nvPr>
        </p:nvSpPr>
        <p:spPr>
          <a:xfrm>
            <a:off x="55975" y="1350110"/>
            <a:ext cx="8944470" cy="351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9050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1D1B10"/>
              </a:buClr>
              <a:buSzPts val="2400"/>
              <a:buFont typeface="Noto Sans Symbols"/>
              <a:buChar char="⮚"/>
            </a:pPr>
            <a:r>
              <a:rPr lang="en-US" sz="2400"/>
              <a:t>The </a:t>
            </a:r>
            <a:r>
              <a:rPr b="1" lang="en-US" sz="2400"/>
              <a:t>state space</a:t>
            </a:r>
            <a:r>
              <a:rPr lang="en-US" sz="2400"/>
              <a:t> is the set of all states reachable from the initial state.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Font typeface="Noto Sans Symbols"/>
              <a:buChar char="⮚"/>
            </a:pPr>
            <a:r>
              <a:rPr lang="en-US" sz="2400"/>
              <a:t>It forms a graph (or map) in which the nodes are states and the arcs between nodes are actions.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Font typeface="Noto Sans Symbols"/>
              <a:buChar char="⮚"/>
            </a:pPr>
            <a:r>
              <a:rPr lang="en-US" sz="2400"/>
              <a:t>A </a:t>
            </a:r>
            <a:r>
              <a:rPr b="1" lang="en-US" sz="2400"/>
              <a:t>path</a:t>
            </a:r>
            <a:r>
              <a:rPr lang="en-US" sz="2400"/>
              <a:t> in the state space is a sequence of states connected by a sequence of actions.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Font typeface="Noto Sans Symbols"/>
              <a:buChar char="⮚"/>
            </a:pPr>
            <a:r>
              <a:rPr lang="en-US" sz="2400"/>
              <a:t>The solution of the problem is part of the map formed by the state space.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"/>
          <p:cNvSpPr txBox="1"/>
          <p:nvPr>
            <p:ph type="title"/>
          </p:nvPr>
        </p:nvSpPr>
        <p:spPr>
          <a:xfrm>
            <a:off x="296260" y="586585"/>
            <a:ext cx="8246070" cy="61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905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240"/>
              <a:buFont typeface="Calibri"/>
              <a:buNone/>
            </a:pPr>
            <a:r>
              <a:rPr lang="en-US" sz="3240"/>
              <a:t>Problem solution</a:t>
            </a:r>
            <a:endParaRPr/>
          </a:p>
        </p:txBody>
      </p:sp>
      <p:sp>
        <p:nvSpPr>
          <p:cNvPr id="193" name="Google Shape;193;p11"/>
          <p:cNvSpPr txBox="1"/>
          <p:nvPr>
            <p:ph idx="1" type="body"/>
          </p:nvPr>
        </p:nvSpPr>
        <p:spPr>
          <a:xfrm>
            <a:off x="143555" y="1502815"/>
            <a:ext cx="9000445" cy="351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9050" wrap="square" tIns="45700">
            <a:noAutofit/>
          </a:bodyPr>
          <a:lstStyle/>
          <a:p>
            <a:pPr indent="-34290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D1B10"/>
              </a:buClr>
              <a:buSzPts val="2400"/>
              <a:buFont typeface="Noto Sans Symbols"/>
              <a:buChar char="⮚"/>
            </a:pP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A </a:t>
            </a:r>
            <a:r>
              <a:rPr b="1" lang="en-US" sz="2400">
                <a:latin typeface="Corbel"/>
                <a:ea typeface="Corbel"/>
                <a:cs typeface="Corbel"/>
                <a:sym typeface="Corbel"/>
              </a:rPr>
              <a:t>solution</a:t>
            </a: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 in the state space is a path from the initial state to a goal state or, sometimes, just a goal state.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b="1" lang="en-US" sz="2400">
                <a:latin typeface="Corbel"/>
                <a:ea typeface="Corbel"/>
                <a:cs typeface="Corbel"/>
                <a:sym typeface="Corbel"/>
              </a:rPr>
              <a:t>Path/solution cost</a:t>
            </a: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: function that assigns a numeric cost to each path, the cost of applying the operators to the states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Font typeface="Noto Sans Symbols"/>
              <a:buChar char="⮚"/>
            </a:pP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Solution quality is measured by the path cost function, and an </a:t>
            </a:r>
            <a:r>
              <a:rPr b="1" lang="en-US" sz="2400">
                <a:latin typeface="Corbel"/>
                <a:ea typeface="Corbel"/>
                <a:cs typeface="Corbel"/>
                <a:sym typeface="Corbel"/>
              </a:rPr>
              <a:t>optimal solution</a:t>
            </a: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 has the lowest path cost among all solutions.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Font typeface="Noto Sans Symbols"/>
              <a:buChar char="⮚"/>
            </a:pP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Solutions: any, an optimal one, all. Cost is important depending on the problem and the type of solution sought.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/>
          <p:nvPr>
            <p:ph type="title"/>
          </p:nvPr>
        </p:nvSpPr>
        <p:spPr>
          <a:xfrm>
            <a:off x="143555" y="586585"/>
            <a:ext cx="8246070" cy="61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905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240"/>
              <a:buFont typeface="Calibri"/>
              <a:buNone/>
            </a:pPr>
            <a:r>
              <a:rPr lang="en-US" sz="3240"/>
              <a:t>Problem description</a:t>
            </a:r>
            <a:endParaRPr/>
          </a:p>
        </p:txBody>
      </p:sp>
      <p:sp>
        <p:nvSpPr>
          <p:cNvPr id="200" name="Google Shape;200;p12"/>
          <p:cNvSpPr txBox="1"/>
          <p:nvPr>
            <p:ph idx="1" type="body"/>
          </p:nvPr>
        </p:nvSpPr>
        <p:spPr>
          <a:xfrm>
            <a:off x="448966" y="1350110"/>
            <a:ext cx="8246070" cy="351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9050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D1B10"/>
              </a:buClr>
              <a:buSzPts val="2400"/>
              <a:buFont typeface="Noto Sans Symbols"/>
              <a:buChar char="⮚"/>
            </a:pP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Components:</a:t>
            </a:r>
            <a:endParaRPr/>
          </a:p>
          <a:p>
            <a:pPr indent="-285750" lvl="1" marL="586979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Char char="–"/>
            </a:pPr>
            <a:r>
              <a:rPr lang="en-US" sz="2000">
                <a:latin typeface="Corbel"/>
                <a:ea typeface="Corbel"/>
                <a:cs typeface="Corbel"/>
                <a:sym typeface="Corbel"/>
              </a:rPr>
              <a:t>State space (explicitly or implicitly defined)</a:t>
            </a:r>
            <a:endParaRPr/>
          </a:p>
          <a:p>
            <a:pPr indent="-285750" lvl="1" marL="586979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Char char="–"/>
            </a:pPr>
            <a:r>
              <a:rPr lang="en-US" sz="2000">
                <a:latin typeface="Corbel"/>
                <a:ea typeface="Corbel"/>
                <a:cs typeface="Corbel"/>
                <a:sym typeface="Corbel"/>
              </a:rPr>
              <a:t>Initial state</a:t>
            </a:r>
            <a:endParaRPr/>
          </a:p>
          <a:p>
            <a:pPr indent="-285750" lvl="1" marL="586979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Char char="–"/>
            </a:pPr>
            <a:r>
              <a:rPr lang="en-US" sz="2000">
                <a:latin typeface="Corbel"/>
                <a:ea typeface="Corbel"/>
                <a:cs typeface="Corbel"/>
                <a:sym typeface="Corbel"/>
              </a:rPr>
              <a:t>Goal state (or the conditions it has to fulfill)</a:t>
            </a:r>
            <a:endParaRPr/>
          </a:p>
          <a:p>
            <a:pPr indent="-285750" lvl="1" marL="586979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Char char="–"/>
            </a:pPr>
            <a:r>
              <a:rPr lang="en-US" sz="2000">
                <a:latin typeface="Corbel"/>
                <a:ea typeface="Corbel"/>
                <a:cs typeface="Corbel"/>
                <a:sym typeface="Corbel"/>
              </a:rPr>
              <a:t>Available actions (operators to change state)</a:t>
            </a:r>
            <a:endParaRPr/>
          </a:p>
          <a:p>
            <a:pPr indent="-285750" lvl="1" marL="586979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Char char="–"/>
            </a:pPr>
            <a:r>
              <a:rPr lang="en-US" sz="2000">
                <a:latin typeface="Corbel"/>
                <a:ea typeface="Corbel"/>
                <a:cs typeface="Corbel"/>
                <a:sym typeface="Corbel"/>
              </a:rPr>
              <a:t>Restrictions (e.g., cost)</a:t>
            </a:r>
            <a:endParaRPr/>
          </a:p>
          <a:p>
            <a:pPr indent="-285750" lvl="1" marL="586979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Char char="–"/>
            </a:pPr>
            <a:r>
              <a:rPr lang="en-US" sz="2000">
                <a:latin typeface="Corbel"/>
                <a:ea typeface="Corbel"/>
                <a:cs typeface="Corbel"/>
                <a:sym typeface="Corbel"/>
              </a:rPr>
              <a:t>Elements of the domain which are relevant to the problem (e.g., incomplete knowledge of the starting point)</a:t>
            </a:r>
            <a:endParaRPr/>
          </a:p>
          <a:p>
            <a:pPr indent="-285750" lvl="1" marL="586979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Char char="–"/>
            </a:pPr>
            <a:r>
              <a:rPr lang="en-US" sz="2000">
                <a:latin typeface="Corbel"/>
                <a:ea typeface="Corbel"/>
                <a:cs typeface="Corbel"/>
                <a:sym typeface="Corbel"/>
              </a:rPr>
              <a:t>Type of solution:</a:t>
            </a:r>
            <a:endParaRPr/>
          </a:p>
          <a:p>
            <a:pPr indent="-228600" lvl="2" marL="887016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1D1B10"/>
              </a:buClr>
              <a:buSzPts val="1600"/>
              <a:buChar char="•"/>
            </a:pPr>
            <a:r>
              <a:rPr lang="en-US" sz="1600">
                <a:latin typeface="Corbel"/>
                <a:ea typeface="Corbel"/>
                <a:cs typeface="Corbel"/>
                <a:sym typeface="Corbel"/>
              </a:rPr>
              <a:t>Sequence of operators or goal state</a:t>
            </a:r>
            <a:endParaRPr/>
          </a:p>
          <a:p>
            <a:pPr indent="-228600" lvl="2" marL="887016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1D1B10"/>
              </a:buClr>
              <a:buSzPts val="1600"/>
              <a:buChar char="•"/>
            </a:pPr>
            <a:r>
              <a:rPr lang="en-US" sz="1600">
                <a:latin typeface="Corbel"/>
                <a:ea typeface="Corbel"/>
                <a:cs typeface="Corbel"/>
                <a:sym typeface="Corbel"/>
              </a:rPr>
              <a:t>Any, an optimal one (cost definition needed), all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"/>
          <p:cNvSpPr txBox="1"/>
          <p:nvPr>
            <p:ph type="title"/>
          </p:nvPr>
        </p:nvSpPr>
        <p:spPr>
          <a:xfrm>
            <a:off x="75950" y="586585"/>
            <a:ext cx="8112930" cy="61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200"/>
              <a:buFont typeface="Corbel"/>
              <a:buNone/>
            </a:pPr>
            <a:r>
              <a:rPr b="1" lang="en-US" sz="3200">
                <a:latin typeface="Corbel"/>
                <a:ea typeface="Corbel"/>
                <a:cs typeface="Corbel"/>
                <a:sym typeface="Corbel"/>
              </a:rPr>
              <a:t>Example: Water Pouring (1) </a:t>
            </a:r>
            <a:endParaRPr b="1" sz="32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7" name="Google Shape;207;p13"/>
          <p:cNvSpPr/>
          <p:nvPr/>
        </p:nvSpPr>
        <p:spPr>
          <a:xfrm>
            <a:off x="143555" y="1655520"/>
            <a:ext cx="8551480" cy="1822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Given a 4 gallon bucket and a 3 gallon bucket, how can we measure exactly 2 gallons into one bucket?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There are no markings on the bucket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You must fill each bucket completely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"/>
          <p:cNvSpPr txBox="1"/>
          <p:nvPr>
            <p:ph type="title"/>
          </p:nvPr>
        </p:nvSpPr>
        <p:spPr>
          <a:xfrm>
            <a:off x="96370" y="586585"/>
            <a:ext cx="8112930" cy="61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200"/>
              <a:buFont typeface="Corbel"/>
              <a:buNone/>
            </a:pPr>
            <a:r>
              <a:rPr b="1" lang="en-US" sz="3200">
                <a:latin typeface="Corbel"/>
                <a:ea typeface="Corbel"/>
                <a:cs typeface="Corbel"/>
                <a:sym typeface="Corbel"/>
              </a:rPr>
              <a:t>Example: Water Pouring (2) </a:t>
            </a:r>
            <a:endParaRPr b="1" sz="32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4" name="Google Shape;214;p14"/>
          <p:cNvSpPr/>
          <p:nvPr/>
        </p:nvSpPr>
        <p:spPr>
          <a:xfrm>
            <a:off x="143555" y="1253204"/>
            <a:ext cx="8551480" cy="3890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Initial state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buckets are empty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Represented by the tuple ( 0 0 )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Goal state: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One of the buckets has two gallons of water in it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Represented by either ( x 2 ) or ( 2 x 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Path cost: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per unit step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"/>
          <p:cNvSpPr txBox="1"/>
          <p:nvPr>
            <p:ph type="title"/>
          </p:nvPr>
        </p:nvSpPr>
        <p:spPr>
          <a:xfrm>
            <a:off x="143555" y="433880"/>
            <a:ext cx="8112930" cy="61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200"/>
              <a:buFont typeface="Corbel"/>
              <a:buNone/>
            </a:pPr>
            <a:r>
              <a:rPr b="1" lang="en-US" sz="3200">
                <a:latin typeface="Corbel"/>
                <a:ea typeface="Corbel"/>
                <a:cs typeface="Corbel"/>
                <a:sym typeface="Corbel"/>
              </a:rPr>
              <a:t>Example: Water Pouring (3) </a:t>
            </a:r>
            <a:endParaRPr b="1" sz="32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1" name="Google Shape;221;p15"/>
          <p:cNvSpPr/>
          <p:nvPr/>
        </p:nvSpPr>
        <p:spPr>
          <a:xfrm>
            <a:off x="143555" y="1350110"/>
            <a:ext cx="8551480" cy="36686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1"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Actions and Successor Function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Fill a bucket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(x y) -&gt; (3 y)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(x y) -&gt; (x 4)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Empty a bucket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(x y) -&gt; (0 y)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(x y) -&gt; (x 0)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Pour contents of one bucket into another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(x y) -&gt; (0 x+y) or (x+y-4, 4)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(x y) -&gt; (x+y 0) or (3, x+y-3)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"/>
          <p:cNvSpPr txBox="1"/>
          <p:nvPr>
            <p:ph type="title"/>
          </p:nvPr>
        </p:nvSpPr>
        <p:spPr>
          <a:xfrm>
            <a:off x="143555" y="433880"/>
            <a:ext cx="8112930" cy="61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200"/>
              <a:buFont typeface="Corbel"/>
              <a:buNone/>
            </a:pPr>
            <a:r>
              <a:rPr b="1" lang="en-US" sz="3200">
                <a:latin typeface="Corbel"/>
                <a:ea typeface="Corbel"/>
                <a:cs typeface="Corbel"/>
                <a:sym typeface="Corbel"/>
              </a:rPr>
              <a:t>Example: Water Pouring (4) </a:t>
            </a:r>
            <a:endParaRPr b="1" sz="3200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28" name="Google Shape;22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8720" y="1502815"/>
            <a:ext cx="4733855" cy="3405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4" name="Google Shape;234;p17"/>
          <p:cNvSpPr txBox="1"/>
          <p:nvPr>
            <p:ph type="title"/>
          </p:nvPr>
        </p:nvSpPr>
        <p:spPr>
          <a:xfrm>
            <a:off x="-1676400" y="43388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600"/>
              <a:buFont typeface="Corbel"/>
              <a:buNone/>
            </a:pPr>
            <a:r>
              <a:rPr lang="en-US" sz="3600">
                <a:solidFill>
                  <a:srgbClr val="F2CD44"/>
                </a:solidFill>
                <a:latin typeface="Corbel"/>
                <a:ea typeface="Corbel"/>
                <a:cs typeface="Corbel"/>
                <a:sym typeface="Corbel"/>
              </a:rPr>
              <a:t>Example: Eight Puzzle (1)</a:t>
            </a:r>
            <a:endParaRPr sz="3600">
              <a:solidFill>
                <a:srgbClr val="F2CD44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5" name="Google Shape;235;p17"/>
          <p:cNvSpPr txBox="1"/>
          <p:nvPr>
            <p:ph idx="1" type="body"/>
          </p:nvPr>
        </p:nvSpPr>
        <p:spPr>
          <a:xfrm>
            <a:off x="296260" y="1502815"/>
            <a:ext cx="458115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States: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n-US" sz="1500"/>
              <a:t>Description of the eight tiles and location of the blank tile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Successor Function: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n-US" sz="1500"/>
              <a:t>Generates the legal states from trying the four actions {</a:t>
            </a:r>
            <a:r>
              <a:rPr i="1" lang="en-US" sz="1500"/>
              <a:t>Left, Right, Up, Down</a:t>
            </a:r>
            <a:r>
              <a:rPr lang="en-US" sz="1500"/>
              <a:t>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Goal Test: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n-US" sz="1500"/>
              <a:t>Checks whether the state matches the goal configuration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Path Cost: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n-US" sz="1500"/>
              <a:t>Each step costs 1</a:t>
            </a:r>
            <a:endParaRPr/>
          </a:p>
        </p:txBody>
      </p:sp>
      <p:graphicFrame>
        <p:nvGraphicFramePr>
          <p:cNvPr id="236" name="Google Shape;236;p17"/>
          <p:cNvGraphicFramePr/>
          <p:nvPr/>
        </p:nvGraphicFramePr>
        <p:xfrm>
          <a:off x="5372100" y="142517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{9AD634AF-E5C8-4D95-B2E5-E721FC1C54B8}</a:tableStyleId>
              </a:tblPr>
              <a:tblGrid>
                <a:gridCol w="666750"/>
                <a:gridCol w="666750"/>
                <a:gridCol w="666750"/>
              </a:tblGrid>
              <a:tr h="38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Tahoma"/>
                        <a:buNone/>
                      </a:pPr>
                      <a:r>
                        <a:rPr b="0" i="0" lang="en-US" sz="21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/>
                    </a:p>
                  </a:txBody>
                  <a:tcPr marT="34300" marB="34300" marR="68575" marL="685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Tahoma"/>
                        <a:buNone/>
                      </a:pPr>
                      <a:r>
                        <a:rPr b="0" i="0" lang="en-US" sz="21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Tahoma"/>
                        <a:buNone/>
                      </a:pPr>
                      <a:r>
                        <a:rPr b="0" i="0" lang="en-US" sz="21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Tahoma"/>
                        <a:buNone/>
                      </a:pPr>
                      <a:r>
                        <a:rPr b="0" i="0" lang="en-US" sz="21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/>
                    </a:p>
                  </a:txBody>
                  <a:tcPr marT="34300" marB="34300" marR="68575" marL="685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t/>
                      </a:r>
                      <a:endParaRPr b="0" i="0" sz="21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Tahoma"/>
                        <a:buNone/>
                      </a:pPr>
                      <a:r>
                        <a:rPr b="0" i="0" lang="en-US" sz="21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Tahoma"/>
                        <a:buNone/>
                      </a:pPr>
                      <a:r>
                        <a:rPr b="0" i="0" lang="en-US" sz="21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/>
                    </a:p>
                  </a:txBody>
                  <a:tcPr marT="34300" marB="34300" marR="68575" marL="685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Tahoma"/>
                        <a:buNone/>
                      </a:pPr>
                      <a:r>
                        <a:rPr b="0" i="0" lang="en-US" sz="21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Tahoma"/>
                        <a:buNone/>
                      </a:pPr>
                      <a:r>
                        <a:rPr b="0" i="0" lang="en-US" sz="21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7" name="Google Shape;237;p17"/>
          <p:cNvGraphicFramePr/>
          <p:nvPr/>
        </p:nvGraphicFramePr>
        <p:xfrm>
          <a:off x="5372100" y="31789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{9AD634AF-E5C8-4D95-B2E5-E721FC1C54B8}</a:tableStyleId>
              </a:tblPr>
              <a:tblGrid>
                <a:gridCol w="666750"/>
                <a:gridCol w="666750"/>
                <a:gridCol w="666750"/>
              </a:tblGrid>
              <a:tr h="38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Tahoma"/>
                        <a:buNone/>
                      </a:pPr>
                      <a:r>
                        <a:rPr b="0" i="0" lang="en-US" sz="21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34300" marB="34300" marR="68575" marL="685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Tahoma"/>
                        <a:buNone/>
                      </a:pPr>
                      <a:r>
                        <a:rPr b="0" i="0" lang="en-US" sz="21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Tahoma"/>
                        <a:buNone/>
                      </a:pPr>
                      <a:r>
                        <a:rPr b="0" i="0" lang="en-US" sz="21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Tahoma"/>
                        <a:buNone/>
                      </a:pPr>
                      <a:r>
                        <a:rPr b="0" i="0" lang="en-US" sz="21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34300" marB="34300" marR="68575" marL="685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Tahoma"/>
                        <a:buNone/>
                      </a:pPr>
                      <a:r>
                        <a:rPr b="0" i="0" lang="en-US" sz="21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Tahoma"/>
                        <a:buNone/>
                      </a:pPr>
                      <a:r>
                        <a:rPr b="0" i="0" lang="en-US" sz="21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Tahoma"/>
                        <a:buNone/>
                      </a:pPr>
                      <a:r>
                        <a:rPr b="0" i="0" lang="en-US" sz="21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/>
                    </a:p>
                  </a:txBody>
                  <a:tcPr marT="34300" marB="34300" marR="68575" marL="685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Tahoma"/>
                        <a:buNone/>
                      </a:pPr>
                      <a:r>
                        <a:rPr b="0" i="0" lang="en-US" sz="21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t/>
                      </a:r>
                      <a:endParaRPr b="0" i="0" sz="21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4" name="Google Shape;244;p18"/>
          <p:cNvSpPr txBox="1"/>
          <p:nvPr>
            <p:ph type="title"/>
          </p:nvPr>
        </p:nvSpPr>
        <p:spPr>
          <a:xfrm>
            <a:off x="143555" y="560505"/>
            <a:ext cx="8246070" cy="61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959"/>
              <a:buFont typeface="Corbel"/>
              <a:buNone/>
            </a:pPr>
            <a:r>
              <a:rPr lang="en-US" sz="3959">
                <a:latin typeface="Corbel"/>
                <a:ea typeface="Corbel"/>
                <a:cs typeface="Corbel"/>
                <a:sym typeface="Corbel"/>
              </a:rPr>
              <a:t>Example</a:t>
            </a:r>
            <a:r>
              <a:rPr lang="en-US" sz="3240"/>
              <a:t>: </a:t>
            </a:r>
            <a:r>
              <a:rPr lang="en-US" sz="3959"/>
              <a:t>Eight Puzzle (2)</a:t>
            </a:r>
            <a:endParaRPr sz="3240"/>
          </a:p>
        </p:txBody>
      </p:sp>
      <p:sp>
        <p:nvSpPr>
          <p:cNvPr id="245" name="Google Shape;245;p18"/>
          <p:cNvSpPr txBox="1"/>
          <p:nvPr>
            <p:ph idx="1" type="body"/>
          </p:nvPr>
        </p:nvSpPr>
        <p:spPr>
          <a:xfrm>
            <a:off x="296260" y="1554204"/>
            <a:ext cx="8246070" cy="351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1D1B10"/>
              </a:buClr>
              <a:buSzPts val="2400"/>
              <a:buChar char="•"/>
            </a:pP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Eight puzzle is from a family of “sliding –block puzzles”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Char char="–"/>
            </a:pPr>
            <a:r>
              <a:rPr lang="en-US" sz="2000">
                <a:latin typeface="Corbel"/>
                <a:ea typeface="Corbel"/>
                <a:cs typeface="Corbel"/>
                <a:sym typeface="Corbel"/>
              </a:rPr>
              <a:t>NP Complete  (</a:t>
            </a:r>
            <a:r>
              <a:rPr b="1" lang="en-US" sz="2000"/>
              <a:t>NP</a:t>
            </a:r>
            <a:r>
              <a:rPr lang="en-US" sz="2000"/>
              <a:t>-</a:t>
            </a:r>
            <a:r>
              <a:rPr b="1" lang="en-US" sz="2000"/>
              <a:t>complete</a:t>
            </a:r>
            <a:r>
              <a:rPr lang="en-US" sz="2000"/>
              <a:t> problem, a class of computational problems for which no efficient solution algorithm has been found)</a:t>
            </a:r>
            <a:endParaRPr sz="2000">
              <a:latin typeface="Corbel"/>
              <a:ea typeface="Corbel"/>
              <a:cs typeface="Corbel"/>
              <a:sym typeface="Corbel"/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Char char="–"/>
            </a:pPr>
            <a:r>
              <a:rPr lang="en-US" sz="2000">
                <a:latin typeface="Corbel"/>
                <a:ea typeface="Corbel"/>
                <a:cs typeface="Corbel"/>
                <a:sym typeface="Corbel"/>
              </a:rPr>
              <a:t>8 puzzle has 9!/2 = 181440 states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Char char="–"/>
            </a:pPr>
            <a:r>
              <a:rPr lang="en-US" sz="2000">
                <a:latin typeface="Corbel"/>
                <a:ea typeface="Corbel"/>
                <a:cs typeface="Corbel"/>
                <a:sym typeface="Corbel"/>
              </a:rPr>
              <a:t>15 puzzle has approx. 1.3*10</a:t>
            </a:r>
            <a:r>
              <a:rPr baseline="30000" lang="en-US" sz="2000">
                <a:latin typeface="Corbel"/>
                <a:ea typeface="Corbel"/>
                <a:cs typeface="Corbel"/>
                <a:sym typeface="Corbel"/>
              </a:rPr>
              <a:t>12</a:t>
            </a:r>
            <a:r>
              <a:rPr lang="en-US" sz="2000">
                <a:latin typeface="Corbel"/>
                <a:ea typeface="Corbel"/>
                <a:cs typeface="Corbel"/>
                <a:sym typeface="Corbel"/>
              </a:rPr>
              <a:t> states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Char char="–"/>
            </a:pPr>
            <a:r>
              <a:rPr lang="en-US" sz="2000">
                <a:latin typeface="Corbel"/>
                <a:ea typeface="Corbel"/>
                <a:cs typeface="Corbel"/>
                <a:sym typeface="Corbel"/>
              </a:rPr>
              <a:t>24 puzzle has approx. 1*10</a:t>
            </a:r>
            <a:r>
              <a:rPr baseline="30000" lang="en-US" sz="2000">
                <a:latin typeface="Corbel"/>
                <a:ea typeface="Corbel"/>
                <a:cs typeface="Corbel"/>
                <a:sym typeface="Corbel"/>
              </a:rPr>
              <a:t>25</a:t>
            </a:r>
            <a:r>
              <a:rPr lang="en-US" sz="2000">
                <a:latin typeface="Corbel"/>
                <a:ea typeface="Corbel"/>
                <a:cs typeface="Corbel"/>
                <a:sym typeface="Corbel"/>
              </a:rPr>
              <a:t> states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9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1" name="Google Shape;251;p19"/>
          <p:cNvSpPr txBox="1"/>
          <p:nvPr>
            <p:ph type="title"/>
          </p:nvPr>
        </p:nvSpPr>
        <p:spPr>
          <a:xfrm>
            <a:off x="-921485" y="435071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4000"/>
              <a:buFont typeface="Corbel"/>
              <a:buNone/>
            </a:pPr>
            <a:r>
              <a:rPr lang="en-US" sz="4000">
                <a:solidFill>
                  <a:srgbClr val="F2CD44"/>
                </a:solidFill>
                <a:latin typeface="Corbel"/>
                <a:ea typeface="Corbel"/>
                <a:cs typeface="Corbel"/>
                <a:sym typeface="Corbel"/>
              </a:rPr>
              <a:t>Example: Eight Queens (1)</a:t>
            </a:r>
            <a:endParaRPr sz="4000">
              <a:solidFill>
                <a:srgbClr val="F2CD44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2" name="Google Shape;252;p19"/>
          <p:cNvSpPr txBox="1"/>
          <p:nvPr>
            <p:ph idx="1" type="body"/>
          </p:nvPr>
        </p:nvSpPr>
        <p:spPr>
          <a:xfrm>
            <a:off x="369247" y="1526620"/>
            <a:ext cx="5181565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latin typeface="Corbel"/>
                <a:ea typeface="Corbel"/>
                <a:cs typeface="Corbel"/>
                <a:sym typeface="Corbel"/>
              </a:rPr>
              <a:t>Place eight queens on a chess board such that no queen can attack another queen</a:t>
            </a:r>
            <a:endParaRPr/>
          </a:p>
          <a:p>
            <a:pPr indent="-2286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latin typeface="Corbel"/>
                <a:ea typeface="Corbel"/>
                <a:cs typeface="Corbel"/>
                <a:sym typeface="Corbel"/>
              </a:rPr>
              <a:t>No path cost because only the final state counts!</a:t>
            </a:r>
            <a:endParaRPr/>
          </a:p>
          <a:p>
            <a:pPr indent="-2286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latin typeface="Corbel"/>
                <a:ea typeface="Corbel"/>
                <a:cs typeface="Corbel"/>
                <a:sym typeface="Corbel"/>
              </a:rPr>
              <a:t>Incremental formulations</a:t>
            </a:r>
            <a:endParaRPr/>
          </a:p>
          <a:p>
            <a:pPr indent="-2286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latin typeface="Corbel"/>
                <a:ea typeface="Corbel"/>
                <a:cs typeface="Corbel"/>
                <a:sym typeface="Corbel"/>
              </a:rPr>
              <a:t>Complete state formulations</a:t>
            </a:r>
            <a:endParaRPr/>
          </a:p>
        </p:txBody>
      </p:sp>
      <p:grpSp>
        <p:nvGrpSpPr>
          <p:cNvPr id="253" name="Google Shape;253;p19"/>
          <p:cNvGrpSpPr/>
          <p:nvPr/>
        </p:nvGrpSpPr>
        <p:grpSpPr>
          <a:xfrm>
            <a:off x="5793640" y="1502815"/>
            <a:ext cx="3028950" cy="3394472"/>
            <a:chOff x="2928" y="1008"/>
            <a:chExt cx="2544" cy="2851"/>
          </a:xfrm>
        </p:grpSpPr>
        <p:sp>
          <p:nvSpPr>
            <p:cNvPr id="254" name="Google Shape;254;p19"/>
            <p:cNvSpPr/>
            <p:nvPr/>
          </p:nvSpPr>
          <p:spPr>
            <a:xfrm>
              <a:off x="5154" y="3503"/>
              <a:ext cx="318" cy="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4836" y="3503"/>
              <a:ext cx="318" cy="3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4518" y="3503"/>
              <a:ext cx="318" cy="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4200" y="3503"/>
              <a:ext cx="318" cy="3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rPr lang="en-US" sz="21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Q</a:t>
              </a:r>
              <a:endParaRPr/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3882" y="3503"/>
              <a:ext cx="318" cy="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3564" y="3503"/>
              <a:ext cx="318" cy="3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0" name="Google Shape;260;p19"/>
            <p:cNvSpPr/>
            <p:nvPr/>
          </p:nvSpPr>
          <p:spPr>
            <a:xfrm>
              <a:off x="3246" y="3503"/>
              <a:ext cx="318" cy="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2928" y="3503"/>
              <a:ext cx="318" cy="3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5154" y="3146"/>
              <a:ext cx="318" cy="3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4836" y="3146"/>
              <a:ext cx="318" cy="3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4518" y="3146"/>
              <a:ext cx="318" cy="3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4200" y="3146"/>
              <a:ext cx="318" cy="3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3882" y="3146"/>
              <a:ext cx="318" cy="3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3564" y="3146"/>
              <a:ext cx="318" cy="3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rPr lang="en-US" sz="21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Q</a:t>
              </a:r>
              <a:endParaRPr/>
            </a:p>
          </p:txBody>
        </p:sp>
        <p:sp>
          <p:nvSpPr>
            <p:cNvPr id="268" name="Google Shape;268;p19"/>
            <p:cNvSpPr/>
            <p:nvPr/>
          </p:nvSpPr>
          <p:spPr>
            <a:xfrm>
              <a:off x="3246" y="3146"/>
              <a:ext cx="318" cy="3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2928" y="3146"/>
              <a:ext cx="318" cy="3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5154" y="2790"/>
              <a:ext cx="318" cy="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rPr lang="en-US" sz="21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Q</a:t>
              </a:r>
              <a:endParaRPr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4836" y="2790"/>
              <a:ext cx="318" cy="3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4518" y="2790"/>
              <a:ext cx="318" cy="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4200" y="2790"/>
              <a:ext cx="318" cy="3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4" name="Google Shape;274;p19"/>
            <p:cNvSpPr/>
            <p:nvPr/>
          </p:nvSpPr>
          <p:spPr>
            <a:xfrm>
              <a:off x="3882" y="2790"/>
              <a:ext cx="318" cy="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3564" y="2790"/>
              <a:ext cx="318" cy="3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3246" y="2790"/>
              <a:ext cx="318" cy="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2928" y="2790"/>
              <a:ext cx="318" cy="3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5154" y="2434"/>
              <a:ext cx="318" cy="3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4836" y="2434"/>
              <a:ext cx="318" cy="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4518" y="2434"/>
              <a:ext cx="318" cy="3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4200" y="2434"/>
              <a:ext cx="318" cy="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3882" y="2434"/>
              <a:ext cx="318" cy="3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rPr lang="en-US" sz="21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Q</a:t>
              </a:r>
              <a:endParaRPr/>
            </a:p>
          </p:txBody>
        </p:sp>
        <p:sp>
          <p:nvSpPr>
            <p:cNvPr id="283" name="Google Shape;283;p19"/>
            <p:cNvSpPr/>
            <p:nvPr/>
          </p:nvSpPr>
          <p:spPr>
            <a:xfrm>
              <a:off x="3564" y="2434"/>
              <a:ext cx="318" cy="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3246" y="2434"/>
              <a:ext cx="318" cy="3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5" name="Google Shape;285;p19"/>
            <p:cNvSpPr/>
            <p:nvPr/>
          </p:nvSpPr>
          <p:spPr>
            <a:xfrm>
              <a:off x="2928" y="2434"/>
              <a:ext cx="318" cy="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6" name="Google Shape;286;p19"/>
            <p:cNvSpPr/>
            <p:nvPr/>
          </p:nvSpPr>
          <p:spPr>
            <a:xfrm>
              <a:off x="5154" y="2077"/>
              <a:ext cx="318" cy="3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4836" y="2077"/>
              <a:ext cx="318" cy="3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rPr lang="en-US" sz="21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Q</a:t>
              </a: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4518" y="2077"/>
              <a:ext cx="318" cy="3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4200" y="2077"/>
              <a:ext cx="318" cy="3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3882" y="2077"/>
              <a:ext cx="318" cy="3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3564" y="2077"/>
              <a:ext cx="318" cy="3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3246" y="2077"/>
              <a:ext cx="318" cy="3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2928" y="2077"/>
              <a:ext cx="318" cy="3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5154" y="1721"/>
              <a:ext cx="318" cy="3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4836" y="1721"/>
              <a:ext cx="318" cy="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6" name="Google Shape;296;p19"/>
            <p:cNvSpPr/>
            <p:nvPr/>
          </p:nvSpPr>
          <p:spPr>
            <a:xfrm>
              <a:off x="4518" y="1721"/>
              <a:ext cx="318" cy="3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7" name="Google Shape;297;p19"/>
            <p:cNvSpPr/>
            <p:nvPr/>
          </p:nvSpPr>
          <p:spPr>
            <a:xfrm>
              <a:off x="4200" y="1721"/>
              <a:ext cx="318" cy="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8" name="Google Shape;298;p19"/>
            <p:cNvSpPr/>
            <p:nvPr/>
          </p:nvSpPr>
          <p:spPr>
            <a:xfrm>
              <a:off x="3882" y="1721"/>
              <a:ext cx="318" cy="3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9" name="Google Shape;299;p19"/>
            <p:cNvSpPr/>
            <p:nvPr/>
          </p:nvSpPr>
          <p:spPr>
            <a:xfrm>
              <a:off x="3564" y="1721"/>
              <a:ext cx="318" cy="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0" name="Google Shape;300;p19"/>
            <p:cNvSpPr/>
            <p:nvPr/>
          </p:nvSpPr>
          <p:spPr>
            <a:xfrm>
              <a:off x="3246" y="1721"/>
              <a:ext cx="318" cy="3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1" name="Google Shape;301;p19"/>
            <p:cNvSpPr/>
            <p:nvPr/>
          </p:nvSpPr>
          <p:spPr>
            <a:xfrm>
              <a:off x="2928" y="1721"/>
              <a:ext cx="318" cy="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rPr lang="en-US" sz="21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Q</a:t>
              </a:r>
              <a:endParaRPr/>
            </a:p>
          </p:txBody>
        </p:sp>
        <p:sp>
          <p:nvSpPr>
            <p:cNvPr id="302" name="Google Shape;302;p19"/>
            <p:cNvSpPr/>
            <p:nvPr/>
          </p:nvSpPr>
          <p:spPr>
            <a:xfrm>
              <a:off x="5154" y="1364"/>
              <a:ext cx="318" cy="3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3" name="Google Shape;303;p19"/>
            <p:cNvSpPr/>
            <p:nvPr/>
          </p:nvSpPr>
          <p:spPr>
            <a:xfrm>
              <a:off x="4836" y="1364"/>
              <a:ext cx="318" cy="3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4518" y="1364"/>
              <a:ext cx="318" cy="3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rPr lang="en-US" sz="21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Q</a:t>
              </a:r>
              <a:endParaRPr/>
            </a:p>
          </p:txBody>
        </p:sp>
        <p:sp>
          <p:nvSpPr>
            <p:cNvPr id="305" name="Google Shape;305;p19"/>
            <p:cNvSpPr/>
            <p:nvPr/>
          </p:nvSpPr>
          <p:spPr>
            <a:xfrm>
              <a:off x="4200" y="1364"/>
              <a:ext cx="318" cy="3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6" name="Google Shape;306;p19"/>
            <p:cNvSpPr/>
            <p:nvPr/>
          </p:nvSpPr>
          <p:spPr>
            <a:xfrm>
              <a:off x="3882" y="1364"/>
              <a:ext cx="318" cy="3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7" name="Google Shape;307;p19"/>
            <p:cNvSpPr/>
            <p:nvPr/>
          </p:nvSpPr>
          <p:spPr>
            <a:xfrm>
              <a:off x="3564" y="1364"/>
              <a:ext cx="318" cy="3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8" name="Google Shape;308;p19"/>
            <p:cNvSpPr/>
            <p:nvPr/>
          </p:nvSpPr>
          <p:spPr>
            <a:xfrm>
              <a:off x="3246" y="1364"/>
              <a:ext cx="318" cy="3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9" name="Google Shape;309;p19"/>
            <p:cNvSpPr/>
            <p:nvPr/>
          </p:nvSpPr>
          <p:spPr>
            <a:xfrm>
              <a:off x="2928" y="1364"/>
              <a:ext cx="318" cy="3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0" name="Google Shape;310;p19"/>
            <p:cNvSpPr/>
            <p:nvPr/>
          </p:nvSpPr>
          <p:spPr>
            <a:xfrm>
              <a:off x="5154" y="1008"/>
              <a:ext cx="318" cy="3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4836" y="1008"/>
              <a:ext cx="318" cy="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4518" y="1008"/>
              <a:ext cx="318" cy="3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4200" y="1008"/>
              <a:ext cx="318" cy="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3882" y="1008"/>
              <a:ext cx="318" cy="3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3564" y="1008"/>
              <a:ext cx="318" cy="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3246" y="1008"/>
              <a:ext cx="318" cy="3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rPr lang="en-US" sz="21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Q</a:t>
              </a:r>
              <a:endParaRPr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2928" y="1008"/>
              <a:ext cx="318" cy="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318" name="Google Shape;318;p19"/>
            <p:cNvCxnSpPr/>
            <p:nvPr/>
          </p:nvCxnSpPr>
          <p:spPr>
            <a:xfrm>
              <a:off x="2928" y="1008"/>
              <a:ext cx="2544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" name="Google Shape;319;p19"/>
            <p:cNvCxnSpPr/>
            <p:nvPr/>
          </p:nvCxnSpPr>
          <p:spPr>
            <a:xfrm>
              <a:off x="2928" y="1364"/>
              <a:ext cx="254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" name="Google Shape;320;p19"/>
            <p:cNvCxnSpPr/>
            <p:nvPr/>
          </p:nvCxnSpPr>
          <p:spPr>
            <a:xfrm>
              <a:off x="2928" y="1721"/>
              <a:ext cx="254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" name="Google Shape;321;p19"/>
            <p:cNvCxnSpPr/>
            <p:nvPr/>
          </p:nvCxnSpPr>
          <p:spPr>
            <a:xfrm>
              <a:off x="2928" y="2077"/>
              <a:ext cx="254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p19"/>
            <p:cNvCxnSpPr/>
            <p:nvPr/>
          </p:nvCxnSpPr>
          <p:spPr>
            <a:xfrm>
              <a:off x="2928" y="2434"/>
              <a:ext cx="254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p19"/>
            <p:cNvCxnSpPr/>
            <p:nvPr/>
          </p:nvCxnSpPr>
          <p:spPr>
            <a:xfrm>
              <a:off x="2928" y="2790"/>
              <a:ext cx="254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19"/>
            <p:cNvCxnSpPr/>
            <p:nvPr/>
          </p:nvCxnSpPr>
          <p:spPr>
            <a:xfrm>
              <a:off x="2928" y="3146"/>
              <a:ext cx="254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p19"/>
            <p:cNvCxnSpPr/>
            <p:nvPr/>
          </p:nvCxnSpPr>
          <p:spPr>
            <a:xfrm>
              <a:off x="2928" y="3503"/>
              <a:ext cx="254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" name="Google Shape;326;p19"/>
            <p:cNvCxnSpPr/>
            <p:nvPr/>
          </p:nvCxnSpPr>
          <p:spPr>
            <a:xfrm>
              <a:off x="2928" y="3859"/>
              <a:ext cx="2544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Google Shape;327;p19"/>
            <p:cNvCxnSpPr/>
            <p:nvPr/>
          </p:nvCxnSpPr>
          <p:spPr>
            <a:xfrm>
              <a:off x="2928" y="1008"/>
              <a:ext cx="0" cy="2851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" name="Google Shape;328;p19"/>
            <p:cNvCxnSpPr/>
            <p:nvPr/>
          </p:nvCxnSpPr>
          <p:spPr>
            <a:xfrm>
              <a:off x="3246" y="1008"/>
              <a:ext cx="0" cy="285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" name="Google Shape;329;p19"/>
            <p:cNvCxnSpPr/>
            <p:nvPr/>
          </p:nvCxnSpPr>
          <p:spPr>
            <a:xfrm>
              <a:off x="3564" y="1008"/>
              <a:ext cx="0" cy="285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0" name="Google Shape;330;p19"/>
            <p:cNvCxnSpPr/>
            <p:nvPr/>
          </p:nvCxnSpPr>
          <p:spPr>
            <a:xfrm>
              <a:off x="3882" y="1008"/>
              <a:ext cx="0" cy="285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" name="Google Shape;331;p19"/>
            <p:cNvCxnSpPr/>
            <p:nvPr/>
          </p:nvCxnSpPr>
          <p:spPr>
            <a:xfrm>
              <a:off x="4200" y="1008"/>
              <a:ext cx="0" cy="285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" name="Google Shape;332;p19"/>
            <p:cNvCxnSpPr/>
            <p:nvPr/>
          </p:nvCxnSpPr>
          <p:spPr>
            <a:xfrm>
              <a:off x="4518" y="1008"/>
              <a:ext cx="0" cy="285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" name="Google Shape;333;p19"/>
            <p:cNvCxnSpPr/>
            <p:nvPr/>
          </p:nvCxnSpPr>
          <p:spPr>
            <a:xfrm>
              <a:off x="4836" y="1008"/>
              <a:ext cx="0" cy="285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" name="Google Shape;334;p19"/>
            <p:cNvCxnSpPr/>
            <p:nvPr/>
          </p:nvCxnSpPr>
          <p:spPr>
            <a:xfrm>
              <a:off x="5154" y="1008"/>
              <a:ext cx="0" cy="285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" name="Google Shape;335;p19"/>
            <p:cNvCxnSpPr/>
            <p:nvPr/>
          </p:nvCxnSpPr>
          <p:spPr>
            <a:xfrm>
              <a:off x="5472" y="1008"/>
              <a:ext cx="0" cy="2851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"/>
          <p:cNvSpPr txBox="1"/>
          <p:nvPr>
            <p:ph type="title"/>
          </p:nvPr>
        </p:nvSpPr>
        <p:spPr>
          <a:xfrm>
            <a:off x="448964" y="433880"/>
            <a:ext cx="6260905" cy="5726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40"/>
              <a:buFont typeface="Calibri"/>
              <a:buNone/>
            </a:pPr>
            <a:r>
              <a:rPr lang="en-US" sz="3240"/>
              <a:t>Agenda</a:t>
            </a:r>
            <a:endParaRPr sz="3240"/>
          </a:p>
        </p:txBody>
      </p:sp>
      <p:sp>
        <p:nvSpPr>
          <p:cNvPr id="129" name="Google Shape;129;p2"/>
          <p:cNvSpPr txBox="1"/>
          <p:nvPr>
            <p:ph idx="1" type="body"/>
          </p:nvPr>
        </p:nvSpPr>
        <p:spPr>
          <a:xfrm>
            <a:off x="448965" y="1197405"/>
            <a:ext cx="6260906" cy="3511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1D1B10"/>
              </a:buClr>
              <a:buSzPts val="2400"/>
              <a:buChar char="•"/>
            </a:pPr>
            <a:r>
              <a:rPr b="1" lang="en-US" sz="2400">
                <a:latin typeface="Corbel"/>
                <a:ea typeface="Corbel"/>
                <a:cs typeface="Corbel"/>
                <a:sym typeface="Corbel"/>
              </a:rPr>
              <a:t>Problem-solving agents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Char char="•"/>
            </a:pPr>
            <a:r>
              <a:rPr b="1" lang="en-US" sz="2400">
                <a:latin typeface="Corbel"/>
                <a:ea typeface="Corbel"/>
                <a:cs typeface="Corbel"/>
                <a:sym typeface="Corbel"/>
              </a:rPr>
              <a:t>Problem types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Char char="•"/>
            </a:pPr>
            <a:r>
              <a:rPr b="1" lang="en-US" sz="2400">
                <a:latin typeface="Corbel"/>
                <a:ea typeface="Corbel"/>
                <a:cs typeface="Corbel"/>
                <a:sym typeface="Corbel"/>
              </a:rPr>
              <a:t>Problem formulation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Char char="•"/>
            </a:pPr>
            <a:r>
              <a:rPr b="1" lang="en-US" sz="2400">
                <a:latin typeface="Corbel"/>
                <a:ea typeface="Corbel"/>
                <a:cs typeface="Corbel"/>
                <a:sym typeface="Corbel"/>
              </a:rPr>
              <a:t>Example problems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Char char="•"/>
            </a:pPr>
            <a:r>
              <a:rPr b="1" lang="en-US" sz="2400">
                <a:latin typeface="Corbel"/>
                <a:ea typeface="Corbel"/>
                <a:cs typeface="Corbel"/>
                <a:sym typeface="Corbel"/>
              </a:rPr>
              <a:t>Basic search algorithms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Char char="•"/>
            </a:pPr>
            <a:r>
              <a:rPr b="1" lang="en-US" sz="2400">
                <a:latin typeface="Corbel"/>
                <a:ea typeface="Corbel"/>
                <a:cs typeface="Corbel"/>
                <a:sym typeface="Corbel"/>
              </a:rPr>
              <a:t>Learning Outcomes : Intelligent Agents</a:t>
            </a:r>
            <a:endParaRPr b="1" sz="2400"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Char char="•"/>
            </a:pPr>
            <a:r>
              <a:rPr b="1" lang="en-US" sz="2400">
                <a:latin typeface="Corbel"/>
                <a:ea typeface="Corbel"/>
                <a:cs typeface="Corbel"/>
                <a:sym typeface="Corbel"/>
              </a:rPr>
              <a:t>Methodology and Assessment Criteria for the Subject </a:t>
            </a:r>
            <a:endParaRPr b="1" sz="24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0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1" name="Google Shape;341;p20"/>
          <p:cNvSpPr txBox="1"/>
          <p:nvPr>
            <p:ph type="title"/>
          </p:nvPr>
        </p:nvSpPr>
        <p:spPr>
          <a:xfrm>
            <a:off x="-1230790" y="429342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2CD44"/>
                </a:solidFill>
              </a:rPr>
              <a:t>Example: Eight Queens (2)</a:t>
            </a:r>
            <a:endParaRPr sz="4000">
              <a:solidFill>
                <a:srgbClr val="F2CD44"/>
              </a:solidFill>
            </a:endParaRPr>
          </a:p>
        </p:txBody>
      </p:sp>
      <p:sp>
        <p:nvSpPr>
          <p:cNvPr id="342" name="Google Shape;342;p20"/>
          <p:cNvSpPr txBox="1"/>
          <p:nvPr>
            <p:ph idx="1" type="body"/>
          </p:nvPr>
        </p:nvSpPr>
        <p:spPr>
          <a:xfrm>
            <a:off x="425082" y="1479510"/>
            <a:ext cx="5125729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orbel"/>
                <a:ea typeface="Corbel"/>
                <a:cs typeface="Corbel"/>
                <a:sym typeface="Corbel"/>
              </a:rPr>
              <a:t>States: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>
                <a:latin typeface="Corbel"/>
                <a:ea typeface="Corbel"/>
                <a:cs typeface="Corbel"/>
                <a:sym typeface="Corbel"/>
              </a:rPr>
              <a:t>Any arrangement of 0 to 8 queens on the board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orbel"/>
                <a:ea typeface="Corbel"/>
                <a:cs typeface="Corbel"/>
                <a:sym typeface="Corbel"/>
              </a:rPr>
              <a:t>Initial state: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>
                <a:latin typeface="Corbel"/>
                <a:ea typeface="Corbel"/>
                <a:cs typeface="Corbel"/>
                <a:sym typeface="Corbel"/>
              </a:rPr>
              <a:t>No queens on the board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orbel"/>
                <a:ea typeface="Corbel"/>
                <a:cs typeface="Corbel"/>
                <a:sym typeface="Corbel"/>
              </a:rPr>
              <a:t>Successor function: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>
                <a:latin typeface="Corbel"/>
                <a:ea typeface="Corbel"/>
                <a:cs typeface="Corbel"/>
                <a:sym typeface="Corbel"/>
              </a:rPr>
              <a:t>Add a queen to an empty square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orbel"/>
                <a:ea typeface="Corbel"/>
                <a:cs typeface="Corbel"/>
                <a:sym typeface="Corbel"/>
              </a:rPr>
              <a:t>Goal Test: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>
                <a:latin typeface="Corbel"/>
                <a:ea typeface="Corbel"/>
                <a:cs typeface="Corbel"/>
                <a:sym typeface="Corbel"/>
              </a:rPr>
              <a:t>8 queens on the board and none are attacked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orbel"/>
                <a:ea typeface="Corbel"/>
                <a:cs typeface="Corbel"/>
                <a:sym typeface="Corbel"/>
              </a:rPr>
              <a:t>64*63*…*57 = 1.8*10</a:t>
            </a:r>
            <a:r>
              <a:rPr baseline="30000" lang="en-US" sz="2000">
                <a:latin typeface="Corbel"/>
                <a:ea typeface="Corbel"/>
                <a:cs typeface="Corbel"/>
                <a:sym typeface="Corbel"/>
              </a:rPr>
              <a:t>14</a:t>
            </a:r>
            <a:r>
              <a:rPr lang="en-US" sz="2000">
                <a:latin typeface="Corbel"/>
                <a:ea typeface="Corbel"/>
                <a:cs typeface="Corbel"/>
                <a:sym typeface="Corbel"/>
              </a:rPr>
              <a:t> possible sequences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>
                <a:latin typeface="Corbel"/>
                <a:ea typeface="Corbel"/>
                <a:cs typeface="Corbel"/>
                <a:sym typeface="Corbel"/>
              </a:rPr>
              <a:t>Ouch!</a:t>
            </a:r>
            <a:endParaRPr/>
          </a:p>
        </p:txBody>
      </p:sp>
      <p:grpSp>
        <p:nvGrpSpPr>
          <p:cNvPr id="343" name="Google Shape;343;p20"/>
          <p:cNvGrpSpPr/>
          <p:nvPr/>
        </p:nvGrpSpPr>
        <p:grpSpPr>
          <a:xfrm>
            <a:off x="5793640" y="1350110"/>
            <a:ext cx="3028950" cy="3394472"/>
            <a:chOff x="2928" y="1008"/>
            <a:chExt cx="2544" cy="2851"/>
          </a:xfrm>
        </p:grpSpPr>
        <p:sp>
          <p:nvSpPr>
            <p:cNvPr id="344" name="Google Shape;344;p20"/>
            <p:cNvSpPr/>
            <p:nvPr/>
          </p:nvSpPr>
          <p:spPr>
            <a:xfrm>
              <a:off x="5154" y="3503"/>
              <a:ext cx="318" cy="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4836" y="3503"/>
              <a:ext cx="318" cy="3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4518" y="3503"/>
              <a:ext cx="318" cy="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4200" y="3503"/>
              <a:ext cx="318" cy="3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rPr lang="en-US" sz="21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Q</a:t>
              </a:r>
              <a:endParaRPr/>
            </a:p>
          </p:txBody>
        </p:sp>
        <p:sp>
          <p:nvSpPr>
            <p:cNvPr id="348" name="Google Shape;348;p20"/>
            <p:cNvSpPr/>
            <p:nvPr/>
          </p:nvSpPr>
          <p:spPr>
            <a:xfrm>
              <a:off x="3882" y="3503"/>
              <a:ext cx="318" cy="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3564" y="3503"/>
              <a:ext cx="318" cy="3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3246" y="3503"/>
              <a:ext cx="318" cy="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2928" y="3503"/>
              <a:ext cx="318" cy="3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2" name="Google Shape;352;p20"/>
            <p:cNvSpPr/>
            <p:nvPr/>
          </p:nvSpPr>
          <p:spPr>
            <a:xfrm>
              <a:off x="5154" y="3146"/>
              <a:ext cx="318" cy="3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3" name="Google Shape;353;p20"/>
            <p:cNvSpPr/>
            <p:nvPr/>
          </p:nvSpPr>
          <p:spPr>
            <a:xfrm>
              <a:off x="4836" y="3146"/>
              <a:ext cx="318" cy="3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4518" y="3146"/>
              <a:ext cx="318" cy="3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4200" y="3146"/>
              <a:ext cx="318" cy="3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6" name="Google Shape;356;p20"/>
            <p:cNvSpPr/>
            <p:nvPr/>
          </p:nvSpPr>
          <p:spPr>
            <a:xfrm>
              <a:off x="3882" y="3146"/>
              <a:ext cx="318" cy="3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7" name="Google Shape;357;p20"/>
            <p:cNvSpPr/>
            <p:nvPr/>
          </p:nvSpPr>
          <p:spPr>
            <a:xfrm>
              <a:off x="3564" y="3146"/>
              <a:ext cx="318" cy="3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rPr lang="en-US" sz="21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Q</a:t>
              </a:r>
              <a:endParaRPr/>
            </a:p>
          </p:txBody>
        </p:sp>
        <p:sp>
          <p:nvSpPr>
            <p:cNvPr id="358" name="Google Shape;358;p20"/>
            <p:cNvSpPr/>
            <p:nvPr/>
          </p:nvSpPr>
          <p:spPr>
            <a:xfrm>
              <a:off x="3246" y="3146"/>
              <a:ext cx="318" cy="3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9" name="Google Shape;359;p20"/>
            <p:cNvSpPr/>
            <p:nvPr/>
          </p:nvSpPr>
          <p:spPr>
            <a:xfrm>
              <a:off x="2928" y="3146"/>
              <a:ext cx="318" cy="3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5154" y="2790"/>
              <a:ext cx="318" cy="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rPr lang="en-US" sz="21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Q</a:t>
              </a:r>
              <a:endParaRPr/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4836" y="2790"/>
              <a:ext cx="318" cy="3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4518" y="2790"/>
              <a:ext cx="318" cy="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63" name="Google Shape;363;p20"/>
            <p:cNvSpPr/>
            <p:nvPr/>
          </p:nvSpPr>
          <p:spPr>
            <a:xfrm>
              <a:off x="4200" y="2790"/>
              <a:ext cx="318" cy="3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64" name="Google Shape;364;p20"/>
            <p:cNvSpPr/>
            <p:nvPr/>
          </p:nvSpPr>
          <p:spPr>
            <a:xfrm>
              <a:off x="3882" y="2790"/>
              <a:ext cx="318" cy="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65" name="Google Shape;365;p20"/>
            <p:cNvSpPr/>
            <p:nvPr/>
          </p:nvSpPr>
          <p:spPr>
            <a:xfrm>
              <a:off x="3564" y="2790"/>
              <a:ext cx="318" cy="3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66" name="Google Shape;366;p20"/>
            <p:cNvSpPr/>
            <p:nvPr/>
          </p:nvSpPr>
          <p:spPr>
            <a:xfrm>
              <a:off x="3246" y="2790"/>
              <a:ext cx="318" cy="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67" name="Google Shape;367;p20"/>
            <p:cNvSpPr/>
            <p:nvPr/>
          </p:nvSpPr>
          <p:spPr>
            <a:xfrm>
              <a:off x="2928" y="2790"/>
              <a:ext cx="318" cy="3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68" name="Google Shape;368;p20"/>
            <p:cNvSpPr/>
            <p:nvPr/>
          </p:nvSpPr>
          <p:spPr>
            <a:xfrm>
              <a:off x="5154" y="2434"/>
              <a:ext cx="318" cy="3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69" name="Google Shape;369;p20"/>
            <p:cNvSpPr/>
            <p:nvPr/>
          </p:nvSpPr>
          <p:spPr>
            <a:xfrm>
              <a:off x="4836" y="2434"/>
              <a:ext cx="318" cy="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0" name="Google Shape;370;p20"/>
            <p:cNvSpPr/>
            <p:nvPr/>
          </p:nvSpPr>
          <p:spPr>
            <a:xfrm>
              <a:off x="4518" y="2434"/>
              <a:ext cx="318" cy="3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1" name="Google Shape;371;p20"/>
            <p:cNvSpPr/>
            <p:nvPr/>
          </p:nvSpPr>
          <p:spPr>
            <a:xfrm>
              <a:off x="4200" y="2434"/>
              <a:ext cx="318" cy="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2" name="Google Shape;372;p20"/>
            <p:cNvSpPr/>
            <p:nvPr/>
          </p:nvSpPr>
          <p:spPr>
            <a:xfrm>
              <a:off x="3882" y="2434"/>
              <a:ext cx="318" cy="3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rPr lang="en-US" sz="21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Q</a:t>
              </a:r>
              <a:endParaRPr/>
            </a:p>
          </p:txBody>
        </p:sp>
        <p:sp>
          <p:nvSpPr>
            <p:cNvPr id="373" name="Google Shape;373;p20"/>
            <p:cNvSpPr/>
            <p:nvPr/>
          </p:nvSpPr>
          <p:spPr>
            <a:xfrm>
              <a:off x="3564" y="2434"/>
              <a:ext cx="318" cy="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4" name="Google Shape;374;p20"/>
            <p:cNvSpPr/>
            <p:nvPr/>
          </p:nvSpPr>
          <p:spPr>
            <a:xfrm>
              <a:off x="3246" y="2434"/>
              <a:ext cx="318" cy="3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5" name="Google Shape;375;p20"/>
            <p:cNvSpPr/>
            <p:nvPr/>
          </p:nvSpPr>
          <p:spPr>
            <a:xfrm>
              <a:off x="2928" y="2434"/>
              <a:ext cx="318" cy="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6" name="Google Shape;376;p20"/>
            <p:cNvSpPr/>
            <p:nvPr/>
          </p:nvSpPr>
          <p:spPr>
            <a:xfrm>
              <a:off x="5154" y="2077"/>
              <a:ext cx="318" cy="3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7" name="Google Shape;377;p20"/>
            <p:cNvSpPr/>
            <p:nvPr/>
          </p:nvSpPr>
          <p:spPr>
            <a:xfrm>
              <a:off x="4836" y="2077"/>
              <a:ext cx="318" cy="3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rPr lang="en-US" sz="21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Q</a:t>
              </a:r>
              <a:endParaRPr/>
            </a:p>
          </p:txBody>
        </p:sp>
        <p:sp>
          <p:nvSpPr>
            <p:cNvPr id="378" name="Google Shape;378;p20"/>
            <p:cNvSpPr/>
            <p:nvPr/>
          </p:nvSpPr>
          <p:spPr>
            <a:xfrm>
              <a:off x="4518" y="2077"/>
              <a:ext cx="318" cy="3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9" name="Google Shape;379;p20"/>
            <p:cNvSpPr/>
            <p:nvPr/>
          </p:nvSpPr>
          <p:spPr>
            <a:xfrm>
              <a:off x="4200" y="2077"/>
              <a:ext cx="318" cy="3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0" name="Google Shape;380;p20"/>
            <p:cNvSpPr/>
            <p:nvPr/>
          </p:nvSpPr>
          <p:spPr>
            <a:xfrm>
              <a:off x="3882" y="2077"/>
              <a:ext cx="318" cy="3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1" name="Google Shape;381;p20"/>
            <p:cNvSpPr/>
            <p:nvPr/>
          </p:nvSpPr>
          <p:spPr>
            <a:xfrm>
              <a:off x="3564" y="2077"/>
              <a:ext cx="318" cy="3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2" name="Google Shape;382;p20"/>
            <p:cNvSpPr/>
            <p:nvPr/>
          </p:nvSpPr>
          <p:spPr>
            <a:xfrm>
              <a:off x="3246" y="2077"/>
              <a:ext cx="318" cy="3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3" name="Google Shape;383;p20"/>
            <p:cNvSpPr/>
            <p:nvPr/>
          </p:nvSpPr>
          <p:spPr>
            <a:xfrm>
              <a:off x="2928" y="2077"/>
              <a:ext cx="318" cy="3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4" name="Google Shape;384;p20"/>
            <p:cNvSpPr/>
            <p:nvPr/>
          </p:nvSpPr>
          <p:spPr>
            <a:xfrm>
              <a:off x="5154" y="1721"/>
              <a:ext cx="318" cy="3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5" name="Google Shape;385;p20"/>
            <p:cNvSpPr/>
            <p:nvPr/>
          </p:nvSpPr>
          <p:spPr>
            <a:xfrm>
              <a:off x="4836" y="1721"/>
              <a:ext cx="318" cy="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6" name="Google Shape;386;p20"/>
            <p:cNvSpPr/>
            <p:nvPr/>
          </p:nvSpPr>
          <p:spPr>
            <a:xfrm>
              <a:off x="4518" y="1721"/>
              <a:ext cx="318" cy="3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7" name="Google Shape;387;p20"/>
            <p:cNvSpPr/>
            <p:nvPr/>
          </p:nvSpPr>
          <p:spPr>
            <a:xfrm>
              <a:off x="4200" y="1721"/>
              <a:ext cx="318" cy="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8" name="Google Shape;388;p20"/>
            <p:cNvSpPr/>
            <p:nvPr/>
          </p:nvSpPr>
          <p:spPr>
            <a:xfrm>
              <a:off x="3882" y="1721"/>
              <a:ext cx="318" cy="3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9" name="Google Shape;389;p20"/>
            <p:cNvSpPr/>
            <p:nvPr/>
          </p:nvSpPr>
          <p:spPr>
            <a:xfrm>
              <a:off x="3564" y="1721"/>
              <a:ext cx="318" cy="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0" name="Google Shape;390;p20"/>
            <p:cNvSpPr/>
            <p:nvPr/>
          </p:nvSpPr>
          <p:spPr>
            <a:xfrm>
              <a:off x="3246" y="1721"/>
              <a:ext cx="318" cy="3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1" name="Google Shape;391;p20"/>
            <p:cNvSpPr/>
            <p:nvPr/>
          </p:nvSpPr>
          <p:spPr>
            <a:xfrm>
              <a:off x="2928" y="1721"/>
              <a:ext cx="318" cy="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rPr lang="en-US" sz="21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Q</a:t>
              </a:r>
              <a:endParaRPr/>
            </a:p>
          </p:txBody>
        </p:sp>
        <p:sp>
          <p:nvSpPr>
            <p:cNvPr id="392" name="Google Shape;392;p20"/>
            <p:cNvSpPr/>
            <p:nvPr/>
          </p:nvSpPr>
          <p:spPr>
            <a:xfrm>
              <a:off x="5154" y="1364"/>
              <a:ext cx="318" cy="3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3" name="Google Shape;393;p20"/>
            <p:cNvSpPr/>
            <p:nvPr/>
          </p:nvSpPr>
          <p:spPr>
            <a:xfrm>
              <a:off x="4836" y="1364"/>
              <a:ext cx="318" cy="3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4" name="Google Shape;394;p20"/>
            <p:cNvSpPr/>
            <p:nvPr/>
          </p:nvSpPr>
          <p:spPr>
            <a:xfrm>
              <a:off x="4518" y="1364"/>
              <a:ext cx="318" cy="3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rPr lang="en-US" sz="21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Q</a:t>
              </a:r>
              <a:endParaRPr/>
            </a:p>
          </p:txBody>
        </p:sp>
        <p:sp>
          <p:nvSpPr>
            <p:cNvPr id="395" name="Google Shape;395;p20"/>
            <p:cNvSpPr/>
            <p:nvPr/>
          </p:nvSpPr>
          <p:spPr>
            <a:xfrm>
              <a:off x="4200" y="1364"/>
              <a:ext cx="318" cy="3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6" name="Google Shape;396;p20"/>
            <p:cNvSpPr/>
            <p:nvPr/>
          </p:nvSpPr>
          <p:spPr>
            <a:xfrm>
              <a:off x="3882" y="1364"/>
              <a:ext cx="318" cy="3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7" name="Google Shape;397;p20"/>
            <p:cNvSpPr/>
            <p:nvPr/>
          </p:nvSpPr>
          <p:spPr>
            <a:xfrm>
              <a:off x="3564" y="1364"/>
              <a:ext cx="318" cy="3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8" name="Google Shape;398;p20"/>
            <p:cNvSpPr/>
            <p:nvPr/>
          </p:nvSpPr>
          <p:spPr>
            <a:xfrm>
              <a:off x="3246" y="1364"/>
              <a:ext cx="318" cy="3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9" name="Google Shape;399;p20"/>
            <p:cNvSpPr/>
            <p:nvPr/>
          </p:nvSpPr>
          <p:spPr>
            <a:xfrm>
              <a:off x="2928" y="1364"/>
              <a:ext cx="318" cy="3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0" name="Google Shape;400;p20"/>
            <p:cNvSpPr/>
            <p:nvPr/>
          </p:nvSpPr>
          <p:spPr>
            <a:xfrm>
              <a:off x="5154" y="1008"/>
              <a:ext cx="318" cy="3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1" name="Google Shape;401;p20"/>
            <p:cNvSpPr/>
            <p:nvPr/>
          </p:nvSpPr>
          <p:spPr>
            <a:xfrm>
              <a:off x="4836" y="1008"/>
              <a:ext cx="318" cy="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2" name="Google Shape;402;p20"/>
            <p:cNvSpPr/>
            <p:nvPr/>
          </p:nvSpPr>
          <p:spPr>
            <a:xfrm>
              <a:off x="4518" y="1008"/>
              <a:ext cx="318" cy="3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4200" y="1008"/>
              <a:ext cx="318" cy="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3882" y="1008"/>
              <a:ext cx="318" cy="3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3564" y="1008"/>
              <a:ext cx="318" cy="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3246" y="1008"/>
              <a:ext cx="318" cy="3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rPr lang="en-US" sz="21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Q</a:t>
              </a:r>
              <a:endParaRPr/>
            </a:p>
          </p:txBody>
        </p:sp>
        <p:sp>
          <p:nvSpPr>
            <p:cNvPr id="407" name="Google Shape;407;p20"/>
            <p:cNvSpPr/>
            <p:nvPr/>
          </p:nvSpPr>
          <p:spPr>
            <a:xfrm>
              <a:off x="2928" y="1008"/>
              <a:ext cx="318" cy="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08" name="Google Shape;408;p20"/>
            <p:cNvCxnSpPr/>
            <p:nvPr/>
          </p:nvCxnSpPr>
          <p:spPr>
            <a:xfrm>
              <a:off x="2928" y="1008"/>
              <a:ext cx="2544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9" name="Google Shape;409;p20"/>
            <p:cNvCxnSpPr/>
            <p:nvPr/>
          </p:nvCxnSpPr>
          <p:spPr>
            <a:xfrm>
              <a:off x="2928" y="1364"/>
              <a:ext cx="254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0" name="Google Shape;410;p20"/>
            <p:cNvCxnSpPr/>
            <p:nvPr/>
          </p:nvCxnSpPr>
          <p:spPr>
            <a:xfrm>
              <a:off x="2928" y="1721"/>
              <a:ext cx="254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1" name="Google Shape;411;p20"/>
            <p:cNvCxnSpPr/>
            <p:nvPr/>
          </p:nvCxnSpPr>
          <p:spPr>
            <a:xfrm>
              <a:off x="2928" y="2077"/>
              <a:ext cx="254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2" name="Google Shape;412;p20"/>
            <p:cNvCxnSpPr/>
            <p:nvPr/>
          </p:nvCxnSpPr>
          <p:spPr>
            <a:xfrm>
              <a:off x="2928" y="2434"/>
              <a:ext cx="254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3" name="Google Shape;413;p20"/>
            <p:cNvCxnSpPr/>
            <p:nvPr/>
          </p:nvCxnSpPr>
          <p:spPr>
            <a:xfrm>
              <a:off x="2928" y="2790"/>
              <a:ext cx="254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4" name="Google Shape;414;p20"/>
            <p:cNvCxnSpPr/>
            <p:nvPr/>
          </p:nvCxnSpPr>
          <p:spPr>
            <a:xfrm>
              <a:off x="2928" y="3146"/>
              <a:ext cx="254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5" name="Google Shape;415;p20"/>
            <p:cNvCxnSpPr/>
            <p:nvPr/>
          </p:nvCxnSpPr>
          <p:spPr>
            <a:xfrm>
              <a:off x="2928" y="3503"/>
              <a:ext cx="254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6" name="Google Shape;416;p20"/>
            <p:cNvCxnSpPr/>
            <p:nvPr/>
          </p:nvCxnSpPr>
          <p:spPr>
            <a:xfrm>
              <a:off x="2928" y="3859"/>
              <a:ext cx="2544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7" name="Google Shape;417;p20"/>
            <p:cNvCxnSpPr/>
            <p:nvPr/>
          </p:nvCxnSpPr>
          <p:spPr>
            <a:xfrm>
              <a:off x="2928" y="1008"/>
              <a:ext cx="0" cy="2851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8" name="Google Shape;418;p20"/>
            <p:cNvCxnSpPr/>
            <p:nvPr/>
          </p:nvCxnSpPr>
          <p:spPr>
            <a:xfrm>
              <a:off x="3246" y="1008"/>
              <a:ext cx="0" cy="285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9" name="Google Shape;419;p20"/>
            <p:cNvCxnSpPr/>
            <p:nvPr/>
          </p:nvCxnSpPr>
          <p:spPr>
            <a:xfrm>
              <a:off x="3564" y="1008"/>
              <a:ext cx="0" cy="285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0" name="Google Shape;420;p20"/>
            <p:cNvCxnSpPr/>
            <p:nvPr/>
          </p:nvCxnSpPr>
          <p:spPr>
            <a:xfrm>
              <a:off x="3882" y="1008"/>
              <a:ext cx="0" cy="285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" name="Google Shape;421;p20"/>
            <p:cNvCxnSpPr/>
            <p:nvPr/>
          </p:nvCxnSpPr>
          <p:spPr>
            <a:xfrm>
              <a:off x="4200" y="1008"/>
              <a:ext cx="0" cy="285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2" name="Google Shape;422;p20"/>
            <p:cNvCxnSpPr/>
            <p:nvPr/>
          </p:nvCxnSpPr>
          <p:spPr>
            <a:xfrm>
              <a:off x="4518" y="1008"/>
              <a:ext cx="0" cy="285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3" name="Google Shape;423;p20"/>
            <p:cNvCxnSpPr/>
            <p:nvPr/>
          </p:nvCxnSpPr>
          <p:spPr>
            <a:xfrm>
              <a:off x="4836" y="1008"/>
              <a:ext cx="0" cy="285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4" name="Google Shape;424;p20"/>
            <p:cNvCxnSpPr/>
            <p:nvPr/>
          </p:nvCxnSpPr>
          <p:spPr>
            <a:xfrm>
              <a:off x="5154" y="1008"/>
              <a:ext cx="0" cy="285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5" name="Google Shape;425;p20"/>
            <p:cNvCxnSpPr/>
            <p:nvPr/>
          </p:nvCxnSpPr>
          <p:spPr>
            <a:xfrm>
              <a:off x="5472" y="1008"/>
              <a:ext cx="0" cy="2851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1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1" name="Google Shape;431;p21"/>
          <p:cNvSpPr txBox="1"/>
          <p:nvPr>
            <p:ph type="title"/>
          </p:nvPr>
        </p:nvSpPr>
        <p:spPr>
          <a:xfrm>
            <a:off x="-1078085" y="409972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4000"/>
              <a:buFont typeface="Corbel"/>
              <a:buNone/>
            </a:pPr>
            <a:r>
              <a:rPr lang="en-US" sz="4000">
                <a:solidFill>
                  <a:srgbClr val="F2CD44"/>
                </a:solidFill>
                <a:latin typeface="Corbel"/>
                <a:ea typeface="Corbel"/>
                <a:cs typeface="Corbel"/>
                <a:sym typeface="Corbel"/>
              </a:rPr>
              <a:t>Example: Eight Queens (3)</a:t>
            </a:r>
            <a:endParaRPr sz="4000">
              <a:solidFill>
                <a:srgbClr val="F2CD44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32" name="Google Shape;432;p21"/>
          <p:cNvSpPr txBox="1"/>
          <p:nvPr>
            <p:ph idx="1" type="body"/>
          </p:nvPr>
        </p:nvSpPr>
        <p:spPr>
          <a:xfrm>
            <a:off x="531291" y="1656040"/>
            <a:ext cx="4731025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orbel"/>
                <a:ea typeface="Corbel"/>
                <a:cs typeface="Corbel"/>
                <a:sym typeface="Corbel"/>
              </a:rPr>
              <a:t>States: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>
                <a:latin typeface="Corbel"/>
                <a:ea typeface="Corbel"/>
                <a:cs typeface="Corbel"/>
                <a:sym typeface="Corbel"/>
              </a:rPr>
              <a:t>Arrangements of n queens, one per column in the leftmost n columns, with no queen attacking another are states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orbel"/>
                <a:ea typeface="Corbel"/>
                <a:cs typeface="Corbel"/>
                <a:sym typeface="Corbel"/>
              </a:rPr>
              <a:t>Successor function: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>
                <a:latin typeface="Corbel"/>
                <a:ea typeface="Corbel"/>
                <a:cs typeface="Corbel"/>
                <a:sym typeface="Corbel"/>
              </a:rPr>
              <a:t>Add a queen to any square in the leftmost empty column such that it is not attacked by any other queen.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orbel"/>
                <a:ea typeface="Corbel"/>
                <a:cs typeface="Corbel"/>
                <a:sym typeface="Corbel"/>
              </a:rPr>
              <a:t>2057 sequences to investigate</a:t>
            </a:r>
            <a:endParaRPr/>
          </a:p>
        </p:txBody>
      </p:sp>
      <p:grpSp>
        <p:nvGrpSpPr>
          <p:cNvPr id="433" name="Google Shape;433;p21"/>
          <p:cNvGrpSpPr/>
          <p:nvPr/>
        </p:nvGrpSpPr>
        <p:grpSpPr>
          <a:xfrm>
            <a:off x="5640935" y="1351201"/>
            <a:ext cx="3028950" cy="3394472"/>
            <a:chOff x="2928" y="1008"/>
            <a:chExt cx="2544" cy="2851"/>
          </a:xfrm>
        </p:grpSpPr>
        <p:sp>
          <p:nvSpPr>
            <p:cNvPr id="434" name="Google Shape;434;p21"/>
            <p:cNvSpPr/>
            <p:nvPr/>
          </p:nvSpPr>
          <p:spPr>
            <a:xfrm>
              <a:off x="5154" y="3503"/>
              <a:ext cx="318" cy="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4836" y="3503"/>
              <a:ext cx="318" cy="3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36" name="Google Shape;436;p21"/>
            <p:cNvSpPr/>
            <p:nvPr/>
          </p:nvSpPr>
          <p:spPr>
            <a:xfrm>
              <a:off x="4518" y="3503"/>
              <a:ext cx="318" cy="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37" name="Google Shape;437;p21"/>
            <p:cNvSpPr/>
            <p:nvPr/>
          </p:nvSpPr>
          <p:spPr>
            <a:xfrm>
              <a:off x="4200" y="3503"/>
              <a:ext cx="318" cy="3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rPr lang="en-US" sz="21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Q</a:t>
              </a: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3882" y="3503"/>
              <a:ext cx="318" cy="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3564" y="3503"/>
              <a:ext cx="318" cy="3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3246" y="3503"/>
              <a:ext cx="318" cy="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1" name="Google Shape;441;p21"/>
            <p:cNvSpPr/>
            <p:nvPr/>
          </p:nvSpPr>
          <p:spPr>
            <a:xfrm>
              <a:off x="2928" y="3503"/>
              <a:ext cx="318" cy="3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2" name="Google Shape;442;p21"/>
            <p:cNvSpPr/>
            <p:nvPr/>
          </p:nvSpPr>
          <p:spPr>
            <a:xfrm>
              <a:off x="5154" y="3146"/>
              <a:ext cx="318" cy="3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3" name="Google Shape;443;p21"/>
            <p:cNvSpPr/>
            <p:nvPr/>
          </p:nvSpPr>
          <p:spPr>
            <a:xfrm>
              <a:off x="4836" y="3146"/>
              <a:ext cx="318" cy="3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4" name="Google Shape;444;p21"/>
            <p:cNvSpPr/>
            <p:nvPr/>
          </p:nvSpPr>
          <p:spPr>
            <a:xfrm>
              <a:off x="4518" y="3146"/>
              <a:ext cx="318" cy="3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4200" y="3146"/>
              <a:ext cx="318" cy="3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6" name="Google Shape;446;p21"/>
            <p:cNvSpPr/>
            <p:nvPr/>
          </p:nvSpPr>
          <p:spPr>
            <a:xfrm>
              <a:off x="3882" y="3146"/>
              <a:ext cx="318" cy="3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7" name="Google Shape;447;p21"/>
            <p:cNvSpPr/>
            <p:nvPr/>
          </p:nvSpPr>
          <p:spPr>
            <a:xfrm>
              <a:off x="3564" y="3146"/>
              <a:ext cx="318" cy="3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rPr lang="en-US" sz="21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Q</a:t>
              </a:r>
              <a:endParaRPr/>
            </a:p>
          </p:txBody>
        </p:sp>
        <p:sp>
          <p:nvSpPr>
            <p:cNvPr id="448" name="Google Shape;448;p21"/>
            <p:cNvSpPr/>
            <p:nvPr/>
          </p:nvSpPr>
          <p:spPr>
            <a:xfrm>
              <a:off x="3246" y="3146"/>
              <a:ext cx="318" cy="3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9" name="Google Shape;449;p21"/>
            <p:cNvSpPr/>
            <p:nvPr/>
          </p:nvSpPr>
          <p:spPr>
            <a:xfrm>
              <a:off x="2928" y="3146"/>
              <a:ext cx="318" cy="3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0" name="Google Shape;450;p21"/>
            <p:cNvSpPr/>
            <p:nvPr/>
          </p:nvSpPr>
          <p:spPr>
            <a:xfrm>
              <a:off x="5154" y="2790"/>
              <a:ext cx="318" cy="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rPr lang="en-US" sz="21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Q</a:t>
              </a:r>
              <a:endParaRPr/>
            </a:p>
          </p:txBody>
        </p:sp>
        <p:sp>
          <p:nvSpPr>
            <p:cNvPr id="451" name="Google Shape;451;p21"/>
            <p:cNvSpPr/>
            <p:nvPr/>
          </p:nvSpPr>
          <p:spPr>
            <a:xfrm>
              <a:off x="4836" y="2790"/>
              <a:ext cx="318" cy="3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2" name="Google Shape;452;p21"/>
            <p:cNvSpPr/>
            <p:nvPr/>
          </p:nvSpPr>
          <p:spPr>
            <a:xfrm>
              <a:off x="4518" y="2790"/>
              <a:ext cx="318" cy="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3" name="Google Shape;453;p21"/>
            <p:cNvSpPr/>
            <p:nvPr/>
          </p:nvSpPr>
          <p:spPr>
            <a:xfrm>
              <a:off x="4200" y="2790"/>
              <a:ext cx="318" cy="3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4" name="Google Shape;454;p21"/>
            <p:cNvSpPr/>
            <p:nvPr/>
          </p:nvSpPr>
          <p:spPr>
            <a:xfrm>
              <a:off x="3882" y="2790"/>
              <a:ext cx="318" cy="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5" name="Google Shape;455;p21"/>
            <p:cNvSpPr/>
            <p:nvPr/>
          </p:nvSpPr>
          <p:spPr>
            <a:xfrm>
              <a:off x="3564" y="2790"/>
              <a:ext cx="318" cy="3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6" name="Google Shape;456;p21"/>
            <p:cNvSpPr/>
            <p:nvPr/>
          </p:nvSpPr>
          <p:spPr>
            <a:xfrm>
              <a:off x="3246" y="2790"/>
              <a:ext cx="318" cy="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7" name="Google Shape;457;p21"/>
            <p:cNvSpPr/>
            <p:nvPr/>
          </p:nvSpPr>
          <p:spPr>
            <a:xfrm>
              <a:off x="2928" y="2790"/>
              <a:ext cx="318" cy="3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8" name="Google Shape;458;p21"/>
            <p:cNvSpPr/>
            <p:nvPr/>
          </p:nvSpPr>
          <p:spPr>
            <a:xfrm>
              <a:off x="5154" y="2434"/>
              <a:ext cx="318" cy="3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9" name="Google Shape;459;p21"/>
            <p:cNvSpPr/>
            <p:nvPr/>
          </p:nvSpPr>
          <p:spPr>
            <a:xfrm>
              <a:off x="4836" y="2434"/>
              <a:ext cx="318" cy="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0" name="Google Shape;460;p21"/>
            <p:cNvSpPr/>
            <p:nvPr/>
          </p:nvSpPr>
          <p:spPr>
            <a:xfrm>
              <a:off x="4518" y="2434"/>
              <a:ext cx="318" cy="3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1" name="Google Shape;461;p21"/>
            <p:cNvSpPr/>
            <p:nvPr/>
          </p:nvSpPr>
          <p:spPr>
            <a:xfrm>
              <a:off x="4200" y="2434"/>
              <a:ext cx="318" cy="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2" name="Google Shape;462;p21"/>
            <p:cNvSpPr/>
            <p:nvPr/>
          </p:nvSpPr>
          <p:spPr>
            <a:xfrm>
              <a:off x="3882" y="2434"/>
              <a:ext cx="318" cy="3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rPr lang="en-US" sz="21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Q</a:t>
              </a:r>
              <a:endParaRPr/>
            </a:p>
          </p:txBody>
        </p:sp>
        <p:sp>
          <p:nvSpPr>
            <p:cNvPr id="463" name="Google Shape;463;p21"/>
            <p:cNvSpPr/>
            <p:nvPr/>
          </p:nvSpPr>
          <p:spPr>
            <a:xfrm>
              <a:off x="3564" y="2434"/>
              <a:ext cx="318" cy="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4" name="Google Shape;464;p21"/>
            <p:cNvSpPr/>
            <p:nvPr/>
          </p:nvSpPr>
          <p:spPr>
            <a:xfrm>
              <a:off x="3246" y="2434"/>
              <a:ext cx="318" cy="3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5" name="Google Shape;465;p21"/>
            <p:cNvSpPr/>
            <p:nvPr/>
          </p:nvSpPr>
          <p:spPr>
            <a:xfrm>
              <a:off x="2928" y="2434"/>
              <a:ext cx="318" cy="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6" name="Google Shape;466;p21"/>
            <p:cNvSpPr/>
            <p:nvPr/>
          </p:nvSpPr>
          <p:spPr>
            <a:xfrm>
              <a:off x="5154" y="2077"/>
              <a:ext cx="318" cy="3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7" name="Google Shape;467;p21"/>
            <p:cNvSpPr/>
            <p:nvPr/>
          </p:nvSpPr>
          <p:spPr>
            <a:xfrm>
              <a:off x="4836" y="2077"/>
              <a:ext cx="318" cy="3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rPr lang="en-US" sz="21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Q</a:t>
              </a:r>
              <a:endParaRPr/>
            </a:p>
          </p:txBody>
        </p:sp>
        <p:sp>
          <p:nvSpPr>
            <p:cNvPr id="468" name="Google Shape;468;p21"/>
            <p:cNvSpPr/>
            <p:nvPr/>
          </p:nvSpPr>
          <p:spPr>
            <a:xfrm>
              <a:off x="4518" y="2077"/>
              <a:ext cx="318" cy="3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9" name="Google Shape;469;p21"/>
            <p:cNvSpPr/>
            <p:nvPr/>
          </p:nvSpPr>
          <p:spPr>
            <a:xfrm>
              <a:off x="4200" y="2077"/>
              <a:ext cx="318" cy="3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70" name="Google Shape;470;p21"/>
            <p:cNvSpPr/>
            <p:nvPr/>
          </p:nvSpPr>
          <p:spPr>
            <a:xfrm>
              <a:off x="3882" y="2077"/>
              <a:ext cx="318" cy="3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71" name="Google Shape;471;p21"/>
            <p:cNvSpPr/>
            <p:nvPr/>
          </p:nvSpPr>
          <p:spPr>
            <a:xfrm>
              <a:off x="3564" y="2077"/>
              <a:ext cx="318" cy="3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3246" y="2077"/>
              <a:ext cx="318" cy="3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2928" y="2077"/>
              <a:ext cx="318" cy="3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5154" y="1721"/>
              <a:ext cx="318" cy="3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4836" y="1721"/>
              <a:ext cx="318" cy="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4518" y="1721"/>
              <a:ext cx="318" cy="3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4200" y="1721"/>
              <a:ext cx="318" cy="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3882" y="1721"/>
              <a:ext cx="318" cy="3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3564" y="1721"/>
              <a:ext cx="318" cy="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3246" y="1721"/>
              <a:ext cx="318" cy="3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2928" y="1721"/>
              <a:ext cx="318" cy="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rPr lang="en-US" sz="21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Q</a:t>
              </a:r>
              <a:endParaRPr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5154" y="1364"/>
              <a:ext cx="318" cy="3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4836" y="1364"/>
              <a:ext cx="318" cy="3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4518" y="1364"/>
              <a:ext cx="318" cy="3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rPr lang="en-US" sz="21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Q</a:t>
              </a:r>
              <a:endParaRPr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4200" y="1364"/>
              <a:ext cx="318" cy="3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3882" y="1364"/>
              <a:ext cx="318" cy="3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3564" y="1364"/>
              <a:ext cx="318" cy="3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3246" y="1364"/>
              <a:ext cx="318" cy="3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2928" y="1364"/>
              <a:ext cx="318" cy="3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5154" y="1008"/>
              <a:ext cx="318" cy="3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4836" y="1008"/>
              <a:ext cx="318" cy="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4518" y="1008"/>
              <a:ext cx="318" cy="3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4200" y="1008"/>
              <a:ext cx="318" cy="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3882" y="1008"/>
              <a:ext cx="318" cy="3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3564" y="1008"/>
              <a:ext cx="318" cy="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3246" y="1008"/>
              <a:ext cx="318" cy="3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rPr lang="en-US" sz="21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Q</a:t>
              </a: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2928" y="1008"/>
              <a:ext cx="318" cy="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ahoma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98" name="Google Shape;498;p21"/>
            <p:cNvCxnSpPr/>
            <p:nvPr/>
          </p:nvCxnSpPr>
          <p:spPr>
            <a:xfrm>
              <a:off x="2928" y="1008"/>
              <a:ext cx="2544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9" name="Google Shape;499;p21"/>
            <p:cNvCxnSpPr/>
            <p:nvPr/>
          </p:nvCxnSpPr>
          <p:spPr>
            <a:xfrm>
              <a:off x="2928" y="1364"/>
              <a:ext cx="254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0" name="Google Shape;500;p21"/>
            <p:cNvCxnSpPr/>
            <p:nvPr/>
          </p:nvCxnSpPr>
          <p:spPr>
            <a:xfrm>
              <a:off x="2928" y="1721"/>
              <a:ext cx="254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1" name="Google Shape;501;p21"/>
            <p:cNvCxnSpPr/>
            <p:nvPr/>
          </p:nvCxnSpPr>
          <p:spPr>
            <a:xfrm>
              <a:off x="2928" y="2077"/>
              <a:ext cx="254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2" name="Google Shape;502;p21"/>
            <p:cNvCxnSpPr/>
            <p:nvPr/>
          </p:nvCxnSpPr>
          <p:spPr>
            <a:xfrm>
              <a:off x="2928" y="2434"/>
              <a:ext cx="254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3" name="Google Shape;503;p21"/>
            <p:cNvCxnSpPr/>
            <p:nvPr/>
          </p:nvCxnSpPr>
          <p:spPr>
            <a:xfrm>
              <a:off x="2928" y="2790"/>
              <a:ext cx="254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4" name="Google Shape;504;p21"/>
            <p:cNvCxnSpPr/>
            <p:nvPr/>
          </p:nvCxnSpPr>
          <p:spPr>
            <a:xfrm>
              <a:off x="2928" y="3146"/>
              <a:ext cx="254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5" name="Google Shape;505;p21"/>
            <p:cNvCxnSpPr/>
            <p:nvPr/>
          </p:nvCxnSpPr>
          <p:spPr>
            <a:xfrm>
              <a:off x="2928" y="3503"/>
              <a:ext cx="254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6" name="Google Shape;506;p21"/>
            <p:cNvCxnSpPr/>
            <p:nvPr/>
          </p:nvCxnSpPr>
          <p:spPr>
            <a:xfrm>
              <a:off x="2928" y="3859"/>
              <a:ext cx="2544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7" name="Google Shape;507;p21"/>
            <p:cNvCxnSpPr/>
            <p:nvPr/>
          </p:nvCxnSpPr>
          <p:spPr>
            <a:xfrm>
              <a:off x="2928" y="1008"/>
              <a:ext cx="0" cy="2851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8" name="Google Shape;508;p21"/>
            <p:cNvCxnSpPr/>
            <p:nvPr/>
          </p:nvCxnSpPr>
          <p:spPr>
            <a:xfrm>
              <a:off x="3246" y="1008"/>
              <a:ext cx="0" cy="285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9" name="Google Shape;509;p21"/>
            <p:cNvCxnSpPr/>
            <p:nvPr/>
          </p:nvCxnSpPr>
          <p:spPr>
            <a:xfrm>
              <a:off x="3564" y="1008"/>
              <a:ext cx="0" cy="285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0" name="Google Shape;510;p21"/>
            <p:cNvCxnSpPr/>
            <p:nvPr/>
          </p:nvCxnSpPr>
          <p:spPr>
            <a:xfrm>
              <a:off x="3882" y="1008"/>
              <a:ext cx="0" cy="285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1" name="Google Shape;511;p21"/>
            <p:cNvCxnSpPr/>
            <p:nvPr/>
          </p:nvCxnSpPr>
          <p:spPr>
            <a:xfrm>
              <a:off x="4200" y="1008"/>
              <a:ext cx="0" cy="285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2" name="Google Shape;512;p21"/>
            <p:cNvCxnSpPr/>
            <p:nvPr/>
          </p:nvCxnSpPr>
          <p:spPr>
            <a:xfrm>
              <a:off x="4518" y="1008"/>
              <a:ext cx="0" cy="285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3" name="Google Shape;513;p21"/>
            <p:cNvCxnSpPr/>
            <p:nvPr/>
          </p:nvCxnSpPr>
          <p:spPr>
            <a:xfrm>
              <a:off x="4836" y="1008"/>
              <a:ext cx="0" cy="285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4" name="Google Shape;514;p21"/>
            <p:cNvCxnSpPr/>
            <p:nvPr/>
          </p:nvCxnSpPr>
          <p:spPr>
            <a:xfrm>
              <a:off x="5154" y="1008"/>
              <a:ext cx="0" cy="285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5" name="Google Shape;515;p21"/>
            <p:cNvCxnSpPr/>
            <p:nvPr/>
          </p:nvCxnSpPr>
          <p:spPr>
            <a:xfrm>
              <a:off x="5472" y="1008"/>
              <a:ext cx="0" cy="2851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1" name="Google Shape;521;p22"/>
          <p:cNvSpPr txBox="1"/>
          <p:nvPr>
            <p:ph type="title"/>
          </p:nvPr>
        </p:nvSpPr>
        <p:spPr>
          <a:xfrm>
            <a:off x="-1103709" y="43388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4000"/>
              <a:buFont typeface="Corbel"/>
              <a:buNone/>
            </a:pPr>
            <a:r>
              <a:rPr lang="en-US" sz="4000">
                <a:solidFill>
                  <a:srgbClr val="F2CD44"/>
                </a:solidFill>
                <a:latin typeface="Corbel"/>
                <a:ea typeface="Corbel"/>
                <a:cs typeface="Corbel"/>
                <a:sym typeface="Corbel"/>
              </a:rPr>
              <a:t>Example: Map Planning (1)</a:t>
            </a:r>
            <a:endParaRPr sz="4000">
              <a:solidFill>
                <a:srgbClr val="F2CD44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522" name="Google Shape;52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110" y="1407319"/>
            <a:ext cx="5107781" cy="2936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January 26, 2003</a:t>
            </a:r>
            <a:endParaRPr/>
          </a:p>
        </p:txBody>
      </p:sp>
      <p:sp>
        <p:nvSpPr>
          <p:cNvPr id="528" name="Google Shape;528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AI: Chapter 3: Solving Problems by Searching</a:t>
            </a:r>
            <a:endParaRPr/>
          </a:p>
        </p:txBody>
      </p:sp>
      <p:sp>
        <p:nvSpPr>
          <p:cNvPr id="529" name="Google Shape;529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0" name="Google Shape;530;p23"/>
          <p:cNvSpPr txBox="1"/>
          <p:nvPr>
            <p:ph type="title"/>
          </p:nvPr>
        </p:nvSpPr>
        <p:spPr>
          <a:xfrm>
            <a:off x="296260" y="560505"/>
            <a:ext cx="8246070" cy="61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4000"/>
              <a:buFont typeface="Calibri"/>
              <a:buNone/>
            </a:pPr>
            <a:r>
              <a:rPr lang="en-US" sz="4000"/>
              <a:t>Searching For Solutions (1)</a:t>
            </a:r>
            <a:endParaRPr sz="4000"/>
          </a:p>
        </p:txBody>
      </p:sp>
      <p:sp>
        <p:nvSpPr>
          <p:cNvPr id="531" name="Google Shape;531;p23"/>
          <p:cNvSpPr txBox="1"/>
          <p:nvPr>
            <p:ph idx="1" type="body"/>
          </p:nvPr>
        </p:nvSpPr>
        <p:spPr>
          <a:xfrm>
            <a:off x="448966" y="1350110"/>
            <a:ext cx="8246070" cy="351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1D1B10"/>
              </a:buClr>
              <a:buSzPts val="2590"/>
              <a:buChar char="•"/>
            </a:pPr>
            <a:r>
              <a:rPr lang="en-US" sz="2590"/>
              <a:t>Initial State</a:t>
            </a:r>
            <a:endParaRPr/>
          </a:p>
          <a:p>
            <a:pPr indent="-285750" lvl="1" marL="742950" rtl="0" algn="l">
              <a:lnSpc>
                <a:spcPct val="70000"/>
              </a:lnSpc>
              <a:spcBef>
                <a:spcPts val="518"/>
              </a:spcBef>
              <a:spcAft>
                <a:spcPts val="0"/>
              </a:spcAft>
              <a:buClr>
                <a:srgbClr val="1D1B10"/>
              </a:buClr>
              <a:buSzPts val="2590"/>
              <a:buChar char="–"/>
            </a:pPr>
            <a:r>
              <a:rPr lang="en-US" sz="2590"/>
              <a:t>e.g. “At Arad”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518"/>
              </a:spcBef>
              <a:spcAft>
                <a:spcPts val="0"/>
              </a:spcAft>
              <a:buClr>
                <a:srgbClr val="1D1B10"/>
              </a:buClr>
              <a:buSzPts val="2590"/>
              <a:buChar char="•"/>
            </a:pPr>
            <a:r>
              <a:rPr lang="en-US" sz="2590"/>
              <a:t>Successor Function</a:t>
            </a:r>
            <a:endParaRPr/>
          </a:p>
          <a:p>
            <a:pPr indent="-285750" lvl="1" marL="742950" rtl="0" algn="l">
              <a:lnSpc>
                <a:spcPct val="70000"/>
              </a:lnSpc>
              <a:spcBef>
                <a:spcPts val="518"/>
              </a:spcBef>
              <a:spcAft>
                <a:spcPts val="0"/>
              </a:spcAft>
              <a:buClr>
                <a:srgbClr val="1D1B10"/>
              </a:buClr>
              <a:buSzPts val="2590"/>
              <a:buChar char="–"/>
            </a:pPr>
            <a:r>
              <a:rPr lang="en-US" sz="2590"/>
              <a:t>A set of action state pairs</a:t>
            </a:r>
            <a:endParaRPr/>
          </a:p>
          <a:p>
            <a:pPr indent="-285750" lvl="1" marL="742950" rtl="0" algn="l">
              <a:lnSpc>
                <a:spcPct val="70000"/>
              </a:lnSpc>
              <a:spcBef>
                <a:spcPts val="518"/>
              </a:spcBef>
              <a:spcAft>
                <a:spcPts val="0"/>
              </a:spcAft>
              <a:buClr>
                <a:srgbClr val="1D1B10"/>
              </a:buClr>
              <a:buSzPts val="2590"/>
              <a:buChar char="–"/>
            </a:pPr>
            <a:r>
              <a:rPr lang="en-US" sz="2590"/>
              <a:t>S(Arad) = {(Arad-&gt;Zerind, Zerind), …}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518"/>
              </a:spcBef>
              <a:spcAft>
                <a:spcPts val="0"/>
              </a:spcAft>
              <a:buClr>
                <a:srgbClr val="1D1B10"/>
              </a:buClr>
              <a:buSzPts val="2590"/>
              <a:buChar char="•"/>
            </a:pPr>
            <a:r>
              <a:rPr lang="en-US" sz="2590"/>
              <a:t>Goal Test</a:t>
            </a:r>
            <a:endParaRPr/>
          </a:p>
          <a:p>
            <a:pPr indent="-285750" lvl="1" marL="742950" rtl="0" algn="l">
              <a:lnSpc>
                <a:spcPct val="70000"/>
              </a:lnSpc>
              <a:spcBef>
                <a:spcPts val="518"/>
              </a:spcBef>
              <a:spcAft>
                <a:spcPts val="0"/>
              </a:spcAft>
              <a:buClr>
                <a:srgbClr val="1D1B10"/>
              </a:buClr>
              <a:buSzPts val="2590"/>
              <a:buChar char="–"/>
            </a:pPr>
            <a:r>
              <a:rPr lang="en-US" sz="2590"/>
              <a:t>e.g. x = “at Bucharest”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518"/>
              </a:spcBef>
              <a:spcAft>
                <a:spcPts val="0"/>
              </a:spcAft>
              <a:buClr>
                <a:srgbClr val="1D1B10"/>
              </a:buClr>
              <a:buSzPts val="2590"/>
              <a:buChar char="•"/>
            </a:pPr>
            <a:r>
              <a:rPr lang="en-US" sz="2590"/>
              <a:t>Path Cost</a:t>
            </a:r>
            <a:endParaRPr/>
          </a:p>
          <a:p>
            <a:pPr indent="-285750" lvl="1" marL="742950" rtl="0" algn="l">
              <a:lnSpc>
                <a:spcPct val="70000"/>
              </a:lnSpc>
              <a:spcBef>
                <a:spcPts val="518"/>
              </a:spcBef>
              <a:spcAft>
                <a:spcPts val="0"/>
              </a:spcAft>
              <a:buClr>
                <a:srgbClr val="1D1B10"/>
              </a:buClr>
              <a:buSzPts val="2590"/>
              <a:buChar char="–"/>
            </a:pPr>
            <a:r>
              <a:rPr lang="en-US" sz="2590"/>
              <a:t>sum of the distances traveled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January 26, 2003</a:t>
            </a:r>
            <a:endParaRPr/>
          </a:p>
        </p:txBody>
      </p:sp>
      <p:sp>
        <p:nvSpPr>
          <p:cNvPr id="537" name="Google Shape;537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AI: Chapter 3: Solving Problems by Searching</a:t>
            </a:r>
            <a:endParaRPr/>
          </a:p>
        </p:txBody>
      </p:sp>
      <p:sp>
        <p:nvSpPr>
          <p:cNvPr id="538" name="Google Shape;538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9" name="Google Shape;539;p24"/>
          <p:cNvSpPr txBox="1"/>
          <p:nvPr>
            <p:ph type="title"/>
          </p:nvPr>
        </p:nvSpPr>
        <p:spPr>
          <a:xfrm>
            <a:off x="143555" y="560505"/>
            <a:ext cx="8246070" cy="61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4000"/>
              <a:buFont typeface="Calibri"/>
              <a:buNone/>
            </a:pPr>
            <a:r>
              <a:rPr lang="en-US" sz="4000"/>
              <a:t>Searching For Solutions (2)</a:t>
            </a:r>
            <a:endParaRPr sz="4000"/>
          </a:p>
        </p:txBody>
      </p:sp>
      <p:sp>
        <p:nvSpPr>
          <p:cNvPr id="540" name="Google Shape;540;p24"/>
          <p:cNvSpPr txBox="1"/>
          <p:nvPr>
            <p:ph idx="1" type="body"/>
          </p:nvPr>
        </p:nvSpPr>
        <p:spPr>
          <a:xfrm>
            <a:off x="448966" y="1350110"/>
            <a:ext cx="8246070" cy="351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1B10"/>
              </a:buClr>
              <a:buSzPts val="2800"/>
              <a:buChar char="•"/>
            </a:pPr>
            <a:r>
              <a:rPr lang="en-US"/>
              <a:t>Having formulated some problems…how do we solve them?</a:t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1D1B10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1D1B10"/>
              </a:buClr>
              <a:buSzPts val="2800"/>
              <a:buChar char="•"/>
            </a:pPr>
            <a:r>
              <a:rPr lang="en-US"/>
              <a:t>Search through a state space</a:t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1D1B10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1D1B10"/>
              </a:buClr>
              <a:buSzPts val="2800"/>
              <a:buChar char="•"/>
            </a:pPr>
            <a:r>
              <a:rPr lang="en-US"/>
              <a:t>Use a search tree that is generated with an initial state and successor functions that define the state space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6" name="Google Shape;546;p25"/>
          <p:cNvSpPr txBox="1"/>
          <p:nvPr>
            <p:ph type="title"/>
          </p:nvPr>
        </p:nvSpPr>
        <p:spPr>
          <a:xfrm>
            <a:off x="143555" y="560505"/>
            <a:ext cx="8246070" cy="61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600"/>
              <a:buFont typeface="Corbel"/>
              <a:buNone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Searching For Solutions (3)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47" name="Google Shape;547;p25"/>
          <p:cNvSpPr txBox="1"/>
          <p:nvPr>
            <p:ph idx="1" type="body"/>
          </p:nvPr>
        </p:nvSpPr>
        <p:spPr>
          <a:xfrm>
            <a:off x="448966" y="1350110"/>
            <a:ext cx="8246070" cy="351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1B10"/>
              </a:buClr>
              <a:buSzPts val="2000"/>
              <a:buChar char="•"/>
            </a:pPr>
            <a:r>
              <a:rPr lang="en-US" sz="2000">
                <a:latin typeface="Corbel"/>
                <a:ea typeface="Corbel"/>
                <a:cs typeface="Corbel"/>
                <a:sym typeface="Corbel"/>
              </a:rPr>
              <a:t>A </a:t>
            </a:r>
            <a:r>
              <a:rPr b="1" i="1" lang="en-US" sz="2000" u="sng">
                <a:latin typeface="Corbel"/>
                <a:ea typeface="Corbel"/>
                <a:cs typeface="Corbel"/>
                <a:sym typeface="Corbel"/>
              </a:rPr>
              <a:t>state</a:t>
            </a:r>
            <a:r>
              <a:rPr lang="en-US" sz="2000">
                <a:latin typeface="Corbel"/>
                <a:ea typeface="Corbel"/>
                <a:cs typeface="Corbel"/>
                <a:sym typeface="Corbel"/>
              </a:rPr>
              <a:t> is (a representation of) a physical configuration</a:t>
            </a:r>
            <a:endParaRPr/>
          </a:p>
          <a:p>
            <a:pPr indent="-215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None/>
            </a:pPr>
            <a:r>
              <a:t/>
            </a:r>
            <a:endParaRPr sz="2000"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Char char="•"/>
            </a:pPr>
            <a:r>
              <a:rPr lang="en-US" sz="2000">
                <a:latin typeface="Corbel"/>
                <a:ea typeface="Corbel"/>
                <a:cs typeface="Corbel"/>
                <a:sym typeface="Corbel"/>
              </a:rPr>
              <a:t>A </a:t>
            </a:r>
            <a:r>
              <a:rPr b="1" i="1" lang="en-US" sz="2000" u="sng">
                <a:latin typeface="Corbel"/>
                <a:ea typeface="Corbel"/>
                <a:cs typeface="Corbel"/>
                <a:sym typeface="Corbel"/>
              </a:rPr>
              <a:t>node</a:t>
            </a:r>
            <a:r>
              <a:rPr lang="en-US" sz="2000">
                <a:latin typeface="Corbel"/>
                <a:ea typeface="Corbel"/>
                <a:cs typeface="Corbel"/>
                <a:sym typeface="Corbel"/>
              </a:rPr>
              <a:t> is a data structure constituting part of a search tree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1D1B10"/>
              </a:buClr>
              <a:buSzPts val="1600"/>
              <a:buChar char="–"/>
            </a:pPr>
            <a:r>
              <a:rPr lang="en-US" sz="1600">
                <a:latin typeface="Corbel"/>
                <a:ea typeface="Corbel"/>
                <a:cs typeface="Corbel"/>
                <a:sym typeface="Corbel"/>
              </a:rPr>
              <a:t>Includes parent, children, depth, path cost</a:t>
            </a:r>
            <a:endParaRPr/>
          </a:p>
          <a:p>
            <a:pPr indent="-215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None/>
            </a:pPr>
            <a:r>
              <a:t/>
            </a:r>
            <a:endParaRPr sz="2000"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Char char="•"/>
            </a:pPr>
            <a:r>
              <a:rPr lang="en-US" sz="2000">
                <a:latin typeface="Corbel"/>
                <a:ea typeface="Corbel"/>
                <a:cs typeface="Corbel"/>
                <a:sym typeface="Corbel"/>
              </a:rPr>
              <a:t>States do not have children, depth, or path cost</a:t>
            </a:r>
            <a:endParaRPr/>
          </a:p>
          <a:p>
            <a:pPr indent="-215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None/>
            </a:pPr>
            <a:r>
              <a:t/>
            </a:r>
            <a:endParaRPr sz="2000"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Char char="•"/>
            </a:pPr>
            <a:r>
              <a:rPr lang="en-US" sz="2000">
                <a:latin typeface="Corbel"/>
                <a:ea typeface="Corbel"/>
                <a:cs typeface="Corbel"/>
                <a:sym typeface="Corbel"/>
              </a:rPr>
              <a:t>The EXPAND function creates new nodes, filling in the various fields and using the SUCCESSOR function of the problem to create the corresponding states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3" name="Google Shape;553;p26"/>
          <p:cNvSpPr txBox="1"/>
          <p:nvPr>
            <p:ph type="title"/>
          </p:nvPr>
        </p:nvSpPr>
        <p:spPr>
          <a:xfrm>
            <a:off x="-1230790" y="392476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2CD44"/>
                </a:solidFill>
              </a:rPr>
              <a:t>Searching For Solutions (4)</a:t>
            </a:r>
            <a:endParaRPr sz="4000">
              <a:solidFill>
                <a:srgbClr val="F2CD44"/>
              </a:solidFill>
            </a:endParaRPr>
          </a:p>
        </p:txBody>
      </p:sp>
      <p:pic>
        <p:nvPicPr>
          <p:cNvPr id="554" name="Google Shape;55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3879" y="1721644"/>
            <a:ext cx="4236244" cy="1700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7"/>
          <p:cNvSpPr txBox="1"/>
          <p:nvPr/>
        </p:nvSpPr>
        <p:spPr>
          <a:xfrm>
            <a:off x="-161855" y="433880"/>
            <a:ext cx="7554295" cy="104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3A90F"/>
              </a:buClr>
              <a:buSzPts val="3959"/>
              <a:buFont typeface="Calibri"/>
              <a:buNone/>
            </a:pPr>
            <a:r>
              <a:rPr lang="en-US" sz="3959">
                <a:solidFill>
                  <a:srgbClr val="D3A90F"/>
                </a:solidFill>
                <a:latin typeface="Calibri"/>
                <a:ea typeface="Calibri"/>
                <a:cs typeface="Calibri"/>
                <a:sym typeface="Calibri"/>
              </a:rPr>
              <a:t>Learning Outcomes with the Topic </a:t>
            </a:r>
            <a:endParaRPr sz="3959">
              <a:solidFill>
                <a:srgbClr val="D3A90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27"/>
          <p:cNvSpPr txBox="1"/>
          <p:nvPr/>
        </p:nvSpPr>
        <p:spPr>
          <a:xfrm>
            <a:off x="601670" y="1960930"/>
            <a:ext cx="8704186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1"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Understanding the need of Search Algorithms </a:t>
            </a:r>
            <a:endParaRPr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8"/>
          <p:cNvSpPr txBox="1"/>
          <p:nvPr>
            <p:ph idx="1" type="body"/>
          </p:nvPr>
        </p:nvSpPr>
        <p:spPr>
          <a:xfrm>
            <a:off x="-245358" y="560125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3A90F"/>
              </a:buClr>
              <a:buSzPts val="3607"/>
              <a:buNone/>
            </a:pPr>
            <a:r>
              <a:rPr b="1" lang="en-US" sz="3607">
                <a:solidFill>
                  <a:srgbClr val="D3A90F"/>
                </a:solidFill>
                <a:latin typeface="Corbel"/>
                <a:ea typeface="Corbel"/>
                <a:cs typeface="Corbel"/>
                <a:sym typeface="Corbel"/>
              </a:rPr>
              <a:t>Methodology</a:t>
            </a:r>
            <a:r>
              <a:rPr b="1" lang="en-US" sz="3746">
                <a:solidFill>
                  <a:srgbClr val="D3A90F"/>
                </a:solidFill>
                <a:latin typeface="Corbel"/>
                <a:ea typeface="Corbel"/>
                <a:cs typeface="Corbel"/>
                <a:sym typeface="Corbel"/>
              </a:rPr>
              <a:t> And Assessment Criterias</a:t>
            </a:r>
            <a:endParaRPr b="1" sz="3746">
              <a:solidFill>
                <a:srgbClr val="D3A90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567" name="Google Shape;567;p28"/>
          <p:cNvCxnSpPr/>
          <p:nvPr/>
        </p:nvCxnSpPr>
        <p:spPr>
          <a:xfrm>
            <a:off x="2973061" y="1550298"/>
            <a:ext cx="1762790" cy="1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568" name="Google Shape;568;p28"/>
          <p:cNvGrpSpPr/>
          <p:nvPr/>
        </p:nvGrpSpPr>
        <p:grpSpPr>
          <a:xfrm>
            <a:off x="770080" y="1299725"/>
            <a:ext cx="3051000" cy="3051000"/>
            <a:chOff x="2514579" y="1730962"/>
            <a:chExt cx="4068000" cy="4068000"/>
          </a:xfrm>
        </p:grpSpPr>
        <p:sp>
          <p:nvSpPr>
            <p:cNvPr id="569" name="Google Shape;569;p28"/>
            <p:cNvSpPr/>
            <p:nvPr/>
          </p:nvSpPr>
          <p:spPr>
            <a:xfrm>
              <a:off x="2514579" y="1730962"/>
              <a:ext cx="4068000" cy="4068000"/>
            </a:xfrm>
            <a:prstGeom prst="ellipse">
              <a:avLst/>
            </a:prstGeom>
            <a:solidFill>
              <a:srgbClr val="CCC0D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28"/>
            <p:cNvSpPr/>
            <p:nvPr/>
          </p:nvSpPr>
          <p:spPr>
            <a:xfrm>
              <a:off x="2514579" y="1730962"/>
              <a:ext cx="4068000" cy="4068000"/>
            </a:xfrm>
            <a:prstGeom prst="pie">
              <a:avLst>
                <a:gd fmla="val 16160009" name="adj1"/>
                <a:gd fmla="val 1927144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71" name="Google Shape;571;p28"/>
          <p:cNvCxnSpPr/>
          <p:nvPr/>
        </p:nvCxnSpPr>
        <p:spPr>
          <a:xfrm>
            <a:off x="3107602" y="2409965"/>
            <a:ext cx="1628249" cy="1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572" name="Google Shape;572;p28"/>
          <p:cNvGrpSpPr/>
          <p:nvPr/>
        </p:nvGrpSpPr>
        <p:grpSpPr>
          <a:xfrm>
            <a:off x="1040080" y="1569725"/>
            <a:ext cx="2511000" cy="2511000"/>
            <a:chOff x="2514579" y="1730962"/>
            <a:chExt cx="4068000" cy="4068000"/>
          </a:xfrm>
        </p:grpSpPr>
        <p:sp>
          <p:nvSpPr>
            <p:cNvPr id="573" name="Google Shape;573;p28"/>
            <p:cNvSpPr/>
            <p:nvPr/>
          </p:nvSpPr>
          <p:spPr>
            <a:xfrm>
              <a:off x="2514579" y="1730962"/>
              <a:ext cx="4068000" cy="4068000"/>
            </a:xfrm>
            <a:prstGeom prst="ellipse">
              <a:avLst/>
            </a:prstGeom>
            <a:solidFill>
              <a:srgbClr val="D6E3B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28"/>
            <p:cNvSpPr/>
            <p:nvPr/>
          </p:nvSpPr>
          <p:spPr>
            <a:xfrm>
              <a:off x="2514579" y="1730962"/>
              <a:ext cx="4068000" cy="4068000"/>
            </a:xfrm>
            <a:prstGeom prst="pie">
              <a:avLst>
                <a:gd fmla="val 16145699" name="adj1"/>
                <a:gd fmla="val 46266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75" name="Google Shape;575;p28"/>
          <p:cNvCxnSpPr/>
          <p:nvPr/>
        </p:nvCxnSpPr>
        <p:spPr>
          <a:xfrm>
            <a:off x="3107602" y="3269632"/>
            <a:ext cx="1628249" cy="1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576" name="Google Shape;576;p28"/>
          <p:cNvGrpSpPr/>
          <p:nvPr/>
        </p:nvGrpSpPr>
        <p:grpSpPr>
          <a:xfrm>
            <a:off x="1310080" y="1839725"/>
            <a:ext cx="1971000" cy="1971000"/>
            <a:chOff x="2514579" y="1730962"/>
            <a:chExt cx="4068000" cy="4068000"/>
          </a:xfrm>
        </p:grpSpPr>
        <p:sp>
          <p:nvSpPr>
            <p:cNvPr id="577" name="Google Shape;577;p28"/>
            <p:cNvSpPr/>
            <p:nvPr/>
          </p:nvSpPr>
          <p:spPr>
            <a:xfrm>
              <a:off x="2514579" y="1730962"/>
              <a:ext cx="4068000" cy="4068000"/>
            </a:xfrm>
            <a:prstGeom prst="ellipse">
              <a:avLst/>
            </a:prstGeom>
            <a:solidFill>
              <a:srgbClr val="E5B8B7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28"/>
            <p:cNvSpPr/>
            <p:nvPr/>
          </p:nvSpPr>
          <p:spPr>
            <a:xfrm>
              <a:off x="2514579" y="1730962"/>
              <a:ext cx="4068000" cy="4068000"/>
            </a:xfrm>
            <a:prstGeom prst="pie">
              <a:avLst>
                <a:gd fmla="val 16176551" name="adj1"/>
                <a:gd fmla="val 5277948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9" name="Google Shape;579;p28"/>
          <p:cNvGrpSpPr/>
          <p:nvPr/>
        </p:nvGrpSpPr>
        <p:grpSpPr>
          <a:xfrm>
            <a:off x="1641404" y="2337406"/>
            <a:ext cx="1431000" cy="1431000"/>
            <a:chOff x="2514579" y="1730962"/>
            <a:chExt cx="4068000" cy="4068000"/>
          </a:xfrm>
        </p:grpSpPr>
        <p:sp>
          <p:nvSpPr>
            <p:cNvPr id="580" name="Google Shape;580;p28"/>
            <p:cNvSpPr/>
            <p:nvPr/>
          </p:nvSpPr>
          <p:spPr>
            <a:xfrm>
              <a:off x="2514579" y="1730962"/>
              <a:ext cx="4068000" cy="4068000"/>
            </a:xfrm>
            <a:prstGeom prst="ellipse">
              <a:avLst/>
            </a:prstGeom>
            <a:solidFill>
              <a:srgbClr val="B7CCE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28"/>
            <p:cNvSpPr/>
            <p:nvPr/>
          </p:nvSpPr>
          <p:spPr>
            <a:xfrm>
              <a:off x="2514579" y="1730962"/>
              <a:ext cx="4068000" cy="4068000"/>
            </a:xfrm>
            <a:prstGeom prst="pie">
              <a:avLst>
                <a:gd fmla="val 16115061" name="adj1"/>
                <a:gd fmla="val 7999258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2" name="Google Shape;582;p28"/>
          <p:cNvSpPr/>
          <p:nvPr/>
        </p:nvSpPr>
        <p:spPr>
          <a:xfrm>
            <a:off x="1850080" y="2379725"/>
            <a:ext cx="891000" cy="891000"/>
          </a:xfrm>
          <a:prstGeom prst="ellipse">
            <a:avLst/>
          </a:prstGeom>
          <a:gradFill>
            <a:gsLst>
              <a:gs pos="0">
                <a:srgbClr val="DDDDDD"/>
              </a:gs>
              <a:gs pos="100000">
                <a:schemeClr val="lt1"/>
              </a:gs>
            </a:gsLst>
            <a:lin ang="8100000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3" name="Google Shape;583;p28"/>
          <p:cNvCxnSpPr/>
          <p:nvPr/>
        </p:nvCxnSpPr>
        <p:spPr>
          <a:xfrm rot="10800000">
            <a:off x="1898151" y="3407501"/>
            <a:ext cx="2837700" cy="721800"/>
          </a:xfrm>
          <a:prstGeom prst="bentConnector3">
            <a:avLst>
              <a:gd fmla="val 99034" name="adj1"/>
            </a:avLst>
          </a:prstGeom>
          <a:noFill/>
          <a:ln cap="flat" cmpd="sng" w="3810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584" name="Google Shape;584;p28"/>
          <p:cNvGrpSpPr/>
          <p:nvPr/>
        </p:nvGrpSpPr>
        <p:grpSpPr>
          <a:xfrm>
            <a:off x="5482174" y="1280550"/>
            <a:ext cx="3661826" cy="832944"/>
            <a:chOff x="6210998" y="1433695"/>
            <a:chExt cx="2688349" cy="1110591"/>
          </a:xfrm>
        </p:grpSpPr>
        <p:sp>
          <p:nvSpPr>
            <p:cNvPr id="585" name="Google Shape;585;p28"/>
            <p:cNvSpPr txBox="1"/>
            <p:nvPr/>
          </p:nvSpPr>
          <p:spPr>
            <a:xfrm>
              <a:off x="6210998" y="1433695"/>
              <a:ext cx="2688349" cy="3488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Class Assignment(s) </a:t>
              </a:r>
              <a:endParaRPr b="1" sz="11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6" name="Google Shape;586;p28"/>
            <p:cNvSpPr txBox="1"/>
            <p:nvPr/>
          </p:nvSpPr>
          <p:spPr>
            <a:xfrm>
              <a:off x="6210998" y="1682513"/>
              <a:ext cx="2688349" cy="8617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 Each chapter being covered will have one assignment.  The Case Studies will be given in line to the Changing with Speed across IT Projects in Kirirom</a:t>
              </a:r>
              <a:endParaRPr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587" name="Google Shape;587;p28"/>
          <p:cNvGrpSpPr/>
          <p:nvPr/>
        </p:nvGrpSpPr>
        <p:grpSpPr>
          <a:xfrm>
            <a:off x="5551729" y="2175556"/>
            <a:ext cx="2870892" cy="618650"/>
            <a:chOff x="6210997" y="1386770"/>
            <a:chExt cx="2688349" cy="824866"/>
          </a:xfrm>
        </p:grpSpPr>
        <p:sp>
          <p:nvSpPr>
            <p:cNvPr id="588" name="Google Shape;588;p28"/>
            <p:cNvSpPr txBox="1"/>
            <p:nvPr/>
          </p:nvSpPr>
          <p:spPr>
            <a:xfrm>
              <a:off x="6210997" y="1386770"/>
              <a:ext cx="2688349" cy="3077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9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Internal Exam(s) </a:t>
              </a:r>
              <a:endParaRPr b="1" sz="9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9" name="Google Shape;589;p28"/>
            <p:cNvSpPr txBox="1"/>
            <p:nvPr/>
          </p:nvSpPr>
          <p:spPr>
            <a:xfrm>
              <a:off x="6210997" y="1883342"/>
              <a:ext cx="2688349" cy="3282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 There will be 2 exams </a:t>
              </a:r>
              <a:endParaRPr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590" name="Google Shape;590;p28"/>
          <p:cNvGrpSpPr/>
          <p:nvPr/>
        </p:nvGrpSpPr>
        <p:grpSpPr>
          <a:xfrm>
            <a:off x="5448160" y="2853375"/>
            <a:ext cx="2919878" cy="520978"/>
            <a:chOff x="6210998" y="1316170"/>
            <a:chExt cx="2734220" cy="694638"/>
          </a:xfrm>
        </p:grpSpPr>
        <p:sp>
          <p:nvSpPr>
            <p:cNvPr id="591" name="Google Shape;591;p28"/>
            <p:cNvSpPr txBox="1"/>
            <p:nvPr/>
          </p:nvSpPr>
          <p:spPr>
            <a:xfrm>
              <a:off x="6256869" y="1316170"/>
              <a:ext cx="2688349" cy="3282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Model Exam </a:t>
              </a:r>
              <a:endParaRPr b="1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2" name="Google Shape;592;p28"/>
            <p:cNvSpPr txBox="1"/>
            <p:nvPr/>
          </p:nvSpPr>
          <p:spPr>
            <a:xfrm>
              <a:off x="6210998" y="1682513"/>
              <a:ext cx="2688349" cy="3282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There will be one Model Exam. </a:t>
              </a:r>
              <a:endParaRPr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593" name="Google Shape;593;p28"/>
          <p:cNvGrpSpPr/>
          <p:nvPr/>
        </p:nvGrpSpPr>
        <p:grpSpPr>
          <a:xfrm>
            <a:off x="5448161" y="3796402"/>
            <a:ext cx="2870892" cy="448224"/>
            <a:chOff x="6210998" y="1433695"/>
            <a:chExt cx="2688349" cy="597631"/>
          </a:xfrm>
        </p:grpSpPr>
        <p:sp>
          <p:nvSpPr>
            <p:cNvPr id="594" name="Google Shape;594;p28"/>
            <p:cNvSpPr txBox="1"/>
            <p:nvPr/>
          </p:nvSpPr>
          <p:spPr>
            <a:xfrm>
              <a:off x="6210998" y="1433695"/>
              <a:ext cx="2688349" cy="3488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Semester Exam</a:t>
              </a:r>
              <a:endParaRPr b="1" sz="11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5" name="Google Shape;595;p28"/>
            <p:cNvSpPr txBox="1"/>
            <p:nvPr/>
          </p:nvSpPr>
          <p:spPr>
            <a:xfrm>
              <a:off x="6210998" y="1682513"/>
              <a:ext cx="2688349" cy="3488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There will be 1 Semester Exam</a:t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6" name="Google Shape;596;p28"/>
          <p:cNvSpPr/>
          <p:nvPr/>
        </p:nvSpPr>
        <p:spPr>
          <a:xfrm>
            <a:off x="5020243" y="4013983"/>
            <a:ext cx="247097" cy="231305"/>
          </a:xfrm>
          <a:custGeom>
            <a:rect b="b" l="l" r="r" t="t"/>
            <a:pathLst>
              <a:path extrusionOk="0" h="3032924" w="3239999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28"/>
          <p:cNvSpPr/>
          <p:nvPr/>
        </p:nvSpPr>
        <p:spPr>
          <a:xfrm flipH="1">
            <a:off x="4996909" y="3149267"/>
            <a:ext cx="293762" cy="242336"/>
          </a:xfrm>
          <a:custGeom>
            <a:rect b="b" l="l" r="r" t="t"/>
            <a:pathLst>
              <a:path extrusionOk="0" h="2654282" w="3217557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28"/>
          <p:cNvSpPr/>
          <p:nvPr/>
        </p:nvSpPr>
        <p:spPr>
          <a:xfrm rot="9900000">
            <a:off x="4995290" y="2285081"/>
            <a:ext cx="297000" cy="252245"/>
          </a:xfrm>
          <a:custGeom>
            <a:rect b="b" l="l" r="r" t="t"/>
            <a:pathLst>
              <a:path extrusionOk="0" h="2472345" w="2911009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28"/>
          <p:cNvSpPr/>
          <p:nvPr/>
        </p:nvSpPr>
        <p:spPr>
          <a:xfrm>
            <a:off x="5013891" y="1450518"/>
            <a:ext cx="259797" cy="199559"/>
          </a:xfrm>
          <a:custGeom>
            <a:rect b="b" l="l" r="r" t="t"/>
            <a:pathLst>
              <a:path extrusionOk="0" h="2447912" w="3186824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28"/>
          <p:cNvSpPr/>
          <p:nvPr/>
        </p:nvSpPr>
        <p:spPr>
          <a:xfrm flipH="1" rot="-5400000">
            <a:off x="2105869" y="2634145"/>
            <a:ext cx="405797" cy="382163"/>
          </a:xfrm>
          <a:custGeom>
            <a:rect b="b" l="l" r="r" t="t"/>
            <a:pathLst>
              <a:path extrusionOk="0" h="2758049" w="2928608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9"/>
          <p:cNvSpPr txBox="1"/>
          <p:nvPr>
            <p:ph type="title"/>
          </p:nvPr>
        </p:nvSpPr>
        <p:spPr>
          <a:xfrm>
            <a:off x="1059785" y="1197405"/>
            <a:ext cx="6260905" cy="5726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40"/>
              <a:buFont typeface="Corbel"/>
              <a:buNone/>
            </a:pPr>
            <a:r>
              <a:rPr lang="en-US" sz="3240">
                <a:latin typeface="Corbel"/>
                <a:ea typeface="Corbel"/>
                <a:cs typeface="Corbel"/>
                <a:sym typeface="Corbel"/>
              </a:rPr>
              <a:t>Thank You !</a:t>
            </a:r>
            <a:endParaRPr sz="324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06" name="Google Shape;606;p29"/>
          <p:cNvSpPr txBox="1"/>
          <p:nvPr/>
        </p:nvSpPr>
        <p:spPr>
          <a:xfrm>
            <a:off x="296260" y="1960930"/>
            <a:ext cx="427574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An Algorithm Must Be Seen to Be Believed”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                                      - Donald Knuth</a:t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607" name="Google Shape;60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705" y="-1"/>
            <a:ext cx="4419295" cy="5167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"/>
          <p:cNvSpPr txBox="1"/>
          <p:nvPr>
            <p:ph type="title"/>
          </p:nvPr>
        </p:nvSpPr>
        <p:spPr>
          <a:xfrm>
            <a:off x="276695" y="586585"/>
            <a:ext cx="8112930" cy="61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600"/>
              <a:buFont typeface="Corbel"/>
              <a:buNone/>
            </a:pPr>
            <a:r>
              <a:rPr b="1" lang="en-US">
                <a:latin typeface="Corbel"/>
                <a:ea typeface="Corbel"/>
                <a:cs typeface="Corbel"/>
                <a:sym typeface="Corbel"/>
              </a:rPr>
              <a:t>Problem Solving Agents  </a:t>
            </a:r>
            <a:endParaRPr b="1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36" name="Google Shape;13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965" y="1350110"/>
            <a:ext cx="3970330" cy="346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"/>
          <p:cNvSpPr txBox="1"/>
          <p:nvPr/>
        </p:nvSpPr>
        <p:spPr>
          <a:xfrm>
            <a:off x="4572000" y="1422481"/>
            <a:ext cx="4733855" cy="3721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 Simple-Problem-Solving-Agent( percept ) returns action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Inputs:	percept		a percept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Static:	seq		an action sequence initially empty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state		some description of the current world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goal		a goal, initially null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problem		a problem formulation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state &lt;- UPDATE-STATE( state, percept 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seq is empty then do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goal &lt;- FORMULATE-GOAL( state 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problem &lt;- FORMULATE-PROBLEM( state, goal 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seq &lt;- SEARCH( problem )				# SEARCH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action &lt;- RECOMMENDATION ( seq )			# SOLUTION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seq &lt;- REMAINDER( seq 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action			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# EXECUTION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"/>
          <p:cNvSpPr txBox="1"/>
          <p:nvPr>
            <p:ph type="title"/>
          </p:nvPr>
        </p:nvSpPr>
        <p:spPr>
          <a:xfrm>
            <a:off x="143555" y="586585"/>
            <a:ext cx="8112930" cy="61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600"/>
              <a:buFont typeface="Corbel"/>
              <a:buNone/>
            </a:pPr>
            <a:r>
              <a:rPr b="1" lang="en-US">
                <a:latin typeface="Corbel"/>
                <a:ea typeface="Corbel"/>
                <a:cs typeface="Corbel"/>
                <a:sym typeface="Corbel"/>
              </a:rPr>
              <a:t>Goal based Agent(s)</a:t>
            </a:r>
            <a:endParaRPr b="1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448965" y="1350110"/>
            <a:ext cx="7241417" cy="3514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Assumes the problem environment is:</a:t>
            </a:r>
            <a:endParaRPr/>
          </a:p>
          <a:p>
            <a:pPr indent="-342900" lvl="1" marL="800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Static</a:t>
            </a:r>
            <a:endParaRPr/>
          </a:p>
          <a:p>
            <a:pPr indent="0" lvl="2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 plan remains the same </a:t>
            </a:r>
            <a:endParaRPr/>
          </a:p>
          <a:p>
            <a:pPr indent="-342900" lvl="1" marL="800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Observab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</a:t>
            </a:r>
            <a:endParaRPr/>
          </a:p>
          <a:p>
            <a:pPr indent="0" lvl="2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Agent knows the initial state</a:t>
            </a:r>
            <a:endParaRPr/>
          </a:p>
          <a:p>
            <a:pPr indent="-342900" lvl="1" marL="800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Discrete</a:t>
            </a:r>
            <a:endParaRPr/>
          </a:p>
          <a:p>
            <a:pPr indent="0" lvl="2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Agent can enumerate the choices</a:t>
            </a:r>
            <a:endParaRPr/>
          </a:p>
          <a:p>
            <a:pPr indent="-342900" lvl="1" marL="800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Deterministic</a:t>
            </a:r>
            <a:endParaRPr/>
          </a:p>
          <a:p>
            <a:pPr indent="0" lvl="2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Agent can plan a sequence of actions such that each will lead to an intermediate state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 agent carries out its plans with its eyes closed</a:t>
            </a:r>
            <a:endParaRPr/>
          </a:p>
          <a:p>
            <a:pPr indent="-342900" lvl="1" marL="800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Certain of what’s going on</a:t>
            </a:r>
            <a:endParaRPr/>
          </a:p>
          <a:p>
            <a:pPr indent="-342900" lvl="1" marL="800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Open loop system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 txBox="1"/>
          <p:nvPr>
            <p:ph type="title"/>
          </p:nvPr>
        </p:nvSpPr>
        <p:spPr>
          <a:xfrm>
            <a:off x="143555" y="586585"/>
            <a:ext cx="8112930" cy="61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200"/>
              <a:buFont typeface="Corbel"/>
              <a:buNone/>
            </a:pPr>
            <a:r>
              <a:rPr b="1" lang="en-US" sz="3200">
                <a:latin typeface="Corbel"/>
                <a:ea typeface="Corbel"/>
                <a:cs typeface="Corbel"/>
                <a:sym typeface="Corbel"/>
              </a:rPr>
              <a:t>Well Defined Problems and Solutions</a:t>
            </a:r>
            <a:endParaRPr b="1" sz="32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448965" y="1808225"/>
            <a:ext cx="7241417" cy="2191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 problem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Initial state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Actions and Successor Function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Goal test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Path cost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/>
          <p:nvPr>
            <p:ph type="title"/>
          </p:nvPr>
        </p:nvSpPr>
        <p:spPr>
          <a:xfrm>
            <a:off x="143555" y="586585"/>
            <a:ext cx="8246070" cy="61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905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240"/>
              <a:buFont typeface="Calibri"/>
              <a:buNone/>
            </a:pPr>
            <a:r>
              <a:rPr lang="en-US" sz="3240"/>
              <a:t>Problem solving</a:t>
            </a:r>
            <a:endParaRPr/>
          </a:p>
        </p:txBody>
      </p:sp>
      <p:sp>
        <p:nvSpPr>
          <p:cNvPr id="158" name="Google Shape;158;p6"/>
          <p:cNvSpPr txBox="1"/>
          <p:nvPr>
            <p:ph idx="1" type="body"/>
          </p:nvPr>
        </p:nvSpPr>
        <p:spPr>
          <a:xfrm>
            <a:off x="448966" y="1350110"/>
            <a:ext cx="8246070" cy="351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9050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1D1B10"/>
              </a:buClr>
              <a:buSzPts val="2800"/>
              <a:buChar char="•"/>
            </a:pPr>
            <a:r>
              <a:rPr lang="en-US"/>
              <a:t>We want:</a:t>
            </a:r>
            <a:endParaRPr/>
          </a:p>
          <a:p>
            <a:pPr indent="-285750" lvl="1" marL="586979" rtl="0" algn="l">
              <a:spcBef>
                <a:spcPts val="560"/>
              </a:spcBef>
              <a:spcAft>
                <a:spcPts val="0"/>
              </a:spcAft>
              <a:buClr>
                <a:srgbClr val="1D1B10"/>
              </a:buClr>
              <a:buSzPts val="2800"/>
              <a:buChar char="–"/>
            </a:pPr>
            <a:r>
              <a:rPr lang="en-US"/>
              <a:t>To automatically solve a problem</a:t>
            </a:r>
            <a:endParaRPr/>
          </a:p>
          <a:p>
            <a:pPr indent="-107950" lvl="1" marL="586979" rtl="0" algn="l">
              <a:spcBef>
                <a:spcPts val="560"/>
              </a:spcBef>
              <a:spcAft>
                <a:spcPts val="0"/>
              </a:spcAft>
              <a:buClr>
                <a:srgbClr val="1D1B10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1D1B10"/>
              </a:buClr>
              <a:buSzPts val="2800"/>
              <a:buChar char="•"/>
            </a:pPr>
            <a:r>
              <a:rPr lang="en-US"/>
              <a:t>We need:</a:t>
            </a:r>
            <a:endParaRPr/>
          </a:p>
          <a:p>
            <a:pPr indent="-285750" lvl="1" marL="586979" rtl="0" algn="l">
              <a:spcBef>
                <a:spcPts val="560"/>
              </a:spcBef>
              <a:spcAft>
                <a:spcPts val="0"/>
              </a:spcAft>
              <a:buClr>
                <a:srgbClr val="1D1B10"/>
              </a:buClr>
              <a:buSzPts val="2800"/>
              <a:buChar char="–"/>
            </a:pPr>
            <a:r>
              <a:rPr lang="en-US"/>
              <a:t>A representation of the problem</a:t>
            </a:r>
            <a:endParaRPr/>
          </a:p>
          <a:p>
            <a:pPr indent="-285750" lvl="1" marL="586979" rtl="0" algn="l">
              <a:spcBef>
                <a:spcPts val="560"/>
              </a:spcBef>
              <a:spcAft>
                <a:spcPts val="0"/>
              </a:spcAft>
              <a:buClr>
                <a:srgbClr val="1D1B10"/>
              </a:buClr>
              <a:buSzPts val="2800"/>
              <a:buChar char="–"/>
            </a:pPr>
            <a:r>
              <a:rPr lang="en-US"/>
              <a:t>Algorithms that use some strategy to solve the problem defined in that representation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/>
          <p:nvPr>
            <p:ph type="title"/>
          </p:nvPr>
        </p:nvSpPr>
        <p:spPr>
          <a:xfrm>
            <a:off x="143555" y="586585"/>
            <a:ext cx="8246070" cy="61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905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240"/>
              <a:buFont typeface="Calibri"/>
              <a:buNone/>
            </a:pPr>
            <a:r>
              <a:rPr lang="en-US" sz="3240"/>
              <a:t>Problem representation</a:t>
            </a:r>
            <a:endParaRPr/>
          </a:p>
        </p:txBody>
      </p:sp>
      <p:sp>
        <p:nvSpPr>
          <p:cNvPr id="165" name="Google Shape;165;p7"/>
          <p:cNvSpPr txBox="1"/>
          <p:nvPr>
            <p:ph idx="1" type="body"/>
          </p:nvPr>
        </p:nvSpPr>
        <p:spPr>
          <a:xfrm>
            <a:off x="448966" y="1350110"/>
            <a:ext cx="8246070" cy="351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9050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1B10"/>
              </a:buClr>
              <a:buSzPts val="2590"/>
              <a:buChar char="•"/>
            </a:pPr>
            <a:r>
              <a:rPr lang="en-US" sz="2590"/>
              <a:t>General:</a:t>
            </a:r>
            <a:endParaRPr/>
          </a:p>
          <a:p>
            <a:pPr indent="-285750" lvl="1" marL="586979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000000"/>
              </a:buClr>
              <a:buSzPts val="2590"/>
              <a:buChar char="–"/>
            </a:pPr>
            <a:r>
              <a:rPr b="1" lang="en-US" sz="2590"/>
              <a:t>State space</a:t>
            </a:r>
            <a:r>
              <a:rPr lang="en-US" sz="2590"/>
              <a:t>: a problem is divided into a set of resolution steps from the initial state to the goal state</a:t>
            </a:r>
            <a:endParaRPr/>
          </a:p>
          <a:p>
            <a:pPr indent="-285750" lvl="1" marL="586979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000000"/>
              </a:buClr>
              <a:buSzPts val="2590"/>
              <a:buChar char="–"/>
            </a:pPr>
            <a:r>
              <a:rPr b="1" lang="en-US" sz="2590"/>
              <a:t>Reduction to sub-problems</a:t>
            </a:r>
            <a:r>
              <a:rPr lang="en-US" sz="2590"/>
              <a:t>: a problem is arranged into a hierarchy of sub-problems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1D1B10"/>
              </a:buClr>
              <a:buSzPts val="2590"/>
              <a:buChar char="•"/>
            </a:pPr>
            <a:r>
              <a:rPr lang="en-US" sz="2590"/>
              <a:t>Specific:</a:t>
            </a:r>
            <a:endParaRPr/>
          </a:p>
          <a:p>
            <a:pPr indent="-285750" lvl="1" marL="586979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1D1B10"/>
              </a:buClr>
              <a:buSzPts val="2590"/>
              <a:buChar char="–"/>
            </a:pPr>
            <a:r>
              <a:rPr lang="en-US" sz="2590"/>
              <a:t>Game resolution</a:t>
            </a:r>
            <a:endParaRPr/>
          </a:p>
          <a:p>
            <a:pPr indent="-285750" lvl="1" marL="586979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1D1B10"/>
              </a:buClr>
              <a:buSzPts val="2590"/>
              <a:buChar char="–"/>
            </a:pPr>
            <a:r>
              <a:rPr lang="en-US" sz="2590"/>
              <a:t>Constraints satisfaction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/>
          <p:nvPr>
            <p:ph type="title"/>
          </p:nvPr>
        </p:nvSpPr>
        <p:spPr>
          <a:xfrm>
            <a:off x="448965" y="433880"/>
            <a:ext cx="8246070" cy="61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905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240"/>
              <a:buFont typeface="Calibri"/>
              <a:buNone/>
            </a:pPr>
            <a:r>
              <a:rPr lang="en-US" sz="3240"/>
              <a:t>States</a:t>
            </a:r>
            <a:endParaRPr/>
          </a:p>
        </p:txBody>
      </p:sp>
      <p:sp>
        <p:nvSpPr>
          <p:cNvPr id="172" name="Google Shape;172;p8"/>
          <p:cNvSpPr txBox="1"/>
          <p:nvPr>
            <p:ph idx="1" type="body"/>
          </p:nvPr>
        </p:nvSpPr>
        <p:spPr>
          <a:xfrm>
            <a:off x="143554" y="1502815"/>
            <a:ext cx="8704185" cy="351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9050" wrap="square" tIns="45700">
            <a:norm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1B10"/>
              </a:buClr>
              <a:buSzPts val="2400"/>
              <a:buChar char="•"/>
            </a:pP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A problem is defined by </a:t>
            </a:r>
            <a:r>
              <a:rPr lang="en-US" sz="2400">
                <a:highlight>
                  <a:srgbClr val="FFF2CC"/>
                </a:highlight>
                <a:latin typeface="Corbel"/>
                <a:ea typeface="Corbel"/>
                <a:cs typeface="Corbel"/>
                <a:sym typeface="Corbel"/>
              </a:rPr>
              <a:t>its elements and their relations.</a:t>
            </a:r>
            <a:endParaRPr>
              <a:highlight>
                <a:srgbClr val="FFF2CC"/>
              </a:highlight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Char char="•"/>
            </a:pP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In each instant of the resolution of a problem, those elements have specific descriptors (How to select them?) and relations.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Char char="•"/>
            </a:pP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A </a:t>
            </a:r>
            <a:r>
              <a:rPr b="1" lang="en-US" sz="2400">
                <a:latin typeface="Corbel"/>
                <a:ea typeface="Corbel"/>
                <a:cs typeface="Corbel"/>
                <a:sym typeface="Corbel"/>
              </a:rPr>
              <a:t>state</a:t>
            </a: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 is a representation of those elements in a given moment.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Char char="•"/>
            </a:pP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Two special states are defined:</a:t>
            </a:r>
            <a:endParaRPr/>
          </a:p>
          <a:p>
            <a:pPr indent="-285750" lvl="1" marL="586979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b="1" lang="en-US" sz="2000">
                <a:latin typeface="Corbel"/>
                <a:ea typeface="Corbel"/>
                <a:cs typeface="Corbel"/>
                <a:sym typeface="Corbel"/>
              </a:rPr>
              <a:t>Initial state</a:t>
            </a:r>
            <a:r>
              <a:rPr lang="en-US" sz="2000">
                <a:latin typeface="Corbel"/>
                <a:ea typeface="Corbel"/>
                <a:cs typeface="Corbel"/>
                <a:sym typeface="Corbel"/>
              </a:rPr>
              <a:t> (starting point)</a:t>
            </a:r>
            <a:endParaRPr/>
          </a:p>
          <a:p>
            <a:pPr indent="-285750" lvl="1" marL="586979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b="1" lang="en-US" sz="2000">
                <a:latin typeface="Corbel"/>
                <a:ea typeface="Corbel"/>
                <a:cs typeface="Corbel"/>
                <a:sym typeface="Corbel"/>
              </a:rPr>
              <a:t>Final state</a:t>
            </a:r>
            <a:r>
              <a:rPr lang="en-US" sz="2000">
                <a:latin typeface="Corbel"/>
                <a:ea typeface="Corbel"/>
                <a:cs typeface="Corbel"/>
                <a:sym typeface="Corbel"/>
              </a:rPr>
              <a:t> (goal state)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"/>
          <p:cNvSpPr txBox="1"/>
          <p:nvPr>
            <p:ph type="title"/>
          </p:nvPr>
        </p:nvSpPr>
        <p:spPr>
          <a:xfrm>
            <a:off x="219950" y="586585"/>
            <a:ext cx="8246070" cy="61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905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240"/>
              <a:buFont typeface="Calibri"/>
              <a:buNone/>
            </a:pPr>
            <a:r>
              <a:rPr lang="en-US" sz="3240"/>
              <a:t>State modification: successor function</a:t>
            </a:r>
            <a:endParaRPr/>
          </a:p>
        </p:txBody>
      </p:sp>
      <p:sp>
        <p:nvSpPr>
          <p:cNvPr id="179" name="Google Shape;179;p9"/>
          <p:cNvSpPr txBox="1"/>
          <p:nvPr>
            <p:ph idx="1" type="body"/>
          </p:nvPr>
        </p:nvSpPr>
        <p:spPr>
          <a:xfrm>
            <a:off x="296260" y="1502815"/>
            <a:ext cx="8551480" cy="351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9050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D1B10"/>
              </a:buClr>
              <a:buSzPts val="2400"/>
              <a:buChar char="•"/>
            </a:pP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A successor function is needed to move between different states.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Char char="•"/>
            </a:pP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A </a:t>
            </a:r>
            <a:r>
              <a:rPr b="1" lang="en-US" sz="2400">
                <a:latin typeface="Corbel"/>
                <a:ea typeface="Corbel"/>
                <a:cs typeface="Corbel"/>
                <a:sym typeface="Corbel"/>
              </a:rPr>
              <a:t>successor function</a:t>
            </a: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 is a description of possible actions, a set of operators. It is a transformation function on a state representation, which </a:t>
            </a:r>
            <a:r>
              <a:rPr lang="en-US" sz="2400">
                <a:highlight>
                  <a:srgbClr val="CCCCCC"/>
                </a:highlight>
                <a:latin typeface="Corbel"/>
                <a:ea typeface="Corbel"/>
                <a:cs typeface="Corbel"/>
                <a:sym typeface="Corbel"/>
              </a:rPr>
              <a:t>convert it into another state</a:t>
            </a: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Char char="•"/>
            </a:pP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The successor function defines a relation of accessibility among states.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Char char="•"/>
            </a:pP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Representation of the successor function:</a:t>
            </a:r>
            <a:endParaRPr/>
          </a:p>
          <a:p>
            <a:pPr indent="-285750" lvl="1" marL="586979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Char char="–"/>
            </a:pPr>
            <a:r>
              <a:rPr lang="en-US" sz="2000">
                <a:latin typeface="Corbel"/>
                <a:ea typeface="Corbel"/>
                <a:cs typeface="Corbel"/>
                <a:sym typeface="Corbel"/>
              </a:rPr>
              <a:t>Conditions of applicability</a:t>
            </a:r>
            <a:endParaRPr/>
          </a:p>
          <a:p>
            <a:pPr indent="-285750" lvl="1" marL="586979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Char char="–"/>
            </a:pPr>
            <a:r>
              <a:rPr lang="en-US" sz="2000">
                <a:latin typeface="Corbel"/>
                <a:ea typeface="Corbel"/>
                <a:cs typeface="Corbel"/>
                <a:sym typeface="Corbel"/>
              </a:rPr>
              <a:t>Transformation function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2017-08-01T15:40:51Z</dcterms:created>
</cp:coreProperties>
</file>