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3G1d590afGn2toNw9Cv7oTkv4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ctrTitle"/>
          </p:nvPr>
        </p:nvSpPr>
        <p:spPr>
          <a:xfrm>
            <a:off x="601670" y="1350110"/>
            <a:ext cx="824607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subTitle"/>
          </p:nvPr>
        </p:nvSpPr>
        <p:spPr>
          <a:xfrm>
            <a:off x="601669" y="2877160"/>
            <a:ext cx="8398775" cy="13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F2CD44"/>
              </a:buClr>
              <a:buSzPts val="2800"/>
              <a:buNone/>
              <a:defRPr b="0" i="0" sz="2800">
                <a:solidFill>
                  <a:srgbClr val="F2CD44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38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3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9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3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100" name="Google Shape;10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title"/>
          </p:nvPr>
        </p:nvSpPr>
        <p:spPr>
          <a:xfrm>
            <a:off x="448964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body"/>
          </p:nvPr>
        </p:nvSpPr>
        <p:spPr>
          <a:xfrm>
            <a:off x="448965" y="1044700"/>
            <a:ext cx="6260906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448965" y="433880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s slide layout">
  <p:cSld name="1_Contents slide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None/>
              <a:defRPr b="0" sz="405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5" name="Google Shape;45;p34"/>
          <p:cNvGrpSpPr/>
          <p:nvPr/>
        </p:nvGrpSpPr>
        <p:grpSpPr>
          <a:xfrm>
            <a:off x="0" y="4948390"/>
            <a:ext cx="9144000" cy="195110"/>
            <a:chOff x="4379494" y="697832"/>
            <a:chExt cx="2586787" cy="168442"/>
          </a:xfrm>
        </p:grpSpPr>
        <p:sp>
          <p:nvSpPr>
            <p:cNvPr id="46" name="Google Shape;46;p34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4"/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4"/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4"/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4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34"/>
          <p:cNvSpPr/>
          <p:nvPr/>
        </p:nvSpPr>
        <p:spPr>
          <a:xfrm flipH="1" rot="10800000">
            <a:off x="0" y="2795036"/>
            <a:ext cx="1321594" cy="34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525317" y="43388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" type="body"/>
          </p:nvPr>
        </p:nvSpPr>
        <p:spPr>
          <a:xfrm>
            <a:off x="536879" y="165551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37"/>
          <p:cNvSpPr txBox="1"/>
          <p:nvPr>
            <p:ph idx="2" type="body"/>
          </p:nvPr>
        </p:nvSpPr>
        <p:spPr>
          <a:xfrm>
            <a:off x="536879" y="2127916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9" name="Google Shape;69;p37"/>
          <p:cNvSpPr txBox="1"/>
          <p:nvPr>
            <p:ph idx="3" type="body"/>
          </p:nvPr>
        </p:nvSpPr>
        <p:spPr>
          <a:xfrm>
            <a:off x="4572000" y="165551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37"/>
          <p:cNvSpPr txBox="1"/>
          <p:nvPr>
            <p:ph idx="4" type="body"/>
          </p:nvPr>
        </p:nvSpPr>
        <p:spPr>
          <a:xfrm>
            <a:off x="4572000" y="2127916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8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43555" y="2419045"/>
            <a:ext cx="824607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1" lang="en-US" sz="4000">
                <a:latin typeface="Corbel"/>
                <a:ea typeface="Corbel"/>
                <a:cs typeface="Corbel"/>
                <a:sym typeface="Corbel"/>
              </a:rPr>
              <a:t>Artificial Intelligence (AI)</a:t>
            </a:r>
            <a:endParaRPr b="1" sz="4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83290" y="3487980"/>
            <a:ext cx="8398775" cy="13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2800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Topic 2: Problem Solving Agents (Part -III)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143555" y="58658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alibri"/>
              <a:buNone/>
            </a:pPr>
            <a:r>
              <a:rPr lang="en-US" sz="3240"/>
              <a:t>The Quest</a:t>
            </a:r>
            <a:endParaRPr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480742" y="1655520"/>
            <a:ext cx="757169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Typical questions that need to be answered: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Is the problem solver </a:t>
            </a:r>
            <a:r>
              <a:rPr b="1" lang="en-US" sz="2000">
                <a:latin typeface="Corbel"/>
                <a:ea typeface="Corbel"/>
                <a:cs typeface="Corbel"/>
                <a:sym typeface="Corbel"/>
              </a:rPr>
              <a:t>guaranteed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to find a solution?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Will the system always terminate or caught in a infinite loop?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If the solution is found, it is </a:t>
            </a:r>
            <a:r>
              <a:rPr b="1" lang="en-US" sz="2000">
                <a:latin typeface="Corbel"/>
                <a:ea typeface="Corbel"/>
                <a:cs typeface="Corbel"/>
                <a:sym typeface="Corbel"/>
              </a:rPr>
              <a:t>optimal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What is the </a:t>
            </a:r>
            <a:r>
              <a:rPr b="1" lang="en-US" sz="2000">
                <a:latin typeface="Corbel"/>
                <a:ea typeface="Corbel"/>
                <a:cs typeface="Corbel"/>
                <a:sym typeface="Corbel"/>
              </a:rPr>
              <a:t>complexity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of searching process?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How the system be able to reduce searching complexity?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How it can effectively utilize the representation paradigm?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219907" y="58658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Important Terms</a:t>
            </a:r>
            <a:endParaRPr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678022" y="1502815"/>
            <a:ext cx="778795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Search space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🡪 possible conditions and solutions.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Initial state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🡪 state where the searching process started.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Goal state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🡪 the ultimate aim of searching process.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Problem space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🡪 “what to solve”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Searching strategy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🡪strategy for controlling the search.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Search tree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🡪 tree representation of search space, showing possible solutions from initial state.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2"/>
          <p:cNvSpPr txBox="1"/>
          <p:nvPr>
            <p:ph type="title"/>
          </p:nvPr>
        </p:nvSpPr>
        <p:spPr>
          <a:xfrm>
            <a:off x="-619970" y="43388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lang="en-US" sz="32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What is Included in Search Algorithm </a:t>
            </a:r>
            <a:endParaRPr sz="32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432495" y="1502815"/>
            <a:ext cx="7177135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problem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graph,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containing the start node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goal node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strategy,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describing the manner in which the graph will be traversed to get to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fringe,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is a data structure used to store all the possible states (nodes) that you can go from the current states.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tree,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results while traversing to the goal node.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solution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plan,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the sequence of nodes from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219907" y="58658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Types of Search Algorithms</a:t>
            </a:r>
            <a:endParaRPr/>
          </a:p>
        </p:txBody>
      </p:sp>
      <p:pic>
        <p:nvPicPr>
          <p:cNvPr id="190" name="Google Shape;19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60" y="1350110"/>
            <a:ext cx="8245475" cy="300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143555" y="586585"/>
            <a:ext cx="5657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00"/>
              <a:buFont typeface="Corbel"/>
              <a:buNone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Searching Strategies</a:t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4571999" y="1428750"/>
            <a:ext cx="3817625" cy="2862322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Heuristic search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🡪 search process takes place by traversing search space with applied rules (information). 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</a:t>
            </a: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echniques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Greedy Best First Search, A* Algorithm 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There is no guarantee that solution is found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8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601670" y="1428750"/>
            <a:ext cx="3856030" cy="2862322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Blind search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🡪 traversing the search space until the goal nodes is found (might be doing exhaustive search).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Techniques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: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Breadth First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Uniform Cost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,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Depth first, Interactive Deepening search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Guarantees solution.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5"/>
          <p:cNvSpPr txBox="1"/>
          <p:nvPr>
            <p:ph type="title"/>
          </p:nvPr>
        </p:nvSpPr>
        <p:spPr>
          <a:xfrm>
            <a:off x="-1383495" y="43388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lang="en-US" sz="36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Searching For Solutions (1)</a:t>
            </a:r>
            <a:endParaRPr sz="36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785" y="1872258"/>
            <a:ext cx="6243638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6"/>
          <p:cNvSpPr txBox="1"/>
          <p:nvPr>
            <p:ph type="title"/>
          </p:nvPr>
        </p:nvSpPr>
        <p:spPr>
          <a:xfrm>
            <a:off x="-1383495" y="47899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lang="en-US" sz="36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Searching For Solutions (2)</a:t>
            </a:r>
            <a:endParaRPr sz="36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1" name="Google Shape;2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080" y="1350110"/>
            <a:ext cx="5404247" cy="354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17"/>
          <p:cNvSpPr txBox="1"/>
          <p:nvPr>
            <p:ph type="title"/>
          </p:nvPr>
        </p:nvSpPr>
        <p:spPr>
          <a:xfrm>
            <a:off x="-1383495" y="47899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lang="en-US" sz="36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Searching For Solutions (3)</a:t>
            </a:r>
            <a:endParaRPr sz="36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18" name="Google Shape;2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65" y="1496891"/>
            <a:ext cx="8456735" cy="310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0" y="524426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Example: Traveling Salesperson Problem</a:t>
            </a:r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209939" y="1336939"/>
            <a:ext cx="88477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Char char="•"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Suppose a salesperson has five cities to visit and them must return home.</a:t>
            </a:r>
            <a:r>
              <a:rPr b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Goal </a:t>
            </a: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🡪 find the shortest path to travel.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2743200" y="2159794"/>
            <a:ext cx="3543300" cy="222885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2743200" y="3245644"/>
            <a:ext cx="3200400" cy="628650"/>
          </a:xfrm>
          <a:custGeom>
            <a:rect b="b" l="l" r="r" t="t"/>
            <a:pathLst>
              <a:path extrusionOk="0" h="576" w="2640">
                <a:moveTo>
                  <a:pt x="0" y="0"/>
                </a:moveTo>
                <a:cubicBezTo>
                  <a:pt x="428" y="48"/>
                  <a:pt x="856" y="96"/>
                  <a:pt x="1296" y="192"/>
                </a:cubicBezTo>
                <a:cubicBezTo>
                  <a:pt x="1736" y="288"/>
                  <a:pt x="2416" y="512"/>
                  <a:pt x="2640" y="576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3543300" y="2274094"/>
            <a:ext cx="914400" cy="2114550"/>
          </a:xfrm>
          <a:custGeom>
            <a:rect b="b" l="l" r="r" t="t"/>
            <a:pathLst>
              <a:path extrusionOk="0" h="1776" w="768">
                <a:moveTo>
                  <a:pt x="192" y="0"/>
                </a:moveTo>
                <a:cubicBezTo>
                  <a:pt x="96" y="332"/>
                  <a:pt x="0" y="664"/>
                  <a:pt x="96" y="960"/>
                </a:cubicBezTo>
                <a:cubicBezTo>
                  <a:pt x="192" y="1256"/>
                  <a:pt x="480" y="1516"/>
                  <a:pt x="768" y="1776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4457700" y="2502694"/>
            <a:ext cx="1314450" cy="1885950"/>
          </a:xfrm>
          <a:custGeom>
            <a:rect b="b" l="l" r="r" t="t"/>
            <a:pathLst>
              <a:path extrusionOk="0" h="1584" w="1104">
                <a:moveTo>
                  <a:pt x="1104" y="0"/>
                </a:moveTo>
                <a:cubicBezTo>
                  <a:pt x="1028" y="372"/>
                  <a:pt x="952" y="744"/>
                  <a:pt x="768" y="1008"/>
                </a:cubicBezTo>
                <a:cubicBezTo>
                  <a:pt x="584" y="1272"/>
                  <a:pt x="292" y="1428"/>
                  <a:pt x="0" y="1584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2687241" y="2444354"/>
            <a:ext cx="3084909" cy="798909"/>
          </a:xfrm>
          <a:custGeom>
            <a:rect b="b" l="l" r="r" t="t"/>
            <a:pathLst>
              <a:path extrusionOk="0" h="624" w="2496">
                <a:moveTo>
                  <a:pt x="0" y="624"/>
                </a:moveTo>
                <a:cubicBezTo>
                  <a:pt x="440" y="408"/>
                  <a:pt x="880" y="192"/>
                  <a:pt x="1296" y="96"/>
                </a:cubicBezTo>
                <a:cubicBezTo>
                  <a:pt x="1712" y="0"/>
                  <a:pt x="2296" y="56"/>
                  <a:pt x="2496" y="48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3771900" y="2275285"/>
            <a:ext cx="2230041" cy="1657350"/>
          </a:xfrm>
          <a:custGeom>
            <a:rect b="b" l="l" r="r" t="t"/>
            <a:pathLst>
              <a:path extrusionOk="0" h="1344" w="1824">
                <a:moveTo>
                  <a:pt x="0" y="0"/>
                </a:moveTo>
                <a:cubicBezTo>
                  <a:pt x="328" y="104"/>
                  <a:pt x="656" y="208"/>
                  <a:pt x="960" y="432"/>
                </a:cubicBezTo>
                <a:cubicBezTo>
                  <a:pt x="1264" y="656"/>
                  <a:pt x="1680" y="1192"/>
                  <a:pt x="1824" y="1344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5715000" y="221694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6000750" y="3829050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33" name="Google Shape;233;p18"/>
          <p:cNvSpPr txBox="1"/>
          <p:nvPr/>
        </p:nvSpPr>
        <p:spPr>
          <a:xfrm>
            <a:off x="4286250" y="4343400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>
            <a:off x="2390775" y="305514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2788444" y="236220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</a:t>
            </a:r>
            <a:endParaRPr/>
          </a:p>
        </p:txBody>
      </p:sp>
      <p:sp>
        <p:nvSpPr>
          <p:cNvPr id="236" name="Google Shape;236;p18"/>
          <p:cNvSpPr txBox="1"/>
          <p:nvPr/>
        </p:nvSpPr>
        <p:spPr>
          <a:xfrm>
            <a:off x="3028950" y="398859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5131594" y="4248150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</p:txBody>
      </p:sp>
      <p:sp>
        <p:nvSpPr>
          <p:cNvPr id="238" name="Google Shape;238;p18"/>
          <p:cNvSpPr txBox="1"/>
          <p:nvPr/>
        </p:nvSpPr>
        <p:spPr>
          <a:xfrm>
            <a:off x="3188494" y="2933700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/>
          </a:p>
        </p:txBody>
      </p:sp>
      <p:sp>
        <p:nvSpPr>
          <p:cNvPr id="239" name="Google Shape;239;p18"/>
          <p:cNvSpPr txBox="1"/>
          <p:nvPr/>
        </p:nvSpPr>
        <p:spPr>
          <a:xfrm>
            <a:off x="4102894" y="3162300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125</a:t>
            </a:r>
            <a:endParaRPr/>
          </a:p>
        </p:txBody>
      </p:sp>
      <p:sp>
        <p:nvSpPr>
          <p:cNvPr id="240" name="Google Shape;240;p18"/>
          <p:cNvSpPr txBox="1"/>
          <p:nvPr/>
        </p:nvSpPr>
        <p:spPr>
          <a:xfrm>
            <a:off x="3702844" y="2419350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125</a:t>
            </a:r>
            <a:endParaRPr/>
          </a:p>
        </p:txBody>
      </p:sp>
      <p:sp>
        <p:nvSpPr>
          <p:cNvPr id="241" name="Google Shape;241;p18"/>
          <p:cNvSpPr txBox="1"/>
          <p:nvPr/>
        </p:nvSpPr>
        <p:spPr>
          <a:xfrm>
            <a:off x="4960144" y="2590800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125</a:t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5588794" y="287655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6274594" y="304800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3429000" y="2057400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127943" y="601881"/>
            <a:ext cx="8246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Searching for Solution</a:t>
            </a:r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1212490" y="1350110"/>
            <a:ext cx="622935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•"/>
            </a:pPr>
            <a:r>
              <a:rPr lang="en-US" sz="1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Search through state space (explicitly using searching tree).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•"/>
            </a:pPr>
            <a:r>
              <a:rPr lang="en-US" sz="1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Node expansion :- generating new node related to previous nodes.</a:t>
            </a:r>
            <a:endParaRPr/>
          </a:p>
          <a:p>
            <a:pPr indent="-11430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•"/>
            </a:pPr>
            <a:r>
              <a:rPr lang="en-US" sz="1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Concepts: </a:t>
            </a:r>
            <a:endParaRPr/>
          </a:p>
          <a:p>
            <a:pPr indent="-114300" lvl="1" marL="457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State :- conditions in which the node corresponds.</a:t>
            </a:r>
            <a:endParaRPr/>
          </a:p>
          <a:p>
            <a:pPr indent="-114300" lvl="1" marL="457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Parent node :- the superior node </a:t>
            </a:r>
            <a:endParaRPr/>
          </a:p>
          <a:p>
            <a:pPr indent="-114300" lvl="1" marL="457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Path cost :- the cost, from initial to goal state.</a:t>
            </a:r>
            <a:endParaRPr/>
          </a:p>
          <a:p>
            <a:pPr indent="-114300" lvl="1" marL="457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Depth:- number of steps along the path from initial state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448964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40"/>
              <a:buFont typeface="Calibri"/>
              <a:buNone/>
            </a:pPr>
            <a:r>
              <a:rPr lang="en-US" sz="3240"/>
              <a:t>Agenda</a:t>
            </a:r>
            <a:endParaRPr sz="3240"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448965" y="1197405"/>
            <a:ext cx="6260906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Searching for Solutions 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Search Strategies 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Basic search algorithms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Learning Outcomes : Searching Algorithms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Methodology and Assessment Criteria for the Subject 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58670" y="556022"/>
            <a:ext cx="5257800" cy="716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Node expansion</a:t>
            </a:r>
            <a:endParaRPr/>
          </a:p>
        </p:txBody>
      </p:sp>
      <p:pic>
        <p:nvPicPr>
          <p:cNvPr id="256" name="Google Shape;2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397" y="1404574"/>
            <a:ext cx="5764178" cy="373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0"/>
          <p:cNvSpPr/>
          <p:nvPr/>
        </p:nvSpPr>
        <p:spPr>
          <a:xfrm>
            <a:off x="1485900" y="1714500"/>
            <a:ext cx="800100" cy="457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4914900" y="3657600"/>
            <a:ext cx="1143000" cy="685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146980" y="58658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Node expansion (initial)</a:t>
            </a:r>
            <a:endParaRPr/>
          </a:p>
        </p:txBody>
      </p:sp>
      <p:pic>
        <p:nvPicPr>
          <p:cNvPr id="264" name="Google Shape;2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490" y="1543050"/>
            <a:ext cx="61150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/>
          <p:nvPr/>
        </p:nvSpPr>
        <p:spPr>
          <a:xfrm>
            <a:off x="3714750" y="1543050"/>
            <a:ext cx="285750" cy="285750"/>
          </a:xfrm>
          <a:prstGeom prst="rightArrow">
            <a:avLst>
              <a:gd fmla="val 50000" name="adj1"/>
              <a:gd fmla="val 25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75" y="1350110"/>
            <a:ext cx="67437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2"/>
          <p:cNvSpPr txBox="1"/>
          <p:nvPr>
            <p:ph type="title"/>
          </p:nvPr>
        </p:nvSpPr>
        <p:spPr>
          <a:xfrm>
            <a:off x="143555" y="58658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Node expansion (expanding Arad)</a:t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2057400" y="2571750"/>
            <a:ext cx="285750" cy="285750"/>
          </a:xfrm>
          <a:prstGeom prst="rightArrow">
            <a:avLst>
              <a:gd fmla="val 50000" name="adj1"/>
              <a:gd fmla="val 25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75" y="1350110"/>
            <a:ext cx="6057900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 txBox="1"/>
          <p:nvPr>
            <p:ph type="title"/>
          </p:nvPr>
        </p:nvSpPr>
        <p:spPr>
          <a:xfrm>
            <a:off x="143555" y="58658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Node expansion (expanding Sibiu)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57300" y="3543300"/>
            <a:ext cx="285750" cy="285750"/>
          </a:xfrm>
          <a:prstGeom prst="rightArrow">
            <a:avLst>
              <a:gd fmla="val 50000" name="adj1"/>
              <a:gd fmla="val 25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title"/>
          </p:nvPr>
        </p:nvSpPr>
        <p:spPr>
          <a:xfrm>
            <a:off x="143555" y="433880"/>
            <a:ext cx="6632145" cy="835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Measuring Searching Performance</a:t>
            </a: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296260" y="1502815"/>
            <a:ext cx="855148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The output from problem-solving (searching) algorithm is either FAILURE or SOLUTION.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Four ways:</a:t>
            </a:r>
            <a:endParaRPr/>
          </a:p>
          <a:p>
            <a:pPr indent="-114300" lvl="1" marL="457200" marR="0" rtl="0" algn="l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rbel"/>
              <a:buChar char="•"/>
            </a:pPr>
            <a:r>
              <a:rPr b="1" i="0" lang="en-US" sz="1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Completeness 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: is guaranteed to find a solution?</a:t>
            </a:r>
            <a:endParaRPr/>
          </a:p>
          <a:p>
            <a:pPr indent="-114300" lvl="1" marL="457200" marR="0" rtl="0" algn="l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rbel"/>
              <a:buChar char="•"/>
            </a:pPr>
            <a:r>
              <a:rPr b="1" i="0" lang="en-US" sz="1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Optimality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: does it find optimal solution ?</a:t>
            </a:r>
            <a:endParaRPr/>
          </a:p>
          <a:p>
            <a:pPr indent="-114300" lvl="1" marL="457200" marR="0" rtl="0" algn="l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rbel"/>
              <a:buChar char="•"/>
            </a:pPr>
            <a:r>
              <a:rPr b="1" i="0" lang="en-US" sz="1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Time complexity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: how long?</a:t>
            </a:r>
            <a:endParaRPr/>
          </a:p>
          <a:p>
            <a:pPr indent="-114300" lvl="1" marL="457200" marR="0" rtl="0" algn="l"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rbel"/>
              <a:buChar char="•"/>
            </a:pPr>
            <a:r>
              <a:rPr b="1" i="0" lang="en-US" sz="1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Space complexity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: how much memory?</a:t>
            </a:r>
            <a:endParaRPr/>
          </a:p>
          <a:p>
            <a:pPr indent="-114300" lvl="2" marL="914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Complexity : branching factor (</a:t>
            </a:r>
            <a:r>
              <a:rPr b="0" i="1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), depth (</a:t>
            </a:r>
            <a:r>
              <a:rPr b="0" i="1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d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), and max. depth (</a:t>
            </a:r>
            <a:r>
              <a:rPr b="0" i="1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m</a:t>
            </a:r>
            <a:r>
              <a:rPr b="0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/>
        </p:nvSpPr>
        <p:spPr>
          <a:xfrm>
            <a:off x="-772675" y="586585"/>
            <a:ext cx="7554295" cy="104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120"/>
              <a:buFont typeface="Corbel"/>
              <a:buNone/>
            </a:pPr>
            <a:r>
              <a:rPr lang="en-US" sz="312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Learning Outcomes with the Topic </a:t>
            </a:r>
            <a:endParaRPr sz="312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601670" y="1960930"/>
            <a:ext cx="8704186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Understanding the need of Search Algorithms 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-245358" y="560125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607"/>
              <a:buNone/>
            </a:pPr>
            <a:r>
              <a:rPr b="1" lang="en-US" sz="3607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Methodology</a:t>
            </a:r>
            <a:r>
              <a:rPr b="1" lang="en-US" sz="3746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 And Assessment Criterias</a:t>
            </a:r>
            <a:endParaRPr b="1" sz="3746">
              <a:solidFill>
                <a:srgbClr val="D3A90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2973061" y="1550298"/>
            <a:ext cx="1762790" cy="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99" name="Google Shape;299;p26"/>
          <p:cNvGrpSpPr/>
          <p:nvPr/>
        </p:nvGrpSpPr>
        <p:grpSpPr>
          <a:xfrm>
            <a:off x="770080" y="1299725"/>
            <a:ext cx="3051000" cy="3051000"/>
            <a:chOff x="2514579" y="1730962"/>
            <a:chExt cx="4068000" cy="4068000"/>
          </a:xfrm>
        </p:grpSpPr>
        <p:sp>
          <p:nvSpPr>
            <p:cNvPr id="300" name="Google Shape;300;p26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CCC0D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60009" name="adj1"/>
                <a:gd fmla="val 1927144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2" name="Google Shape;302;p26"/>
          <p:cNvCxnSpPr/>
          <p:nvPr/>
        </p:nvCxnSpPr>
        <p:spPr>
          <a:xfrm>
            <a:off x="3107602" y="2409965"/>
            <a:ext cx="1628249" cy="1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03" name="Google Shape;303;p26"/>
          <p:cNvGrpSpPr/>
          <p:nvPr/>
        </p:nvGrpSpPr>
        <p:grpSpPr>
          <a:xfrm>
            <a:off x="1040080" y="1569725"/>
            <a:ext cx="2511000" cy="2511000"/>
            <a:chOff x="2514579" y="1730962"/>
            <a:chExt cx="4068000" cy="4068000"/>
          </a:xfrm>
        </p:grpSpPr>
        <p:sp>
          <p:nvSpPr>
            <p:cNvPr id="304" name="Google Shape;304;p26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D6E3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45699" name="adj1"/>
                <a:gd fmla="val 46266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6" name="Google Shape;306;p26"/>
          <p:cNvCxnSpPr/>
          <p:nvPr/>
        </p:nvCxnSpPr>
        <p:spPr>
          <a:xfrm>
            <a:off x="3107602" y="3269632"/>
            <a:ext cx="1628249" cy="1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07" name="Google Shape;307;p26"/>
          <p:cNvGrpSpPr/>
          <p:nvPr/>
        </p:nvGrpSpPr>
        <p:grpSpPr>
          <a:xfrm>
            <a:off x="1310080" y="1839725"/>
            <a:ext cx="1971000" cy="1971000"/>
            <a:chOff x="2514579" y="1730962"/>
            <a:chExt cx="4068000" cy="4068000"/>
          </a:xfrm>
        </p:grpSpPr>
        <p:sp>
          <p:nvSpPr>
            <p:cNvPr id="308" name="Google Shape;308;p26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76551" name="adj1"/>
                <a:gd fmla="val 527794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26"/>
          <p:cNvGrpSpPr/>
          <p:nvPr/>
        </p:nvGrpSpPr>
        <p:grpSpPr>
          <a:xfrm>
            <a:off x="1641404" y="2337406"/>
            <a:ext cx="1431000" cy="1431000"/>
            <a:chOff x="2514579" y="1730962"/>
            <a:chExt cx="4068000" cy="4068000"/>
          </a:xfrm>
        </p:grpSpPr>
        <p:sp>
          <p:nvSpPr>
            <p:cNvPr id="311" name="Google Shape;311;p26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B7CCE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15061" name="adj1"/>
                <a:gd fmla="val 7999258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26"/>
          <p:cNvSpPr/>
          <p:nvPr/>
        </p:nvSpPr>
        <p:spPr>
          <a:xfrm>
            <a:off x="1850080" y="2379725"/>
            <a:ext cx="891000" cy="8910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26"/>
          <p:cNvCxnSpPr/>
          <p:nvPr/>
        </p:nvCxnSpPr>
        <p:spPr>
          <a:xfrm rot="10800000">
            <a:off x="1898151" y="3407501"/>
            <a:ext cx="2837700" cy="721800"/>
          </a:xfrm>
          <a:prstGeom prst="bentConnector3">
            <a:avLst>
              <a:gd fmla="val 99034" name="adj1"/>
            </a:avLst>
          </a:prstGeom>
          <a:noFill/>
          <a:ln cap="flat" cmpd="sng" w="3810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15" name="Google Shape;315;p26"/>
          <p:cNvGrpSpPr/>
          <p:nvPr/>
        </p:nvGrpSpPr>
        <p:grpSpPr>
          <a:xfrm>
            <a:off x="5482174" y="1280550"/>
            <a:ext cx="3661826" cy="832944"/>
            <a:chOff x="6210998" y="1433695"/>
            <a:chExt cx="2688349" cy="1110591"/>
          </a:xfrm>
        </p:grpSpPr>
        <p:sp>
          <p:nvSpPr>
            <p:cNvPr id="316" name="Google Shape;316;p26"/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Class Assignment(s) </a:t>
              </a:r>
              <a:endParaRPr b="1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26"/>
            <p:cNvSpPr txBox="1"/>
            <p:nvPr/>
          </p:nvSpPr>
          <p:spPr>
            <a:xfrm>
              <a:off x="6210998" y="1682513"/>
              <a:ext cx="2688349" cy="861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Each chapter being covered will have one assignment.  The Case Studies will be given in line to the Changing with Speed across IT Projects in Kirirom</a:t>
              </a:r>
              <a:endPara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5551729" y="2175556"/>
            <a:ext cx="2870892" cy="618650"/>
            <a:chOff x="6210997" y="1386770"/>
            <a:chExt cx="2688349" cy="824866"/>
          </a:xfrm>
        </p:grpSpPr>
        <p:sp>
          <p:nvSpPr>
            <p:cNvPr id="319" name="Google Shape;319;p26"/>
            <p:cNvSpPr txBox="1"/>
            <p:nvPr/>
          </p:nvSpPr>
          <p:spPr>
            <a:xfrm>
              <a:off x="6210997" y="1386770"/>
              <a:ext cx="2688349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Internal Exam(s) </a:t>
              </a:r>
              <a:endParaRPr b="1" sz="9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26"/>
            <p:cNvSpPr txBox="1"/>
            <p:nvPr/>
          </p:nvSpPr>
          <p:spPr>
            <a:xfrm>
              <a:off x="6210997" y="1883342"/>
              <a:ext cx="2688349" cy="328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There will be 2 exams </a:t>
              </a:r>
              <a:endParaRPr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21" name="Google Shape;321;p26"/>
          <p:cNvGrpSpPr/>
          <p:nvPr/>
        </p:nvGrpSpPr>
        <p:grpSpPr>
          <a:xfrm>
            <a:off x="5448160" y="2853375"/>
            <a:ext cx="2919878" cy="520978"/>
            <a:chOff x="6210998" y="1316170"/>
            <a:chExt cx="2734220" cy="694638"/>
          </a:xfrm>
        </p:grpSpPr>
        <p:sp>
          <p:nvSpPr>
            <p:cNvPr id="322" name="Google Shape;322;p26"/>
            <p:cNvSpPr txBox="1"/>
            <p:nvPr/>
          </p:nvSpPr>
          <p:spPr>
            <a:xfrm>
              <a:off x="6256869" y="1316170"/>
              <a:ext cx="2688349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Model Exam </a:t>
              </a:r>
              <a:endParaRPr b="1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26"/>
            <p:cNvSpPr txBox="1"/>
            <p:nvPr/>
          </p:nvSpPr>
          <p:spPr>
            <a:xfrm>
              <a:off x="6210998" y="1682513"/>
              <a:ext cx="2688349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There will be one Model Exam. </a:t>
              </a:r>
              <a:endParaRPr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24" name="Google Shape;324;p26"/>
          <p:cNvGrpSpPr/>
          <p:nvPr/>
        </p:nvGrpSpPr>
        <p:grpSpPr>
          <a:xfrm>
            <a:off x="5448161" y="3796402"/>
            <a:ext cx="2870892" cy="448224"/>
            <a:chOff x="6210998" y="1433695"/>
            <a:chExt cx="2688349" cy="597631"/>
          </a:xfrm>
        </p:grpSpPr>
        <p:sp>
          <p:nvSpPr>
            <p:cNvPr id="325" name="Google Shape;325;p26"/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Semester Exam</a:t>
              </a:r>
              <a:endParaRPr b="1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26"/>
            <p:cNvSpPr txBox="1"/>
            <p:nvPr/>
          </p:nvSpPr>
          <p:spPr>
            <a:xfrm>
              <a:off x="6210998" y="1682513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will be 1 Semester Exam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6"/>
          <p:cNvSpPr/>
          <p:nvPr/>
        </p:nvSpPr>
        <p:spPr>
          <a:xfrm>
            <a:off x="5020243" y="4013983"/>
            <a:ext cx="247097" cy="231305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6"/>
          <p:cNvSpPr/>
          <p:nvPr/>
        </p:nvSpPr>
        <p:spPr>
          <a:xfrm flipH="1">
            <a:off x="4996909" y="3149267"/>
            <a:ext cx="293762" cy="242336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6"/>
          <p:cNvSpPr/>
          <p:nvPr/>
        </p:nvSpPr>
        <p:spPr>
          <a:xfrm rot="9900000">
            <a:off x="4995290" y="2285081"/>
            <a:ext cx="297000" cy="25224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5013891" y="1450518"/>
            <a:ext cx="259797" cy="19955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6"/>
          <p:cNvSpPr/>
          <p:nvPr/>
        </p:nvSpPr>
        <p:spPr>
          <a:xfrm flipH="1" rot="-5400000">
            <a:off x="2105869" y="2634145"/>
            <a:ext cx="405797" cy="382163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type="title"/>
          </p:nvPr>
        </p:nvSpPr>
        <p:spPr>
          <a:xfrm>
            <a:off x="1059785" y="1197405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Thank You !</a:t>
            </a:r>
            <a:endParaRPr sz="324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296260" y="1960930"/>
            <a:ext cx="4275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 Algorithm Must Be Seen to Be Believed”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                           - Donald Knuth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38" name="Google Shape;3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705" y="-1"/>
            <a:ext cx="4419295" cy="516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276695" y="586585"/>
            <a:ext cx="811293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Problem Solving Agents  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965" y="1350110"/>
            <a:ext cx="3970330" cy="34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4572000" y="1422481"/>
            <a:ext cx="4733855" cy="372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Simple-Problem-Solving-Agent( percept ) returns action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Inputs:	percept		a percept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Static:	seq		an action sequence initially empty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state		some description of the current world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goal		a goal, initially null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problem		a problem formulation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 &lt;- UPDATE-STATE( state, percept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seq is empty then do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goal &lt;- FORMULATE-GOAL( state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problem &lt;- FORMULATE-PROBLEM( state, goal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seq &lt;- SEARCH( problem )				# SEARCH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 &lt;- RECOMMENDATION ( seq )			# SOLUTION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seq &lt;- REMAINDER( seq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action			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# EXECUTION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-1103709" y="43388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orbel"/>
              <a:buNone/>
            </a:pPr>
            <a:r>
              <a:rPr lang="en-US" sz="4000">
                <a:solidFill>
                  <a:srgbClr val="F2CD44"/>
                </a:solidFill>
                <a:latin typeface="Corbel"/>
                <a:ea typeface="Corbel"/>
                <a:cs typeface="Corbel"/>
                <a:sym typeface="Corbel"/>
              </a:rPr>
              <a:t>Example: Map Planning (1)</a:t>
            </a:r>
            <a:endParaRPr sz="4000">
              <a:solidFill>
                <a:srgbClr val="F2CD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10" y="1407319"/>
            <a:ext cx="5107781" cy="293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January 26, 2003</a:t>
            </a:r>
            <a:endParaRPr/>
          </a:p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AI: Chapter 3: Solving Problems by Searching</a:t>
            </a:r>
            <a:endParaRPr/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296260" y="56050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alibri"/>
              <a:buNone/>
            </a:pPr>
            <a:r>
              <a:rPr lang="en-US" sz="4000"/>
              <a:t>Searching For Solutions (1)</a:t>
            </a:r>
            <a:endParaRPr sz="4000"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590"/>
              <a:buChar char="•"/>
            </a:pPr>
            <a:r>
              <a:rPr lang="en-US" sz="2590"/>
              <a:t>Initial State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–"/>
            </a:pPr>
            <a:r>
              <a:rPr lang="en-US" sz="2590"/>
              <a:t>e.g. “At Arad”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•"/>
            </a:pPr>
            <a:r>
              <a:rPr lang="en-US" sz="2590"/>
              <a:t>Successor Function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–"/>
            </a:pPr>
            <a:r>
              <a:rPr lang="en-US" sz="2590"/>
              <a:t>A set of action state pairs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–"/>
            </a:pPr>
            <a:r>
              <a:rPr lang="en-US" sz="2590"/>
              <a:t>S(Arad) = {(Arad-&gt;Zerind, Zerind), …}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•"/>
            </a:pPr>
            <a:r>
              <a:rPr lang="en-US" sz="2590"/>
              <a:t>Goal Test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–"/>
            </a:pPr>
            <a:r>
              <a:rPr lang="en-US" sz="2590"/>
              <a:t>e.g. x = “at Bucharest”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•"/>
            </a:pPr>
            <a:r>
              <a:rPr lang="en-US" sz="2590"/>
              <a:t>Path Cost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Clr>
                <a:srgbClr val="1D1B10"/>
              </a:buClr>
              <a:buSzPts val="2590"/>
              <a:buChar char="–"/>
            </a:pPr>
            <a:r>
              <a:rPr lang="en-US" sz="2590"/>
              <a:t>sum of the distances traveled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6"/>
          <p:cNvSpPr txBox="1"/>
          <p:nvPr>
            <p:ph type="title"/>
          </p:nvPr>
        </p:nvSpPr>
        <p:spPr>
          <a:xfrm>
            <a:off x="143555" y="56050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4000"/>
              <a:buFont typeface="Calibri"/>
              <a:buNone/>
            </a:pPr>
            <a:r>
              <a:rPr lang="en-US" sz="4000"/>
              <a:t>Searching For Solutions (2)</a:t>
            </a:r>
            <a:endParaRPr sz="4000"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296260" y="1350110"/>
            <a:ext cx="8398776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</a:pPr>
            <a:r>
              <a:rPr lang="en-US"/>
              <a:t>Having formulated some problems…how do we solve them?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</a:pPr>
            <a:r>
              <a:rPr lang="en-US"/>
              <a:t>Search through a state space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</a:pPr>
            <a:r>
              <a:rPr lang="en-US"/>
              <a:t>Use a search tree that is generated with an initial state and successor functions that define the state space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7"/>
          <p:cNvSpPr txBox="1"/>
          <p:nvPr>
            <p:ph type="title"/>
          </p:nvPr>
        </p:nvSpPr>
        <p:spPr>
          <a:xfrm>
            <a:off x="143555" y="56050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Searching For Solutions (3)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296260" y="1417779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A </a:t>
            </a: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state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is (a representation of) a physical configuration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A </a:t>
            </a:r>
            <a:r>
              <a:rPr b="1" i="1" lang="en-US" sz="2000" u="sng">
                <a:latin typeface="Corbel"/>
                <a:ea typeface="Corbel"/>
                <a:cs typeface="Corbel"/>
                <a:sym typeface="Corbel"/>
              </a:rPr>
              <a:t>node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is a data structure constituting part of a search tree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Includes parent, children, depth, path cost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States do not have children, depth, or path cost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The EXPAND function creates new nodes, filling in the various fields and using the SUCCESSOR function of the problem to create the corresponding states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43555" y="586585"/>
            <a:ext cx="8246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905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alibri"/>
              <a:buNone/>
            </a:pPr>
            <a:r>
              <a:rPr lang="en-US" sz="3240"/>
              <a:t>Problem description for a Solution</a:t>
            </a:r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9050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Noto Sans Symbols"/>
              <a:buChar char="⮚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Components: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State space (explicitly or implicitly defined)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Initial state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Goal state (or the conditions it has to fulfill)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Available actions (operators to change state)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Restrictions (e.g., cost)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Elements of the domain which are relevant to the problem (e.g., incomplete knowledge of the starting point)</a:t>
            </a:r>
            <a:endParaRPr/>
          </a:p>
          <a:p>
            <a:pPr indent="-285750" lvl="1" marL="586979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Type of solution:</a:t>
            </a:r>
            <a:endParaRPr/>
          </a:p>
          <a:p>
            <a:pPr indent="-228600" lvl="2" marL="887016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•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Sequence of operators or goal state</a:t>
            </a:r>
            <a:endParaRPr/>
          </a:p>
          <a:p>
            <a:pPr indent="-228600" lvl="2" marL="887016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•"/>
            </a:pPr>
            <a:r>
              <a:rPr lang="en-US" sz="1600">
                <a:latin typeface="Corbel"/>
                <a:ea typeface="Corbel"/>
                <a:cs typeface="Corbel"/>
                <a:sym typeface="Corbel"/>
              </a:rPr>
              <a:t>Any, an optimal one (cost definition needed), all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143555" y="586585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240"/>
              <a:buFont typeface="Calibri"/>
              <a:buNone/>
            </a:pPr>
            <a:r>
              <a:rPr lang="en-US" sz="3240"/>
              <a:t>Problem as a State Space Search</a:t>
            </a: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448965" y="1371600"/>
            <a:ext cx="778795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000"/>
              <a:buChar char="•"/>
            </a:pP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To build as system to solve a particular problem, we need: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Define the problem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: must include precise specifications ~ initial solution &amp; final solution.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Analyze the problem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: select the most important features that can have an immense impact.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Isolate and represent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 : convert these important features into knowledge representation.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</a:pPr>
            <a:r>
              <a:rPr b="1" lang="en-US" sz="20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Problem solving technique(s)</a:t>
            </a:r>
            <a:r>
              <a:rPr lang="en-US" sz="2000">
                <a:latin typeface="Corbel"/>
                <a:ea typeface="Corbel"/>
                <a:cs typeface="Corbel"/>
                <a:sym typeface="Corbel"/>
              </a:rPr>
              <a:t>: choose the best technique and apply it to particular problem.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