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sldIdLst>
    <p:sldId id="256" r:id="rId2"/>
    <p:sldId id="261" r:id="rId3"/>
    <p:sldId id="291" r:id="rId4"/>
    <p:sldId id="320" r:id="rId5"/>
    <p:sldId id="321" r:id="rId6"/>
    <p:sldId id="322" r:id="rId7"/>
    <p:sldId id="323" r:id="rId8"/>
    <p:sldId id="316" r:id="rId9"/>
    <p:sldId id="317" r:id="rId10"/>
    <p:sldId id="318" r:id="rId11"/>
    <p:sldId id="319" r:id="rId12"/>
    <p:sldId id="338" r:id="rId13"/>
    <p:sldId id="334" r:id="rId14"/>
    <p:sldId id="335" r:id="rId15"/>
    <p:sldId id="332" r:id="rId16"/>
    <p:sldId id="333" r:id="rId17"/>
    <p:sldId id="337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271" r:id="rId26"/>
    <p:sldId id="272" r:id="rId27"/>
    <p:sldId id="273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D44"/>
    <a:srgbClr val="990099"/>
    <a:srgbClr val="D3A90F"/>
    <a:srgbClr val="003F4C"/>
    <a:srgbClr val="1D3A00"/>
    <a:srgbClr val="5EEC3C"/>
    <a:srgbClr val="CC0099"/>
    <a:srgbClr val="FE9202"/>
    <a:srgbClr val="007033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5036" autoAdjust="0"/>
  </p:normalViewPr>
  <p:slideViewPr>
    <p:cSldViewPr>
      <p:cViewPr varScale="1">
        <p:scale>
          <a:sx n="112" d="100"/>
          <a:sy n="112" d="100"/>
        </p:scale>
        <p:origin x="50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53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46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6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4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/>
            <a:fld id="{BB8CFEA7-CB71-4A87-B172-8DAA2B814D27}" type="slidenum">
              <a:rPr lang="en-US"/>
              <a:pPr eaLnBrk="1" hangingPunct="1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78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18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35011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69" y="2877160"/>
            <a:ext cx="8398775" cy="137434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2CD4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endParaRPr lang="en-US" dirty="0" smtClean="0"/>
          </a:p>
          <a:p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E3C46DD9-9A8F-411D-B597-946818B71DE8}"/>
              </a:ext>
            </a:extLst>
          </p:cNvPr>
          <p:cNvGrpSpPr/>
          <p:nvPr userDrawn="1"/>
        </p:nvGrpSpPr>
        <p:grpSpPr>
          <a:xfrm>
            <a:off x="0" y="4948390"/>
            <a:ext cx="9144000" cy="195110"/>
            <a:chOff x="4379494" y="697832"/>
            <a:chExt cx="2586787" cy="16844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E6E330ED-CBD0-49D6-96D9-8A0C1C4518A4}"/>
                </a:ext>
              </a:extLst>
            </p:cNvPr>
            <p:cNvSpPr/>
            <p:nvPr/>
          </p:nvSpPr>
          <p:spPr>
            <a:xfrm>
              <a:off x="4379494" y="697832"/>
              <a:ext cx="517358" cy="1684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7D028152-6864-487D-B9D6-395800F0CC7C}"/>
                </a:ext>
              </a:extLst>
            </p:cNvPr>
            <p:cNvSpPr/>
            <p:nvPr/>
          </p:nvSpPr>
          <p:spPr>
            <a:xfrm>
              <a:off x="4896852" y="697832"/>
              <a:ext cx="517358" cy="168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57E5C8F6-620C-4584-AE0A-5E4F2E6565C5}"/>
                </a:ext>
              </a:extLst>
            </p:cNvPr>
            <p:cNvSpPr/>
            <p:nvPr/>
          </p:nvSpPr>
          <p:spPr>
            <a:xfrm>
              <a:off x="5414209" y="697832"/>
              <a:ext cx="517358" cy="1684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B5925AB1-BE47-453E-8EF4-924465289B54}"/>
                </a:ext>
              </a:extLst>
            </p:cNvPr>
            <p:cNvSpPr/>
            <p:nvPr/>
          </p:nvSpPr>
          <p:spPr>
            <a:xfrm>
              <a:off x="5931566" y="697832"/>
              <a:ext cx="517358" cy="1684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68FC2FC1-F83A-44D6-9D9A-A61E40D3B973}"/>
                </a:ext>
              </a:extLst>
            </p:cNvPr>
            <p:cNvSpPr/>
            <p:nvPr/>
          </p:nvSpPr>
          <p:spPr>
            <a:xfrm>
              <a:off x="6448923" y="697832"/>
              <a:ext cx="517358" cy="1684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C8EC325-CE62-415E-834A-7F70F7855117}"/>
              </a:ext>
            </a:extLst>
          </p:cNvPr>
          <p:cNvSpPr/>
          <p:nvPr userDrawn="1"/>
        </p:nvSpPr>
        <p:spPr>
          <a:xfrm flipV="1">
            <a:off x="0" y="2795036"/>
            <a:ext cx="1321594" cy="342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1181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 algn="l"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 algn="l"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 algn="l"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 algn="l"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0"/>
            <a:ext cx="6260906" cy="3511061"/>
          </a:xfrm>
        </p:spPr>
        <p:txBody>
          <a:bodyPr/>
          <a:lstStyle>
            <a:lvl1pPr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43388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55" y="2419045"/>
            <a:ext cx="8246070" cy="137434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Corbel" panose="020B0503020204020204" pitchFamily="34" charset="0"/>
              </a:rPr>
              <a:t>Artificial Intelligence (AI)</a:t>
            </a:r>
            <a:endParaRPr lang="en-US" sz="4000" b="1" dirty="0">
              <a:latin typeface="Corbel" panose="020B050302020402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3290" y="3487980"/>
            <a:ext cx="8398775" cy="1374345"/>
          </a:xfrm>
        </p:spPr>
        <p:txBody>
          <a:bodyPr/>
          <a:lstStyle/>
          <a:p>
            <a:r>
              <a:rPr lang="en-IN" b="1" dirty="0" smtClean="0">
                <a:latin typeface="Corbel" panose="020B0503020204020204" pitchFamily="34" charset="0"/>
              </a:rPr>
              <a:t>Topic 2: Problem Solving Agents (Part </a:t>
            </a:r>
            <a:r>
              <a:rPr lang="en-IN" b="1" smtClean="0">
                <a:latin typeface="Corbel" panose="020B0503020204020204" pitchFamily="34" charset="0"/>
              </a:rPr>
              <a:t>-</a:t>
            </a:r>
            <a:r>
              <a:rPr lang="en-IN" b="1" smtClean="0">
                <a:latin typeface="Corbel" panose="020B0503020204020204" pitchFamily="34" charset="0"/>
              </a:rPr>
              <a:t>IV)</a:t>
            </a:r>
            <a:endParaRPr lang="en-IN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 hidden="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TIN 5013: Artificial Intelligence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55" y="586585"/>
            <a:ext cx="8246070" cy="61082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The Quest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742" y="1655520"/>
            <a:ext cx="7571695" cy="30861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rbel" panose="020B0503020204020204" pitchFamily="34" charset="0"/>
              </a:rPr>
              <a:t>Typical questions that need to be answered:</a:t>
            </a:r>
          </a:p>
          <a:p>
            <a:pPr lvl="1" eaLnBrk="1" hangingPunct="1"/>
            <a:r>
              <a:rPr lang="en-US" sz="2000" dirty="0">
                <a:latin typeface="Corbel" panose="020B0503020204020204" pitchFamily="34" charset="0"/>
              </a:rPr>
              <a:t>Is the problem solver </a:t>
            </a:r>
            <a:r>
              <a:rPr lang="en-US" sz="2000" b="1" dirty="0">
                <a:latin typeface="Corbel" panose="020B0503020204020204" pitchFamily="34" charset="0"/>
              </a:rPr>
              <a:t>guaranteed</a:t>
            </a:r>
            <a:r>
              <a:rPr lang="en-US" sz="2000" dirty="0">
                <a:latin typeface="Corbel" panose="020B0503020204020204" pitchFamily="34" charset="0"/>
              </a:rPr>
              <a:t> to find a solution?</a:t>
            </a:r>
          </a:p>
          <a:p>
            <a:pPr lvl="1" eaLnBrk="1" hangingPunct="1"/>
            <a:r>
              <a:rPr lang="en-US" sz="2000" dirty="0">
                <a:latin typeface="Corbel" panose="020B0503020204020204" pitchFamily="34" charset="0"/>
              </a:rPr>
              <a:t>Will the system always terminate or caught in a infinite loop?</a:t>
            </a:r>
          </a:p>
          <a:p>
            <a:pPr lvl="1" eaLnBrk="1" hangingPunct="1"/>
            <a:r>
              <a:rPr lang="en-US" sz="2000" dirty="0">
                <a:latin typeface="Corbel" panose="020B0503020204020204" pitchFamily="34" charset="0"/>
              </a:rPr>
              <a:t>If the solution is found, it is </a:t>
            </a:r>
            <a:r>
              <a:rPr lang="en-US" sz="2000" b="1" dirty="0">
                <a:latin typeface="Corbel" panose="020B0503020204020204" pitchFamily="34" charset="0"/>
              </a:rPr>
              <a:t>optimal</a:t>
            </a:r>
            <a:r>
              <a:rPr lang="en-US" sz="2000" dirty="0">
                <a:latin typeface="Corbel" panose="020B0503020204020204" pitchFamily="34" charset="0"/>
              </a:rPr>
              <a:t>?</a:t>
            </a:r>
          </a:p>
          <a:p>
            <a:pPr lvl="1" eaLnBrk="1" hangingPunct="1"/>
            <a:r>
              <a:rPr lang="en-US" sz="2000" dirty="0">
                <a:latin typeface="Corbel" panose="020B0503020204020204" pitchFamily="34" charset="0"/>
              </a:rPr>
              <a:t>What is the </a:t>
            </a:r>
            <a:r>
              <a:rPr lang="en-US" sz="2000" b="1" dirty="0">
                <a:latin typeface="Corbel" panose="020B0503020204020204" pitchFamily="34" charset="0"/>
              </a:rPr>
              <a:t>complexity</a:t>
            </a:r>
            <a:r>
              <a:rPr lang="en-US" sz="2000" dirty="0">
                <a:latin typeface="Corbel" panose="020B0503020204020204" pitchFamily="34" charset="0"/>
              </a:rPr>
              <a:t> of searching process?</a:t>
            </a:r>
          </a:p>
          <a:p>
            <a:pPr lvl="1" eaLnBrk="1" hangingPunct="1"/>
            <a:r>
              <a:rPr lang="en-US" sz="2000" dirty="0">
                <a:latin typeface="Corbel" panose="020B0503020204020204" pitchFamily="34" charset="0"/>
              </a:rPr>
              <a:t>How the system be able to reduce searching complexity?</a:t>
            </a:r>
          </a:p>
          <a:p>
            <a:pPr lvl="1" eaLnBrk="1" hangingPunct="1"/>
            <a:r>
              <a:rPr lang="en-US" sz="2000" dirty="0">
                <a:latin typeface="Corbel" panose="020B0503020204020204" pitchFamily="34" charset="0"/>
              </a:rPr>
              <a:t>How it can effectively utilize the representation paradigm?</a:t>
            </a:r>
          </a:p>
        </p:txBody>
      </p:sp>
    </p:spTree>
    <p:extLst>
      <p:ext uri="{BB962C8B-B14F-4D97-AF65-F5344CB8AC3E}">
        <p14:creationId xmlns:p14="http://schemas.microsoft.com/office/powerpoint/2010/main" val="371169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 hidden="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TIN 5013: Artificial Intelligence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19907" y="586585"/>
            <a:ext cx="8246070" cy="61082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Corbel" panose="020B0503020204020204" pitchFamily="34" charset="0"/>
              </a:rPr>
              <a:t>Important Terms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8022" y="1502815"/>
            <a:ext cx="7787955" cy="30861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b="1" dirty="0">
                <a:solidFill>
                  <a:srgbClr val="0000FF"/>
                </a:solidFill>
                <a:latin typeface="Corbel" panose="020B0503020204020204" pitchFamily="34" charset="0"/>
              </a:rPr>
              <a:t>Search space</a:t>
            </a:r>
            <a:r>
              <a:rPr lang="en-US" sz="2000" dirty="0">
                <a:latin typeface="Corbel" panose="020B0503020204020204" pitchFamily="34" charset="0"/>
              </a:rPr>
              <a:t> </a:t>
            </a:r>
            <a:r>
              <a:rPr lang="en-US" sz="2000" dirty="0">
                <a:latin typeface="Corbel" panose="020B0503020204020204" pitchFamily="34" charset="0"/>
                <a:sym typeface="Wingdings" panose="05000000000000000000" pitchFamily="2" charset="2"/>
              </a:rPr>
              <a:t> possible conditions and solutions.</a:t>
            </a:r>
          </a:p>
          <a:p>
            <a:pPr eaLnBrk="1" hangingPunct="1"/>
            <a:r>
              <a:rPr lang="en-US" sz="2000" b="1" dirty="0">
                <a:solidFill>
                  <a:srgbClr val="0000FF"/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Initial state</a:t>
            </a:r>
            <a:r>
              <a:rPr lang="en-US" sz="2000" dirty="0">
                <a:latin typeface="Corbel" panose="020B0503020204020204" pitchFamily="34" charset="0"/>
                <a:sym typeface="Wingdings" panose="05000000000000000000" pitchFamily="2" charset="2"/>
              </a:rPr>
              <a:t>  state where the searching process started.</a:t>
            </a:r>
          </a:p>
          <a:p>
            <a:pPr eaLnBrk="1" hangingPunct="1"/>
            <a:r>
              <a:rPr lang="en-US" sz="2000" b="1" dirty="0">
                <a:solidFill>
                  <a:srgbClr val="0000FF"/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Goal state</a:t>
            </a:r>
            <a:r>
              <a:rPr lang="en-US" sz="2000" dirty="0">
                <a:latin typeface="Corbel" panose="020B0503020204020204" pitchFamily="34" charset="0"/>
                <a:sym typeface="Wingdings" panose="05000000000000000000" pitchFamily="2" charset="2"/>
              </a:rPr>
              <a:t>  the ultimate aim of searching process.</a:t>
            </a:r>
          </a:p>
          <a:p>
            <a:pPr eaLnBrk="1" hangingPunct="1"/>
            <a:r>
              <a:rPr lang="en-US" sz="2000" b="1" dirty="0">
                <a:solidFill>
                  <a:srgbClr val="0000FF"/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Problem space</a:t>
            </a:r>
            <a:r>
              <a:rPr lang="en-US" sz="2000" dirty="0">
                <a:latin typeface="Corbel" panose="020B0503020204020204" pitchFamily="34" charset="0"/>
                <a:sym typeface="Wingdings" panose="05000000000000000000" pitchFamily="2" charset="2"/>
              </a:rPr>
              <a:t>  “what to solve”</a:t>
            </a:r>
          </a:p>
          <a:p>
            <a:pPr eaLnBrk="1" hangingPunct="1"/>
            <a:r>
              <a:rPr lang="en-US" sz="2000" b="1" dirty="0">
                <a:solidFill>
                  <a:srgbClr val="0000FF"/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Searching strategy</a:t>
            </a:r>
            <a:r>
              <a:rPr lang="en-US" sz="2000" dirty="0">
                <a:latin typeface="Corbel" panose="020B0503020204020204" pitchFamily="34" charset="0"/>
                <a:sym typeface="Wingdings" panose="05000000000000000000" pitchFamily="2" charset="2"/>
              </a:rPr>
              <a:t> strategy for controlling the search.</a:t>
            </a:r>
          </a:p>
          <a:p>
            <a:pPr eaLnBrk="1" hangingPunct="1"/>
            <a:r>
              <a:rPr lang="en-US" sz="2000" b="1" dirty="0">
                <a:solidFill>
                  <a:srgbClr val="0000FF"/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Search tree</a:t>
            </a:r>
            <a:r>
              <a:rPr lang="en-US" sz="2000" dirty="0">
                <a:latin typeface="Corbel" panose="020B0503020204020204" pitchFamily="34" charset="0"/>
                <a:sym typeface="Wingdings" panose="05000000000000000000" pitchFamily="2" charset="2"/>
              </a:rPr>
              <a:t>  tree representation of search space, showing possible solutions from initial state.</a:t>
            </a:r>
          </a:p>
          <a:p>
            <a:pPr eaLnBrk="1" hangingPunct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0529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2AB9-09A5-460F-B70D-83CF26255B87}" type="slidenum">
              <a:rPr lang="en-US"/>
              <a:pPr/>
              <a:t>12</a:t>
            </a:fld>
            <a:endParaRPr lang="en-US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-619970" y="43388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2CD44"/>
                </a:solidFill>
                <a:latin typeface="Corbel" panose="020B0503020204020204" pitchFamily="34" charset="0"/>
              </a:rPr>
              <a:t>What is Included in Search Algorithm </a:t>
            </a:r>
            <a:endParaRPr lang="en-US" sz="3200" dirty="0">
              <a:solidFill>
                <a:srgbClr val="F2CD44"/>
              </a:solidFill>
              <a:latin typeface="Corbel" panose="020B05030202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2495" y="1502815"/>
            <a:ext cx="717713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&amp;quot"/>
              </a:rPr>
              <a:t>A problem </a:t>
            </a:r>
            <a:r>
              <a:rPr lang="en-US" b="1" dirty="0">
                <a:latin typeface="&amp;quot"/>
              </a:rPr>
              <a:t>graph, </a:t>
            </a:r>
            <a:r>
              <a:rPr lang="en-US" dirty="0">
                <a:latin typeface="&amp;quot"/>
              </a:rPr>
              <a:t>containing the start node </a:t>
            </a:r>
            <a:r>
              <a:rPr lang="en-US" sz="1100" dirty="0">
                <a:latin typeface="Consolas" panose="020B0609020204030204" pitchFamily="49" charset="0"/>
              </a:rPr>
              <a:t>S</a:t>
            </a:r>
            <a:r>
              <a:rPr lang="en-US" dirty="0">
                <a:latin typeface="&amp;quot"/>
              </a:rPr>
              <a:t> and the goal node </a:t>
            </a:r>
            <a:r>
              <a:rPr lang="en-US" sz="1100" dirty="0">
                <a:latin typeface="Consolas" panose="020B0609020204030204" pitchFamily="49" charset="0"/>
              </a:rPr>
              <a:t>G</a:t>
            </a:r>
            <a:r>
              <a:rPr lang="en-US" dirty="0">
                <a:latin typeface="&amp;quot"/>
              </a:rPr>
              <a:t>.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&amp;quot"/>
              </a:rPr>
              <a:t>A </a:t>
            </a:r>
            <a:r>
              <a:rPr lang="en-US" b="1" dirty="0">
                <a:latin typeface="&amp;quot"/>
              </a:rPr>
              <a:t>strategy, </a:t>
            </a:r>
            <a:r>
              <a:rPr lang="en-US" dirty="0">
                <a:latin typeface="&amp;quot"/>
              </a:rPr>
              <a:t>describing the manner in which the graph will be traversed to get to </a:t>
            </a:r>
            <a:r>
              <a:rPr lang="en-US" sz="1100" dirty="0">
                <a:latin typeface="Consolas" panose="020B0609020204030204" pitchFamily="49" charset="0"/>
              </a:rPr>
              <a:t>G </a:t>
            </a:r>
            <a:r>
              <a:rPr lang="en-US" dirty="0">
                <a:latin typeface="&amp;quot"/>
              </a:rPr>
              <a:t>.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&amp;quot"/>
              </a:rPr>
              <a:t>A </a:t>
            </a:r>
            <a:r>
              <a:rPr lang="en-US" b="1" dirty="0">
                <a:latin typeface="&amp;quot"/>
              </a:rPr>
              <a:t>fringe, </a:t>
            </a:r>
            <a:r>
              <a:rPr lang="en-US" dirty="0">
                <a:latin typeface="&amp;quot"/>
              </a:rPr>
              <a:t>which is a data structure used to store all the possible states (nodes) that you can go from the current states.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&amp;quot"/>
              </a:rPr>
              <a:t>A </a:t>
            </a:r>
            <a:r>
              <a:rPr lang="en-US" b="1" dirty="0">
                <a:latin typeface="&amp;quot"/>
              </a:rPr>
              <a:t>tree, </a:t>
            </a:r>
            <a:r>
              <a:rPr lang="en-US" dirty="0">
                <a:latin typeface="&amp;quot"/>
              </a:rPr>
              <a:t>that results while traversing to the goal node.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&amp;quot"/>
              </a:rPr>
              <a:t>A solution </a:t>
            </a:r>
            <a:r>
              <a:rPr lang="en-US" b="1" dirty="0">
                <a:latin typeface="&amp;quot"/>
              </a:rPr>
              <a:t>plan, </a:t>
            </a:r>
            <a:r>
              <a:rPr lang="en-US" dirty="0">
                <a:latin typeface="&amp;quot"/>
              </a:rPr>
              <a:t>which the sequence of nodes from </a:t>
            </a:r>
            <a:r>
              <a:rPr lang="en-US" sz="1100" dirty="0">
                <a:latin typeface="Consolas" panose="020B0609020204030204" pitchFamily="49" charset="0"/>
              </a:rPr>
              <a:t>S</a:t>
            </a:r>
            <a:r>
              <a:rPr lang="en-US" dirty="0">
                <a:latin typeface="&amp;quot"/>
              </a:rPr>
              <a:t> to </a:t>
            </a:r>
            <a:r>
              <a:rPr lang="en-US" sz="1100" dirty="0">
                <a:latin typeface="Consolas" panose="020B0609020204030204" pitchFamily="49" charset="0"/>
              </a:rPr>
              <a:t>G</a:t>
            </a:r>
            <a:endParaRPr lang="en-US" dirty="0">
              <a:latin typeface="&amp;quo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2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 hidden="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TIN 5013: Artificial Intelligence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19907" y="586585"/>
            <a:ext cx="8246070" cy="61082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Corbel" panose="020B0503020204020204" pitchFamily="34" charset="0"/>
              </a:rPr>
              <a:t>Types of Search Algorithms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60" y="1350110"/>
            <a:ext cx="8245475" cy="300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0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 hidden="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TIN 5013: Artificial Intelligence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55" y="586585"/>
            <a:ext cx="565785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>
                <a:effectLst/>
                <a:latin typeface="Corbel" panose="020B0503020204020204" pitchFamily="34" charset="0"/>
              </a:rPr>
              <a:t>Searching Strategies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4571999" y="1428750"/>
            <a:ext cx="3817625" cy="286232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b="1" dirty="0">
                <a:latin typeface="Corbel" panose="020B0503020204020204" pitchFamily="34" charset="0"/>
              </a:rPr>
              <a:t>Heuristic search</a:t>
            </a:r>
            <a:r>
              <a:rPr lang="en-US" dirty="0">
                <a:latin typeface="Corbel" panose="020B0503020204020204" pitchFamily="34" charset="0"/>
              </a:rPr>
              <a:t> </a:t>
            </a:r>
            <a:r>
              <a:rPr lang="en-US" dirty="0">
                <a:latin typeface="Corbel" panose="020B0503020204020204" pitchFamily="34" charset="0"/>
                <a:sym typeface="Wingdings" panose="05000000000000000000" pitchFamily="2" charset="2"/>
              </a:rPr>
              <a:t> search process takes place by traversing search space with applied rules (information).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dirty="0">
                <a:latin typeface="Corbel" panose="020B0503020204020204" pitchFamily="34" charset="0"/>
              </a:rPr>
              <a:t>T</a:t>
            </a:r>
            <a:r>
              <a:rPr lang="en-US" i="1" dirty="0">
                <a:latin typeface="Corbel" panose="020B0503020204020204" pitchFamily="34" charset="0"/>
              </a:rPr>
              <a:t>echniques</a:t>
            </a:r>
            <a:r>
              <a:rPr lang="en-US" dirty="0">
                <a:latin typeface="Corbel" panose="020B0503020204020204" pitchFamily="34" charset="0"/>
              </a:rPr>
              <a:t>: </a:t>
            </a:r>
            <a:r>
              <a:rPr lang="en-US" b="1" dirty="0">
                <a:latin typeface="Corbel" panose="020B0503020204020204" pitchFamily="34" charset="0"/>
              </a:rPr>
              <a:t>Greedy Best First Search, A* Algorithm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dirty="0">
                <a:latin typeface="Corbel" panose="020B0503020204020204" pitchFamily="34" charset="0"/>
              </a:rPr>
              <a:t>There is no guarantee that solution is found</a:t>
            </a:r>
            <a:r>
              <a:rPr lang="en-US" dirty="0">
                <a:solidFill>
                  <a:schemeClr val="tx2"/>
                </a:solidFill>
              </a:rPr>
              <a:t>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endParaRPr lang="en-US" b="1" dirty="0">
              <a:solidFill>
                <a:srgbClr val="CC0000"/>
              </a:solidFill>
            </a:endParaRP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601670" y="1428750"/>
            <a:ext cx="3856030" cy="286232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b="1" dirty="0">
                <a:latin typeface="Corbel" panose="020B0503020204020204" pitchFamily="34" charset="0"/>
                <a:sym typeface="Wingdings" panose="05000000000000000000" pitchFamily="2" charset="2"/>
              </a:rPr>
              <a:t>Blind search</a:t>
            </a:r>
            <a:r>
              <a:rPr lang="en-US" dirty="0">
                <a:latin typeface="Corbel" panose="020B0503020204020204" pitchFamily="34" charset="0"/>
                <a:sym typeface="Wingdings" panose="05000000000000000000" pitchFamily="2" charset="2"/>
              </a:rPr>
              <a:t>  traversing the search space until the goal nodes is found (might be doing exhaustive search).</a:t>
            </a:r>
          </a:p>
          <a:p>
            <a:endParaRPr lang="en-US" dirty="0">
              <a:latin typeface="Corbel" panose="020B0503020204020204" pitchFamily="34" charset="0"/>
              <a:sym typeface="Wingdings" panose="05000000000000000000" pitchFamily="2" charset="2"/>
            </a:endParaRPr>
          </a:p>
          <a:p>
            <a:pPr>
              <a:buFontTx/>
              <a:buChar char="•"/>
            </a:pPr>
            <a:r>
              <a:rPr lang="en-US" i="1" dirty="0">
                <a:latin typeface="Corbel" panose="020B0503020204020204" pitchFamily="34" charset="0"/>
                <a:sym typeface="Wingdings" panose="05000000000000000000" pitchFamily="2" charset="2"/>
              </a:rPr>
              <a:t>Techniques</a:t>
            </a:r>
            <a:r>
              <a:rPr lang="en-US" dirty="0">
                <a:latin typeface="Corbel" panose="020B0503020204020204" pitchFamily="34" charset="0"/>
                <a:sym typeface="Wingdings" panose="05000000000000000000" pitchFamily="2" charset="2"/>
              </a:rPr>
              <a:t> : </a:t>
            </a:r>
            <a:r>
              <a:rPr lang="en-US" b="1" dirty="0">
                <a:latin typeface="Corbel" panose="020B0503020204020204" pitchFamily="34" charset="0"/>
                <a:sym typeface="Wingdings" panose="05000000000000000000" pitchFamily="2" charset="2"/>
              </a:rPr>
              <a:t>Breadth First</a:t>
            </a:r>
            <a:r>
              <a:rPr lang="en-US" dirty="0">
                <a:latin typeface="Corbel" panose="020B0503020204020204" pitchFamily="34" charset="0"/>
                <a:sym typeface="Wingdings" panose="05000000000000000000" pitchFamily="2" charset="2"/>
              </a:rPr>
              <a:t> </a:t>
            </a:r>
            <a:r>
              <a:rPr lang="en-US" b="1" dirty="0">
                <a:latin typeface="Corbel" panose="020B0503020204020204" pitchFamily="34" charset="0"/>
                <a:sym typeface="Wingdings" panose="05000000000000000000" pitchFamily="2" charset="2"/>
              </a:rPr>
              <a:t>Uniform Cost</a:t>
            </a:r>
            <a:r>
              <a:rPr lang="en-US" dirty="0">
                <a:latin typeface="Corbel" panose="020B0503020204020204" pitchFamily="34" charset="0"/>
                <a:sym typeface="Wingdings" panose="05000000000000000000" pitchFamily="2" charset="2"/>
              </a:rPr>
              <a:t> ,</a:t>
            </a:r>
            <a:r>
              <a:rPr lang="en-US" b="1" dirty="0">
                <a:latin typeface="Corbel" panose="020B0503020204020204" pitchFamily="34" charset="0"/>
                <a:sym typeface="Wingdings" panose="05000000000000000000" pitchFamily="2" charset="2"/>
              </a:rPr>
              <a:t>Depth first, Interactive Deepening search</a:t>
            </a:r>
            <a:r>
              <a:rPr lang="en-US" dirty="0">
                <a:latin typeface="Corbel" panose="020B0503020204020204" pitchFamily="34" charset="0"/>
                <a:sym typeface="Wingdings" panose="05000000000000000000" pitchFamily="2" charset="2"/>
              </a:rPr>
              <a:t>.</a:t>
            </a:r>
          </a:p>
          <a:p>
            <a:pPr lvl="2">
              <a:buFontTx/>
              <a:buChar char="•"/>
            </a:pPr>
            <a:endParaRPr lang="en-US" dirty="0">
              <a:latin typeface="Corbel" panose="020B0503020204020204" pitchFamily="34" charset="0"/>
              <a:sym typeface="Wingdings" panose="05000000000000000000" pitchFamily="2" charset="2"/>
            </a:endParaRPr>
          </a:p>
          <a:p>
            <a:pPr>
              <a:buFontTx/>
              <a:buChar char="•"/>
            </a:pPr>
            <a:r>
              <a:rPr lang="en-US" dirty="0">
                <a:latin typeface="Corbel" panose="020B0503020204020204" pitchFamily="34" charset="0"/>
                <a:sym typeface="Wingdings" panose="05000000000000000000" pitchFamily="2" charset="2"/>
              </a:rPr>
              <a:t>Guarantees solution.</a:t>
            </a:r>
          </a:p>
          <a:p>
            <a:pPr lvl="1"/>
            <a:endParaRPr lang="en-US" dirty="0">
              <a:latin typeface="Corbel" panose="020B0503020204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382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E821-89A2-4E58-8084-F0B13DA302BA}" type="slidenum">
              <a:rPr lang="en-US"/>
              <a:pPr/>
              <a:t>15</a:t>
            </a:fld>
            <a:endParaRPr lang="en-US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-1383495" y="43388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2CD44"/>
                </a:solidFill>
                <a:latin typeface="Corbel" panose="020B0503020204020204" pitchFamily="34" charset="0"/>
              </a:rPr>
              <a:t>Searching For </a:t>
            </a:r>
            <a:r>
              <a:rPr lang="en-US" sz="3600" dirty="0" smtClean="0">
                <a:solidFill>
                  <a:srgbClr val="F2CD44"/>
                </a:solidFill>
                <a:latin typeface="Corbel" panose="020B0503020204020204" pitchFamily="34" charset="0"/>
              </a:rPr>
              <a:t>Solutions (1)</a:t>
            </a:r>
            <a:endParaRPr lang="en-US" sz="3600" dirty="0">
              <a:solidFill>
                <a:srgbClr val="F2CD44"/>
              </a:solidFill>
              <a:latin typeface="Corbel" panose="020B0503020204020204" pitchFamily="34" charset="0"/>
            </a:endParaRPr>
          </a:p>
        </p:txBody>
      </p:sp>
      <p:pic>
        <p:nvPicPr>
          <p:cNvPr id="1996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85" y="1872258"/>
            <a:ext cx="6243638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081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2AB9-09A5-460F-B70D-83CF26255B87}" type="slidenum">
              <a:rPr lang="en-US"/>
              <a:pPr/>
              <a:t>16</a:t>
            </a:fld>
            <a:endParaRPr lang="en-US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-1383495" y="478999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2CD44"/>
                </a:solidFill>
                <a:latin typeface="Corbel" panose="020B0503020204020204" pitchFamily="34" charset="0"/>
              </a:rPr>
              <a:t>Searching For </a:t>
            </a:r>
            <a:r>
              <a:rPr lang="en-US" sz="3600" dirty="0" smtClean="0">
                <a:solidFill>
                  <a:srgbClr val="F2CD44"/>
                </a:solidFill>
                <a:latin typeface="Corbel" panose="020B0503020204020204" pitchFamily="34" charset="0"/>
              </a:rPr>
              <a:t>Solutions (2)</a:t>
            </a:r>
            <a:endParaRPr lang="en-US" sz="3600" dirty="0">
              <a:solidFill>
                <a:srgbClr val="F2CD44"/>
              </a:solidFill>
              <a:latin typeface="Corbel" panose="020B0503020204020204" pitchFamily="34" charset="0"/>
            </a:endParaRPr>
          </a:p>
        </p:txBody>
      </p:sp>
      <p:pic>
        <p:nvPicPr>
          <p:cNvPr id="1976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80" y="1350110"/>
            <a:ext cx="5404247" cy="3540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37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2AB9-09A5-460F-B70D-83CF26255B87}" type="slidenum">
              <a:rPr lang="en-US"/>
              <a:pPr/>
              <a:t>17</a:t>
            </a:fld>
            <a:endParaRPr lang="en-US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-1383495" y="478999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2CD44"/>
                </a:solidFill>
                <a:latin typeface="Corbel" panose="020B0503020204020204" pitchFamily="34" charset="0"/>
              </a:rPr>
              <a:t>Searching For </a:t>
            </a:r>
            <a:r>
              <a:rPr lang="en-US" sz="3600" dirty="0" smtClean="0">
                <a:solidFill>
                  <a:srgbClr val="F2CD44"/>
                </a:solidFill>
                <a:latin typeface="Corbel" panose="020B0503020204020204" pitchFamily="34" charset="0"/>
              </a:rPr>
              <a:t>Solutions (3)</a:t>
            </a:r>
            <a:endParaRPr lang="en-US" sz="3600" dirty="0">
              <a:solidFill>
                <a:srgbClr val="F2CD44"/>
              </a:solidFill>
              <a:latin typeface="Corbel" panose="020B05030202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65" y="1496891"/>
            <a:ext cx="8456735" cy="310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 hidden="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TIN 5013: Artificial Intelligence</a:t>
            </a:r>
          </a:p>
        </p:txBody>
      </p:sp>
      <p:sp>
        <p:nvSpPr>
          <p:cNvPr id="11267" name="Rectangle 22"/>
          <p:cNvSpPr>
            <a:spLocks noGrp="1" noChangeArrowheads="1"/>
          </p:cNvSpPr>
          <p:nvPr>
            <p:ph type="title"/>
          </p:nvPr>
        </p:nvSpPr>
        <p:spPr>
          <a:xfrm>
            <a:off x="106660" y="532180"/>
            <a:ext cx="8246070" cy="610821"/>
          </a:xfrm>
          <a:noFill/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dirty="0" smtClean="0">
                <a:latin typeface="Corbel" panose="020B0503020204020204" pitchFamily="34" charset="0"/>
              </a:rPr>
              <a:t>Example: Traveling Salesperson Problem</a:t>
            </a:r>
          </a:p>
        </p:txBody>
      </p:sp>
      <p:sp>
        <p:nvSpPr>
          <p:cNvPr id="11268" name="Text Box 23"/>
          <p:cNvSpPr txBox="1">
            <a:spLocks noChangeArrowheads="1"/>
          </p:cNvSpPr>
          <p:nvPr/>
        </p:nvSpPr>
        <p:spPr bwMode="auto">
          <a:xfrm>
            <a:off x="296260" y="1257301"/>
            <a:ext cx="88477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Suppose a salesperson has five cities to visit and them must return home.</a:t>
            </a:r>
            <a:r>
              <a:rPr lang="en-US" sz="2000" b="1" dirty="0">
                <a:latin typeface="Corbel" panose="020B0503020204020204" pitchFamily="34" charset="0"/>
              </a:rPr>
              <a:t> Goal </a:t>
            </a:r>
            <a:r>
              <a:rPr lang="en-US" sz="2000" dirty="0">
                <a:latin typeface="Corbel" panose="020B0503020204020204" pitchFamily="34" charset="0"/>
                <a:sym typeface="Wingdings" panose="05000000000000000000" pitchFamily="2" charset="2"/>
              </a:rPr>
              <a:t> find the shortest path to travel.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11269" name="Oval 24"/>
          <p:cNvSpPr>
            <a:spLocks noChangeArrowheads="1"/>
          </p:cNvSpPr>
          <p:nvPr/>
        </p:nvSpPr>
        <p:spPr bwMode="auto">
          <a:xfrm>
            <a:off x="2743200" y="2159794"/>
            <a:ext cx="3543300" cy="22288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350"/>
          </a:p>
        </p:txBody>
      </p:sp>
      <p:sp>
        <p:nvSpPr>
          <p:cNvPr id="11270" name="Freeform 25"/>
          <p:cNvSpPr>
            <a:spLocks/>
          </p:cNvSpPr>
          <p:nvPr/>
        </p:nvSpPr>
        <p:spPr bwMode="auto">
          <a:xfrm>
            <a:off x="2743200" y="3245644"/>
            <a:ext cx="3200400" cy="628650"/>
          </a:xfrm>
          <a:custGeom>
            <a:avLst/>
            <a:gdLst>
              <a:gd name="T0" fmla="*/ 0 w 2640"/>
              <a:gd name="T1" fmla="*/ 0 h 576"/>
              <a:gd name="T2" fmla="*/ 2147483647 w 2640"/>
              <a:gd name="T3" fmla="*/ 2147483647 h 576"/>
              <a:gd name="T4" fmla="*/ 2147483647 w 2640"/>
              <a:gd name="T5" fmla="*/ 2147483647 h 576"/>
              <a:gd name="T6" fmla="*/ 0 60000 65536"/>
              <a:gd name="T7" fmla="*/ 0 60000 65536"/>
              <a:gd name="T8" fmla="*/ 0 60000 65536"/>
              <a:gd name="T9" fmla="*/ 0 w 2640"/>
              <a:gd name="T10" fmla="*/ 0 h 576"/>
              <a:gd name="T11" fmla="*/ 2640 w 2640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0" h="576">
                <a:moveTo>
                  <a:pt x="0" y="0"/>
                </a:moveTo>
                <a:cubicBezTo>
                  <a:pt x="428" y="48"/>
                  <a:pt x="856" y="96"/>
                  <a:pt x="1296" y="192"/>
                </a:cubicBezTo>
                <a:cubicBezTo>
                  <a:pt x="1736" y="288"/>
                  <a:pt x="2416" y="512"/>
                  <a:pt x="2640" y="57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350"/>
          </a:p>
        </p:txBody>
      </p:sp>
      <p:sp>
        <p:nvSpPr>
          <p:cNvPr id="11271" name="Freeform 26"/>
          <p:cNvSpPr>
            <a:spLocks/>
          </p:cNvSpPr>
          <p:nvPr/>
        </p:nvSpPr>
        <p:spPr bwMode="auto">
          <a:xfrm>
            <a:off x="3543300" y="2274094"/>
            <a:ext cx="914400" cy="2114550"/>
          </a:xfrm>
          <a:custGeom>
            <a:avLst/>
            <a:gdLst>
              <a:gd name="T0" fmla="*/ 2147483647 w 768"/>
              <a:gd name="T1" fmla="*/ 0 h 1776"/>
              <a:gd name="T2" fmla="*/ 2147483647 w 768"/>
              <a:gd name="T3" fmla="*/ 2147483647 h 1776"/>
              <a:gd name="T4" fmla="*/ 2147483647 w 768"/>
              <a:gd name="T5" fmla="*/ 2147483647 h 1776"/>
              <a:gd name="T6" fmla="*/ 0 60000 65536"/>
              <a:gd name="T7" fmla="*/ 0 60000 65536"/>
              <a:gd name="T8" fmla="*/ 0 60000 65536"/>
              <a:gd name="T9" fmla="*/ 0 w 768"/>
              <a:gd name="T10" fmla="*/ 0 h 1776"/>
              <a:gd name="T11" fmla="*/ 768 w 768"/>
              <a:gd name="T12" fmla="*/ 1776 h 17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776">
                <a:moveTo>
                  <a:pt x="192" y="0"/>
                </a:moveTo>
                <a:cubicBezTo>
                  <a:pt x="96" y="332"/>
                  <a:pt x="0" y="664"/>
                  <a:pt x="96" y="960"/>
                </a:cubicBezTo>
                <a:cubicBezTo>
                  <a:pt x="192" y="1256"/>
                  <a:pt x="480" y="1516"/>
                  <a:pt x="768" y="177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350"/>
          </a:p>
        </p:txBody>
      </p:sp>
      <p:sp>
        <p:nvSpPr>
          <p:cNvPr id="11272" name="Freeform 27"/>
          <p:cNvSpPr>
            <a:spLocks/>
          </p:cNvSpPr>
          <p:nvPr/>
        </p:nvSpPr>
        <p:spPr bwMode="auto">
          <a:xfrm>
            <a:off x="4457700" y="2502694"/>
            <a:ext cx="1314450" cy="1885950"/>
          </a:xfrm>
          <a:custGeom>
            <a:avLst/>
            <a:gdLst>
              <a:gd name="T0" fmla="*/ 2147483647 w 1104"/>
              <a:gd name="T1" fmla="*/ 0 h 1584"/>
              <a:gd name="T2" fmla="*/ 2147483647 w 1104"/>
              <a:gd name="T3" fmla="*/ 2147483647 h 1584"/>
              <a:gd name="T4" fmla="*/ 0 w 1104"/>
              <a:gd name="T5" fmla="*/ 2147483647 h 1584"/>
              <a:gd name="T6" fmla="*/ 0 60000 65536"/>
              <a:gd name="T7" fmla="*/ 0 60000 65536"/>
              <a:gd name="T8" fmla="*/ 0 60000 65536"/>
              <a:gd name="T9" fmla="*/ 0 w 1104"/>
              <a:gd name="T10" fmla="*/ 0 h 1584"/>
              <a:gd name="T11" fmla="*/ 1104 w 1104"/>
              <a:gd name="T12" fmla="*/ 1584 h 15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1584">
                <a:moveTo>
                  <a:pt x="1104" y="0"/>
                </a:moveTo>
                <a:cubicBezTo>
                  <a:pt x="1028" y="372"/>
                  <a:pt x="952" y="744"/>
                  <a:pt x="768" y="1008"/>
                </a:cubicBezTo>
                <a:cubicBezTo>
                  <a:pt x="584" y="1272"/>
                  <a:pt x="292" y="1428"/>
                  <a:pt x="0" y="158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350"/>
          </a:p>
        </p:txBody>
      </p:sp>
      <p:sp>
        <p:nvSpPr>
          <p:cNvPr id="11273" name="Freeform 28"/>
          <p:cNvSpPr>
            <a:spLocks/>
          </p:cNvSpPr>
          <p:nvPr/>
        </p:nvSpPr>
        <p:spPr bwMode="auto">
          <a:xfrm>
            <a:off x="2687241" y="2444354"/>
            <a:ext cx="3084909" cy="798909"/>
          </a:xfrm>
          <a:custGeom>
            <a:avLst/>
            <a:gdLst>
              <a:gd name="T0" fmla="*/ 0 w 2496"/>
              <a:gd name="T1" fmla="*/ 2147483647 h 624"/>
              <a:gd name="T2" fmla="*/ 2147483647 w 2496"/>
              <a:gd name="T3" fmla="*/ 2147483647 h 624"/>
              <a:gd name="T4" fmla="*/ 2147483647 w 2496"/>
              <a:gd name="T5" fmla="*/ 2147483647 h 624"/>
              <a:gd name="T6" fmla="*/ 0 60000 65536"/>
              <a:gd name="T7" fmla="*/ 0 60000 65536"/>
              <a:gd name="T8" fmla="*/ 0 60000 65536"/>
              <a:gd name="T9" fmla="*/ 0 w 2496"/>
              <a:gd name="T10" fmla="*/ 0 h 624"/>
              <a:gd name="T11" fmla="*/ 2496 w 2496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96" h="624">
                <a:moveTo>
                  <a:pt x="0" y="624"/>
                </a:moveTo>
                <a:cubicBezTo>
                  <a:pt x="440" y="408"/>
                  <a:pt x="880" y="192"/>
                  <a:pt x="1296" y="96"/>
                </a:cubicBezTo>
                <a:cubicBezTo>
                  <a:pt x="1712" y="0"/>
                  <a:pt x="2296" y="56"/>
                  <a:pt x="2496" y="4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350"/>
          </a:p>
        </p:txBody>
      </p:sp>
      <p:sp>
        <p:nvSpPr>
          <p:cNvPr id="11274" name="Freeform 29"/>
          <p:cNvSpPr>
            <a:spLocks/>
          </p:cNvSpPr>
          <p:nvPr/>
        </p:nvSpPr>
        <p:spPr bwMode="auto">
          <a:xfrm>
            <a:off x="3771900" y="2275285"/>
            <a:ext cx="2230041" cy="1657350"/>
          </a:xfrm>
          <a:custGeom>
            <a:avLst/>
            <a:gdLst>
              <a:gd name="T0" fmla="*/ 0 w 1824"/>
              <a:gd name="T1" fmla="*/ 0 h 1344"/>
              <a:gd name="T2" fmla="*/ 2147483647 w 1824"/>
              <a:gd name="T3" fmla="*/ 2147483647 h 1344"/>
              <a:gd name="T4" fmla="*/ 2147483647 w 1824"/>
              <a:gd name="T5" fmla="*/ 2147483647 h 1344"/>
              <a:gd name="T6" fmla="*/ 0 60000 65536"/>
              <a:gd name="T7" fmla="*/ 0 60000 65536"/>
              <a:gd name="T8" fmla="*/ 0 60000 65536"/>
              <a:gd name="T9" fmla="*/ 0 w 1824"/>
              <a:gd name="T10" fmla="*/ 0 h 1344"/>
              <a:gd name="T11" fmla="*/ 1824 w 1824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4" h="1344">
                <a:moveTo>
                  <a:pt x="0" y="0"/>
                </a:moveTo>
                <a:cubicBezTo>
                  <a:pt x="328" y="104"/>
                  <a:pt x="656" y="208"/>
                  <a:pt x="960" y="432"/>
                </a:cubicBezTo>
                <a:cubicBezTo>
                  <a:pt x="1264" y="656"/>
                  <a:pt x="1680" y="1192"/>
                  <a:pt x="1824" y="134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350"/>
          </a:p>
        </p:txBody>
      </p:sp>
      <p:sp>
        <p:nvSpPr>
          <p:cNvPr id="11275" name="Text Box 30"/>
          <p:cNvSpPr txBox="1">
            <a:spLocks noChangeArrowheads="1"/>
          </p:cNvSpPr>
          <p:nvPr/>
        </p:nvSpPr>
        <p:spPr bwMode="auto">
          <a:xfrm>
            <a:off x="5715000" y="2216944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99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1276" name="Text Box 31"/>
          <p:cNvSpPr txBox="1">
            <a:spLocks noChangeArrowheads="1"/>
          </p:cNvSpPr>
          <p:nvPr/>
        </p:nvSpPr>
        <p:spPr bwMode="auto">
          <a:xfrm>
            <a:off x="6000750" y="3829050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CC330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1277" name="Text Box 32"/>
          <p:cNvSpPr txBox="1">
            <a:spLocks noChangeArrowheads="1"/>
          </p:cNvSpPr>
          <p:nvPr/>
        </p:nvSpPr>
        <p:spPr bwMode="auto">
          <a:xfrm>
            <a:off x="4286250" y="4343400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99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1278" name="Text Box 33"/>
          <p:cNvSpPr txBox="1">
            <a:spLocks noChangeArrowheads="1"/>
          </p:cNvSpPr>
          <p:nvPr/>
        </p:nvSpPr>
        <p:spPr bwMode="auto">
          <a:xfrm>
            <a:off x="2390775" y="3055144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CC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1279" name="Text Box 34"/>
          <p:cNvSpPr txBox="1">
            <a:spLocks noChangeArrowheads="1"/>
          </p:cNvSpPr>
          <p:nvPr/>
        </p:nvSpPr>
        <p:spPr bwMode="auto">
          <a:xfrm>
            <a:off x="2788444" y="2362200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</a:rPr>
              <a:t>75</a:t>
            </a:r>
          </a:p>
        </p:txBody>
      </p:sp>
      <p:sp>
        <p:nvSpPr>
          <p:cNvPr id="11280" name="Text Box 35"/>
          <p:cNvSpPr txBox="1">
            <a:spLocks noChangeArrowheads="1"/>
          </p:cNvSpPr>
          <p:nvPr/>
        </p:nvSpPr>
        <p:spPr bwMode="auto">
          <a:xfrm>
            <a:off x="3028950" y="3988594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1281" name="Text Box 36"/>
          <p:cNvSpPr txBox="1">
            <a:spLocks noChangeArrowheads="1"/>
          </p:cNvSpPr>
          <p:nvPr/>
        </p:nvSpPr>
        <p:spPr bwMode="auto">
          <a:xfrm>
            <a:off x="5131594" y="4248150"/>
            <a:ext cx="5309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1282" name="Text Box 37"/>
          <p:cNvSpPr txBox="1">
            <a:spLocks noChangeArrowheads="1"/>
          </p:cNvSpPr>
          <p:nvPr/>
        </p:nvSpPr>
        <p:spPr bwMode="auto">
          <a:xfrm>
            <a:off x="3188494" y="2933700"/>
            <a:ext cx="5309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1283" name="Text Box 38"/>
          <p:cNvSpPr txBox="1">
            <a:spLocks noChangeArrowheads="1"/>
          </p:cNvSpPr>
          <p:nvPr/>
        </p:nvSpPr>
        <p:spPr bwMode="auto">
          <a:xfrm>
            <a:off x="4102894" y="3162300"/>
            <a:ext cx="5309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</a:rPr>
              <a:t>125</a:t>
            </a:r>
          </a:p>
        </p:txBody>
      </p:sp>
      <p:sp>
        <p:nvSpPr>
          <p:cNvPr id="11284" name="Text Box 39"/>
          <p:cNvSpPr txBox="1">
            <a:spLocks noChangeArrowheads="1"/>
          </p:cNvSpPr>
          <p:nvPr/>
        </p:nvSpPr>
        <p:spPr bwMode="auto">
          <a:xfrm>
            <a:off x="3702844" y="2419350"/>
            <a:ext cx="5309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</a:rPr>
              <a:t>125</a:t>
            </a:r>
          </a:p>
        </p:txBody>
      </p:sp>
      <p:sp>
        <p:nvSpPr>
          <p:cNvPr id="11285" name="Text Box 40"/>
          <p:cNvSpPr txBox="1">
            <a:spLocks noChangeArrowheads="1"/>
          </p:cNvSpPr>
          <p:nvPr/>
        </p:nvSpPr>
        <p:spPr bwMode="auto">
          <a:xfrm>
            <a:off x="4960144" y="2590800"/>
            <a:ext cx="5309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</a:rPr>
              <a:t>125</a:t>
            </a:r>
          </a:p>
        </p:txBody>
      </p:sp>
      <p:sp>
        <p:nvSpPr>
          <p:cNvPr id="11286" name="Text Box 41"/>
          <p:cNvSpPr txBox="1">
            <a:spLocks noChangeArrowheads="1"/>
          </p:cNvSpPr>
          <p:nvPr/>
        </p:nvSpPr>
        <p:spPr bwMode="auto">
          <a:xfrm>
            <a:off x="5588794" y="2876550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</a:rPr>
              <a:t>75</a:t>
            </a:r>
          </a:p>
        </p:txBody>
      </p:sp>
      <p:sp>
        <p:nvSpPr>
          <p:cNvPr id="11287" name="Text Box 42"/>
          <p:cNvSpPr txBox="1">
            <a:spLocks noChangeArrowheads="1"/>
          </p:cNvSpPr>
          <p:nvPr/>
        </p:nvSpPr>
        <p:spPr bwMode="auto">
          <a:xfrm>
            <a:off x="6274594" y="3048000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1288" name="Text Box 43"/>
          <p:cNvSpPr txBox="1">
            <a:spLocks noChangeArrowheads="1"/>
          </p:cNvSpPr>
          <p:nvPr/>
        </p:nvSpPr>
        <p:spPr bwMode="auto">
          <a:xfrm>
            <a:off x="3429000" y="2057400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3512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 hidden="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TIN 5013: Artificial Intelligence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55" y="613306"/>
            <a:ext cx="8246070" cy="61082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ffectLst/>
                <a:latin typeface="Corbel" panose="020B0503020204020204" pitchFamily="34" charset="0"/>
              </a:rPr>
              <a:t>Searching for Solution</a:t>
            </a:r>
          </a:p>
        </p:txBody>
      </p:sp>
      <p:sp>
        <p:nvSpPr>
          <p:cNvPr id="12292" name="Text Box 21"/>
          <p:cNvSpPr txBox="1">
            <a:spLocks noChangeArrowheads="1"/>
          </p:cNvSpPr>
          <p:nvPr/>
        </p:nvSpPr>
        <p:spPr bwMode="auto">
          <a:xfrm>
            <a:off x="1212490" y="1350110"/>
            <a:ext cx="622935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tx2"/>
                </a:solidFill>
                <a:latin typeface="Corbel" panose="020B0503020204020204" pitchFamily="34" charset="0"/>
              </a:rPr>
              <a:t>Search through state space (explicitly using searching tree).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tx2"/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Node expansion :- generating new node related to previous nodes.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tx2"/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Concepts: 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tx2"/>
                </a:solidFill>
                <a:latin typeface="Corbel" panose="020B0503020204020204" pitchFamily="34" charset="0"/>
              </a:rPr>
              <a:t>State :- conditions in which the node corresponds.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tx2"/>
                </a:solidFill>
                <a:latin typeface="Corbel" panose="020B0503020204020204" pitchFamily="34" charset="0"/>
              </a:rPr>
              <a:t>Parent node :- the superior node 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tx2"/>
                </a:solidFill>
                <a:latin typeface="Corbel" panose="020B0503020204020204" pitchFamily="34" charset="0"/>
              </a:rPr>
              <a:t>Path cost :- the cost, from initial to goal state.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tx2"/>
                </a:solidFill>
                <a:latin typeface="Corbel" panose="020B0503020204020204" pitchFamily="34" charset="0"/>
              </a:rPr>
              <a:t>Depth:- number of steps along the path from initial state</a:t>
            </a:r>
          </a:p>
        </p:txBody>
      </p:sp>
    </p:spTree>
    <p:extLst>
      <p:ext uri="{BB962C8B-B14F-4D97-AF65-F5344CB8AC3E}">
        <p14:creationId xmlns:p14="http://schemas.microsoft.com/office/powerpoint/2010/main" val="20428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197405"/>
            <a:ext cx="6260906" cy="3511061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Corbel" panose="020B0503020204020204" pitchFamily="34" charset="0"/>
              </a:rPr>
              <a:t>Searching for Solutions </a:t>
            </a:r>
            <a:endParaRPr lang="en-US" sz="2400" b="1" dirty="0">
              <a:latin typeface="Corbel" panose="020B0503020204020204" pitchFamily="34" charset="0"/>
            </a:endParaRPr>
          </a:p>
          <a:p>
            <a:r>
              <a:rPr lang="en-US" sz="2400" b="1" dirty="0" smtClean="0">
                <a:latin typeface="Corbel" panose="020B0503020204020204" pitchFamily="34" charset="0"/>
              </a:rPr>
              <a:t>Search Strategies </a:t>
            </a:r>
            <a:endParaRPr lang="en-US" sz="2400" b="1" dirty="0">
              <a:latin typeface="Corbel" panose="020B0503020204020204" pitchFamily="34" charset="0"/>
            </a:endParaRPr>
          </a:p>
          <a:p>
            <a:r>
              <a:rPr lang="en-US" sz="2400" b="1" dirty="0" smtClean="0">
                <a:latin typeface="Corbel" panose="020B0503020204020204" pitchFamily="34" charset="0"/>
              </a:rPr>
              <a:t>Basic </a:t>
            </a:r>
            <a:r>
              <a:rPr lang="en-US" sz="2400" b="1" dirty="0">
                <a:latin typeface="Corbel" panose="020B0503020204020204" pitchFamily="34" charset="0"/>
              </a:rPr>
              <a:t>search algorithms</a:t>
            </a:r>
          </a:p>
          <a:p>
            <a:pPr algn="just"/>
            <a:r>
              <a:rPr lang="en-IN" sz="2400" b="1" dirty="0" smtClean="0">
                <a:latin typeface="Corbel" panose="020B0503020204020204" pitchFamily="34" charset="0"/>
              </a:rPr>
              <a:t>Learning Outcomes : Searching Algorithms</a:t>
            </a:r>
            <a:endParaRPr lang="en-IN" sz="2400" b="1" dirty="0">
              <a:latin typeface="Corbel" panose="020B0503020204020204" pitchFamily="34" charset="0"/>
            </a:endParaRPr>
          </a:p>
          <a:p>
            <a:pPr algn="just"/>
            <a:r>
              <a:rPr lang="en-IN" sz="2400" b="1" dirty="0">
                <a:latin typeface="Corbel" panose="020B0503020204020204" pitchFamily="34" charset="0"/>
              </a:rPr>
              <a:t>Methodology and Assessment Criteria for the Subject </a:t>
            </a:r>
            <a:endParaRPr lang="en-US" sz="24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09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 hidden="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TIN 5013: Artificial Intelligence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58670" y="556022"/>
            <a:ext cx="5257800" cy="716756"/>
          </a:xfrm>
        </p:spPr>
        <p:txBody>
          <a:bodyPr/>
          <a:lstStyle/>
          <a:p>
            <a:pPr eaLnBrk="1" hangingPunct="1"/>
            <a:r>
              <a:rPr lang="en-US" dirty="0" smtClean="0">
                <a:effectLst/>
                <a:latin typeface="Corbel" panose="020B0503020204020204" pitchFamily="34" charset="0"/>
              </a:rPr>
              <a:t>Node expansion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97" y="1404574"/>
            <a:ext cx="5764178" cy="3738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1485900" y="1714500"/>
            <a:ext cx="8001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350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4914900" y="3657600"/>
            <a:ext cx="11430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82644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 hidden="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TIN 5013: Artificial Intelligence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6980" y="586585"/>
            <a:ext cx="8246070" cy="61082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ffectLst/>
                <a:latin typeface="Corbel" panose="020B0503020204020204" pitchFamily="34" charset="0"/>
              </a:rPr>
              <a:t>Node expansion (initial)</a:t>
            </a:r>
          </a:p>
        </p:txBody>
      </p:sp>
      <p:pic>
        <p:nvPicPr>
          <p:cNvPr id="1434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490" y="1543050"/>
            <a:ext cx="61150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AutoShape 7"/>
          <p:cNvSpPr>
            <a:spLocks noChangeArrowheads="1"/>
          </p:cNvSpPr>
          <p:nvPr/>
        </p:nvSpPr>
        <p:spPr bwMode="auto">
          <a:xfrm>
            <a:off x="3714750" y="1543050"/>
            <a:ext cx="285750" cy="28575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19407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 hidden="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TIN 5013: Artificial Intelligence</a:t>
            </a:r>
          </a:p>
        </p:txBody>
      </p:sp>
      <p:pic>
        <p:nvPicPr>
          <p:cNvPr id="1536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5" y="1350110"/>
            <a:ext cx="67437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55" y="586585"/>
            <a:ext cx="8246070" cy="61082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ffectLst/>
                <a:latin typeface="Corbel" panose="020B0503020204020204" pitchFamily="34" charset="0"/>
              </a:rPr>
              <a:t>Node expansion (expanding Arad)</a:t>
            </a:r>
          </a:p>
        </p:txBody>
      </p:sp>
      <p:sp>
        <p:nvSpPr>
          <p:cNvPr id="15365" name="AutoShape 7"/>
          <p:cNvSpPr>
            <a:spLocks noChangeArrowheads="1"/>
          </p:cNvSpPr>
          <p:nvPr/>
        </p:nvSpPr>
        <p:spPr bwMode="auto">
          <a:xfrm>
            <a:off x="2057400" y="2571750"/>
            <a:ext cx="285750" cy="28575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5310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 hidden="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TIN 5013: Artificial Intelligence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5" y="1350110"/>
            <a:ext cx="60579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55" y="586585"/>
            <a:ext cx="8246070" cy="61082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ffectLst/>
                <a:latin typeface="Corbel" panose="020B0503020204020204" pitchFamily="34" charset="0"/>
              </a:rPr>
              <a:t>Node expansion (expanding Sibiu)</a:t>
            </a:r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>
            <a:off x="1257300" y="3543300"/>
            <a:ext cx="285750" cy="28575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2693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 hidden="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TIN 5013: Artificial Intelligence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55" y="586585"/>
            <a:ext cx="6632145" cy="835819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ffectLst/>
                <a:latin typeface="Corbel" panose="020B0503020204020204" pitchFamily="34" charset="0"/>
              </a:rPr>
              <a:t>Measuring Searching Performance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96260" y="1502815"/>
            <a:ext cx="733669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tx2"/>
                </a:solidFill>
              </a:rPr>
              <a:t>The output from problem-solving (searching) algorithm is either FAILURE or SOLUTION.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tx2"/>
                </a:solidFill>
              </a:rPr>
              <a:t>Four ways: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b="1" dirty="0">
                <a:solidFill>
                  <a:srgbClr val="0000FF"/>
                </a:solidFill>
              </a:rPr>
              <a:t>Completeness </a:t>
            </a:r>
            <a:r>
              <a:rPr lang="en-US" dirty="0">
                <a:solidFill>
                  <a:schemeClr val="tx2"/>
                </a:solidFill>
              </a:rPr>
              <a:t>: is guaranteed to find a solution?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b="1" dirty="0">
                <a:solidFill>
                  <a:srgbClr val="0000FF"/>
                </a:solidFill>
              </a:rPr>
              <a:t>Optimality</a:t>
            </a:r>
            <a:r>
              <a:rPr lang="en-US" dirty="0">
                <a:solidFill>
                  <a:schemeClr val="tx2"/>
                </a:solidFill>
              </a:rPr>
              <a:t>: does it find optimal solution 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b="1" dirty="0">
                <a:solidFill>
                  <a:srgbClr val="0000FF"/>
                </a:solidFill>
              </a:rPr>
              <a:t>Time complexity</a:t>
            </a:r>
            <a:r>
              <a:rPr lang="en-US" dirty="0">
                <a:solidFill>
                  <a:schemeClr val="tx2"/>
                </a:solidFill>
              </a:rPr>
              <a:t>: how long?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b="1" dirty="0">
                <a:solidFill>
                  <a:srgbClr val="0000FF"/>
                </a:solidFill>
              </a:rPr>
              <a:t>Space complexity</a:t>
            </a:r>
            <a:r>
              <a:rPr lang="en-US" dirty="0">
                <a:solidFill>
                  <a:schemeClr val="tx2"/>
                </a:solidFill>
              </a:rPr>
              <a:t>: how much memory?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tx2"/>
                </a:solidFill>
              </a:rPr>
              <a:t>Complexity : branching factor (</a:t>
            </a:r>
            <a:r>
              <a:rPr lang="en-US" i="1" dirty="0">
                <a:solidFill>
                  <a:schemeClr val="tx2"/>
                </a:solidFill>
              </a:rPr>
              <a:t>b</a:t>
            </a:r>
            <a:r>
              <a:rPr lang="en-US" dirty="0">
                <a:solidFill>
                  <a:schemeClr val="tx2"/>
                </a:solidFill>
              </a:rPr>
              <a:t>), depth (</a:t>
            </a:r>
            <a:r>
              <a:rPr lang="en-US" i="1" dirty="0">
                <a:solidFill>
                  <a:schemeClr val="tx2"/>
                </a:solidFill>
              </a:rPr>
              <a:t>d</a:t>
            </a:r>
            <a:r>
              <a:rPr lang="en-US" dirty="0">
                <a:solidFill>
                  <a:schemeClr val="tx2"/>
                </a:solidFill>
              </a:rPr>
              <a:t>), and max. depth (</a:t>
            </a:r>
            <a:r>
              <a:rPr lang="en-US" i="1" dirty="0">
                <a:solidFill>
                  <a:schemeClr val="tx2"/>
                </a:solidFill>
              </a:rPr>
              <a:t>m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5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772675" y="586585"/>
            <a:ext cx="7554295" cy="104657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smtClean="0">
                <a:solidFill>
                  <a:srgbClr val="F2CD44"/>
                </a:solidFill>
                <a:latin typeface="Corbel" panose="020B0503020204020204" pitchFamily="34" charset="0"/>
              </a:rPr>
              <a:t>Learning Outcomes with the Topic </a:t>
            </a:r>
            <a:endParaRPr lang="en-US" sz="3200" dirty="0" smtClean="0">
              <a:solidFill>
                <a:srgbClr val="F2CD44"/>
              </a:solidFill>
              <a:latin typeface="Corbel" panose="020B0503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670" y="1960930"/>
            <a:ext cx="870418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altLang="ar-JO" sz="2400" b="1" dirty="0" smtClean="0">
                <a:latin typeface="Corbel" panose="020B0503020204020204" pitchFamily="34" charset="0"/>
              </a:rPr>
              <a:t>Understanding the need of Search Algorithms </a:t>
            </a:r>
            <a:endParaRPr lang="en-IN" sz="2000" dirty="0" smtClean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47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245358" y="560125"/>
            <a:ext cx="8679898" cy="543185"/>
          </a:xfrm>
        </p:spPr>
        <p:txBody>
          <a:bodyPr>
            <a:normAutofit fontScale="92500" lnSpcReduction="20000"/>
          </a:bodyPr>
          <a:lstStyle/>
          <a:p>
            <a:r>
              <a:rPr lang="en-US" sz="3900" b="1" dirty="0" smtClean="0">
                <a:solidFill>
                  <a:srgbClr val="D3A90F"/>
                </a:solidFill>
                <a:latin typeface="Corbel" panose="020B0503020204020204" pitchFamily="34" charset="0"/>
              </a:rPr>
              <a:t>Methodology</a:t>
            </a:r>
            <a:r>
              <a:rPr lang="en-US" b="1" dirty="0" smtClean="0">
                <a:solidFill>
                  <a:srgbClr val="D3A90F"/>
                </a:solidFill>
                <a:latin typeface="Corbel" panose="020B0503020204020204" pitchFamily="34" charset="0"/>
              </a:rPr>
              <a:t> And Assessment Criterias</a:t>
            </a:r>
            <a:endParaRPr lang="en-US" b="1" dirty="0">
              <a:solidFill>
                <a:srgbClr val="D3A90F"/>
              </a:solidFill>
              <a:latin typeface="Corbel" panose="020B0503020204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13206E1A-83A8-4DBF-B06F-ED203C78787D}"/>
              </a:ext>
            </a:extLst>
          </p:cNvPr>
          <p:cNvCxnSpPr>
            <a:cxnSpLocks/>
          </p:cNvCxnSpPr>
          <p:nvPr/>
        </p:nvCxnSpPr>
        <p:spPr>
          <a:xfrm>
            <a:off x="2973061" y="1550298"/>
            <a:ext cx="1762790" cy="1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5E221F1A-F046-4319-B387-29EFCD56D099}"/>
              </a:ext>
            </a:extLst>
          </p:cNvPr>
          <p:cNvGrpSpPr/>
          <p:nvPr/>
        </p:nvGrpSpPr>
        <p:grpSpPr>
          <a:xfrm>
            <a:off x="770080" y="1299725"/>
            <a:ext cx="3051000" cy="3051000"/>
            <a:chOff x="2514579" y="1730962"/>
            <a:chExt cx="4068000" cy="4068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2E1F5B6A-F17A-4478-A596-1392BEBD793B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6" name="Pie 10">
              <a:extLst>
                <a:ext uri="{FF2B5EF4-FFF2-40B4-BE49-F238E27FC236}">
                  <a16:creationId xmlns:a16="http://schemas.microsoft.com/office/drawing/2014/main" xmlns="" id="{B7CE135D-2F5A-4C68-9F96-C6FD55074912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name="adj1" fmla="val 16160009"/>
                <a:gd name="adj2" fmla="val 1927144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F7B6652A-F828-4906-B683-F5C2A6F06A61}"/>
              </a:ext>
            </a:extLst>
          </p:cNvPr>
          <p:cNvCxnSpPr>
            <a:cxnSpLocks/>
          </p:cNvCxnSpPr>
          <p:nvPr/>
        </p:nvCxnSpPr>
        <p:spPr>
          <a:xfrm>
            <a:off x="3107602" y="2409965"/>
            <a:ext cx="1628249" cy="1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CE45D75-ED80-46EE-A50A-115D381CDC10}"/>
              </a:ext>
            </a:extLst>
          </p:cNvPr>
          <p:cNvGrpSpPr/>
          <p:nvPr/>
        </p:nvGrpSpPr>
        <p:grpSpPr>
          <a:xfrm>
            <a:off x="1040080" y="1569725"/>
            <a:ext cx="2511000" cy="2511000"/>
            <a:chOff x="2514579" y="1730962"/>
            <a:chExt cx="4068000" cy="4068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F8092336-E784-4AFD-9AA9-42F6AA08B8EA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0" name="Pie 14">
              <a:extLst>
                <a:ext uri="{FF2B5EF4-FFF2-40B4-BE49-F238E27FC236}">
                  <a16:creationId xmlns:a16="http://schemas.microsoft.com/office/drawing/2014/main" xmlns="" id="{749E539B-E973-48A7-9089-3A2CC2365E03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name="adj1" fmla="val 16145699"/>
                <a:gd name="adj2" fmla="val 4626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28627220-46B6-4472-9C4D-716E202B98C5}"/>
              </a:ext>
            </a:extLst>
          </p:cNvPr>
          <p:cNvCxnSpPr>
            <a:cxnSpLocks/>
          </p:cNvCxnSpPr>
          <p:nvPr/>
        </p:nvCxnSpPr>
        <p:spPr>
          <a:xfrm>
            <a:off x="3107602" y="3269632"/>
            <a:ext cx="1628249" cy="1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6AB4186-8B6E-4607-9D98-179CAA8366D6}"/>
              </a:ext>
            </a:extLst>
          </p:cNvPr>
          <p:cNvGrpSpPr/>
          <p:nvPr/>
        </p:nvGrpSpPr>
        <p:grpSpPr>
          <a:xfrm>
            <a:off x="1310080" y="1839725"/>
            <a:ext cx="1971000" cy="1971000"/>
            <a:chOff x="2514579" y="1730962"/>
            <a:chExt cx="4068000" cy="406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43DC9E00-7090-45E9-A54E-E34A8D3D5190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4" name="Pie 18">
              <a:extLst>
                <a:ext uri="{FF2B5EF4-FFF2-40B4-BE49-F238E27FC236}">
                  <a16:creationId xmlns:a16="http://schemas.microsoft.com/office/drawing/2014/main" xmlns="" id="{3317BB1A-5ADF-476A-9B01-A673C8FA1533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name="adj1" fmla="val 16176551"/>
                <a:gd name="adj2" fmla="val 52779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CE252B3-69F9-4992-9EF5-B629E75D2FCA}"/>
              </a:ext>
            </a:extLst>
          </p:cNvPr>
          <p:cNvGrpSpPr/>
          <p:nvPr/>
        </p:nvGrpSpPr>
        <p:grpSpPr>
          <a:xfrm>
            <a:off x="1641404" y="2337406"/>
            <a:ext cx="1431000" cy="1431000"/>
            <a:chOff x="2514579" y="1730962"/>
            <a:chExt cx="4068000" cy="406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87BB14AE-CBA6-4C39-8EAC-1ADB2425F70B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7" name="Pie 21">
              <a:extLst>
                <a:ext uri="{FF2B5EF4-FFF2-40B4-BE49-F238E27FC236}">
                  <a16:creationId xmlns:a16="http://schemas.microsoft.com/office/drawing/2014/main" xmlns="" id="{133D800B-8719-4D93-8086-1861F3DDDBDB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name="adj1" fmla="val 16115061"/>
                <a:gd name="adj2" fmla="val 799925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ABCF7EDB-F334-482E-AE20-0AE2C9011BF7}"/>
              </a:ext>
            </a:extLst>
          </p:cNvPr>
          <p:cNvSpPr/>
          <p:nvPr/>
        </p:nvSpPr>
        <p:spPr>
          <a:xfrm>
            <a:off x="1850080" y="2379725"/>
            <a:ext cx="891000" cy="891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cxnSp>
        <p:nvCxnSpPr>
          <p:cNvPr id="19" name="Elbow Connector 23">
            <a:extLst>
              <a:ext uri="{FF2B5EF4-FFF2-40B4-BE49-F238E27FC236}">
                <a16:creationId xmlns:a16="http://schemas.microsoft.com/office/drawing/2014/main" xmlns="" id="{4651D134-A270-47A9-A0A6-48209DC43DC6}"/>
              </a:ext>
            </a:extLst>
          </p:cNvPr>
          <p:cNvCxnSpPr>
            <a:cxnSpLocks/>
          </p:cNvCxnSpPr>
          <p:nvPr/>
        </p:nvCxnSpPr>
        <p:spPr>
          <a:xfrm rot="10800000">
            <a:off x="1898065" y="3407511"/>
            <a:ext cx="2837786" cy="721790"/>
          </a:xfrm>
          <a:prstGeom prst="bentConnector3">
            <a:avLst>
              <a:gd name="adj1" fmla="val 99031"/>
            </a:avLst>
          </a:prstGeom>
          <a:ln w="38100">
            <a:solidFill>
              <a:schemeClr val="accent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98DF8671-45A7-47E4-88FC-2EDA015B78EC}"/>
              </a:ext>
            </a:extLst>
          </p:cNvPr>
          <p:cNvGrpSpPr/>
          <p:nvPr/>
        </p:nvGrpSpPr>
        <p:grpSpPr>
          <a:xfrm>
            <a:off x="5482174" y="1280550"/>
            <a:ext cx="3661826" cy="832944"/>
            <a:chOff x="6210998" y="1433695"/>
            <a:chExt cx="2688349" cy="111059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ACAC284A-9D9B-41D5-80DD-96FB0843C45F}"/>
                </a:ext>
              </a:extLst>
            </p:cNvPr>
            <p:cNvSpPr txBox="1"/>
            <p:nvPr/>
          </p:nvSpPr>
          <p:spPr>
            <a:xfrm>
              <a:off x="6210998" y="1433695"/>
              <a:ext cx="268834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Corbel" panose="020B0503020204020204" pitchFamily="34" charset="0"/>
                  <a:cs typeface="Arial" pitchFamily="34" charset="0"/>
                </a:rPr>
                <a:t>Class Assignment(s) </a:t>
              </a:r>
              <a:endParaRPr lang="ko-KR" altLang="en-US" sz="1100" b="1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D39F7CD4-3FC4-47E7-971B-FB0562705BBD}"/>
                </a:ext>
              </a:extLst>
            </p:cNvPr>
            <p:cNvSpPr txBox="1"/>
            <p:nvPr/>
          </p:nvSpPr>
          <p:spPr>
            <a:xfrm>
              <a:off x="6210998" y="1682513"/>
              <a:ext cx="2688349" cy="861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Corbel" panose="020B0503020204020204" pitchFamily="34" charset="0"/>
                  <a:cs typeface="Arial" pitchFamily="34" charset="0"/>
                </a:rPr>
                <a:t> </a:t>
              </a:r>
              <a:r>
                <a:rPr lang="en-IN" altLang="ko-KR" sz="1200" dirty="0">
                  <a:latin typeface="Corbel" panose="020B0503020204020204" pitchFamily="34" charset="0"/>
                  <a:cs typeface="Arial" pitchFamily="34" charset="0"/>
                </a:rPr>
                <a:t>Each chapter being covered will have one assignment.  The Case Studies will be given in line to the Changing with Speed across IT Projects in Kirirom</a:t>
              </a:r>
              <a:endParaRPr lang="ko-KR" altLang="en-US" sz="1200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FFA81B98-696B-4623-A9F2-A424409C5117}"/>
              </a:ext>
            </a:extLst>
          </p:cNvPr>
          <p:cNvGrpSpPr/>
          <p:nvPr/>
        </p:nvGrpSpPr>
        <p:grpSpPr>
          <a:xfrm>
            <a:off x="5551729" y="2175556"/>
            <a:ext cx="2870892" cy="618650"/>
            <a:chOff x="6210997" y="1386770"/>
            <a:chExt cx="2688349" cy="82486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2B57CCF7-5DA8-4564-B4EC-293035C0B6A2}"/>
                </a:ext>
              </a:extLst>
            </p:cNvPr>
            <p:cNvSpPr txBox="1"/>
            <p:nvPr/>
          </p:nvSpPr>
          <p:spPr>
            <a:xfrm>
              <a:off x="6210997" y="1386770"/>
              <a:ext cx="268834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sz="900" b="1" dirty="0">
                  <a:latin typeface="Corbel" panose="020B0503020204020204" pitchFamily="34" charset="0"/>
                  <a:cs typeface="Arial" pitchFamily="34" charset="0"/>
                </a:rPr>
                <a:t>Internal Exam(s) </a:t>
              </a:r>
              <a:endParaRPr lang="ko-KR" altLang="en-US" sz="900" b="1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B94F159A-71AD-4C32-A8FE-E43C64091862}"/>
                </a:ext>
              </a:extLst>
            </p:cNvPr>
            <p:cNvSpPr txBox="1"/>
            <p:nvPr/>
          </p:nvSpPr>
          <p:spPr>
            <a:xfrm>
              <a:off x="6210997" y="1883342"/>
              <a:ext cx="2688349" cy="328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Corbel" panose="020B0503020204020204" pitchFamily="34" charset="0"/>
                  <a:cs typeface="Arial" pitchFamily="34" charset="0"/>
                </a:rPr>
                <a:t> </a:t>
              </a:r>
              <a:r>
                <a:rPr lang="en-IN" altLang="ko-KR" sz="1000" dirty="0">
                  <a:latin typeface="Corbel" panose="020B0503020204020204" pitchFamily="34" charset="0"/>
                  <a:cs typeface="Arial" pitchFamily="34" charset="0"/>
                </a:rPr>
                <a:t>There will be 2 exams </a:t>
              </a:r>
              <a:endParaRPr lang="ko-KR" altLang="en-US" sz="1000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8224055B-550E-413B-B730-4102CD2C0759}"/>
              </a:ext>
            </a:extLst>
          </p:cNvPr>
          <p:cNvGrpSpPr/>
          <p:nvPr/>
        </p:nvGrpSpPr>
        <p:grpSpPr>
          <a:xfrm>
            <a:off x="5448160" y="2853375"/>
            <a:ext cx="2919878" cy="520978"/>
            <a:chOff x="6210998" y="1316170"/>
            <a:chExt cx="2734220" cy="69463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9A7F0BAA-66A9-4EC2-9B9A-B9E1D6B843F6}"/>
                </a:ext>
              </a:extLst>
            </p:cNvPr>
            <p:cNvSpPr txBox="1"/>
            <p:nvPr/>
          </p:nvSpPr>
          <p:spPr>
            <a:xfrm>
              <a:off x="6256869" y="1316170"/>
              <a:ext cx="2688349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Corbel" panose="020B0503020204020204" pitchFamily="34" charset="0"/>
                  <a:cs typeface="Arial" pitchFamily="34" charset="0"/>
                </a:rPr>
                <a:t>Model Exam </a:t>
              </a:r>
              <a:endParaRPr lang="ko-KR" altLang="en-US" sz="1000" b="1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1DAB60B1-032C-4B9A-977B-98AB003C6DCD}"/>
                </a:ext>
              </a:extLst>
            </p:cNvPr>
            <p:cNvSpPr txBox="1"/>
            <p:nvPr/>
          </p:nvSpPr>
          <p:spPr>
            <a:xfrm>
              <a:off x="6210998" y="1682513"/>
              <a:ext cx="2688349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Corbel" panose="020B0503020204020204" pitchFamily="34" charset="0"/>
                </a:rPr>
                <a:t>There will be one Model Exam</a:t>
              </a:r>
              <a:r>
                <a:rPr lang="en-US" altLang="ko-KR" sz="1000" dirty="0">
                  <a:latin typeface="Corbel" panose="020B0503020204020204" pitchFamily="34" charset="0"/>
                  <a:cs typeface="Arial" pitchFamily="34" charset="0"/>
                </a:rPr>
                <a:t>. </a:t>
              </a:r>
              <a:endParaRPr lang="ko-KR" altLang="en-US" sz="1000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7673816D-1C33-4EF6-810C-7C5E352EF47A}"/>
              </a:ext>
            </a:extLst>
          </p:cNvPr>
          <p:cNvGrpSpPr/>
          <p:nvPr/>
        </p:nvGrpSpPr>
        <p:grpSpPr>
          <a:xfrm>
            <a:off x="5448161" y="3796402"/>
            <a:ext cx="2870892" cy="448224"/>
            <a:chOff x="6210998" y="1433695"/>
            <a:chExt cx="2688349" cy="59763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3AA5149D-9A50-4F93-8E23-9DA15026579A}"/>
                </a:ext>
              </a:extLst>
            </p:cNvPr>
            <p:cNvSpPr txBox="1"/>
            <p:nvPr/>
          </p:nvSpPr>
          <p:spPr>
            <a:xfrm>
              <a:off x="6210998" y="1433695"/>
              <a:ext cx="268834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Corbel" panose="020B0503020204020204" pitchFamily="34" charset="0"/>
                  <a:cs typeface="Arial" pitchFamily="34" charset="0"/>
                </a:rPr>
                <a:t>Semester Exam</a:t>
              </a:r>
              <a:endParaRPr lang="ko-KR" altLang="en-US" sz="1100" b="1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73106714-E953-4400-87C4-0E719956D2DC}"/>
                </a:ext>
              </a:extLst>
            </p:cNvPr>
            <p:cNvSpPr txBox="1"/>
            <p:nvPr/>
          </p:nvSpPr>
          <p:spPr>
            <a:xfrm>
              <a:off x="6210998" y="1682513"/>
              <a:ext cx="268834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sz="1100" dirty="0">
                  <a:cs typeface="Arial" pitchFamily="34" charset="0"/>
                </a:rPr>
                <a:t>There will be 1 Semester Exam</a:t>
              </a:r>
              <a:endParaRPr lang="ko-KR" altLang="en-US" sz="1100" dirty="0">
                <a:cs typeface="Arial" pitchFamily="34" charset="0"/>
              </a:endParaRPr>
            </a:p>
          </p:txBody>
        </p:sp>
      </p:grpSp>
      <p:sp>
        <p:nvSpPr>
          <p:cNvPr id="32" name="Rectangle 9">
            <a:extLst>
              <a:ext uri="{FF2B5EF4-FFF2-40B4-BE49-F238E27FC236}">
                <a16:creationId xmlns:a16="http://schemas.microsoft.com/office/drawing/2014/main" xmlns="" id="{18DBA390-75ED-43AA-91BA-A14DF5EABBF0}"/>
              </a:ext>
            </a:extLst>
          </p:cNvPr>
          <p:cNvSpPr/>
          <p:nvPr/>
        </p:nvSpPr>
        <p:spPr>
          <a:xfrm>
            <a:off x="5020243" y="4013983"/>
            <a:ext cx="247097" cy="23130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xmlns="" id="{C931F413-FDAA-4098-B854-36A03837D3A6}"/>
              </a:ext>
            </a:extLst>
          </p:cNvPr>
          <p:cNvSpPr/>
          <p:nvPr/>
        </p:nvSpPr>
        <p:spPr>
          <a:xfrm flipH="1">
            <a:off x="4996909" y="3149267"/>
            <a:ext cx="293762" cy="24233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4" name="Round Same Side Corner Rectangle 11">
            <a:extLst>
              <a:ext uri="{FF2B5EF4-FFF2-40B4-BE49-F238E27FC236}">
                <a16:creationId xmlns:a16="http://schemas.microsoft.com/office/drawing/2014/main" xmlns="" id="{41E65A0E-75A9-4CC3-BEEC-343347FE7EC4}"/>
              </a:ext>
            </a:extLst>
          </p:cNvPr>
          <p:cNvSpPr>
            <a:spLocks noChangeAspect="1"/>
          </p:cNvSpPr>
          <p:nvPr/>
        </p:nvSpPr>
        <p:spPr>
          <a:xfrm rot="9900000">
            <a:off x="4995290" y="2285081"/>
            <a:ext cx="297000" cy="25224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5" name="Rounded Rectangle 27">
            <a:extLst>
              <a:ext uri="{FF2B5EF4-FFF2-40B4-BE49-F238E27FC236}">
                <a16:creationId xmlns:a16="http://schemas.microsoft.com/office/drawing/2014/main" xmlns="" id="{C652029C-B909-475E-AE36-DFE86C0F5FA5}"/>
              </a:ext>
            </a:extLst>
          </p:cNvPr>
          <p:cNvSpPr/>
          <p:nvPr/>
        </p:nvSpPr>
        <p:spPr>
          <a:xfrm>
            <a:off x="5013891" y="1450518"/>
            <a:ext cx="259797" cy="19955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6" name="Rounded Rectangle 51">
            <a:extLst>
              <a:ext uri="{FF2B5EF4-FFF2-40B4-BE49-F238E27FC236}">
                <a16:creationId xmlns:a16="http://schemas.microsoft.com/office/drawing/2014/main" xmlns="" id="{899650AB-B4FC-42EE-9756-4C4FA4E2086E}"/>
              </a:ext>
            </a:extLst>
          </p:cNvPr>
          <p:cNvSpPr/>
          <p:nvPr/>
        </p:nvSpPr>
        <p:spPr>
          <a:xfrm rot="16200000" flipH="1">
            <a:off x="2105869" y="2634145"/>
            <a:ext cx="405797" cy="382163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34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9785" y="1197405"/>
            <a:ext cx="6260905" cy="57264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rbel" panose="020B0503020204020204" pitchFamily="34" charset="0"/>
              </a:rPr>
              <a:t>Thank You !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6260" y="1960930"/>
            <a:ext cx="4275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“</a:t>
            </a:r>
            <a:r>
              <a:rPr lang="en-IN" dirty="0" smtClean="0">
                <a:latin typeface="Corbel" panose="020B0503020204020204" pitchFamily="34" charset="0"/>
              </a:rPr>
              <a:t>An Algorithm Must Be Seen to Be Believed”</a:t>
            </a:r>
          </a:p>
          <a:p>
            <a:pPr algn="ctr"/>
            <a:r>
              <a:rPr lang="en-IN" dirty="0">
                <a:latin typeface="Corbel" panose="020B0503020204020204" pitchFamily="34" charset="0"/>
              </a:rPr>
              <a:t> </a:t>
            </a:r>
            <a:r>
              <a:rPr lang="en-IN" dirty="0" smtClean="0">
                <a:latin typeface="Corbel" panose="020B0503020204020204" pitchFamily="34" charset="0"/>
              </a:rPr>
              <a:t>                                      - Donald Knuth</a:t>
            </a:r>
            <a:endParaRPr lang="en-IN" sz="1600" dirty="0">
              <a:latin typeface="Corbel" panose="020B05030202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705" y="-1"/>
            <a:ext cx="4419295" cy="516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1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95" y="586585"/>
            <a:ext cx="8112930" cy="610821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orbel" panose="020B0503020204020204" pitchFamily="34" charset="0"/>
              </a:rPr>
              <a:t>Problem Solving Agents  </a:t>
            </a:r>
            <a:endParaRPr lang="en-US" b="1" dirty="0">
              <a:latin typeface="Corbel" panose="020B05030202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65" y="1350110"/>
            <a:ext cx="3970330" cy="3466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1422481"/>
            <a:ext cx="4733855" cy="372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000" dirty="0">
                <a:latin typeface="Courier New" panose="02070309020205020404" pitchFamily="49" charset="0"/>
              </a:rPr>
              <a:t>Function Simple-Problem-Solving-Agent( percept ) returns action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000" dirty="0">
                <a:latin typeface="Courier New" panose="02070309020205020404" pitchFamily="49" charset="0"/>
              </a:rPr>
              <a:t>Inputs:	percept		a percept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000" dirty="0">
                <a:latin typeface="Courier New" panose="02070309020205020404" pitchFamily="49" charset="0"/>
              </a:rPr>
              <a:t>Static:	</a:t>
            </a:r>
            <a:r>
              <a:rPr lang="en-US" sz="1000" dirty="0" err="1">
                <a:latin typeface="Courier New" panose="02070309020205020404" pitchFamily="49" charset="0"/>
              </a:rPr>
              <a:t>seq</a:t>
            </a:r>
            <a:r>
              <a:rPr lang="en-US" sz="1000" dirty="0">
                <a:latin typeface="Courier New" panose="02070309020205020404" pitchFamily="49" charset="0"/>
              </a:rPr>
              <a:t>		an action sequence initially empty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000" dirty="0">
                <a:latin typeface="Courier New" panose="02070309020205020404" pitchFamily="49" charset="0"/>
              </a:rPr>
              <a:t>		state		some description of the current world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000" dirty="0">
                <a:latin typeface="Courier New" panose="02070309020205020404" pitchFamily="49" charset="0"/>
              </a:rPr>
              <a:t>		goal		a goal, initially null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000" dirty="0">
                <a:latin typeface="Courier New" panose="02070309020205020404" pitchFamily="49" charset="0"/>
              </a:rPr>
              <a:t>		problem		a problem formulation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000" dirty="0">
                <a:latin typeface="Courier New" panose="02070309020205020404" pitchFamily="49" charset="0"/>
              </a:rPr>
              <a:t>state &lt;- UPDATE-STATE( state, percept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000" dirty="0">
                <a:latin typeface="Courier New" panose="02070309020205020404" pitchFamily="49" charset="0"/>
              </a:rPr>
              <a:t>if </a:t>
            </a:r>
            <a:r>
              <a:rPr lang="en-US" sz="1000" dirty="0" err="1">
                <a:latin typeface="Courier New" panose="02070309020205020404" pitchFamily="49" charset="0"/>
              </a:rPr>
              <a:t>seq</a:t>
            </a:r>
            <a:r>
              <a:rPr lang="en-US" sz="1000" dirty="0">
                <a:latin typeface="Courier New" panose="02070309020205020404" pitchFamily="49" charset="0"/>
              </a:rPr>
              <a:t> is empty then do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000" dirty="0">
                <a:latin typeface="Courier New" panose="02070309020205020404" pitchFamily="49" charset="0"/>
              </a:rPr>
              <a:t>	goal &lt;- FORMULATE-GOAL( state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000" dirty="0">
                <a:latin typeface="Courier New" panose="02070309020205020404" pitchFamily="49" charset="0"/>
              </a:rPr>
              <a:t>	problem &lt;- FORMULATE-PROBLEM( state, goal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000" dirty="0">
                <a:latin typeface="Courier New" panose="02070309020205020404" pitchFamily="49" charset="0"/>
              </a:rPr>
              <a:t>	</a:t>
            </a:r>
            <a:r>
              <a:rPr lang="en-US" sz="1000" dirty="0" err="1">
                <a:latin typeface="Courier New" panose="02070309020205020404" pitchFamily="49" charset="0"/>
              </a:rPr>
              <a:t>seq</a:t>
            </a:r>
            <a:r>
              <a:rPr lang="en-US" sz="1000" dirty="0">
                <a:latin typeface="Courier New" panose="02070309020205020404" pitchFamily="49" charset="0"/>
              </a:rPr>
              <a:t> &lt;- SEARCH( problem )				# SEARCH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000" dirty="0">
                <a:latin typeface="Courier New" panose="02070309020205020404" pitchFamily="49" charset="0"/>
              </a:rPr>
              <a:t>action &lt;- RECOMMENDATION ( </a:t>
            </a:r>
            <a:r>
              <a:rPr lang="en-US" sz="1000" dirty="0" err="1">
                <a:latin typeface="Courier New" panose="02070309020205020404" pitchFamily="49" charset="0"/>
              </a:rPr>
              <a:t>seq</a:t>
            </a:r>
            <a:r>
              <a:rPr lang="en-US" sz="1000" dirty="0">
                <a:latin typeface="Courier New" panose="02070309020205020404" pitchFamily="49" charset="0"/>
              </a:rPr>
              <a:t> )			# SOLUTION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000" dirty="0" err="1">
                <a:latin typeface="Courier New" panose="02070309020205020404" pitchFamily="49" charset="0"/>
              </a:rPr>
              <a:t>seq</a:t>
            </a:r>
            <a:r>
              <a:rPr lang="en-US" sz="1000" dirty="0">
                <a:latin typeface="Courier New" panose="02070309020205020404" pitchFamily="49" charset="0"/>
              </a:rPr>
              <a:t> &lt;- REMAINDER( </a:t>
            </a:r>
            <a:r>
              <a:rPr lang="en-US" sz="1000" dirty="0" err="1">
                <a:latin typeface="Courier New" panose="02070309020205020404" pitchFamily="49" charset="0"/>
              </a:rPr>
              <a:t>seq</a:t>
            </a:r>
            <a:r>
              <a:rPr lang="en-US" sz="1000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000" dirty="0">
                <a:latin typeface="Courier New" panose="02070309020205020404" pitchFamily="49" charset="0"/>
              </a:rPr>
              <a:t>return action			</a:t>
            </a:r>
            <a:r>
              <a:rPr lang="en-US" sz="1200" dirty="0">
                <a:latin typeface="Courier New" panose="02070309020205020404" pitchFamily="49" charset="0"/>
              </a:rPr>
              <a:t>			# EXECUTION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536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7DDD-6FFB-4B87-ADB1-28596FD94A78}" type="slidenum">
              <a:rPr lang="en-US"/>
              <a:pPr/>
              <a:t>4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-1103709" y="43388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2CD44"/>
                </a:solidFill>
                <a:latin typeface="Corbel" panose="020B0503020204020204" pitchFamily="34" charset="0"/>
              </a:rPr>
              <a:t>Example: Map </a:t>
            </a:r>
            <a:r>
              <a:rPr lang="en-US" sz="4000" dirty="0" smtClean="0">
                <a:solidFill>
                  <a:srgbClr val="F2CD44"/>
                </a:solidFill>
                <a:latin typeface="Corbel" panose="020B0503020204020204" pitchFamily="34" charset="0"/>
              </a:rPr>
              <a:t>Planning (1)</a:t>
            </a:r>
            <a:endParaRPr lang="en-US" sz="4000" dirty="0">
              <a:solidFill>
                <a:srgbClr val="F2CD44"/>
              </a:solidFill>
              <a:latin typeface="Corbel" panose="020B0503020204020204" pitchFamily="34" charset="0"/>
            </a:endParaRPr>
          </a:p>
        </p:txBody>
      </p:sp>
      <p:pic>
        <p:nvPicPr>
          <p:cNvPr id="131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10" y="1407319"/>
            <a:ext cx="5107781" cy="293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265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26,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AI: Chapter 3: Solving Problems by Searching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F732-C43D-46EE-BE3E-568DA3CE3BA9}" type="slidenum">
              <a:rPr lang="en-US"/>
              <a:pPr/>
              <a:t>5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6260" y="560505"/>
            <a:ext cx="8246070" cy="610821"/>
          </a:xfrm>
        </p:spPr>
        <p:txBody>
          <a:bodyPr>
            <a:noAutofit/>
          </a:bodyPr>
          <a:lstStyle/>
          <a:p>
            <a:r>
              <a:rPr lang="en-US" sz="4000" dirty="0"/>
              <a:t>Searching For </a:t>
            </a:r>
            <a:r>
              <a:rPr lang="en-US" sz="4000" dirty="0" smtClean="0"/>
              <a:t>Solutions (1)</a:t>
            </a:r>
            <a:endParaRPr lang="en-US" sz="4000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/>
              <a:t>Initial State</a:t>
            </a:r>
          </a:p>
          <a:p>
            <a:pPr lvl="1">
              <a:lnSpc>
                <a:spcPct val="90000"/>
              </a:lnSpc>
            </a:pPr>
            <a:r>
              <a:rPr lang="en-US"/>
              <a:t>e.g. “At Arad”</a:t>
            </a:r>
          </a:p>
          <a:p>
            <a:pPr>
              <a:lnSpc>
                <a:spcPct val="90000"/>
              </a:lnSpc>
            </a:pPr>
            <a:r>
              <a:rPr lang="en-US"/>
              <a:t>Successor Function</a:t>
            </a:r>
          </a:p>
          <a:p>
            <a:pPr lvl="1">
              <a:lnSpc>
                <a:spcPct val="90000"/>
              </a:lnSpc>
            </a:pPr>
            <a:r>
              <a:rPr lang="en-US"/>
              <a:t>A set of action state pairs</a:t>
            </a:r>
          </a:p>
          <a:p>
            <a:pPr lvl="1">
              <a:lnSpc>
                <a:spcPct val="90000"/>
              </a:lnSpc>
            </a:pPr>
            <a:r>
              <a:rPr lang="en-US"/>
              <a:t>S(Arad) = {(Arad-&gt;Zerind, Zerind), …}</a:t>
            </a:r>
          </a:p>
          <a:p>
            <a:pPr>
              <a:lnSpc>
                <a:spcPct val="90000"/>
              </a:lnSpc>
            </a:pPr>
            <a:r>
              <a:rPr lang="en-US"/>
              <a:t>Goal Test</a:t>
            </a:r>
          </a:p>
          <a:p>
            <a:pPr lvl="1">
              <a:lnSpc>
                <a:spcPct val="90000"/>
              </a:lnSpc>
            </a:pPr>
            <a:r>
              <a:rPr lang="en-US"/>
              <a:t>e.g. x = “at Bucharest”</a:t>
            </a:r>
          </a:p>
          <a:p>
            <a:pPr>
              <a:lnSpc>
                <a:spcPct val="90000"/>
              </a:lnSpc>
            </a:pPr>
            <a:r>
              <a:rPr lang="en-US"/>
              <a:t>Path Cost</a:t>
            </a:r>
          </a:p>
          <a:p>
            <a:pPr lvl="1">
              <a:lnSpc>
                <a:spcPct val="90000"/>
              </a:lnSpc>
            </a:pPr>
            <a:r>
              <a:rPr lang="en-US"/>
              <a:t>sum of the distances traveled</a:t>
            </a:r>
          </a:p>
        </p:txBody>
      </p:sp>
    </p:spTree>
    <p:extLst>
      <p:ext uri="{BB962C8B-B14F-4D97-AF65-F5344CB8AC3E}">
        <p14:creationId xmlns:p14="http://schemas.microsoft.com/office/powerpoint/2010/main" val="24920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77CD-C30A-46A0-8CE1-587BB707C1D9}" type="slidenum">
              <a:rPr lang="en-US"/>
              <a:pPr/>
              <a:t>6</a:t>
            </a:fld>
            <a:endParaRPr lang="en-US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55" y="560505"/>
            <a:ext cx="8246070" cy="610821"/>
          </a:xfrm>
        </p:spPr>
        <p:txBody>
          <a:bodyPr>
            <a:noAutofit/>
          </a:bodyPr>
          <a:lstStyle/>
          <a:p>
            <a:r>
              <a:rPr lang="en-US" sz="4000" dirty="0"/>
              <a:t>Searching For </a:t>
            </a:r>
            <a:r>
              <a:rPr lang="en-US" sz="4000" dirty="0" smtClean="0"/>
              <a:t>Solutions (2)</a:t>
            </a:r>
            <a:endParaRPr lang="en-US" sz="4000" dirty="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260" y="1350110"/>
            <a:ext cx="8398776" cy="3512213"/>
          </a:xfrm>
        </p:spPr>
        <p:txBody>
          <a:bodyPr>
            <a:normAutofit/>
          </a:bodyPr>
          <a:lstStyle/>
          <a:p>
            <a:r>
              <a:rPr lang="en-US" dirty="0"/>
              <a:t>Having formulated some problems…how do we solve them?</a:t>
            </a:r>
          </a:p>
          <a:p>
            <a:r>
              <a:rPr lang="en-US" dirty="0" smtClean="0"/>
              <a:t>Search </a:t>
            </a:r>
            <a:r>
              <a:rPr lang="en-US" dirty="0"/>
              <a:t>through a state space</a:t>
            </a:r>
          </a:p>
          <a:p>
            <a:r>
              <a:rPr lang="en-US" dirty="0" smtClean="0"/>
              <a:t>Use </a:t>
            </a:r>
            <a:r>
              <a:rPr lang="en-US" dirty="0"/>
              <a:t>a search tree that is generated with an initial state and successor functions that define the state space</a:t>
            </a:r>
          </a:p>
        </p:txBody>
      </p:sp>
    </p:spTree>
    <p:extLst>
      <p:ext uri="{BB962C8B-B14F-4D97-AF65-F5344CB8AC3E}">
        <p14:creationId xmlns:p14="http://schemas.microsoft.com/office/powerpoint/2010/main" val="396467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63B2-A46E-4D77-A865-BA1216C9B4B3}" type="slidenum">
              <a:rPr lang="en-US"/>
              <a:pPr/>
              <a:t>7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55" y="560505"/>
            <a:ext cx="8246070" cy="610821"/>
          </a:xfrm>
        </p:spPr>
        <p:txBody>
          <a:bodyPr>
            <a:no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Searching For </a:t>
            </a:r>
            <a:r>
              <a:rPr lang="en-US" dirty="0" smtClean="0">
                <a:latin typeface="Corbel" panose="020B0503020204020204" pitchFamily="34" charset="0"/>
              </a:rPr>
              <a:t>Solutions (3)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260" y="1417779"/>
            <a:ext cx="8246070" cy="35122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orbel" panose="020B0503020204020204" pitchFamily="34" charset="0"/>
              </a:rPr>
              <a:t>A </a:t>
            </a:r>
            <a:r>
              <a:rPr lang="en-US" sz="2000" b="1" i="1" u="sng" dirty="0">
                <a:latin typeface="Corbel" panose="020B0503020204020204" pitchFamily="34" charset="0"/>
              </a:rPr>
              <a:t>state</a:t>
            </a:r>
            <a:r>
              <a:rPr lang="en-US" sz="2000" dirty="0">
                <a:latin typeface="Corbel" panose="020B0503020204020204" pitchFamily="34" charset="0"/>
              </a:rPr>
              <a:t> is (a representation of) a physical configuration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orbel" panose="020B0503020204020204" pitchFamily="34" charset="0"/>
              </a:rPr>
              <a:t>A </a:t>
            </a:r>
            <a:r>
              <a:rPr lang="en-US" sz="2000" b="1" i="1" u="sng" dirty="0">
                <a:latin typeface="Corbel" panose="020B0503020204020204" pitchFamily="34" charset="0"/>
              </a:rPr>
              <a:t>node</a:t>
            </a:r>
            <a:r>
              <a:rPr lang="en-US" sz="2000" dirty="0">
                <a:latin typeface="Corbel" panose="020B0503020204020204" pitchFamily="34" charset="0"/>
              </a:rPr>
              <a:t> is a data structure constituting part of a search tree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Corbel" panose="020B0503020204020204" pitchFamily="34" charset="0"/>
              </a:rPr>
              <a:t>Includes parent, children, depth, path cost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orbel" panose="020B0503020204020204" pitchFamily="34" charset="0"/>
              </a:rPr>
              <a:t>States </a:t>
            </a:r>
            <a:r>
              <a:rPr lang="en-US" sz="2000" dirty="0">
                <a:latin typeface="Corbel" panose="020B0503020204020204" pitchFamily="34" charset="0"/>
              </a:rPr>
              <a:t>do not have children, depth, or path cost</a:t>
            </a:r>
          </a:p>
          <a:p>
            <a:pPr algn="just">
              <a:lnSpc>
                <a:spcPct val="90000"/>
              </a:lnSpc>
            </a:pPr>
            <a:r>
              <a:rPr lang="en-US" sz="2000" dirty="0" smtClean="0">
                <a:latin typeface="Corbel" panose="020B0503020204020204" pitchFamily="34" charset="0"/>
              </a:rPr>
              <a:t>The </a:t>
            </a:r>
            <a:r>
              <a:rPr lang="en-US" sz="2000" dirty="0">
                <a:latin typeface="Corbel" panose="020B0503020204020204" pitchFamily="34" charset="0"/>
              </a:rPr>
              <a:t>EXPAND function creates new nodes, filling in the various fields and using the SUCCESSOR function of the problem to create the corresponding states</a:t>
            </a:r>
          </a:p>
        </p:txBody>
      </p:sp>
    </p:spTree>
    <p:extLst>
      <p:ext uri="{BB962C8B-B14F-4D97-AF65-F5344CB8AC3E}">
        <p14:creationId xmlns:p14="http://schemas.microsoft.com/office/powerpoint/2010/main" val="409460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143555" y="586585"/>
            <a:ext cx="8246070" cy="610821"/>
          </a:xfrm>
        </p:spPr>
        <p:txBody>
          <a:bodyPr vert="horz" lIns="91440" tIns="45720" rIns="99060" bIns="45720" rtlCol="0" anchor="ctr">
            <a:normAutofit fontScale="90000"/>
          </a:bodyPr>
          <a:lstStyle/>
          <a:p>
            <a:r>
              <a:rPr lang="en-US" dirty="0" smtClean="0"/>
              <a:t>Problem description for a Solution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9060" bIns="45720" rtlCol="0"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orbel" panose="020B0503020204020204" pitchFamily="34" charset="0"/>
              </a:rPr>
              <a:t>Components:</a:t>
            </a:r>
          </a:p>
          <a:p>
            <a:pPr marL="586979" lvl="1">
              <a:lnSpc>
                <a:spcPct val="80000"/>
              </a:lnSpc>
            </a:pPr>
            <a:r>
              <a:rPr lang="en-US" sz="2000" dirty="0">
                <a:latin typeface="Corbel" panose="020B0503020204020204" pitchFamily="34" charset="0"/>
              </a:rPr>
              <a:t>State space (explicitly or implicitly defined)</a:t>
            </a:r>
          </a:p>
          <a:p>
            <a:pPr marL="586979" lvl="1">
              <a:lnSpc>
                <a:spcPct val="80000"/>
              </a:lnSpc>
            </a:pPr>
            <a:r>
              <a:rPr lang="en-US" sz="2000" dirty="0">
                <a:latin typeface="Corbel" panose="020B0503020204020204" pitchFamily="34" charset="0"/>
              </a:rPr>
              <a:t>Initial state</a:t>
            </a:r>
          </a:p>
          <a:p>
            <a:pPr marL="586979" lvl="1">
              <a:lnSpc>
                <a:spcPct val="80000"/>
              </a:lnSpc>
            </a:pPr>
            <a:r>
              <a:rPr lang="en-US" sz="2000" dirty="0">
                <a:latin typeface="Corbel" panose="020B0503020204020204" pitchFamily="34" charset="0"/>
              </a:rPr>
              <a:t>Goal state (or the conditions it has to fulfill)</a:t>
            </a:r>
          </a:p>
          <a:p>
            <a:pPr marL="586979" lvl="1">
              <a:lnSpc>
                <a:spcPct val="80000"/>
              </a:lnSpc>
            </a:pPr>
            <a:r>
              <a:rPr lang="en-US" sz="2000" dirty="0">
                <a:latin typeface="Corbel" panose="020B0503020204020204" pitchFamily="34" charset="0"/>
              </a:rPr>
              <a:t>Available actions (operators to change state)</a:t>
            </a:r>
          </a:p>
          <a:p>
            <a:pPr marL="586979" lvl="1">
              <a:lnSpc>
                <a:spcPct val="80000"/>
              </a:lnSpc>
            </a:pPr>
            <a:r>
              <a:rPr lang="en-US" sz="2000" dirty="0">
                <a:latin typeface="Corbel" panose="020B0503020204020204" pitchFamily="34" charset="0"/>
              </a:rPr>
              <a:t>Restrictions (e.g., cost)</a:t>
            </a:r>
          </a:p>
          <a:p>
            <a:pPr marL="586979" lvl="1">
              <a:lnSpc>
                <a:spcPct val="80000"/>
              </a:lnSpc>
            </a:pPr>
            <a:r>
              <a:rPr lang="en-US" sz="2000" dirty="0">
                <a:latin typeface="Corbel" panose="020B0503020204020204" pitchFamily="34" charset="0"/>
              </a:rPr>
              <a:t>Elements of the domain which are relevant to the problem (e.g., incomplete knowledge of the starting point)</a:t>
            </a:r>
          </a:p>
          <a:p>
            <a:pPr marL="586979" lvl="1">
              <a:lnSpc>
                <a:spcPct val="80000"/>
              </a:lnSpc>
            </a:pPr>
            <a:r>
              <a:rPr lang="en-US" sz="2000" dirty="0">
                <a:latin typeface="Corbel" panose="020B0503020204020204" pitchFamily="34" charset="0"/>
              </a:rPr>
              <a:t>Type of solution:</a:t>
            </a:r>
          </a:p>
          <a:p>
            <a:pPr marL="887016" lvl="2">
              <a:lnSpc>
                <a:spcPct val="80000"/>
              </a:lnSpc>
            </a:pPr>
            <a:r>
              <a:rPr lang="en-US" sz="1600" dirty="0">
                <a:latin typeface="Corbel" panose="020B0503020204020204" pitchFamily="34" charset="0"/>
              </a:rPr>
              <a:t>Sequence of operators or goal state</a:t>
            </a:r>
          </a:p>
          <a:p>
            <a:pPr marL="887016" lvl="2">
              <a:lnSpc>
                <a:spcPct val="80000"/>
              </a:lnSpc>
            </a:pPr>
            <a:r>
              <a:rPr lang="en-US" sz="1600" dirty="0">
                <a:latin typeface="Corbel" panose="020B0503020204020204" pitchFamily="34" charset="0"/>
              </a:rPr>
              <a:t>Any, an optimal one (cost definition needed), all</a:t>
            </a:r>
          </a:p>
        </p:txBody>
      </p:sp>
    </p:spTree>
    <p:extLst>
      <p:ext uri="{BB962C8B-B14F-4D97-AF65-F5344CB8AC3E}">
        <p14:creationId xmlns:p14="http://schemas.microsoft.com/office/powerpoint/2010/main" val="49836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 hidden="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TIN 5013: Artificial Intelligence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55" y="586585"/>
            <a:ext cx="8246070" cy="61082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Problem as a State Space Search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965" y="1371600"/>
            <a:ext cx="7787955" cy="30861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sz="2000" dirty="0">
                <a:latin typeface="Corbel" panose="020B0503020204020204" pitchFamily="34" charset="0"/>
              </a:rPr>
              <a:t>To build as system to solve a particular problem, we need:</a:t>
            </a:r>
          </a:p>
          <a:p>
            <a:pPr lvl="1" algn="just" eaLnBrk="1" hangingPunct="1"/>
            <a:r>
              <a:rPr lang="en-US" sz="2000" b="1" dirty="0">
                <a:solidFill>
                  <a:srgbClr val="0000FF"/>
                </a:solidFill>
                <a:latin typeface="Corbel" panose="020B0503020204020204" pitchFamily="34" charset="0"/>
              </a:rPr>
              <a:t>Define the problem</a:t>
            </a:r>
            <a:r>
              <a:rPr lang="en-US" sz="2000" dirty="0">
                <a:latin typeface="Corbel" panose="020B0503020204020204" pitchFamily="34" charset="0"/>
              </a:rPr>
              <a:t>: must include precise specifications ~ initial solution &amp; final solution.</a:t>
            </a:r>
          </a:p>
          <a:p>
            <a:pPr lvl="1" algn="just" eaLnBrk="1" hangingPunct="1"/>
            <a:r>
              <a:rPr lang="en-US" sz="2000" b="1" dirty="0">
                <a:solidFill>
                  <a:srgbClr val="0000FF"/>
                </a:solidFill>
                <a:latin typeface="Corbel" panose="020B0503020204020204" pitchFamily="34" charset="0"/>
              </a:rPr>
              <a:t>Analyze the problem</a:t>
            </a:r>
            <a:r>
              <a:rPr lang="en-US" sz="2000" dirty="0">
                <a:latin typeface="Corbel" panose="020B0503020204020204" pitchFamily="34" charset="0"/>
              </a:rPr>
              <a:t>: select the most important features that can have an immense impact.</a:t>
            </a:r>
          </a:p>
          <a:p>
            <a:pPr lvl="1" algn="just" eaLnBrk="1" hangingPunct="1"/>
            <a:r>
              <a:rPr lang="en-US" sz="2000" b="1" dirty="0">
                <a:solidFill>
                  <a:srgbClr val="0000FF"/>
                </a:solidFill>
                <a:latin typeface="Corbel" panose="020B0503020204020204" pitchFamily="34" charset="0"/>
              </a:rPr>
              <a:t>Isolate and represent</a:t>
            </a:r>
            <a:r>
              <a:rPr lang="en-US" sz="2000" dirty="0">
                <a:latin typeface="Corbel" panose="020B0503020204020204" pitchFamily="34" charset="0"/>
              </a:rPr>
              <a:t> : convert these important features into knowledge representation.</a:t>
            </a:r>
          </a:p>
          <a:p>
            <a:pPr lvl="1" algn="just" eaLnBrk="1" hangingPunct="1"/>
            <a:r>
              <a:rPr lang="en-US" sz="2000" b="1" dirty="0">
                <a:solidFill>
                  <a:srgbClr val="0000FF"/>
                </a:solidFill>
                <a:latin typeface="Corbel" panose="020B0503020204020204" pitchFamily="34" charset="0"/>
              </a:rPr>
              <a:t>Problem solving technique(s)</a:t>
            </a:r>
            <a:r>
              <a:rPr lang="en-US" sz="2000" dirty="0">
                <a:latin typeface="Corbel" panose="020B0503020204020204" pitchFamily="34" charset="0"/>
              </a:rPr>
              <a:t>: choose the best technique and apply it to particular problem.</a:t>
            </a:r>
          </a:p>
        </p:txBody>
      </p:sp>
    </p:spTree>
    <p:extLst>
      <p:ext uri="{BB962C8B-B14F-4D97-AF65-F5344CB8AC3E}">
        <p14:creationId xmlns:p14="http://schemas.microsoft.com/office/powerpoint/2010/main" val="6361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1067</Words>
  <Application>Microsoft Office PowerPoint</Application>
  <PresentationFormat>On-screen Show (16:9)</PresentationFormat>
  <Paragraphs>174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맑은 고딕</vt:lpstr>
      <vt:lpstr>&amp;quot</vt:lpstr>
      <vt:lpstr>Arial</vt:lpstr>
      <vt:lpstr>Calibri</vt:lpstr>
      <vt:lpstr>Consolas</vt:lpstr>
      <vt:lpstr>Corbel</vt:lpstr>
      <vt:lpstr>Courier New</vt:lpstr>
      <vt:lpstr>Times New Roman</vt:lpstr>
      <vt:lpstr>Wingdings</vt:lpstr>
      <vt:lpstr>ヒラギノ角ゴ ProN W3</vt:lpstr>
      <vt:lpstr>Office Theme</vt:lpstr>
      <vt:lpstr>Artificial Intelligence (AI)</vt:lpstr>
      <vt:lpstr>Agenda</vt:lpstr>
      <vt:lpstr>Problem Solving Agents  </vt:lpstr>
      <vt:lpstr>Example: Map Planning (1)</vt:lpstr>
      <vt:lpstr>Searching For Solutions (1)</vt:lpstr>
      <vt:lpstr>Searching For Solutions (2)</vt:lpstr>
      <vt:lpstr>Searching For Solutions (3)</vt:lpstr>
      <vt:lpstr>Problem description for a Solution</vt:lpstr>
      <vt:lpstr>Problem as a State Space Search</vt:lpstr>
      <vt:lpstr>The Quest</vt:lpstr>
      <vt:lpstr>Important Terms</vt:lpstr>
      <vt:lpstr>What is Included in Search Algorithm </vt:lpstr>
      <vt:lpstr>Types of Search Algorithms</vt:lpstr>
      <vt:lpstr>Searching Strategies</vt:lpstr>
      <vt:lpstr>Searching For Solutions (1)</vt:lpstr>
      <vt:lpstr>Searching For Solutions (2)</vt:lpstr>
      <vt:lpstr>Searching For Solutions (3)</vt:lpstr>
      <vt:lpstr>Example: Traveling Salesperson Problem</vt:lpstr>
      <vt:lpstr>Searching for Solution</vt:lpstr>
      <vt:lpstr>Node expansion</vt:lpstr>
      <vt:lpstr>Node expansion (initial)</vt:lpstr>
      <vt:lpstr>Node expansion (expanding Arad)</vt:lpstr>
      <vt:lpstr>Node expansion (expanding Sibiu)</vt:lpstr>
      <vt:lpstr>Measuring Searching Performance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2019-06-04T15:34:13Z</dcterms:modified>
</cp:coreProperties>
</file>