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7"/>
  </p:notesMasterIdLst>
  <p:sldIdLst>
    <p:sldId id="256" r:id="rId2"/>
    <p:sldId id="261" r:id="rId3"/>
    <p:sldId id="328" r:id="rId4"/>
    <p:sldId id="329" r:id="rId5"/>
    <p:sldId id="330" r:id="rId6"/>
    <p:sldId id="331" r:id="rId7"/>
    <p:sldId id="332" r:id="rId8"/>
    <p:sldId id="333" r:id="rId9"/>
    <p:sldId id="345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274" r:id="rId22"/>
    <p:sldId id="275" r:id="rId23"/>
    <p:sldId id="289" r:id="rId24"/>
    <p:sldId id="290" r:id="rId25"/>
    <p:sldId id="291" r:id="rId26"/>
    <p:sldId id="292" r:id="rId27"/>
    <p:sldId id="293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94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271" r:id="rId54"/>
    <p:sldId id="272" r:id="rId55"/>
    <p:sldId id="273" r:id="rId5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A90F"/>
    <a:srgbClr val="F2CD44"/>
    <a:srgbClr val="990099"/>
    <a:srgbClr val="003F4C"/>
    <a:srgbClr val="1D3A00"/>
    <a:srgbClr val="5EEC3C"/>
    <a:srgbClr val="CC0099"/>
    <a:srgbClr val="FE9202"/>
    <a:srgbClr val="007033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5036" autoAdjust="0"/>
  </p:normalViewPr>
  <p:slideViewPr>
    <p:cSldViewPr>
      <p:cViewPr varScale="1">
        <p:scale>
          <a:sx n="106" d="100"/>
          <a:sy n="106" d="100"/>
        </p:scale>
        <p:origin x="72" y="-1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979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46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51E35DB-891B-4D36-B272-BD1B500A9CE5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171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1054367-F3FD-47DA-A73B-61C3A5C8E87D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253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9630BF-B10F-4EB9-B9FC-BDA407F256EA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280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FD0B096-9D15-475C-8DC8-75834505ADD7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284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5358325-3CE3-499A-A31B-EBF3781DEDD0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007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FD3B245-41B5-4291-A7E6-5DC8C592D7F8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23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F39963A-3FB0-4B34-8A12-8A12A33E2185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8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EFFE129-30D7-4881-AEEB-147BCAFDFBBA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419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55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18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6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CDD799-C551-4A4D-B72A-05C7DFAD473D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70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5EE046E-283C-4B31-8A66-94624AAEF336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393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95E65E4-826F-404E-98B9-88B87BE4837E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904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F809B22-EA68-4D48-8BCE-37FB6DF9540C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590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DCE7B09-4E30-4C0B-841E-64CBE12D7506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845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DCE7B09-4E30-4C0B-841E-64CBE12D7506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307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C83F226-1E7B-48AD-9A05-3BF5365B8A9E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477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35011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2877160"/>
            <a:ext cx="8398775" cy="137434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2CD4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endParaRPr lang="en-US" dirty="0" smtClean="0"/>
          </a:p>
          <a:p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E3C46DD9-9A8F-411D-B597-946818B71DE8}"/>
              </a:ext>
            </a:extLst>
          </p:cNvPr>
          <p:cNvGrpSpPr/>
          <p:nvPr userDrawn="1"/>
        </p:nvGrpSpPr>
        <p:grpSpPr>
          <a:xfrm>
            <a:off x="0" y="4948390"/>
            <a:ext cx="9144000" cy="195110"/>
            <a:chOff x="4379494" y="697832"/>
            <a:chExt cx="2586787" cy="16844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E6E330ED-CBD0-49D6-96D9-8A0C1C4518A4}"/>
                </a:ext>
              </a:extLst>
            </p:cNvPr>
            <p:cNvSpPr/>
            <p:nvPr/>
          </p:nvSpPr>
          <p:spPr>
            <a:xfrm>
              <a:off x="4379494" y="697832"/>
              <a:ext cx="517358" cy="1684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7D028152-6864-487D-B9D6-395800F0CC7C}"/>
                </a:ext>
              </a:extLst>
            </p:cNvPr>
            <p:cNvSpPr/>
            <p:nvPr/>
          </p:nvSpPr>
          <p:spPr>
            <a:xfrm>
              <a:off x="4896852" y="697832"/>
              <a:ext cx="517358" cy="168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57E5C8F6-620C-4584-AE0A-5E4F2E6565C5}"/>
                </a:ext>
              </a:extLst>
            </p:cNvPr>
            <p:cNvSpPr/>
            <p:nvPr/>
          </p:nvSpPr>
          <p:spPr>
            <a:xfrm>
              <a:off x="5414209" y="697832"/>
              <a:ext cx="517358" cy="1684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B5925AB1-BE47-453E-8EF4-924465289B54}"/>
                </a:ext>
              </a:extLst>
            </p:cNvPr>
            <p:cNvSpPr/>
            <p:nvPr/>
          </p:nvSpPr>
          <p:spPr>
            <a:xfrm>
              <a:off x="5931566" y="697832"/>
              <a:ext cx="517358" cy="1684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68FC2FC1-F83A-44D6-9D9A-A61E40D3B973}"/>
                </a:ext>
              </a:extLst>
            </p:cNvPr>
            <p:cNvSpPr/>
            <p:nvPr/>
          </p:nvSpPr>
          <p:spPr>
            <a:xfrm>
              <a:off x="6448923" y="697832"/>
              <a:ext cx="517358" cy="1684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C8EC325-CE62-415E-834A-7F70F7855117}"/>
              </a:ext>
            </a:extLst>
          </p:cNvPr>
          <p:cNvSpPr/>
          <p:nvPr userDrawn="1"/>
        </p:nvSpPr>
        <p:spPr>
          <a:xfrm flipV="1">
            <a:off x="0" y="2795036"/>
            <a:ext cx="1321594" cy="342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11810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42900"/>
            <a:ext cx="77724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85900"/>
            <a:ext cx="3810000" cy="3086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3810000" cy="3086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B72E65-1FD9-4A42-AD43-C4EA96875DA6}" type="slidenum">
              <a:rPr lang="ar-SA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2599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 algn="l"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 algn="l"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algn="l"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algn="l"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0"/>
            <a:ext cx="6260906" cy="3511061"/>
          </a:xfrm>
        </p:spPr>
        <p:txBody>
          <a:bodyPr/>
          <a:lstStyle>
            <a:lvl1pPr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43388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5" y="2419045"/>
            <a:ext cx="8246070" cy="137434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Corbel" panose="020B0503020204020204" pitchFamily="34" charset="0"/>
              </a:rPr>
              <a:t>Artificial Intelligence (AI)</a:t>
            </a:r>
            <a:endParaRPr lang="en-US" sz="4000" b="1" dirty="0">
              <a:latin typeface="Corbel" panose="020B050302020402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3290" y="3487980"/>
            <a:ext cx="8398775" cy="1374345"/>
          </a:xfrm>
        </p:spPr>
        <p:txBody>
          <a:bodyPr/>
          <a:lstStyle/>
          <a:p>
            <a:r>
              <a:rPr lang="en-IN" b="1" dirty="0" smtClean="0">
                <a:latin typeface="Corbel" panose="020B0503020204020204" pitchFamily="34" charset="0"/>
              </a:rPr>
              <a:t>Topic 2: Problem Solving Agents (Part </a:t>
            </a:r>
            <a:r>
              <a:rPr lang="en-IN" b="1" dirty="0" smtClean="0">
                <a:latin typeface="Corbel" panose="020B0503020204020204" pitchFamily="34" charset="0"/>
              </a:rPr>
              <a:t>-</a:t>
            </a:r>
            <a:r>
              <a:rPr lang="en-IN" b="1" dirty="0" smtClean="0">
                <a:latin typeface="Corbel" panose="020B0503020204020204" pitchFamily="34" charset="0"/>
              </a:rPr>
              <a:t>IX</a:t>
            </a:r>
            <a:r>
              <a:rPr lang="en-IN" b="1" dirty="0" smtClean="0">
                <a:latin typeface="Corbel" panose="020B0503020204020204" pitchFamily="34" charset="0"/>
              </a:rPr>
              <a:t>)</a:t>
            </a:r>
            <a:endParaRPr lang="en-IN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84B55D5-F9FC-497C-A493-040160B02215}" type="slidenum">
              <a:rPr lang="en-US" sz="1050"/>
              <a:pPr eaLnBrk="1" hangingPunct="1"/>
              <a:t>10</a:t>
            </a:fld>
            <a:endParaRPr lang="en-US" sz="105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-314560" y="430089"/>
            <a:ext cx="5470922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solidFill>
                  <a:srgbClr val="D3A90F"/>
                </a:solidFill>
                <a:latin typeface="Corbel" panose="020B0503020204020204" pitchFamily="34" charset="0"/>
              </a:rPr>
              <a:t>Hill </a:t>
            </a:r>
            <a:r>
              <a:rPr lang="en-US" sz="3600" dirty="0" smtClean="0">
                <a:solidFill>
                  <a:srgbClr val="D3A90F"/>
                </a:solidFill>
                <a:latin typeface="Corbel" panose="020B0503020204020204" pitchFamily="34" charset="0"/>
              </a:rPr>
              <a:t>Climbing</a:t>
            </a:r>
            <a:r>
              <a:rPr lang="en-US" sz="4000" dirty="0" smtClean="0">
                <a:solidFill>
                  <a:srgbClr val="D3A90F"/>
                </a:solidFill>
                <a:latin typeface="Corbel" panose="020B0503020204020204" pitchFamily="34" charset="0"/>
              </a:rPr>
              <a:t> Problems</a:t>
            </a:r>
          </a:p>
        </p:txBody>
      </p:sp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1143000" y="2571750"/>
            <a:ext cx="2968229" cy="663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70" y="1378366"/>
            <a:ext cx="6719020" cy="357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287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1FB814-0091-43A5-B1A7-448F9232E38F}" type="slidenum">
              <a:rPr lang="en-US" sz="1050"/>
              <a:pPr eaLnBrk="1" hangingPunct="1"/>
              <a:t>11</a:t>
            </a:fld>
            <a:endParaRPr lang="en-US" sz="105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55" y="586585"/>
            <a:ext cx="8246070" cy="61082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D3A90F"/>
                </a:solidFill>
                <a:latin typeface="Corbel" panose="020B0503020204020204" pitchFamily="34" charset="0"/>
              </a:rPr>
              <a:t>Solving the Problems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260" y="1528894"/>
            <a:ext cx="8246070" cy="351221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solidFill>
                  <a:srgbClr val="FF0000"/>
                </a:solidFill>
              </a:rPr>
              <a:t>Allow backtracking </a:t>
            </a:r>
            <a:r>
              <a:rPr lang="en-US" sz="1800">
                <a:solidFill>
                  <a:srgbClr val="6600CC"/>
                </a:solidFill>
              </a:rPr>
              <a:t>(What happens to complexity?)</a:t>
            </a:r>
            <a:endParaRPr lang="en-US" sz="180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1800"/>
          </a:p>
          <a:p>
            <a:pPr eaLnBrk="1" hangingPunct="1">
              <a:lnSpc>
                <a:spcPct val="90000"/>
              </a:lnSpc>
            </a:pPr>
            <a:r>
              <a:rPr lang="en-US" sz="1800">
                <a:solidFill>
                  <a:srgbClr val="FF0000"/>
                </a:solidFill>
              </a:rPr>
              <a:t>Stochastic hill climbing:</a:t>
            </a:r>
            <a:r>
              <a:rPr lang="en-US" sz="1800"/>
              <a:t> choose at random from uphill moves, using steepness for a probability</a:t>
            </a:r>
          </a:p>
          <a:p>
            <a:pPr eaLnBrk="1" hangingPunct="1">
              <a:lnSpc>
                <a:spcPct val="90000"/>
              </a:lnSpc>
            </a:pPr>
            <a:endParaRPr lang="en-US" sz="1800"/>
          </a:p>
          <a:p>
            <a:pPr eaLnBrk="1" hangingPunct="1">
              <a:lnSpc>
                <a:spcPct val="90000"/>
              </a:lnSpc>
            </a:pPr>
            <a:r>
              <a:rPr lang="en-US" sz="1800">
                <a:solidFill>
                  <a:srgbClr val="FF0000"/>
                </a:solidFill>
              </a:rPr>
              <a:t>Random restarts:</a:t>
            </a:r>
            <a:r>
              <a:rPr lang="en-US" sz="1800"/>
              <a:t> “If at first you don’t succeed, try, try again.”</a:t>
            </a:r>
          </a:p>
          <a:p>
            <a:pPr eaLnBrk="1" hangingPunct="1">
              <a:lnSpc>
                <a:spcPct val="90000"/>
              </a:lnSpc>
            </a:pPr>
            <a:endParaRPr lang="en-US" sz="1800"/>
          </a:p>
          <a:p>
            <a:pPr eaLnBrk="1" hangingPunct="1">
              <a:lnSpc>
                <a:spcPct val="90000"/>
              </a:lnSpc>
            </a:pPr>
            <a:r>
              <a:rPr lang="en-US" sz="1800">
                <a:solidFill>
                  <a:srgbClr val="FF0000"/>
                </a:solidFill>
              </a:rPr>
              <a:t>Several moves</a:t>
            </a:r>
            <a:r>
              <a:rPr lang="en-US" sz="1800"/>
              <a:t> in each of several directions, then test</a:t>
            </a:r>
          </a:p>
          <a:p>
            <a:pPr eaLnBrk="1" hangingPunct="1">
              <a:lnSpc>
                <a:spcPct val="90000"/>
              </a:lnSpc>
            </a:pPr>
            <a:endParaRPr lang="en-US" sz="1800"/>
          </a:p>
          <a:p>
            <a:pPr eaLnBrk="1" hangingPunct="1">
              <a:lnSpc>
                <a:spcPct val="90000"/>
              </a:lnSpc>
            </a:pPr>
            <a:r>
              <a:rPr lang="en-US" sz="1800">
                <a:solidFill>
                  <a:srgbClr val="FF0000"/>
                </a:solidFill>
              </a:rPr>
              <a:t>Jump </a:t>
            </a:r>
            <a:r>
              <a:rPr lang="en-US" sz="1800"/>
              <a:t>to a different part of the search space</a:t>
            </a:r>
          </a:p>
        </p:txBody>
      </p:sp>
    </p:spTree>
    <p:extLst>
      <p:ext uri="{BB962C8B-B14F-4D97-AF65-F5344CB8AC3E}">
        <p14:creationId xmlns:p14="http://schemas.microsoft.com/office/powerpoint/2010/main" val="317861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5D69DEA-961D-4F78-87BB-8CA819ACA668}" type="slidenum">
              <a:rPr lang="en-US" sz="1050"/>
              <a:pPr eaLnBrk="1" hangingPunct="1"/>
              <a:t>12</a:t>
            </a:fld>
            <a:endParaRPr lang="en-US" sz="105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55" y="562385"/>
            <a:ext cx="8246070" cy="61082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D3A90F"/>
                </a:solidFill>
              </a:rPr>
              <a:t>Simulated </a:t>
            </a:r>
            <a:r>
              <a:rPr lang="en-US" dirty="0" smtClean="0">
                <a:solidFill>
                  <a:srgbClr val="D3A90F"/>
                </a:solidFill>
              </a:rPr>
              <a:t>Annealing (1)</a:t>
            </a:r>
            <a:endParaRPr lang="en-US" dirty="0" smtClean="0">
              <a:solidFill>
                <a:srgbClr val="D3A90F"/>
              </a:solidFill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latin typeface="Corbel" panose="020B0503020204020204" pitchFamily="34" charset="0"/>
              </a:rPr>
              <a:t>Variant of hill climbing </a:t>
            </a:r>
            <a:r>
              <a:rPr lang="en-US" sz="2400" dirty="0" smtClean="0">
                <a:solidFill>
                  <a:srgbClr val="800080"/>
                </a:solidFill>
                <a:latin typeface="Corbel" panose="020B0503020204020204" pitchFamily="34" charset="0"/>
              </a:rPr>
              <a:t>(so up is good)</a:t>
            </a:r>
          </a:p>
          <a:p>
            <a:pPr eaLnBrk="1" hangingPunct="1"/>
            <a:endParaRPr lang="en-US" sz="2400" dirty="0" smtClean="0">
              <a:solidFill>
                <a:srgbClr val="800080"/>
              </a:solidFill>
              <a:latin typeface="Corbel" panose="020B0503020204020204" pitchFamily="34" charset="0"/>
            </a:endParaRPr>
          </a:p>
          <a:p>
            <a:pPr eaLnBrk="1" hangingPunct="1"/>
            <a:r>
              <a:rPr lang="en-US" sz="2400" dirty="0" smtClean="0">
                <a:latin typeface="Corbel" panose="020B0503020204020204" pitchFamily="34" charset="0"/>
              </a:rPr>
              <a:t>Tries to </a:t>
            </a:r>
            <a:r>
              <a:rPr lang="en-US" sz="2400" dirty="0" smtClean="0">
                <a:solidFill>
                  <a:srgbClr val="FF0000"/>
                </a:solidFill>
                <a:latin typeface="Corbel" panose="020B0503020204020204" pitchFamily="34" charset="0"/>
              </a:rPr>
              <a:t>explore </a:t>
            </a:r>
            <a:r>
              <a:rPr lang="en-US" sz="2400" dirty="0" smtClean="0">
                <a:latin typeface="Corbel" panose="020B0503020204020204" pitchFamily="34" charset="0"/>
              </a:rPr>
              <a:t>enough of the search space </a:t>
            </a:r>
            <a:r>
              <a:rPr lang="en-US" sz="2400" dirty="0" smtClean="0">
                <a:solidFill>
                  <a:srgbClr val="FF0000"/>
                </a:solidFill>
                <a:latin typeface="Corbel" panose="020B0503020204020204" pitchFamily="34" charset="0"/>
              </a:rPr>
              <a:t>early on</a:t>
            </a:r>
            <a:r>
              <a:rPr lang="en-US" sz="2400" dirty="0" smtClean="0">
                <a:latin typeface="Corbel" panose="020B0503020204020204" pitchFamily="34" charset="0"/>
              </a:rPr>
              <a:t>, so that the final solution is less sensitive to the start state</a:t>
            </a:r>
          </a:p>
          <a:p>
            <a:pPr eaLnBrk="1" hangingPunct="1"/>
            <a:endParaRPr lang="en-US" sz="2400" dirty="0" smtClean="0">
              <a:latin typeface="Corbel" panose="020B0503020204020204" pitchFamily="34" charset="0"/>
            </a:endParaRPr>
          </a:p>
          <a:p>
            <a:pPr eaLnBrk="1" hangingPunct="1"/>
            <a:r>
              <a:rPr lang="en-US" sz="2400" dirty="0" smtClean="0">
                <a:latin typeface="Corbel" panose="020B0503020204020204" pitchFamily="34" charset="0"/>
              </a:rPr>
              <a:t>May make some </a:t>
            </a:r>
            <a:r>
              <a:rPr lang="en-US" sz="2400" dirty="0" smtClean="0">
                <a:solidFill>
                  <a:srgbClr val="FF0000"/>
                </a:solidFill>
                <a:latin typeface="Corbel" panose="020B0503020204020204" pitchFamily="34" charset="0"/>
              </a:rPr>
              <a:t>downhill moves</a:t>
            </a:r>
            <a:r>
              <a:rPr lang="en-US" sz="2400" dirty="0" smtClean="0">
                <a:latin typeface="Corbel" panose="020B0503020204020204" pitchFamily="34" charset="0"/>
              </a:rPr>
              <a:t> before finding a good way to move uphill.</a:t>
            </a:r>
          </a:p>
        </p:txBody>
      </p:sp>
    </p:spTree>
    <p:extLst>
      <p:ext uri="{BB962C8B-B14F-4D97-AF65-F5344CB8AC3E}">
        <p14:creationId xmlns:p14="http://schemas.microsoft.com/office/powerpoint/2010/main" val="362619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F69960-FDB5-425E-A5AF-2D986FFEF4D2}" type="slidenum">
              <a:rPr lang="en-US" sz="1050"/>
              <a:pPr eaLnBrk="1" hangingPunct="1"/>
              <a:t>13</a:t>
            </a:fld>
            <a:endParaRPr lang="en-US" sz="105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55" y="514350"/>
            <a:ext cx="8246070" cy="61082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D3A90F"/>
                </a:solidFill>
              </a:rPr>
              <a:t>Simulated </a:t>
            </a:r>
            <a:r>
              <a:rPr lang="en-US" dirty="0" smtClean="0">
                <a:solidFill>
                  <a:srgbClr val="D3A90F"/>
                </a:solidFill>
              </a:rPr>
              <a:t>Annealing (2)</a:t>
            </a:r>
            <a:endParaRPr lang="en-US" dirty="0" smtClean="0">
              <a:solidFill>
                <a:srgbClr val="D3A90F"/>
              </a:solidFill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55" y="1350110"/>
            <a:ext cx="8093365" cy="333732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orbel" panose="020B0503020204020204" pitchFamily="34" charset="0"/>
              </a:rPr>
              <a:t>Comes from the physical process of annealing in which </a:t>
            </a:r>
            <a:r>
              <a:rPr lang="en-US" sz="2000" dirty="0">
                <a:solidFill>
                  <a:srgbClr val="FF0000"/>
                </a:solidFill>
                <a:latin typeface="Corbel" panose="020B0503020204020204" pitchFamily="34" charset="0"/>
              </a:rPr>
              <a:t>substances </a:t>
            </a:r>
            <a:r>
              <a:rPr lang="en-US" sz="2000" dirty="0">
                <a:latin typeface="Corbel" panose="020B0503020204020204" pitchFamily="34" charset="0"/>
              </a:rPr>
              <a:t>are raised to high energy levels (</a:t>
            </a:r>
            <a:r>
              <a:rPr lang="en-US" sz="2000" dirty="0">
                <a:solidFill>
                  <a:srgbClr val="FF0000"/>
                </a:solidFill>
                <a:latin typeface="Corbel" panose="020B0503020204020204" pitchFamily="34" charset="0"/>
              </a:rPr>
              <a:t>melted</a:t>
            </a:r>
            <a:r>
              <a:rPr lang="en-US" sz="2000" dirty="0">
                <a:latin typeface="Corbel" panose="020B0503020204020204" pitchFamily="34" charset="0"/>
              </a:rPr>
              <a:t>) and then </a:t>
            </a:r>
            <a:r>
              <a:rPr lang="en-US" sz="2000" dirty="0">
                <a:solidFill>
                  <a:srgbClr val="FF0000"/>
                </a:solidFill>
                <a:latin typeface="Corbel" panose="020B0503020204020204" pitchFamily="34" charset="0"/>
              </a:rPr>
              <a:t>cooled</a:t>
            </a:r>
            <a:r>
              <a:rPr lang="en-US" sz="2000" dirty="0">
                <a:latin typeface="Corbel" panose="020B0503020204020204" pitchFamily="34" charset="0"/>
              </a:rPr>
              <a:t> to solid state.</a:t>
            </a:r>
          </a:p>
          <a:p>
            <a:pPr eaLnBrk="1" hangingPunct="1">
              <a:lnSpc>
                <a:spcPct val="80000"/>
              </a:lnSpc>
            </a:pPr>
            <a:endParaRPr lang="en-US" sz="1500" dirty="0"/>
          </a:p>
          <a:p>
            <a:pPr eaLnBrk="1" hangingPunct="1">
              <a:lnSpc>
                <a:spcPct val="80000"/>
              </a:lnSpc>
            </a:pPr>
            <a:endParaRPr lang="en-US" sz="1350" dirty="0"/>
          </a:p>
          <a:p>
            <a:pPr eaLnBrk="1" hangingPunct="1">
              <a:lnSpc>
                <a:spcPct val="80000"/>
              </a:lnSpc>
            </a:pPr>
            <a:endParaRPr lang="en-US" sz="1350" dirty="0"/>
          </a:p>
          <a:p>
            <a:pPr eaLnBrk="1" hangingPunct="1">
              <a:lnSpc>
                <a:spcPct val="80000"/>
              </a:lnSpc>
            </a:pPr>
            <a:endParaRPr lang="en-US" sz="1350" dirty="0"/>
          </a:p>
          <a:p>
            <a:pPr eaLnBrk="1" hangingPunct="1">
              <a:lnSpc>
                <a:spcPct val="80000"/>
              </a:lnSpc>
            </a:pPr>
            <a:endParaRPr lang="en-US" sz="1350" dirty="0"/>
          </a:p>
          <a:p>
            <a:pPr eaLnBrk="1" hangingPunct="1">
              <a:lnSpc>
                <a:spcPct val="80000"/>
              </a:lnSpc>
            </a:pPr>
            <a:endParaRPr lang="en-US" sz="1350" dirty="0"/>
          </a:p>
          <a:p>
            <a:pPr eaLnBrk="1" hangingPunct="1">
              <a:lnSpc>
                <a:spcPct val="80000"/>
              </a:lnSpc>
            </a:pPr>
            <a:endParaRPr lang="en-US" sz="1350" dirty="0"/>
          </a:p>
          <a:p>
            <a:pPr eaLnBrk="1" hangingPunct="1">
              <a:lnSpc>
                <a:spcPct val="80000"/>
              </a:lnSpc>
            </a:pPr>
            <a:endParaRPr lang="en-US" sz="1350" dirty="0"/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Corbel" panose="020B0503020204020204" pitchFamily="34" charset="0"/>
              </a:rPr>
              <a:t>The probability of moving to a higher energy state, instead of lower is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0000"/>
                </a:solidFill>
                <a:latin typeface="Corbel" panose="020B0503020204020204" pitchFamily="34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rbel" panose="020B0503020204020204" pitchFamily="34" charset="0"/>
              </a:rPr>
              <a:t>p = e^(-</a:t>
            </a:r>
            <a:r>
              <a:rPr lang="en-US" sz="2400" dirty="0">
                <a:solidFill>
                  <a:srgbClr val="FF0000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E/</a:t>
            </a:r>
            <a:r>
              <a:rPr lang="en-US" sz="2400" dirty="0" err="1">
                <a:solidFill>
                  <a:srgbClr val="FF0000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kT</a:t>
            </a:r>
            <a:r>
              <a:rPr lang="en-US" sz="2400" dirty="0">
                <a:solidFill>
                  <a:srgbClr val="FF0000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)</a:t>
            </a:r>
            <a:r>
              <a:rPr lang="en-US" sz="1600" dirty="0">
                <a:latin typeface="Corbel" panose="020B0503020204020204" pitchFamily="34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rbel" panose="020B0503020204020204" pitchFamily="34" charset="0"/>
                <a:sym typeface="Symbol" panose="05050102010706020507" pitchFamily="18" charset="2"/>
              </a:rPr>
              <a:t>	where </a:t>
            </a:r>
            <a:r>
              <a:rPr lang="en-US" sz="1600" dirty="0">
                <a:solidFill>
                  <a:srgbClr val="FF0000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E</a:t>
            </a:r>
            <a:r>
              <a:rPr lang="en-US" sz="1600" dirty="0">
                <a:latin typeface="Corbel" panose="020B0503020204020204" pitchFamily="34" charset="0"/>
                <a:sym typeface="Symbol" panose="05050102010706020507" pitchFamily="18" charset="2"/>
              </a:rPr>
              <a:t> is the positive change in energy level, </a:t>
            </a:r>
            <a:r>
              <a:rPr lang="en-US" sz="1600" dirty="0">
                <a:solidFill>
                  <a:srgbClr val="FF0000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T</a:t>
            </a:r>
            <a:r>
              <a:rPr lang="en-US" sz="1600" dirty="0">
                <a:latin typeface="Corbel" panose="020B0503020204020204" pitchFamily="34" charset="0"/>
                <a:sym typeface="Symbol" panose="05050102010706020507" pitchFamily="18" charset="2"/>
              </a:rPr>
              <a:t> is the temperature, and </a:t>
            </a:r>
            <a:r>
              <a:rPr lang="en-US" sz="1600" dirty="0">
                <a:solidFill>
                  <a:srgbClr val="FF0000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k </a:t>
            </a:r>
            <a:r>
              <a:rPr lang="en-US" sz="1600" dirty="0">
                <a:latin typeface="Corbel" panose="020B0503020204020204" pitchFamily="34" charset="0"/>
                <a:sym typeface="Symbol" panose="05050102010706020507" pitchFamily="18" charset="2"/>
              </a:rPr>
              <a:t>is </a:t>
            </a:r>
            <a:r>
              <a:rPr lang="en-US" sz="1600" dirty="0" err="1">
                <a:latin typeface="Corbel" panose="020B0503020204020204" pitchFamily="34" charset="0"/>
                <a:sym typeface="Symbol" panose="05050102010706020507" pitchFamily="18" charset="2"/>
              </a:rPr>
              <a:t>Bolzmann’s</a:t>
            </a:r>
            <a:r>
              <a:rPr lang="en-US" sz="1600" dirty="0">
                <a:latin typeface="Corbel" panose="020B0503020204020204" pitchFamily="34" charset="0"/>
                <a:sym typeface="Symbol" panose="05050102010706020507" pitchFamily="18" charset="2"/>
              </a:rPr>
              <a:t> constant.</a:t>
            </a:r>
          </a:p>
        </p:txBody>
      </p:sp>
      <p:sp>
        <p:nvSpPr>
          <p:cNvPr id="12293" name="AutoShape 4"/>
          <p:cNvSpPr>
            <a:spLocks noChangeArrowheads="1"/>
          </p:cNvSpPr>
          <p:nvPr/>
        </p:nvSpPr>
        <p:spPr bwMode="auto">
          <a:xfrm>
            <a:off x="2637385" y="2611496"/>
            <a:ext cx="514350" cy="5143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12294" name="Freeform 6"/>
          <p:cNvSpPr>
            <a:spLocks/>
          </p:cNvSpPr>
          <p:nvPr/>
        </p:nvSpPr>
        <p:spPr bwMode="auto">
          <a:xfrm>
            <a:off x="4056595" y="1885950"/>
            <a:ext cx="1085850" cy="533400"/>
          </a:xfrm>
          <a:custGeom>
            <a:avLst/>
            <a:gdLst>
              <a:gd name="T0" fmla="*/ 2147483647 w 1144"/>
              <a:gd name="T1" fmla="*/ 2147483647 h 560"/>
              <a:gd name="T2" fmla="*/ 2147483647 w 1144"/>
              <a:gd name="T3" fmla="*/ 2147483647 h 560"/>
              <a:gd name="T4" fmla="*/ 2147483647 w 1144"/>
              <a:gd name="T5" fmla="*/ 2147483647 h 560"/>
              <a:gd name="T6" fmla="*/ 2147483647 w 1144"/>
              <a:gd name="T7" fmla="*/ 2147483647 h 560"/>
              <a:gd name="T8" fmla="*/ 2147483647 w 1144"/>
              <a:gd name="T9" fmla="*/ 2147483647 h 560"/>
              <a:gd name="T10" fmla="*/ 2147483647 w 1144"/>
              <a:gd name="T11" fmla="*/ 2147483647 h 560"/>
              <a:gd name="T12" fmla="*/ 2147483647 w 1144"/>
              <a:gd name="T13" fmla="*/ 2147483647 h 560"/>
              <a:gd name="T14" fmla="*/ 2147483647 w 1144"/>
              <a:gd name="T15" fmla="*/ 2147483647 h 560"/>
              <a:gd name="T16" fmla="*/ 2147483647 w 1144"/>
              <a:gd name="T17" fmla="*/ 2147483647 h 560"/>
              <a:gd name="T18" fmla="*/ 2147483647 w 1144"/>
              <a:gd name="T19" fmla="*/ 2147483647 h 560"/>
              <a:gd name="T20" fmla="*/ 2147483647 w 1144"/>
              <a:gd name="T21" fmla="*/ 2147483647 h 5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144"/>
              <a:gd name="T34" fmla="*/ 0 h 560"/>
              <a:gd name="T35" fmla="*/ 1144 w 1144"/>
              <a:gd name="T36" fmla="*/ 560 h 5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144" h="560">
                <a:moveTo>
                  <a:pt x="176" y="160"/>
                </a:moveTo>
                <a:cubicBezTo>
                  <a:pt x="224" y="120"/>
                  <a:pt x="344" y="32"/>
                  <a:pt x="416" y="16"/>
                </a:cubicBezTo>
                <a:cubicBezTo>
                  <a:pt x="488" y="0"/>
                  <a:pt x="536" y="24"/>
                  <a:pt x="608" y="64"/>
                </a:cubicBezTo>
                <a:cubicBezTo>
                  <a:pt x="680" y="104"/>
                  <a:pt x="760" y="200"/>
                  <a:pt x="848" y="256"/>
                </a:cubicBezTo>
                <a:cubicBezTo>
                  <a:pt x="936" y="312"/>
                  <a:pt x="1128" y="352"/>
                  <a:pt x="1136" y="400"/>
                </a:cubicBezTo>
                <a:cubicBezTo>
                  <a:pt x="1144" y="448"/>
                  <a:pt x="1000" y="544"/>
                  <a:pt x="896" y="544"/>
                </a:cubicBezTo>
                <a:cubicBezTo>
                  <a:pt x="792" y="544"/>
                  <a:pt x="608" y="400"/>
                  <a:pt x="512" y="400"/>
                </a:cubicBezTo>
                <a:cubicBezTo>
                  <a:pt x="416" y="400"/>
                  <a:pt x="400" y="560"/>
                  <a:pt x="320" y="544"/>
                </a:cubicBezTo>
                <a:cubicBezTo>
                  <a:pt x="240" y="528"/>
                  <a:pt x="64" y="352"/>
                  <a:pt x="32" y="304"/>
                </a:cubicBezTo>
                <a:cubicBezTo>
                  <a:pt x="0" y="256"/>
                  <a:pt x="104" y="280"/>
                  <a:pt x="128" y="256"/>
                </a:cubicBezTo>
                <a:cubicBezTo>
                  <a:pt x="152" y="232"/>
                  <a:pt x="128" y="200"/>
                  <a:pt x="176" y="16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 sz="1350"/>
          </a:p>
        </p:txBody>
      </p:sp>
      <p:sp>
        <p:nvSpPr>
          <p:cNvPr id="12295" name="Freeform 7"/>
          <p:cNvSpPr>
            <a:spLocks/>
          </p:cNvSpPr>
          <p:nvPr/>
        </p:nvSpPr>
        <p:spPr bwMode="auto">
          <a:xfrm>
            <a:off x="5724525" y="2653278"/>
            <a:ext cx="828675" cy="600075"/>
          </a:xfrm>
          <a:custGeom>
            <a:avLst/>
            <a:gdLst>
              <a:gd name="T0" fmla="*/ 2147483647 w 880"/>
              <a:gd name="T1" fmla="*/ 2147483647 h 608"/>
              <a:gd name="T2" fmla="*/ 2147483647 w 880"/>
              <a:gd name="T3" fmla="*/ 2147483647 h 608"/>
              <a:gd name="T4" fmla="*/ 2147483647 w 880"/>
              <a:gd name="T5" fmla="*/ 2147483647 h 608"/>
              <a:gd name="T6" fmla="*/ 2147483647 w 880"/>
              <a:gd name="T7" fmla="*/ 2147483647 h 608"/>
              <a:gd name="T8" fmla="*/ 2147483647 w 880"/>
              <a:gd name="T9" fmla="*/ 2147483647 h 608"/>
              <a:gd name="T10" fmla="*/ 2147483647 w 880"/>
              <a:gd name="T11" fmla="*/ 2147483647 h 608"/>
              <a:gd name="T12" fmla="*/ 2147483647 w 880"/>
              <a:gd name="T13" fmla="*/ 2147483647 h 608"/>
              <a:gd name="T14" fmla="*/ 2147483647 w 880"/>
              <a:gd name="T15" fmla="*/ 2147483647 h 608"/>
              <a:gd name="T16" fmla="*/ 2147483647 w 880"/>
              <a:gd name="T17" fmla="*/ 2147483647 h 608"/>
              <a:gd name="T18" fmla="*/ 2147483647 w 880"/>
              <a:gd name="T19" fmla="*/ 2147483647 h 60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80"/>
              <a:gd name="T31" fmla="*/ 0 h 608"/>
              <a:gd name="T32" fmla="*/ 880 w 880"/>
              <a:gd name="T33" fmla="*/ 608 h 60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80" h="608">
                <a:moveTo>
                  <a:pt x="40" y="168"/>
                </a:moveTo>
                <a:cubicBezTo>
                  <a:pt x="80" y="120"/>
                  <a:pt x="192" y="48"/>
                  <a:pt x="280" y="24"/>
                </a:cubicBezTo>
                <a:cubicBezTo>
                  <a:pt x="368" y="0"/>
                  <a:pt x="472" y="8"/>
                  <a:pt x="568" y="24"/>
                </a:cubicBezTo>
                <a:cubicBezTo>
                  <a:pt x="664" y="40"/>
                  <a:pt x="832" y="56"/>
                  <a:pt x="856" y="120"/>
                </a:cubicBezTo>
                <a:cubicBezTo>
                  <a:pt x="880" y="184"/>
                  <a:pt x="728" y="344"/>
                  <a:pt x="712" y="408"/>
                </a:cubicBezTo>
                <a:cubicBezTo>
                  <a:pt x="696" y="472"/>
                  <a:pt x="784" y="472"/>
                  <a:pt x="760" y="504"/>
                </a:cubicBezTo>
                <a:cubicBezTo>
                  <a:pt x="736" y="536"/>
                  <a:pt x="648" y="592"/>
                  <a:pt x="568" y="600"/>
                </a:cubicBezTo>
                <a:cubicBezTo>
                  <a:pt x="488" y="608"/>
                  <a:pt x="368" y="600"/>
                  <a:pt x="280" y="552"/>
                </a:cubicBezTo>
                <a:cubicBezTo>
                  <a:pt x="192" y="504"/>
                  <a:pt x="80" y="376"/>
                  <a:pt x="40" y="312"/>
                </a:cubicBezTo>
                <a:cubicBezTo>
                  <a:pt x="0" y="248"/>
                  <a:pt x="0" y="216"/>
                  <a:pt x="40" y="168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 sz="1350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V="1">
            <a:off x="3256495" y="2297668"/>
            <a:ext cx="8001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350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5169965" y="2399639"/>
            <a:ext cx="5143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350"/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2943225" y="2050018"/>
            <a:ext cx="31726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800080"/>
                </a:solidFill>
              </a:rPr>
              <a:t>heat                                 cool</a:t>
            </a:r>
          </a:p>
        </p:txBody>
      </p:sp>
    </p:spTree>
    <p:extLst>
      <p:ext uri="{BB962C8B-B14F-4D97-AF65-F5344CB8AC3E}">
        <p14:creationId xmlns:p14="http://schemas.microsoft.com/office/powerpoint/2010/main" val="314869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C40C9C-9261-4EF1-9818-1BF8F81BCC49}" type="slidenum">
              <a:rPr lang="en-US" sz="1050"/>
              <a:pPr eaLnBrk="1" hangingPunct="1"/>
              <a:t>14</a:t>
            </a:fld>
            <a:endParaRPr lang="en-US" sz="105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55" y="560505"/>
            <a:ext cx="8246070" cy="61082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solidFill>
                  <a:srgbClr val="D3A90F"/>
                </a:solidFill>
              </a:rPr>
              <a:t>Simulated </a:t>
            </a:r>
            <a:r>
              <a:rPr lang="en-US" sz="2800" dirty="0" smtClean="0">
                <a:solidFill>
                  <a:srgbClr val="D3A90F"/>
                </a:solidFill>
              </a:rPr>
              <a:t>Annealing (3)</a:t>
            </a:r>
            <a:endParaRPr lang="en-US" sz="2800" dirty="0" smtClean="0">
              <a:solidFill>
                <a:srgbClr val="D3A90F"/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966" y="1350110"/>
            <a:ext cx="8398774" cy="351221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Corbel" panose="020B0503020204020204" pitchFamily="34" charset="0"/>
              </a:rPr>
              <a:t>At the beginning, the temperature is high.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Corbel" panose="020B0503020204020204" pitchFamily="34" charset="0"/>
              </a:rPr>
              <a:t>As the temperature becomes lower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CC0000"/>
                </a:solidFill>
                <a:latin typeface="Corbel" panose="020B0503020204020204" pitchFamily="34" charset="0"/>
              </a:rPr>
              <a:t>  </a:t>
            </a:r>
            <a:r>
              <a:rPr lang="en-US" sz="2000" dirty="0" err="1" smtClean="0">
                <a:solidFill>
                  <a:srgbClr val="D3A90F"/>
                </a:solidFill>
                <a:latin typeface="Corbel" panose="020B0503020204020204" pitchFamily="34" charset="0"/>
              </a:rPr>
              <a:t>kT</a:t>
            </a:r>
            <a:r>
              <a:rPr lang="en-US" sz="2000" dirty="0" smtClean="0">
                <a:solidFill>
                  <a:srgbClr val="D3A90F"/>
                </a:solidFill>
                <a:latin typeface="Corbel" panose="020B0503020204020204" pitchFamily="34" charset="0"/>
              </a:rPr>
              <a:t> becomes lower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D3A90F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  E/</a:t>
            </a:r>
            <a:r>
              <a:rPr lang="en-US" sz="2000" dirty="0" err="1" smtClean="0">
                <a:solidFill>
                  <a:srgbClr val="D3A90F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kT</a:t>
            </a:r>
            <a:r>
              <a:rPr lang="en-US" sz="2000" dirty="0" smtClean="0">
                <a:solidFill>
                  <a:srgbClr val="D3A90F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 gets bigger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D3A90F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  (-E/</a:t>
            </a:r>
            <a:r>
              <a:rPr lang="en-US" sz="2000" dirty="0" err="1" smtClean="0">
                <a:solidFill>
                  <a:srgbClr val="D3A90F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kT</a:t>
            </a:r>
            <a:r>
              <a:rPr lang="en-US" sz="2000" dirty="0" smtClean="0">
                <a:solidFill>
                  <a:srgbClr val="D3A90F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) gets smaller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D3A90F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  e^(-E/</a:t>
            </a:r>
            <a:r>
              <a:rPr lang="en-US" sz="2000" dirty="0" err="1" smtClean="0">
                <a:solidFill>
                  <a:srgbClr val="D3A90F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kT</a:t>
            </a:r>
            <a:r>
              <a:rPr lang="en-US" sz="2000" dirty="0" smtClean="0">
                <a:solidFill>
                  <a:srgbClr val="D3A90F"/>
                </a:solidFill>
                <a:latin typeface="Corbel" panose="020B0503020204020204" pitchFamily="34" charset="0"/>
                <a:sym typeface="Symbol" panose="05050102010706020507" pitchFamily="18" charset="2"/>
              </a:rPr>
              <a:t>) gets smaller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Corbel" panose="020B0503020204020204" pitchFamily="34" charset="0"/>
                <a:sym typeface="Symbol" panose="05050102010706020507" pitchFamily="18" charset="2"/>
              </a:rPr>
              <a:t>As the process continues, the probability of a downhill move gets smaller and smaller.</a:t>
            </a:r>
          </a:p>
        </p:txBody>
      </p:sp>
    </p:spTree>
    <p:extLst>
      <p:ext uri="{BB962C8B-B14F-4D97-AF65-F5344CB8AC3E}">
        <p14:creationId xmlns:p14="http://schemas.microsoft.com/office/powerpoint/2010/main" val="201886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21C0328-23E2-42EA-B8C1-EE2E531519AC}" type="slidenum">
              <a:rPr lang="en-US" sz="1050"/>
              <a:pPr eaLnBrk="1" hangingPunct="1"/>
              <a:t>15</a:t>
            </a:fld>
            <a:endParaRPr lang="en-US" sz="105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0490" y="586585"/>
            <a:ext cx="8246070" cy="61082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D3A90F"/>
                </a:solidFill>
              </a:rPr>
              <a:t>For Simulated Annealing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/>
            <a:r>
              <a:rPr lang="en-US" smtClean="0">
                <a:solidFill>
                  <a:srgbClr val="CC0000"/>
                </a:solidFill>
                <a:sym typeface="Symbol" panose="05050102010706020507" pitchFamily="18" charset="2"/>
              </a:rPr>
              <a:t>E </a:t>
            </a:r>
            <a:r>
              <a:rPr lang="en-US" smtClean="0">
                <a:sym typeface="Symbol" panose="05050102010706020507" pitchFamily="18" charset="2"/>
              </a:rPr>
              <a:t>represents the change in the value of the objective function.</a:t>
            </a:r>
          </a:p>
          <a:p>
            <a:pPr eaLnBrk="1" hangingPunct="1"/>
            <a:endParaRPr lang="en-US" smtClean="0">
              <a:sym typeface="Symbol" panose="05050102010706020507" pitchFamily="18" charset="2"/>
            </a:endParaRPr>
          </a:p>
          <a:p>
            <a:pPr eaLnBrk="1" hangingPunct="1"/>
            <a:r>
              <a:rPr lang="en-US" smtClean="0">
                <a:sym typeface="Symbol" panose="05050102010706020507" pitchFamily="18" charset="2"/>
              </a:rPr>
              <a:t>Since the physical relationships no longer apply, drop k.   So p = </a:t>
            </a:r>
            <a:r>
              <a:rPr lang="en-US" smtClean="0">
                <a:solidFill>
                  <a:srgbClr val="CC0000"/>
                </a:solidFill>
                <a:sym typeface="Symbol" panose="05050102010706020507" pitchFamily="18" charset="2"/>
              </a:rPr>
              <a:t>e^(-E/T) </a:t>
            </a:r>
          </a:p>
          <a:p>
            <a:pPr eaLnBrk="1" hangingPunct="1"/>
            <a:endParaRPr lang="en-US" smtClean="0">
              <a:solidFill>
                <a:srgbClr val="CC0000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en-US" smtClean="0">
                <a:sym typeface="Symbol" panose="05050102010706020507" pitchFamily="18" charset="2"/>
              </a:rPr>
              <a:t>We need an</a:t>
            </a:r>
            <a:r>
              <a:rPr lang="en-US" smtClean="0">
                <a:solidFill>
                  <a:srgbClr val="CC0000"/>
                </a:solidFill>
                <a:sym typeface="Symbol" panose="05050102010706020507" pitchFamily="18" charset="2"/>
              </a:rPr>
              <a:t> annealing schedule</a:t>
            </a:r>
            <a:r>
              <a:rPr lang="en-US" smtClean="0">
                <a:sym typeface="Symbol" panose="05050102010706020507" pitchFamily="18" charset="2"/>
              </a:rPr>
              <a:t>, which is a sequence of values of T:</a:t>
            </a:r>
            <a:r>
              <a:rPr lang="en-US" smtClean="0">
                <a:solidFill>
                  <a:srgbClr val="CC0000"/>
                </a:solidFill>
                <a:sym typeface="Symbol" panose="05050102010706020507" pitchFamily="18" charset="2"/>
              </a:rPr>
              <a:t> T</a:t>
            </a:r>
            <a:r>
              <a:rPr lang="en-US" baseline="-25000" smtClean="0">
                <a:solidFill>
                  <a:srgbClr val="CC0000"/>
                </a:solidFill>
                <a:sym typeface="Symbol" panose="05050102010706020507" pitchFamily="18" charset="2"/>
              </a:rPr>
              <a:t>0</a:t>
            </a:r>
            <a:r>
              <a:rPr lang="en-US" smtClean="0">
                <a:solidFill>
                  <a:srgbClr val="CC0000"/>
                </a:solidFill>
                <a:sym typeface="Symbol" panose="05050102010706020507" pitchFamily="18" charset="2"/>
              </a:rPr>
              <a:t>, T</a:t>
            </a:r>
            <a:r>
              <a:rPr lang="en-US" baseline="-25000" smtClean="0">
                <a:solidFill>
                  <a:srgbClr val="CC0000"/>
                </a:solidFill>
                <a:sym typeface="Symbol" panose="05050102010706020507" pitchFamily="18" charset="2"/>
              </a:rPr>
              <a:t>1</a:t>
            </a:r>
            <a:r>
              <a:rPr lang="en-US" smtClean="0">
                <a:solidFill>
                  <a:srgbClr val="CC0000"/>
                </a:solidFill>
                <a:sym typeface="Symbol" panose="05050102010706020507" pitchFamily="18" charset="2"/>
              </a:rPr>
              <a:t>, T</a:t>
            </a:r>
            <a:r>
              <a:rPr lang="en-US" baseline="-25000" smtClean="0">
                <a:solidFill>
                  <a:srgbClr val="CC0000"/>
                </a:solidFill>
                <a:sym typeface="Symbol" panose="05050102010706020507" pitchFamily="18" charset="2"/>
              </a:rPr>
              <a:t>2</a:t>
            </a:r>
            <a:r>
              <a:rPr lang="en-US" smtClean="0">
                <a:solidFill>
                  <a:srgbClr val="CC0000"/>
                </a:solidFill>
                <a:sym typeface="Symbol" panose="05050102010706020507" pitchFamily="18" charset="2"/>
              </a:rPr>
              <a:t>, ...</a:t>
            </a:r>
          </a:p>
        </p:txBody>
      </p:sp>
    </p:spTree>
    <p:extLst>
      <p:ext uri="{BB962C8B-B14F-4D97-AF65-F5344CB8AC3E}">
        <p14:creationId xmlns:p14="http://schemas.microsoft.com/office/powerpoint/2010/main" val="117704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106215-9434-4DE3-8B15-128F88B10393}" type="slidenum">
              <a:rPr lang="en-US" sz="1050"/>
              <a:pPr eaLnBrk="1" hangingPunct="1"/>
              <a:t>16</a:t>
            </a:fld>
            <a:endParaRPr lang="en-US" sz="105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55" y="539965"/>
            <a:ext cx="8246070" cy="61082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D3A90F"/>
                </a:solidFill>
              </a:rPr>
              <a:t>Simulated Annealing Algorithm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080" y="1416844"/>
            <a:ext cx="6172200" cy="3143250"/>
          </a:xfrm>
          <a:ln>
            <a:solidFill>
              <a:srgbClr val="FF0000"/>
            </a:solidFill>
            <a:miter lim="800000"/>
            <a:headEnd/>
            <a:tailEnd/>
          </a:ln>
        </p:spPr>
        <p:txBody>
          <a:bodyPr>
            <a:normAutofit fontScale="92500"/>
          </a:bodyPr>
          <a:lstStyle/>
          <a:p>
            <a:pPr eaLnBrk="1" hangingPunct="1"/>
            <a:r>
              <a:rPr lang="en-US" sz="1800" i="1"/>
              <a:t>current</a:t>
            </a:r>
            <a:r>
              <a:rPr lang="en-US" sz="1800"/>
              <a:t> </a:t>
            </a:r>
            <a:r>
              <a:rPr lang="en-US" sz="1800">
                <a:sym typeface="Wingdings" panose="05000000000000000000" pitchFamily="2" charset="2"/>
              </a:rPr>
              <a:t></a:t>
            </a:r>
            <a:r>
              <a:rPr lang="en-US" sz="1800"/>
              <a:t> start node; </a:t>
            </a:r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for each </a:t>
            </a:r>
            <a:r>
              <a:rPr lang="en-US" sz="1800">
                <a:solidFill>
                  <a:srgbClr val="0033CC"/>
                </a:solidFill>
              </a:rPr>
              <a:t>T</a:t>
            </a:r>
            <a:r>
              <a:rPr lang="en-US" sz="1800"/>
              <a:t> on the schedule		</a:t>
            </a:r>
            <a:r>
              <a:rPr lang="en-US" sz="1350">
                <a:solidFill>
                  <a:srgbClr val="CC0000"/>
                </a:solidFill>
              </a:rPr>
              <a:t>/* need a schedule */</a:t>
            </a:r>
            <a:endParaRPr lang="en-US" sz="1800">
              <a:solidFill>
                <a:srgbClr val="CC0000"/>
              </a:solidFill>
            </a:endParaRPr>
          </a:p>
          <a:p>
            <a:pPr eaLnBrk="1" hangingPunct="1"/>
            <a:endParaRPr lang="en-US" sz="1800">
              <a:solidFill>
                <a:srgbClr val="CC0000"/>
              </a:solidFill>
            </a:endParaRPr>
          </a:p>
          <a:p>
            <a:pPr lvl="1" eaLnBrk="1" hangingPunct="1"/>
            <a:r>
              <a:rPr lang="en-US" sz="1500" i="1"/>
              <a:t>next </a:t>
            </a:r>
            <a:r>
              <a:rPr lang="en-US" sz="1500">
                <a:sym typeface="Wingdings" panose="05000000000000000000" pitchFamily="2" charset="2"/>
              </a:rPr>
              <a:t></a:t>
            </a:r>
            <a:r>
              <a:rPr lang="en-US" sz="1500"/>
              <a:t> randomly selected successor of </a:t>
            </a:r>
            <a:r>
              <a:rPr lang="en-US" sz="1500" i="1"/>
              <a:t>current</a:t>
            </a:r>
          </a:p>
          <a:p>
            <a:pPr lvl="1" eaLnBrk="1" hangingPunct="1"/>
            <a:r>
              <a:rPr lang="en-US" sz="1500"/>
              <a:t>evaluate next; it it’s a goal, return it</a:t>
            </a:r>
          </a:p>
          <a:p>
            <a:pPr lvl="1" eaLnBrk="1" hangingPunct="1"/>
            <a:r>
              <a:rPr lang="en-US" sz="1500">
                <a:solidFill>
                  <a:srgbClr val="0033CC"/>
                </a:solidFill>
                <a:sym typeface="Symbol" panose="05050102010706020507" pitchFamily="18" charset="2"/>
              </a:rPr>
              <a:t>E</a:t>
            </a:r>
            <a:r>
              <a:rPr lang="en-US" smtClean="0">
                <a:solidFill>
                  <a:srgbClr val="CC0000"/>
                </a:solidFill>
                <a:sym typeface="Symbol" panose="05050102010706020507" pitchFamily="18" charset="2"/>
              </a:rPr>
              <a:t> </a:t>
            </a:r>
            <a:r>
              <a:rPr lang="en-US" sz="1500">
                <a:sym typeface="Wingdings" panose="05000000000000000000" pitchFamily="2" charset="2"/>
              </a:rPr>
              <a:t></a:t>
            </a:r>
            <a:r>
              <a:rPr lang="en-US" sz="1500">
                <a:sym typeface="Symbol" panose="05050102010706020507" pitchFamily="18" charset="2"/>
              </a:rPr>
              <a:t> </a:t>
            </a:r>
            <a:r>
              <a:rPr lang="en-US" sz="1500" i="1">
                <a:sym typeface="Symbol" panose="05050102010706020507" pitchFamily="18" charset="2"/>
              </a:rPr>
              <a:t>next</a:t>
            </a:r>
            <a:r>
              <a:rPr lang="en-US" sz="1500">
                <a:sym typeface="Symbol" panose="05050102010706020507" pitchFamily="18" charset="2"/>
              </a:rPr>
              <a:t>.Value – </a:t>
            </a:r>
            <a:r>
              <a:rPr lang="en-US" sz="1500" i="1">
                <a:sym typeface="Symbol" panose="05050102010706020507" pitchFamily="18" charset="2"/>
              </a:rPr>
              <a:t>current</a:t>
            </a:r>
            <a:r>
              <a:rPr lang="en-US" sz="1500">
                <a:sym typeface="Symbol" panose="05050102010706020507" pitchFamily="18" charset="2"/>
              </a:rPr>
              <a:t>.Value  	</a:t>
            </a:r>
            <a:r>
              <a:rPr lang="en-US" sz="1350">
                <a:solidFill>
                  <a:srgbClr val="CC0000"/>
                </a:solidFill>
                <a:sym typeface="Symbol" panose="05050102010706020507" pitchFamily="18" charset="2"/>
              </a:rPr>
              <a:t>/* already negated */</a:t>
            </a:r>
            <a:endParaRPr lang="en-US" sz="1350">
              <a:solidFill>
                <a:srgbClr val="CC0000"/>
              </a:solidFill>
            </a:endParaRPr>
          </a:p>
          <a:p>
            <a:pPr lvl="1" eaLnBrk="1" hangingPunct="1"/>
            <a:r>
              <a:rPr lang="en-US" sz="1350"/>
              <a:t>if </a:t>
            </a:r>
            <a:r>
              <a:rPr lang="en-US" sz="1350">
                <a:solidFill>
                  <a:srgbClr val="0033CC"/>
                </a:solidFill>
                <a:sym typeface="Symbol" panose="05050102010706020507" pitchFamily="18" charset="2"/>
              </a:rPr>
              <a:t>E &gt; 0</a:t>
            </a:r>
          </a:p>
          <a:p>
            <a:pPr lvl="2" eaLnBrk="1" hangingPunct="1"/>
            <a:r>
              <a:rPr lang="en-US" sz="1350">
                <a:sym typeface="Symbol" panose="05050102010706020507" pitchFamily="18" charset="2"/>
              </a:rPr>
              <a:t>then </a:t>
            </a:r>
            <a:r>
              <a:rPr lang="en-US" sz="1350" i="1">
                <a:sym typeface="Symbol" panose="05050102010706020507" pitchFamily="18" charset="2"/>
              </a:rPr>
              <a:t>current</a:t>
            </a:r>
            <a:r>
              <a:rPr lang="en-US" sz="1350">
                <a:sym typeface="Symbol" panose="05050102010706020507" pitchFamily="18" charset="2"/>
              </a:rPr>
              <a:t> </a:t>
            </a:r>
            <a:r>
              <a:rPr lang="en-US" sz="1350">
                <a:sym typeface="Wingdings" panose="05000000000000000000" pitchFamily="2" charset="2"/>
              </a:rPr>
              <a:t></a:t>
            </a:r>
            <a:r>
              <a:rPr lang="en-US" sz="1350">
                <a:sym typeface="Symbol" panose="05050102010706020507" pitchFamily="18" charset="2"/>
              </a:rPr>
              <a:t> </a:t>
            </a:r>
            <a:r>
              <a:rPr lang="en-US" sz="1350" i="1">
                <a:sym typeface="Symbol" panose="05050102010706020507" pitchFamily="18" charset="2"/>
              </a:rPr>
              <a:t>next </a:t>
            </a:r>
            <a:r>
              <a:rPr lang="en-US" sz="1350">
                <a:sym typeface="Symbol" panose="05050102010706020507" pitchFamily="18" charset="2"/>
              </a:rPr>
              <a:t>         		</a:t>
            </a:r>
            <a:r>
              <a:rPr lang="en-US" sz="1350">
                <a:solidFill>
                  <a:srgbClr val="CC0000"/>
                </a:solidFill>
                <a:sym typeface="Symbol" panose="05050102010706020507" pitchFamily="18" charset="2"/>
              </a:rPr>
              <a:t>/* better than current */</a:t>
            </a:r>
          </a:p>
          <a:p>
            <a:pPr lvl="2" eaLnBrk="1" hangingPunct="1"/>
            <a:r>
              <a:rPr lang="en-US" sz="1350">
                <a:sym typeface="Symbol" panose="05050102010706020507" pitchFamily="18" charset="2"/>
              </a:rPr>
              <a:t>else </a:t>
            </a:r>
            <a:r>
              <a:rPr lang="en-US" sz="1350" i="1">
                <a:sym typeface="Symbol" panose="05050102010706020507" pitchFamily="18" charset="2"/>
              </a:rPr>
              <a:t>current</a:t>
            </a:r>
            <a:r>
              <a:rPr lang="en-US" sz="1350">
                <a:sym typeface="Symbol" panose="05050102010706020507" pitchFamily="18" charset="2"/>
              </a:rPr>
              <a:t> </a:t>
            </a:r>
            <a:r>
              <a:rPr lang="en-US" sz="1350">
                <a:sym typeface="Wingdings" panose="05000000000000000000" pitchFamily="2" charset="2"/>
              </a:rPr>
              <a:t></a:t>
            </a:r>
            <a:r>
              <a:rPr lang="en-US" sz="1350">
                <a:sym typeface="Symbol" panose="05050102010706020507" pitchFamily="18" charset="2"/>
              </a:rPr>
              <a:t> </a:t>
            </a:r>
            <a:r>
              <a:rPr lang="en-US" sz="1350" i="1">
                <a:sym typeface="Symbol" panose="05050102010706020507" pitchFamily="18" charset="2"/>
              </a:rPr>
              <a:t>next </a:t>
            </a:r>
            <a:r>
              <a:rPr lang="en-US" sz="1350">
                <a:sym typeface="Symbol" panose="05050102010706020507" pitchFamily="18" charset="2"/>
              </a:rPr>
              <a:t>with probability </a:t>
            </a:r>
            <a:r>
              <a:rPr lang="en-US" sz="1350">
                <a:solidFill>
                  <a:srgbClr val="0033CC"/>
                </a:solidFill>
                <a:sym typeface="Symbol" panose="05050102010706020507" pitchFamily="18" charset="2"/>
              </a:rPr>
              <a:t>e^(E/T)</a:t>
            </a:r>
          </a:p>
          <a:p>
            <a:pPr lvl="1" eaLnBrk="1" hangingPunct="1">
              <a:buFontTx/>
              <a:buNone/>
            </a:pPr>
            <a:endParaRPr lang="en-US" sz="1350">
              <a:solidFill>
                <a:srgbClr val="CC0000"/>
              </a:solidFill>
              <a:sym typeface="Symbol" panose="05050102010706020507" pitchFamily="18" charset="2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943101" y="4629150"/>
            <a:ext cx="4878259" cy="369332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CC0000"/>
                </a:solidFill>
              </a:rPr>
              <a:t>How would you do this probabilistic selection?</a:t>
            </a:r>
          </a:p>
        </p:txBody>
      </p:sp>
    </p:spTree>
    <p:extLst>
      <p:ext uri="{BB962C8B-B14F-4D97-AF65-F5344CB8AC3E}">
        <p14:creationId xmlns:p14="http://schemas.microsoft.com/office/powerpoint/2010/main" val="301899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43555" y="532071"/>
            <a:ext cx="8246070" cy="61082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D3A90F"/>
                </a:solidFill>
              </a:rPr>
              <a:t>Probabilistic Selection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r>
              <a:rPr lang="en-US" smtClean="0"/>
              <a:t>Select </a:t>
            </a:r>
            <a:r>
              <a:rPr lang="en-US" i="1" smtClean="0"/>
              <a:t>next</a:t>
            </a:r>
            <a:r>
              <a:rPr lang="en-US" smtClean="0"/>
              <a:t> with probability </a:t>
            </a:r>
            <a:r>
              <a:rPr lang="en-US" smtClean="0">
                <a:solidFill>
                  <a:srgbClr val="FF0000"/>
                </a:solidFill>
              </a:rPr>
              <a:t>p</a:t>
            </a:r>
          </a:p>
          <a:p>
            <a:endParaRPr lang="en-US" smtClean="0">
              <a:solidFill>
                <a:srgbClr val="FF0000"/>
              </a:solidFill>
            </a:endParaRPr>
          </a:p>
          <a:p>
            <a:endParaRPr lang="en-US" smtClean="0">
              <a:solidFill>
                <a:srgbClr val="FF0000"/>
              </a:solidFill>
            </a:endParaRPr>
          </a:p>
          <a:p>
            <a:endParaRPr lang="en-US" smtClean="0">
              <a:solidFill>
                <a:srgbClr val="FF0000"/>
              </a:solidFill>
            </a:endParaRPr>
          </a:p>
          <a:p>
            <a:endParaRPr lang="en-US" smtClean="0">
              <a:solidFill>
                <a:srgbClr val="FF0000"/>
              </a:solidFill>
            </a:endParaRPr>
          </a:p>
          <a:p>
            <a:r>
              <a:rPr lang="en-US" smtClean="0"/>
              <a:t>Generate a random number </a:t>
            </a:r>
          </a:p>
          <a:p>
            <a:r>
              <a:rPr lang="en-US" smtClean="0"/>
              <a:t>If it’s </a:t>
            </a:r>
            <a:r>
              <a:rPr lang="en-US" smtClean="0">
                <a:sym typeface="Wingdings" panose="05000000000000000000" pitchFamily="2" charset="2"/>
              </a:rPr>
              <a:t>&lt;=</a:t>
            </a:r>
            <a:r>
              <a:rPr lang="en-US" smtClean="0"/>
              <a:t> p, select </a:t>
            </a:r>
            <a:r>
              <a:rPr lang="en-US" i="1" smtClean="0"/>
              <a:t>next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32BEB5-A694-4197-B776-682A12AB8DA3}" type="slidenum">
              <a:rPr lang="en-US" sz="1050"/>
              <a:pPr eaLnBrk="1" hangingPunct="1"/>
              <a:t>17</a:t>
            </a:fld>
            <a:endParaRPr lang="en-US" sz="1050"/>
          </a:p>
        </p:txBody>
      </p:sp>
      <p:cxnSp>
        <p:nvCxnSpPr>
          <p:cNvPr id="6" name="Straight Connector 5"/>
          <p:cNvCxnSpPr/>
          <p:nvPr/>
        </p:nvCxnSpPr>
        <p:spPr>
          <a:xfrm>
            <a:off x="3086100" y="2743200"/>
            <a:ext cx="2686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3028950" y="2686050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5715000" y="2686050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2" name="TextBox 9"/>
          <p:cNvSpPr txBox="1">
            <a:spLocks noChangeArrowheads="1"/>
          </p:cNvSpPr>
          <p:nvPr/>
        </p:nvSpPr>
        <p:spPr bwMode="auto">
          <a:xfrm>
            <a:off x="3028951" y="2800350"/>
            <a:ext cx="30059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800"/>
              <a:t>0                                        1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4857750" y="2686050"/>
            <a:ext cx="1143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4" name="TextBox 11"/>
          <p:cNvSpPr txBox="1">
            <a:spLocks noChangeArrowheads="1"/>
          </p:cNvSpPr>
          <p:nvPr/>
        </p:nvSpPr>
        <p:spPr bwMode="auto">
          <a:xfrm>
            <a:off x="4800600" y="2743200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3" name="5-Point Star 12"/>
          <p:cNvSpPr/>
          <p:nvPr/>
        </p:nvSpPr>
        <p:spPr>
          <a:xfrm>
            <a:off x="3829050" y="2628900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6396" name="TextBox 13"/>
          <p:cNvSpPr txBox="1">
            <a:spLocks noChangeArrowheads="1"/>
          </p:cNvSpPr>
          <p:nvPr/>
        </p:nvSpPr>
        <p:spPr bwMode="auto">
          <a:xfrm>
            <a:off x="3578620" y="2914650"/>
            <a:ext cx="747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200"/>
              <a:t>random </a:t>
            </a:r>
          </a:p>
          <a:p>
            <a:pPr algn="ctr" eaLnBrk="1" hangingPunct="1"/>
            <a:r>
              <a:rPr lang="en-US" sz="1200"/>
              <a:t>number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5400000" flipH="1" flipV="1">
            <a:off x="3143250" y="2800350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83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3923D2C-97D9-49C7-BFFE-51A2B1FC3121}" type="slidenum">
              <a:rPr lang="en-US" sz="1050"/>
              <a:pPr eaLnBrk="1" hangingPunct="1"/>
              <a:t>18</a:t>
            </a:fld>
            <a:endParaRPr lang="en-US" sz="105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9425" y="605585"/>
            <a:ext cx="8246070" cy="61082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D3A90F"/>
                </a:solidFill>
              </a:rPr>
              <a:t>Simulated Annealing Properties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800" dirty="0"/>
              <a:t>At a fixed “temperature” T, state occupation probability reaches the Boltzman distribution</a:t>
            </a:r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/>
              <a:t>If T is decreased slowly enough (very slowly), the procedure will reach the best state.</a:t>
            </a:r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/>
              <a:t>Slowly enough has proven too slow for some researchers who have developed alternate schedules.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2731294" y="1969294"/>
            <a:ext cx="22028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800" b="1" dirty="0"/>
              <a:t>p(x) = </a:t>
            </a:r>
            <a:r>
              <a:rPr lang="en-US" sz="1800" b="1" dirty="0">
                <a:sym typeface="Symbol" panose="05050102010706020507" pitchFamily="18" charset="2"/>
              </a:rPr>
              <a:t>e^(E(x)/</a:t>
            </a:r>
            <a:r>
              <a:rPr lang="en-US" sz="1800" b="1" dirty="0" err="1">
                <a:sym typeface="Symbol" panose="05050102010706020507" pitchFamily="18" charset="2"/>
              </a:rPr>
              <a:t>kT</a:t>
            </a:r>
            <a:r>
              <a:rPr lang="en-US" sz="1800" b="1" dirty="0"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330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31AA5D-2128-4CDC-A446-52E7AC48922D}" type="slidenum">
              <a:rPr lang="en-US" sz="1050"/>
              <a:pPr eaLnBrk="1" hangingPunct="1"/>
              <a:t>19</a:t>
            </a:fld>
            <a:endParaRPr lang="en-US" sz="105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3385" y="544085"/>
            <a:ext cx="8246070" cy="61082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D3A90F"/>
                </a:solidFill>
              </a:rPr>
              <a:t>Simulated Annealing Schedules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260" y="1290637"/>
            <a:ext cx="6172200" cy="481013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 smtClean="0"/>
              <a:t>Acceptance criterion and cooling schedule</a:t>
            </a:r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1" y="1771650"/>
            <a:ext cx="6650428" cy="312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41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97405"/>
            <a:ext cx="6260906" cy="3511061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Corbel" panose="020B0503020204020204" pitchFamily="34" charset="0"/>
              </a:rPr>
              <a:t>Hill Climbing</a:t>
            </a:r>
          </a:p>
          <a:p>
            <a:r>
              <a:rPr lang="en-US" sz="2400" b="1" dirty="0" smtClean="0">
                <a:latin typeface="Corbel" panose="020B0503020204020204" pitchFamily="34" charset="0"/>
              </a:rPr>
              <a:t>Genetic Algorithm </a:t>
            </a:r>
            <a:endParaRPr lang="en-US" sz="2400" b="1" dirty="0">
              <a:latin typeface="Corbel" panose="020B0503020204020204" pitchFamily="34" charset="0"/>
            </a:endParaRPr>
          </a:p>
          <a:p>
            <a:pPr algn="just"/>
            <a:r>
              <a:rPr lang="en-IN" sz="2400" b="1" dirty="0" smtClean="0">
                <a:latin typeface="Corbel" panose="020B0503020204020204" pitchFamily="34" charset="0"/>
              </a:rPr>
              <a:t>Learning Outcomes : </a:t>
            </a:r>
            <a:r>
              <a:rPr lang="en-IN" sz="2400" b="1" dirty="0" smtClean="0">
                <a:latin typeface="Corbel" panose="020B0503020204020204" pitchFamily="34" charset="0"/>
              </a:rPr>
              <a:t>Local Optimisation Search Algorithms</a:t>
            </a:r>
          </a:p>
          <a:p>
            <a:pPr algn="just"/>
            <a:r>
              <a:rPr lang="en-IN" sz="2400" b="1" dirty="0" smtClean="0">
                <a:latin typeface="Corbel" panose="020B0503020204020204" pitchFamily="34" charset="0"/>
              </a:rPr>
              <a:t>Methodology </a:t>
            </a:r>
            <a:r>
              <a:rPr lang="en-IN" sz="2400" b="1" dirty="0">
                <a:latin typeface="Corbel" panose="020B0503020204020204" pitchFamily="34" charset="0"/>
              </a:rPr>
              <a:t>and Assessment Criteria for the Subject </a:t>
            </a:r>
            <a:endParaRPr lang="en-US" sz="24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09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A003948-0870-45F4-B0A0-6C9913CDC6AD}" type="slidenum">
              <a:rPr lang="en-US" sz="1050"/>
              <a:pPr eaLnBrk="1" hangingPunct="1"/>
              <a:t>20</a:t>
            </a:fld>
            <a:endParaRPr lang="en-US" sz="105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" y="586585"/>
            <a:ext cx="8246070" cy="610821"/>
          </a:xfrm>
        </p:spPr>
        <p:txBody>
          <a:bodyPr/>
          <a:lstStyle/>
          <a:p>
            <a:pPr eaLnBrk="1" hangingPunct="1"/>
            <a:r>
              <a:rPr lang="en-US" sz="3000" dirty="0">
                <a:solidFill>
                  <a:srgbClr val="D3A90F"/>
                </a:solidFill>
              </a:rPr>
              <a:t>Simulated Annealing Applications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500"/>
              <a:t>Basic Problems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50"/>
              <a:t>Traveling salesman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50"/>
              <a:t>Graph partitioning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50"/>
              <a:t>Matching problems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50"/>
              <a:t>Graph coloring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50"/>
              <a:t>Scheduling</a:t>
            </a:r>
          </a:p>
          <a:p>
            <a:pPr eaLnBrk="1" hangingPunct="1">
              <a:lnSpc>
                <a:spcPct val="80000"/>
              </a:lnSpc>
            </a:pPr>
            <a:r>
              <a:rPr lang="en-US" sz="1500"/>
              <a:t>Engineering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50"/>
              <a:t>VLSI design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200"/>
              <a:t>Placement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200"/>
              <a:t>Routing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200"/>
              <a:t>Array logic minimization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200"/>
              <a:t>Layout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50"/>
              <a:t>Facilities layout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50"/>
              <a:t>Image processing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50"/>
              <a:t>Code design in information theory</a:t>
            </a:r>
          </a:p>
        </p:txBody>
      </p:sp>
    </p:spTree>
    <p:extLst>
      <p:ext uri="{BB962C8B-B14F-4D97-AF65-F5344CB8AC3E}">
        <p14:creationId xmlns:p14="http://schemas.microsoft.com/office/powerpoint/2010/main" val="211339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48965" y="364483"/>
            <a:ext cx="6275785" cy="7429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Tahoma" pitchFamily="34" charset="0"/>
              </a:rPr>
              <a:t>Genetic </a:t>
            </a:r>
            <a:r>
              <a:rPr lang="en-US" dirty="0" smtClean="0">
                <a:cs typeface="Tahoma" pitchFamily="34" charset="0"/>
              </a:rPr>
              <a:t>Algorithm (1)</a:t>
            </a:r>
            <a:endParaRPr lang="en-US" dirty="0" smtClean="0">
              <a:cs typeface="Tahoma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55" y="1707356"/>
            <a:ext cx="5832193" cy="3143250"/>
          </a:xfrm>
        </p:spPr>
        <p:txBody>
          <a:bodyPr/>
          <a:lstStyle/>
          <a:p>
            <a:pPr algn="just"/>
            <a:r>
              <a:rPr lang="en-US" sz="2100" dirty="0"/>
              <a:t>Follows steps inspired by the biological processes of evolution.</a:t>
            </a:r>
          </a:p>
          <a:p>
            <a:pPr algn="just"/>
            <a:r>
              <a:rPr lang="en-US" sz="2100" dirty="0"/>
              <a:t>Follow the idea of </a:t>
            </a:r>
            <a:r>
              <a:rPr lang="en-US" sz="2100" b="1" dirty="0"/>
              <a:t>SURVIVAL OF THE FITTEST</a:t>
            </a:r>
            <a:r>
              <a:rPr lang="en-US" sz="2100" dirty="0"/>
              <a:t>- Better and better solutions evolve from previous generations until a near optimal solution is obtained.</a:t>
            </a:r>
          </a:p>
          <a:p>
            <a:endParaRPr lang="en-US" sz="2100" i="1" dirty="0"/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143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sz="2400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143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sz="2400"/>
          </a:p>
        </p:txBody>
      </p:sp>
      <p:pic>
        <p:nvPicPr>
          <p:cNvPr id="3079" name="Picture 10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325" y="1707356"/>
            <a:ext cx="1619250" cy="3132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838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965" y="1525191"/>
            <a:ext cx="8551480" cy="3618309"/>
          </a:xfrm>
        </p:spPr>
        <p:txBody>
          <a:bodyPr/>
          <a:lstStyle/>
          <a:p>
            <a:r>
              <a:rPr lang="en-US" dirty="0" smtClean="0"/>
              <a:t>Genetic Algorithms are often used to improve the performance of other AI methods.</a:t>
            </a:r>
          </a:p>
          <a:p>
            <a:r>
              <a:rPr lang="en-US" dirty="0" smtClean="0"/>
              <a:t>The method learns by producing offspring that are better and better as measured by a fitness function.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96260" y="433880"/>
            <a:ext cx="6275785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>
                <a:cs typeface="Tahoma" pitchFamily="34" charset="0"/>
              </a:rPr>
              <a:t>Genetic Algorithm (2)</a:t>
            </a:r>
            <a:endParaRPr lang="en-US" dirty="0" smtClean="0"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585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260906" cy="351106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0" y="281175"/>
            <a:ext cx="6183415" cy="463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7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260906" cy="351106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5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260906" cy="351106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18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3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260906" cy="351106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35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3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260906" cy="351106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5" y="-24235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2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0694" y="433880"/>
            <a:ext cx="6286500" cy="7429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Tahoma" pitchFamily="34" charset="0"/>
              </a:rPr>
              <a:t>Knapsack </a:t>
            </a:r>
            <a:r>
              <a:rPr lang="en-US" dirty="0" smtClean="0">
                <a:cs typeface="Tahoma" pitchFamily="34" charset="0"/>
              </a:rPr>
              <a:t>Problem (1)</a:t>
            </a:r>
            <a:endParaRPr lang="en-US" dirty="0" smtClean="0">
              <a:cs typeface="Tahoma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964" y="1655520"/>
            <a:ext cx="7177135" cy="31432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orbel" panose="020B0503020204020204" pitchFamily="34" charset="0"/>
              </a:rPr>
              <a:t>You are going on a picnic.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orbel" panose="020B0503020204020204" pitchFamily="34" charset="0"/>
              </a:rPr>
              <a:t>And have a number of items that you could take along.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orbel" panose="020B0503020204020204" pitchFamily="34" charset="0"/>
              </a:rPr>
              <a:t>Each item has a weight and a benefit or value.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orbel" panose="020B0503020204020204" pitchFamily="34" charset="0"/>
              </a:rPr>
              <a:t>You can take one of each item at most.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orbel" panose="020B0503020204020204" pitchFamily="34" charset="0"/>
              </a:rPr>
              <a:t>There is a capacity limit on the weight you can carry.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orbel" panose="020B0503020204020204" pitchFamily="34" charset="0"/>
              </a:rPr>
              <a:t>You should carry items with max. values.</a:t>
            </a:r>
          </a:p>
        </p:txBody>
      </p:sp>
    </p:spTree>
    <p:extLst>
      <p:ext uri="{BB962C8B-B14F-4D97-AF65-F5344CB8AC3E}">
        <p14:creationId xmlns:p14="http://schemas.microsoft.com/office/powerpoint/2010/main" val="1307078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55" y="436425"/>
            <a:ext cx="6275785" cy="7429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Tahoma" pitchFamily="34" charset="0"/>
              </a:rPr>
              <a:t>Knapsack </a:t>
            </a:r>
            <a:r>
              <a:rPr lang="en-US" dirty="0" smtClean="0">
                <a:cs typeface="Tahoma" pitchFamily="34" charset="0"/>
              </a:rPr>
              <a:t>Problem (2): Example</a:t>
            </a:r>
            <a:endParaRPr lang="en-US" dirty="0" smtClean="0">
              <a:cs typeface="Tahoma" pitchFamily="34" charset="0"/>
            </a:endParaRPr>
          </a:p>
        </p:txBody>
      </p:sp>
      <p:sp>
        <p:nvSpPr>
          <p:cNvPr id="6148" name="Rectangle 65"/>
          <p:cNvSpPr>
            <a:spLocks noGrp="1" noChangeArrowheads="1"/>
          </p:cNvSpPr>
          <p:nvPr>
            <p:ph type="body" idx="1"/>
          </p:nvPr>
        </p:nvSpPr>
        <p:spPr>
          <a:xfrm>
            <a:off x="1439467" y="1707356"/>
            <a:ext cx="6339338" cy="3143250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sz="1800" b="1" dirty="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Corbel" panose="020B0503020204020204" pitchFamily="34" charset="0"/>
              </a:rPr>
              <a:t>Item: 	1   2   3   4   5   6   7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Corbel" panose="020B0503020204020204" pitchFamily="34" charset="0"/>
              </a:rPr>
              <a:t>Benefit:	5   8   3   2   7   9   4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Corbel" panose="020B0503020204020204" pitchFamily="34" charset="0"/>
              </a:rPr>
              <a:t>Weight:	7   8   4 10   4   6   4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Corbel" panose="020B0503020204020204" pitchFamily="34" charset="0"/>
              </a:rPr>
              <a:t>Knapsack holds a maximum of 22 pounds 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Corbel" panose="020B0503020204020204" pitchFamily="34" charset="0"/>
              </a:rPr>
              <a:t>Fill it to get the maximum benefit</a:t>
            </a:r>
          </a:p>
        </p:txBody>
      </p:sp>
    </p:spTree>
    <p:extLst>
      <p:ext uri="{BB962C8B-B14F-4D97-AF65-F5344CB8AC3E}">
        <p14:creationId xmlns:p14="http://schemas.microsoft.com/office/powerpoint/2010/main" val="2571816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43555" y="560505"/>
            <a:ext cx="8246070" cy="61082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D3A90F"/>
                </a:solidFill>
              </a:rPr>
              <a:t>More Search Methods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Local Search</a:t>
            </a:r>
          </a:p>
          <a:p>
            <a:pPr lvl="1" eaLnBrk="1" hangingPunct="1"/>
            <a:r>
              <a:rPr lang="en-US" smtClean="0"/>
              <a:t>Hill Climbing</a:t>
            </a:r>
          </a:p>
          <a:p>
            <a:pPr lvl="1" eaLnBrk="1" hangingPunct="1"/>
            <a:r>
              <a:rPr lang="en-US" smtClean="0"/>
              <a:t>Simulated Annealing</a:t>
            </a:r>
          </a:p>
          <a:p>
            <a:pPr lvl="1" eaLnBrk="1" hangingPunct="1"/>
            <a:r>
              <a:rPr lang="en-US" smtClean="0"/>
              <a:t>Beam Search</a:t>
            </a:r>
          </a:p>
          <a:p>
            <a:pPr lvl="1" eaLnBrk="1" hangingPunct="1"/>
            <a:r>
              <a:rPr lang="en-US" smtClean="0"/>
              <a:t>Genetic Search</a:t>
            </a:r>
          </a:p>
          <a:p>
            <a:pPr eaLnBrk="1" hangingPunct="1"/>
            <a:r>
              <a:rPr lang="en-US" smtClean="0"/>
              <a:t>Local Search in Continuous Spaces</a:t>
            </a:r>
          </a:p>
          <a:p>
            <a:pPr eaLnBrk="1" hangingPunct="1"/>
            <a:r>
              <a:rPr lang="en-US" smtClean="0"/>
              <a:t>Searching with Nondeterministic Actions</a:t>
            </a:r>
          </a:p>
          <a:p>
            <a:pPr eaLnBrk="1" hangingPunct="1"/>
            <a:r>
              <a:rPr lang="en-US" smtClean="0"/>
              <a:t>Online Search (agent is executing actions)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EAFD6E6-82F3-4E6E-AF11-5E561382155A}" type="slidenum">
              <a:rPr lang="en-US" sz="1050"/>
              <a:pPr eaLnBrk="1" hangingPunct="1"/>
              <a:t>3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56557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965" y="433880"/>
            <a:ext cx="6275785" cy="7429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Tahoma" pitchFamily="34" charset="0"/>
              </a:rPr>
              <a:t>Genetic </a:t>
            </a:r>
            <a:r>
              <a:rPr lang="en-US" dirty="0" smtClean="0">
                <a:cs typeface="Tahoma" pitchFamily="34" charset="0"/>
              </a:rPr>
              <a:t>Algorithm :Outline</a:t>
            </a:r>
            <a:endParaRPr lang="en-US" dirty="0" smtClean="0">
              <a:cs typeface="Tahoma" pitchFamily="34" charset="0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0994" y="1502815"/>
            <a:ext cx="6871725" cy="314325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AutoNum type="arabicPeriod"/>
            </a:pPr>
            <a:r>
              <a:rPr lang="en-US" sz="2000" b="1" dirty="0">
                <a:latin typeface="Corbel" panose="020B0503020204020204" pitchFamily="34" charset="0"/>
              </a:rPr>
              <a:t>[Start] </a:t>
            </a:r>
          </a:p>
          <a:p>
            <a:pPr marL="600075" lvl="1" indent="-257175">
              <a:buFont typeface="Wingdings" panose="05000000000000000000" pitchFamily="2" charset="2"/>
              <a:buChar char="ü"/>
            </a:pPr>
            <a:r>
              <a:rPr lang="en-US" sz="1800" dirty="0">
                <a:latin typeface="Corbel" panose="020B0503020204020204" pitchFamily="34" charset="0"/>
              </a:rPr>
              <a:t>Encoding: represent the individual.</a:t>
            </a:r>
            <a:r>
              <a:rPr lang="en-US" sz="1800" b="1" dirty="0">
                <a:latin typeface="Corbel" panose="020B0503020204020204" pitchFamily="34" charset="0"/>
              </a:rPr>
              <a:t> </a:t>
            </a:r>
          </a:p>
          <a:p>
            <a:pPr marL="600075" lvl="1" indent="-257175">
              <a:buFont typeface="Wingdings" panose="05000000000000000000" pitchFamily="2" charset="2"/>
              <a:buChar char="ü"/>
            </a:pPr>
            <a:r>
              <a:rPr lang="en-US" sz="1800" dirty="0">
                <a:latin typeface="Corbel" panose="020B0503020204020204" pitchFamily="34" charset="0"/>
              </a:rPr>
              <a:t>Generate random population of </a:t>
            </a:r>
            <a:r>
              <a:rPr lang="en-US" sz="1800" i="1" dirty="0">
                <a:latin typeface="Corbel" panose="020B0503020204020204" pitchFamily="34" charset="0"/>
              </a:rPr>
              <a:t>n</a:t>
            </a:r>
            <a:r>
              <a:rPr lang="en-US" sz="1800" dirty="0">
                <a:latin typeface="Corbel" panose="020B0503020204020204" pitchFamily="34" charset="0"/>
              </a:rPr>
              <a:t> chromosomes (suitable solutions for the problem). </a:t>
            </a:r>
          </a:p>
          <a:p>
            <a:pPr marL="285750" indent="-285750">
              <a:buFont typeface="Wingdings" panose="05000000000000000000" pitchFamily="2" charset="2"/>
              <a:buAutoNum type="arabicPeriod"/>
            </a:pPr>
            <a:r>
              <a:rPr lang="en-US" sz="2000" b="1" dirty="0">
                <a:latin typeface="Corbel" panose="020B0503020204020204" pitchFamily="34" charset="0"/>
              </a:rPr>
              <a:t>[Fitness]</a:t>
            </a:r>
            <a:r>
              <a:rPr lang="en-US" sz="2000" dirty="0">
                <a:latin typeface="Corbel" panose="020B0503020204020204" pitchFamily="34" charset="0"/>
              </a:rPr>
              <a:t> Evaluate the fitness of each chromosome.</a:t>
            </a:r>
          </a:p>
          <a:p>
            <a:pPr marL="285750" indent="-285750">
              <a:buFont typeface="Wingdings" panose="05000000000000000000" pitchFamily="2" charset="2"/>
              <a:buAutoNum type="arabicPeriod"/>
            </a:pPr>
            <a:r>
              <a:rPr lang="en-US" sz="2000" b="1" dirty="0">
                <a:latin typeface="Corbel" panose="020B0503020204020204" pitchFamily="34" charset="0"/>
              </a:rPr>
              <a:t>[New population] </a:t>
            </a:r>
            <a:r>
              <a:rPr lang="en-US" sz="2000" dirty="0">
                <a:latin typeface="Corbel" panose="020B0503020204020204" pitchFamily="34" charset="0"/>
              </a:rPr>
              <a:t>repeating following steps until the new population is complete.</a:t>
            </a:r>
          </a:p>
          <a:p>
            <a:pPr marL="285750" indent="-285750">
              <a:buFont typeface="Wingdings" panose="05000000000000000000" pitchFamily="2" charset="2"/>
              <a:buAutoNum type="arabicPeriod" startAt="4"/>
            </a:pPr>
            <a:r>
              <a:rPr lang="en-US" sz="2000" b="1" dirty="0">
                <a:latin typeface="Corbel" panose="020B0503020204020204" pitchFamily="34" charset="0"/>
              </a:rPr>
              <a:t>[Selection] </a:t>
            </a:r>
            <a:r>
              <a:rPr lang="en-US" sz="2000" dirty="0">
                <a:latin typeface="Corbel" panose="020B0503020204020204" pitchFamily="34" charset="0"/>
              </a:rPr>
              <a:t>Select the best two parents. </a:t>
            </a:r>
          </a:p>
          <a:p>
            <a:pPr marL="285750" indent="-285750">
              <a:buFont typeface="Wingdings" panose="05000000000000000000" pitchFamily="2" charset="2"/>
              <a:buAutoNum type="arabicPeriod" startAt="4"/>
            </a:pPr>
            <a:r>
              <a:rPr lang="en-US" sz="2000" b="1" dirty="0">
                <a:latin typeface="Corbel" panose="020B0503020204020204" pitchFamily="34" charset="0"/>
              </a:rPr>
              <a:t>[Crossover]</a:t>
            </a:r>
            <a:r>
              <a:rPr lang="en-US" sz="2000" dirty="0">
                <a:latin typeface="Corbel" panose="020B0503020204020204" pitchFamily="34" charset="0"/>
              </a:rPr>
              <a:t> cross over the parents to form a new offspring (children). </a:t>
            </a:r>
            <a:endParaRPr lang="he-IL" sz="1800" dirty="0">
              <a:latin typeface="Corbel" panose="020B05030202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173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38200" y="433880"/>
            <a:ext cx="6275785" cy="7429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Tahoma" pitchFamily="34" charset="0"/>
              </a:rPr>
              <a:t>Genetic </a:t>
            </a:r>
            <a:r>
              <a:rPr lang="en-US" dirty="0" smtClean="0">
                <a:cs typeface="Tahoma" pitchFamily="34" charset="0"/>
              </a:rPr>
              <a:t>Algorithm: Outline</a:t>
            </a:r>
            <a:endParaRPr lang="en-US" dirty="0" smtClean="0">
              <a:cs typeface="Tahoma" pitchFamily="34" charset="0"/>
            </a:endParaRP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1670" y="1655520"/>
            <a:ext cx="6566315" cy="3143250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AutoNum type="arabicPeriod" startAt="6"/>
            </a:pPr>
            <a:r>
              <a:rPr lang="en-US" sz="2400" b="1" dirty="0">
                <a:latin typeface="Corbel" panose="020B0503020204020204" pitchFamily="34" charset="0"/>
              </a:rPr>
              <a:t>[Mutation]</a:t>
            </a:r>
            <a:r>
              <a:rPr lang="en-US" sz="2400" dirty="0">
                <a:latin typeface="Corbel" panose="020B0503020204020204" pitchFamily="34" charset="0"/>
              </a:rPr>
              <a:t> With a mutation probability.</a:t>
            </a:r>
          </a:p>
          <a:p>
            <a:pPr marL="457200" indent="-457200">
              <a:buFont typeface="Wingdings" panose="05000000000000000000" pitchFamily="2" charset="2"/>
              <a:buAutoNum type="arabicPeriod" startAt="7"/>
            </a:pPr>
            <a:r>
              <a:rPr lang="en-US" sz="2400" b="1" dirty="0">
                <a:latin typeface="Corbel" panose="020B0503020204020204" pitchFamily="34" charset="0"/>
              </a:rPr>
              <a:t>[Accepting]</a:t>
            </a:r>
            <a:r>
              <a:rPr lang="en-US" sz="2400" dirty="0">
                <a:latin typeface="Corbel" panose="020B0503020204020204" pitchFamily="34" charset="0"/>
              </a:rPr>
              <a:t> Place new offspring in a new population.</a:t>
            </a:r>
          </a:p>
          <a:p>
            <a:pPr marL="457200" indent="-457200">
              <a:buFont typeface="Wingdings" panose="05000000000000000000" pitchFamily="2" charset="2"/>
              <a:buAutoNum type="arabicPeriod" startAt="7"/>
            </a:pPr>
            <a:r>
              <a:rPr lang="en-US" sz="2400" b="1" dirty="0">
                <a:latin typeface="Corbel" panose="020B0503020204020204" pitchFamily="34" charset="0"/>
              </a:rPr>
              <a:t>[Replace]</a:t>
            </a:r>
            <a:r>
              <a:rPr lang="en-US" sz="2400" dirty="0">
                <a:latin typeface="Corbel" panose="020B0503020204020204" pitchFamily="34" charset="0"/>
              </a:rPr>
              <a:t> Use new generated population for a further run of algorithm.</a:t>
            </a:r>
          </a:p>
          <a:p>
            <a:pPr marL="457200" indent="-457200">
              <a:buFont typeface="Wingdings" panose="05000000000000000000" pitchFamily="2" charset="2"/>
              <a:buAutoNum type="arabicPeriod" startAt="7"/>
            </a:pPr>
            <a:r>
              <a:rPr lang="en-US" sz="2400" b="1" dirty="0">
                <a:latin typeface="Corbel" panose="020B0503020204020204" pitchFamily="34" charset="0"/>
              </a:rPr>
              <a:t>[Test]</a:t>
            </a:r>
            <a:r>
              <a:rPr lang="en-US" sz="2400" dirty="0">
                <a:latin typeface="Corbel" panose="020B0503020204020204" pitchFamily="34" charset="0"/>
              </a:rPr>
              <a:t> If the end condition is satisfied, then </a:t>
            </a:r>
            <a:r>
              <a:rPr lang="en-US" sz="2400" b="1" dirty="0">
                <a:latin typeface="Corbel" panose="020B0503020204020204" pitchFamily="34" charset="0"/>
              </a:rPr>
              <a:t>stop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AutoNum type="arabicPeriod" startAt="7"/>
            </a:pPr>
            <a:r>
              <a:rPr lang="en-US" sz="2400" b="1" dirty="0">
                <a:latin typeface="Corbel" panose="020B0503020204020204" pitchFamily="34" charset="0"/>
              </a:rPr>
              <a:t>[Loop]</a:t>
            </a:r>
            <a:r>
              <a:rPr lang="en-US" sz="2400" dirty="0">
                <a:latin typeface="Corbel" panose="020B0503020204020204" pitchFamily="34" charset="0"/>
              </a:rPr>
              <a:t> Go to step </a:t>
            </a:r>
            <a:r>
              <a:rPr lang="en-US" sz="2400" b="1" dirty="0">
                <a:latin typeface="Corbel" panose="020B0503020204020204" pitchFamily="34" charset="0"/>
              </a:rPr>
              <a:t>2</a:t>
            </a:r>
            <a:r>
              <a:rPr lang="en-US" sz="2400" dirty="0">
                <a:latin typeface="Corbel" panose="020B0503020204020204" pitchFamily="34" charset="0"/>
              </a:rPr>
              <a:t> .</a:t>
            </a:r>
            <a:endParaRPr lang="he-IL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190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-1383495" y="433880"/>
            <a:ext cx="6265069" cy="7429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rgbClr val="D3A90F"/>
                </a:solidFill>
                <a:latin typeface="Corbel" panose="020B0503020204020204" pitchFamily="34" charset="0"/>
                <a:cs typeface="Tahoma" pitchFamily="34" charset="0"/>
              </a:rPr>
              <a:t>Basic </a:t>
            </a:r>
            <a:r>
              <a:rPr lang="en-US" dirty="0" smtClean="0">
                <a:solidFill>
                  <a:srgbClr val="D3A90F"/>
                </a:solidFill>
                <a:latin typeface="Corbel" panose="020B0503020204020204" pitchFamily="34" charset="0"/>
                <a:cs typeface="Tahoma" pitchFamily="34" charset="0"/>
              </a:rPr>
              <a:t>Steps (1)</a:t>
            </a:r>
            <a:endParaRPr lang="en-US" dirty="0" smtClean="0">
              <a:solidFill>
                <a:srgbClr val="D3A90F"/>
              </a:solidFill>
              <a:latin typeface="Corbel" panose="020B0503020204020204" pitchFamily="34" charset="0"/>
              <a:cs typeface="Tahoma" pitchFamily="34" charset="0"/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907080" y="1655520"/>
            <a:ext cx="7635250" cy="313253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350" dirty="0">
                <a:latin typeface="Corbel" panose="020B0503020204020204" pitchFamily="34" charset="0"/>
              </a:rPr>
              <a:t>Encoding: </a:t>
            </a:r>
            <a:r>
              <a:rPr lang="en-US" sz="1500" dirty="0">
                <a:latin typeface="Corbel" panose="020B0503020204020204" pitchFamily="34" charset="0"/>
              </a:rPr>
              <a:t>0 = not exist, 1 = exist in the Knapsack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1350" dirty="0">
                <a:latin typeface="Corbel" panose="020B0503020204020204" pitchFamily="34" charset="0"/>
              </a:rPr>
              <a:t>Chromosome: 1010110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135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135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135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135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135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1350" dirty="0" smtClean="0"/>
              <a:t>=&gt; Items </a:t>
            </a:r>
            <a:r>
              <a:rPr lang="en-US" sz="1350" dirty="0"/>
              <a:t>taken: 1, 3 , 5, 6.</a:t>
            </a:r>
          </a:p>
          <a:p>
            <a:pPr>
              <a:lnSpc>
                <a:spcPct val="100000"/>
              </a:lnSpc>
            </a:pPr>
            <a:r>
              <a:rPr lang="en-US" sz="1350" dirty="0"/>
              <a:t>Generate random population of </a:t>
            </a:r>
            <a:r>
              <a:rPr lang="en-US" sz="1350" i="1" dirty="0"/>
              <a:t>n</a:t>
            </a:r>
            <a:r>
              <a:rPr lang="en-US" sz="1350" dirty="0"/>
              <a:t> chromosomes: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AutoNum type="alphaLcParenR"/>
            </a:pPr>
            <a:r>
              <a:rPr lang="en-US" sz="1350" dirty="0"/>
              <a:t>0101010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AutoNum type="alphaLcParenR"/>
            </a:pPr>
            <a:r>
              <a:rPr lang="en-US" sz="1350" dirty="0"/>
              <a:t>1100100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AutoNum type="alphaLcParenR"/>
            </a:pPr>
            <a:r>
              <a:rPr lang="en-US" sz="1350" dirty="0"/>
              <a:t>0100011</a:t>
            </a:r>
            <a:endParaRPr lang="he-IL" sz="135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he-IL" sz="1350" dirty="0"/>
          </a:p>
        </p:txBody>
      </p:sp>
      <p:graphicFrame>
        <p:nvGraphicFramePr>
          <p:cNvPr id="418886" name="Group 70"/>
          <p:cNvGraphicFramePr>
            <a:graphicFrameLocks noGrp="1"/>
          </p:cNvGraphicFramePr>
          <p:nvPr>
            <p:ph sz="half" idx="2"/>
          </p:nvPr>
        </p:nvGraphicFramePr>
        <p:xfrm>
          <a:off x="1494234" y="2352675"/>
          <a:ext cx="4374357" cy="1028700"/>
        </p:xfrm>
        <a:graphic>
          <a:graphicData uri="http://schemas.openxmlformats.org/drawingml/2006/table">
            <a:tbl>
              <a:tblPr rtl="1"/>
              <a:tblGrid>
                <a:gridCol w="594122"/>
                <a:gridCol w="539353"/>
                <a:gridCol w="540544"/>
                <a:gridCol w="539354"/>
                <a:gridCol w="541734"/>
                <a:gridCol w="540544"/>
                <a:gridCol w="485775"/>
                <a:gridCol w="592931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Item.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Chro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Exist?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3555" y="1286188"/>
            <a:ext cx="290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START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54235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439467" y="1707357"/>
            <a:ext cx="4536281" cy="313253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AutoNum type="alphaLcParenR"/>
            </a:pPr>
            <a:r>
              <a:rPr lang="en-US" sz="1500" dirty="0"/>
              <a:t>0101010: Benefit= 19, Weight= </a:t>
            </a:r>
            <a:r>
              <a:rPr lang="en-US" sz="1500" dirty="0" smtClean="0"/>
              <a:t>24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AutoNum type="alphaLcParenR"/>
            </a:pPr>
            <a:endParaRPr lang="en-US" sz="1500" dirty="0"/>
          </a:p>
          <a:p>
            <a:pPr marL="285750" indent="-285750">
              <a:buFont typeface="Wingdings" panose="05000000000000000000" pitchFamily="2" charset="2"/>
              <a:buAutoNum type="alphaLcParenR"/>
            </a:pPr>
            <a:endParaRPr lang="en-US" sz="1500" dirty="0"/>
          </a:p>
          <a:p>
            <a:pPr marL="285750" indent="-285750">
              <a:buFont typeface="Wingdings" panose="05000000000000000000" pitchFamily="2" charset="2"/>
              <a:buAutoNum type="alphaLcParenR"/>
            </a:pPr>
            <a:endParaRPr lang="en-US" sz="1500" dirty="0"/>
          </a:p>
          <a:p>
            <a:pPr marL="285750" indent="-285750">
              <a:buFont typeface="Wingdings" panose="05000000000000000000" pitchFamily="2" charset="2"/>
              <a:buAutoNum type="alphaLcParenR"/>
            </a:pPr>
            <a:r>
              <a:rPr lang="en-US" sz="1500" dirty="0" smtClean="0"/>
              <a:t>1100100</a:t>
            </a:r>
            <a:r>
              <a:rPr lang="en-US" sz="1500" dirty="0"/>
              <a:t>: Benefit= 20, Weight= 19.  </a:t>
            </a:r>
            <a:endParaRPr lang="en-US" sz="1500" b="1" dirty="0">
              <a:solidFill>
                <a:srgbClr val="33CC33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AutoNum type="alphaLcParenR"/>
            </a:pPr>
            <a:r>
              <a:rPr lang="en-US" sz="1500" dirty="0"/>
              <a:t>0100011: Benefit= 21, Weight= 18.  </a:t>
            </a:r>
          </a:p>
          <a:p>
            <a:pPr marL="285750" indent="-285750">
              <a:buNone/>
            </a:pPr>
            <a:r>
              <a:rPr lang="en-US" sz="1500" dirty="0"/>
              <a:t>      </a:t>
            </a:r>
            <a:endParaRPr lang="he-IL" sz="1500" dirty="0"/>
          </a:p>
        </p:txBody>
      </p:sp>
      <p:sp>
        <p:nvSpPr>
          <p:cNvPr id="419843" name="Rectangle 3"/>
          <p:cNvSpPr>
            <a:spLocks noChangeArrowheads="1"/>
          </p:cNvSpPr>
          <p:nvPr/>
        </p:nvSpPr>
        <p:spPr bwMode="auto">
          <a:xfrm>
            <a:off x="483989" y="1313379"/>
            <a:ext cx="6286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Tahoma" pitchFamily="34" charset="0"/>
              </a:rPr>
              <a:t>Fitness &amp; Selection</a:t>
            </a:r>
          </a:p>
        </p:txBody>
      </p:sp>
      <p:graphicFrame>
        <p:nvGraphicFramePr>
          <p:cNvPr id="419953" name="Group 113"/>
          <p:cNvGraphicFramePr>
            <a:graphicFrameLocks noGrp="1"/>
          </p:cNvGraphicFramePr>
          <p:nvPr>
            <p:ph sz="half" idx="2"/>
          </p:nvPr>
        </p:nvGraphicFramePr>
        <p:xfrm>
          <a:off x="1494233" y="2069306"/>
          <a:ext cx="4374358" cy="1371600"/>
        </p:xfrm>
        <a:graphic>
          <a:graphicData uri="http://schemas.openxmlformats.org/drawingml/2006/table">
            <a:tbl>
              <a:tblPr rtl="1"/>
              <a:tblGrid>
                <a:gridCol w="539354"/>
                <a:gridCol w="540544"/>
                <a:gridCol w="539353"/>
                <a:gridCol w="539354"/>
                <a:gridCol w="539353"/>
                <a:gridCol w="540544"/>
                <a:gridCol w="488156"/>
                <a:gridCol w="6477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Chro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Benefit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Weight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9950" name="Rectangle 110"/>
          <p:cNvSpPr>
            <a:spLocks noGrp="1" noChangeArrowheads="1"/>
          </p:cNvSpPr>
          <p:nvPr>
            <p:ph type="title"/>
          </p:nvPr>
        </p:nvSpPr>
        <p:spPr>
          <a:xfrm>
            <a:off x="-1342430" y="472634"/>
            <a:ext cx="6265069" cy="7429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rgbClr val="D3A90F"/>
                </a:solidFill>
              </a:rPr>
              <a:t>Basic </a:t>
            </a:r>
            <a:r>
              <a:rPr lang="en-US" dirty="0" smtClean="0">
                <a:solidFill>
                  <a:srgbClr val="D3A90F"/>
                </a:solidFill>
              </a:rPr>
              <a:t>Steps (2)</a:t>
            </a:r>
            <a:endParaRPr lang="en-US" dirty="0" smtClean="0">
              <a:solidFill>
                <a:srgbClr val="D3A90F"/>
              </a:solidFill>
            </a:endParaRPr>
          </a:p>
        </p:txBody>
      </p:sp>
      <p:sp>
        <p:nvSpPr>
          <p:cNvPr id="419956" name="Text Box 116"/>
          <p:cNvSpPr txBox="1">
            <a:spLocks noChangeArrowheads="1"/>
          </p:cNvSpPr>
          <p:nvPr/>
        </p:nvSpPr>
        <p:spPr bwMode="auto">
          <a:xfrm>
            <a:off x="1656160" y="4354116"/>
            <a:ext cx="39421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1500" b="1" dirty="0"/>
              <a:t>=&gt;</a:t>
            </a:r>
            <a:r>
              <a:rPr lang="en-US" sz="1500" b="1" dirty="0">
                <a:solidFill>
                  <a:srgbClr val="FF0000"/>
                </a:solidFill>
              </a:rPr>
              <a:t> </a:t>
            </a:r>
            <a:r>
              <a:rPr lang="en-US" sz="1800" b="1" dirty="0"/>
              <a:t>We select Chromosomes b &amp; c</a:t>
            </a:r>
            <a:r>
              <a:rPr lang="en-US" sz="1800" b="1" dirty="0">
                <a:solidFill>
                  <a:srgbClr val="FF0000"/>
                </a:solidFill>
              </a:rPr>
              <a:t>.</a:t>
            </a:r>
            <a:endParaRPr lang="he-IL" sz="1800" b="1" dirty="0">
              <a:solidFill>
                <a:srgbClr val="FF0000"/>
              </a:solidFill>
            </a:endParaRPr>
          </a:p>
        </p:txBody>
      </p:sp>
      <p:sp>
        <p:nvSpPr>
          <p:cNvPr id="419958" name="Text Box 118"/>
          <p:cNvSpPr txBox="1">
            <a:spLocks noChangeArrowheads="1"/>
          </p:cNvSpPr>
          <p:nvPr/>
        </p:nvSpPr>
        <p:spPr bwMode="auto">
          <a:xfrm>
            <a:off x="4733925" y="3868341"/>
            <a:ext cx="3774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sz="1800" b="1" dirty="0">
                <a:solidFill>
                  <a:srgbClr val="33CC33"/>
                </a:solidFill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419959" name="Text Box 119"/>
          <p:cNvSpPr txBox="1">
            <a:spLocks noChangeArrowheads="1"/>
          </p:cNvSpPr>
          <p:nvPr/>
        </p:nvSpPr>
        <p:spPr bwMode="auto">
          <a:xfrm>
            <a:off x="4733925" y="3440788"/>
            <a:ext cx="378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sz="1800" b="1">
                <a:solidFill>
                  <a:srgbClr val="33CC33"/>
                </a:solidFill>
                <a:sym typeface="Wingdings" panose="05000000000000000000" pitchFamily="2" charset="2"/>
              </a:rPr>
              <a:t></a:t>
            </a:r>
            <a:endParaRPr lang="en-US" sz="240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19960" name="Text Box 120"/>
          <p:cNvSpPr txBox="1">
            <a:spLocks noChangeArrowheads="1"/>
          </p:cNvSpPr>
          <p:nvPr/>
        </p:nvSpPr>
        <p:spPr bwMode="auto">
          <a:xfrm>
            <a:off x="4733925" y="1600200"/>
            <a:ext cx="3774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sz="240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</a:p>
        </p:txBody>
      </p:sp>
    </p:spTree>
    <p:extLst>
      <p:ext uri="{BB962C8B-B14F-4D97-AF65-F5344CB8AC3E}">
        <p14:creationId xmlns:p14="http://schemas.microsoft.com/office/powerpoint/2010/main" val="14535318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56" grpId="0"/>
      <p:bldP spid="419958" grpId="0"/>
      <p:bldP spid="419959" grpId="0"/>
      <p:bldP spid="41996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39467" y="1707356"/>
            <a:ext cx="4536281" cy="31432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he-IL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0880" name="Text Box 16"/>
          <p:cNvSpPr txBox="1">
            <a:spLocks noChangeArrowheads="1"/>
          </p:cNvSpPr>
          <p:nvPr/>
        </p:nvSpPr>
        <p:spPr bwMode="auto">
          <a:xfrm>
            <a:off x="2897982" y="4327922"/>
            <a:ext cx="168507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sz="1800" b="1">
                <a:solidFill>
                  <a:srgbClr val="009900"/>
                </a:solidFill>
                <a:latin typeface="Times New Roman" panose="02020603050405020304" pitchFamily="18" charset="0"/>
              </a:rPr>
              <a:t>0  1  0</a:t>
            </a:r>
            <a:r>
              <a:rPr kumimoji="0" lang="en-US" sz="1800" b="1">
                <a:latin typeface="Times New Roman" panose="02020603050405020304" pitchFamily="18" charset="0"/>
              </a:rPr>
              <a:t>  </a:t>
            </a:r>
            <a:r>
              <a:rPr kumimoji="0" lang="en-US" sz="1800" b="1">
                <a:solidFill>
                  <a:srgbClr val="0066FF"/>
                </a:solidFill>
                <a:latin typeface="Times New Roman" panose="02020603050405020304" pitchFamily="18" charset="0"/>
              </a:rPr>
              <a:t>0  1  0  0</a:t>
            </a:r>
          </a:p>
        </p:txBody>
      </p:sp>
      <p:sp>
        <p:nvSpPr>
          <p:cNvPr id="420898" name="Text Box 34"/>
          <p:cNvSpPr txBox="1">
            <a:spLocks noChangeArrowheads="1"/>
          </p:cNvSpPr>
          <p:nvPr/>
        </p:nvSpPr>
        <p:spPr bwMode="auto">
          <a:xfrm>
            <a:off x="2897982" y="4300538"/>
            <a:ext cx="168507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sz="1800" b="1">
                <a:solidFill>
                  <a:srgbClr val="009900"/>
                </a:solidFill>
                <a:latin typeface="Times New Roman" panose="02020603050405020304" pitchFamily="18" charset="0"/>
              </a:rPr>
              <a:t>0  1  0</a:t>
            </a:r>
            <a:r>
              <a:rPr kumimoji="0" lang="en-US" sz="1800" b="1">
                <a:latin typeface="Times New Roman" panose="02020603050405020304" pitchFamily="18" charset="0"/>
              </a:rPr>
              <a:t>  </a:t>
            </a:r>
            <a:r>
              <a:rPr kumimoji="0" lang="en-US" sz="1800" b="1">
                <a:solidFill>
                  <a:srgbClr val="0066FF"/>
                </a:solidFill>
                <a:latin typeface="Times New Roman" panose="02020603050405020304" pitchFamily="18" charset="0"/>
              </a:rPr>
              <a:t>0  1  0</a:t>
            </a:r>
            <a:r>
              <a:rPr kumimoji="0" lang="en-US" sz="1800" b="1">
                <a:latin typeface="Times New Roman" panose="02020603050405020304" pitchFamily="18" charset="0"/>
              </a:rPr>
              <a:t> </a:t>
            </a:r>
            <a:r>
              <a:rPr kumimoji="0" lang="en-US" sz="1800" b="1">
                <a:solidFill>
                  <a:srgbClr val="FF3300"/>
                </a:solidFill>
                <a:latin typeface="Times New Roman" panose="02020603050405020304" pitchFamily="18" charset="0"/>
              </a:rPr>
              <a:t> 1</a:t>
            </a:r>
            <a:endParaRPr kumimoji="0" lang="en-US" sz="1800" b="1">
              <a:latin typeface="Times New Roman" panose="02020603050405020304" pitchFamily="18" charset="0"/>
            </a:endParaRPr>
          </a:p>
        </p:txBody>
      </p:sp>
      <p:sp>
        <p:nvSpPr>
          <p:cNvPr id="420867" name="Rectangle 3"/>
          <p:cNvSpPr>
            <a:spLocks noChangeArrowheads="1"/>
          </p:cNvSpPr>
          <p:nvPr/>
        </p:nvSpPr>
        <p:spPr bwMode="auto">
          <a:xfrm>
            <a:off x="1428750" y="1143000"/>
            <a:ext cx="6286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420870" name="Rectangle 6"/>
          <p:cNvSpPr>
            <a:spLocks noChangeArrowheads="1"/>
          </p:cNvSpPr>
          <p:nvPr/>
        </p:nvSpPr>
        <p:spPr bwMode="auto">
          <a:xfrm>
            <a:off x="1439466" y="1143000"/>
            <a:ext cx="6286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Tahoma" pitchFamily="34" charset="0"/>
              </a:rPr>
              <a:t>Crossover &amp; Mutation</a:t>
            </a:r>
          </a:p>
        </p:txBody>
      </p:sp>
      <p:sp>
        <p:nvSpPr>
          <p:cNvPr id="420873" name="Rectangle 9"/>
          <p:cNvSpPr>
            <a:spLocks noGrp="1" noChangeArrowheads="1"/>
          </p:cNvSpPr>
          <p:nvPr>
            <p:ph type="title"/>
          </p:nvPr>
        </p:nvSpPr>
        <p:spPr>
          <a:xfrm>
            <a:off x="143555" y="463272"/>
            <a:ext cx="6265069" cy="7429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Basic Steps </a:t>
            </a:r>
            <a:r>
              <a:rPr lang="en-US" dirty="0" smtClean="0"/>
              <a:t>(3)</a:t>
            </a:r>
            <a:endParaRPr lang="en-US" dirty="0" smtClean="0"/>
          </a:p>
        </p:txBody>
      </p:sp>
      <p:sp>
        <p:nvSpPr>
          <p:cNvPr id="420874" name="Text Box 10"/>
          <p:cNvSpPr txBox="1">
            <a:spLocks noChangeArrowheads="1"/>
          </p:cNvSpPr>
          <p:nvPr/>
        </p:nvSpPr>
        <p:spPr bwMode="auto">
          <a:xfrm>
            <a:off x="2897982" y="1870472"/>
            <a:ext cx="168507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sz="1800" b="1">
                <a:solidFill>
                  <a:srgbClr val="0066FF"/>
                </a:solidFill>
                <a:latin typeface="Times New Roman" panose="02020603050405020304" pitchFamily="18" charset="0"/>
              </a:rPr>
              <a:t>1  1  0</a:t>
            </a:r>
            <a:r>
              <a:rPr kumimoji="0" lang="en-US" sz="1800" b="1">
                <a:latin typeface="Times New Roman" panose="02020603050405020304" pitchFamily="18" charset="0"/>
              </a:rPr>
              <a:t>  </a:t>
            </a:r>
            <a:r>
              <a:rPr kumimoji="0" lang="en-US" sz="1800" b="1">
                <a:solidFill>
                  <a:srgbClr val="0066FF"/>
                </a:solidFill>
                <a:latin typeface="Times New Roman" panose="02020603050405020304" pitchFamily="18" charset="0"/>
              </a:rPr>
              <a:t>0  1  0  0</a:t>
            </a:r>
          </a:p>
        </p:txBody>
      </p:sp>
      <p:sp>
        <p:nvSpPr>
          <p:cNvPr id="420875" name="Text Box 11"/>
          <p:cNvSpPr txBox="1">
            <a:spLocks noChangeArrowheads="1"/>
          </p:cNvSpPr>
          <p:nvPr/>
        </p:nvSpPr>
        <p:spPr bwMode="auto">
          <a:xfrm>
            <a:off x="2897982" y="2499122"/>
            <a:ext cx="168507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sz="1800" b="1">
                <a:solidFill>
                  <a:srgbClr val="009900"/>
                </a:solidFill>
                <a:latin typeface="Times New Roman" panose="02020603050405020304" pitchFamily="18" charset="0"/>
              </a:rPr>
              <a:t>0  1  0  0  0  1  1</a:t>
            </a:r>
          </a:p>
        </p:txBody>
      </p:sp>
      <p:sp>
        <p:nvSpPr>
          <p:cNvPr id="420876" name="Text Box 12"/>
          <p:cNvSpPr txBox="1">
            <a:spLocks noChangeArrowheads="1"/>
          </p:cNvSpPr>
          <p:nvPr/>
        </p:nvSpPr>
        <p:spPr bwMode="auto">
          <a:xfrm>
            <a:off x="1443038" y="1927622"/>
            <a:ext cx="10204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sz="1800" b="1">
                <a:latin typeface="Times New Roman" panose="02020603050405020304" pitchFamily="18" charset="0"/>
              </a:rPr>
              <a:t>Parent 1</a:t>
            </a:r>
            <a:endParaRPr kumimoji="0" lang="en-US" sz="1800">
              <a:latin typeface="Times New Roman" panose="02020603050405020304" pitchFamily="18" charset="0"/>
            </a:endParaRPr>
          </a:p>
        </p:txBody>
      </p:sp>
      <p:sp>
        <p:nvSpPr>
          <p:cNvPr id="420877" name="Text Box 13"/>
          <p:cNvSpPr txBox="1">
            <a:spLocks noChangeArrowheads="1"/>
          </p:cNvSpPr>
          <p:nvPr/>
        </p:nvSpPr>
        <p:spPr bwMode="auto">
          <a:xfrm>
            <a:off x="1443038" y="2556272"/>
            <a:ext cx="10204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sz="1800" b="1">
                <a:latin typeface="Times New Roman" panose="02020603050405020304" pitchFamily="18" charset="0"/>
              </a:rPr>
              <a:t>Parent 2</a:t>
            </a:r>
            <a:endParaRPr kumimoji="0" lang="en-US" sz="1800">
              <a:latin typeface="Times New Roman" panose="02020603050405020304" pitchFamily="18" charset="0"/>
            </a:endParaRPr>
          </a:p>
        </p:txBody>
      </p:sp>
      <p:sp>
        <p:nvSpPr>
          <p:cNvPr id="420878" name="Line 14"/>
          <p:cNvSpPr>
            <a:spLocks noChangeShapeType="1"/>
          </p:cNvSpPr>
          <p:nvPr/>
        </p:nvSpPr>
        <p:spPr bwMode="auto">
          <a:xfrm flipH="1">
            <a:off x="3583782" y="1815703"/>
            <a:ext cx="16669" cy="12037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1350"/>
          </a:p>
        </p:txBody>
      </p:sp>
      <p:sp>
        <p:nvSpPr>
          <p:cNvPr id="420879" name="Text Box 15"/>
          <p:cNvSpPr txBox="1">
            <a:spLocks noChangeArrowheads="1"/>
          </p:cNvSpPr>
          <p:nvPr/>
        </p:nvSpPr>
        <p:spPr bwMode="auto">
          <a:xfrm>
            <a:off x="2897982" y="3642122"/>
            <a:ext cx="168507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sz="1800" b="1">
                <a:solidFill>
                  <a:srgbClr val="0066FF"/>
                </a:solidFill>
                <a:latin typeface="Times New Roman" panose="02020603050405020304" pitchFamily="18" charset="0"/>
              </a:rPr>
              <a:t>1  1  0</a:t>
            </a:r>
            <a:r>
              <a:rPr kumimoji="0" lang="en-US" sz="1800" b="1">
                <a:latin typeface="Times New Roman" panose="02020603050405020304" pitchFamily="18" charset="0"/>
              </a:rPr>
              <a:t>  </a:t>
            </a:r>
            <a:r>
              <a:rPr kumimoji="0" lang="en-US" sz="1800" b="1">
                <a:solidFill>
                  <a:srgbClr val="009900"/>
                </a:solidFill>
                <a:latin typeface="Times New Roman" panose="02020603050405020304" pitchFamily="18" charset="0"/>
              </a:rPr>
              <a:t>0  0  1  1</a:t>
            </a:r>
          </a:p>
        </p:txBody>
      </p:sp>
      <p:sp>
        <p:nvSpPr>
          <p:cNvPr id="420881" name="Text Box 17"/>
          <p:cNvSpPr txBox="1">
            <a:spLocks noChangeArrowheads="1"/>
          </p:cNvSpPr>
          <p:nvPr/>
        </p:nvSpPr>
        <p:spPr bwMode="auto">
          <a:xfrm>
            <a:off x="1501379" y="3699272"/>
            <a:ext cx="9092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sz="1800" b="1">
                <a:latin typeface="Times New Roman" panose="02020603050405020304" pitchFamily="18" charset="0"/>
              </a:rPr>
              <a:t>Child 1</a:t>
            </a:r>
            <a:endParaRPr kumimoji="0" lang="en-US" sz="1800">
              <a:latin typeface="Times New Roman" panose="02020603050405020304" pitchFamily="18" charset="0"/>
            </a:endParaRPr>
          </a:p>
        </p:txBody>
      </p:sp>
      <p:sp>
        <p:nvSpPr>
          <p:cNvPr id="420882" name="Text Box 18"/>
          <p:cNvSpPr txBox="1">
            <a:spLocks noChangeArrowheads="1"/>
          </p:cNvSpPr>
          <p:nvPr/>
        </p:nvSpPr>
        <p:spPr bwMode="auto">
          <a:xfrm>
            <a:off x="1501379" y="4327922"/>
            <a:ext cx="9092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sz="1800" b="1">
                <a:latin typeface="Times New Roman" panose="02020603050405020304" pitchFamily="18" charset="0"/>
              </a:rPr>
              <a:t>Child 2</a:t>
            </a:r>
            <a:endParaRPr kumimoji="0" lang="en-US" sz="1800">
              <a:latin typeface="Times New Roman" panose="02020603050405020304" pitchFamily="18" charset="0"/>
            </a:endParaRPr>
          </a:p>
        </p:txBody>
      </p:sp>
      <p:sp>
        <p:nvSpPr>
          <p:cNvPr id="420883" name="Line 19"/>
          <p:cNvSpPr>
            <a:spLocks noChangeShapeType="1"/>
          </p:cNvSpPr>
          <p:nvPr/>
        </p:nvSpPr>
        <p:spPr bwMode="auto">
          <a:xfrm>
            <a:off x="3583782" y="3527823"/>
            <a:ext cx="16669" cy="12584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1350"/>
          </a:p>
        </p:txBody>
      </p:sp>
      <p:sp>
        <p:nvSpPr>
          <p:cNvPr id="420884" name="Line 20"/>
          <p:cNvSpPr>
            <a:spLocks noChangeShapeType="1"/>
          </p:cNvSpPr>
          <p:nvPr/>
        </p:nvSpPr>
        <p:spPr bwMode="auto">
          <a:xfrm flipH="1">
            <a:off x="2497931" y="2213372"/>
            <a:ext cx="40005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1350"/>
          </a:p>
        </p:txBody>
      </p:sp>
      <p:sp>
        <p:nvSpPr>
          <p:cNvPr id="420885" name="Line 21"/>
          <p:cNvSpPr>
            <a:spLocks noChangeShapeType="1"/>
          </p:cNvSpPr>
          <p:nvPr/>
        </p:nvSpPr>
        <p:spPr bwMode="auto">
          <a:xfrm>
            <a:off x="2497931" y="2499122"/>
            <a:ext cx="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1350"/>
          </a:p>
        </p:txBody>
      </p:sp>
      <p:sp>
        <p:nvSpPr>
          <p:cNvPr id="420886" name="Line 22"/>
          <p:cNvSpPr>
            <a:spLocks noChangeShapeType="1"/>
          </p:cNvSpPr>
          <p:nvPr/>
        </p:nvSpPr>
        <p:spPr bwMode="auto">
          <a:xfrm>
            <a:off x="2497931" y="3527822"/>
            <a:ext cx="40005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1350"/>
          </a:p>
        </p:txBody>
      </p:sp>
      <p:sp>
        <p:nvSpPr>
          <p:cNvPr id="420887" name="Line 23"/>
          <p:cNvSpPr>
            <a:spLocks noChangeShapeType="1"/>
          </p:cNvSpPr>
          <p:nvPr/>
        </p:nvSpPr>
        <p:spPr bwMode="auto">
          <a:xfrm flipH="1">
            <a:off x="2440781" y="2842022"/>
            <a:ext cx="45720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1350"/>
          </a:p>
        </p:txBody>
      </p:sp>
      <p:sp>
        <p:nvSpPr>
          <p:cNvPr id="420888" name="Line 24"/>
          <p:cNvSpPr>
            <a:spLocks noChangeShapeType="1"/>
          </p:cNvSpPr>
          <p:nvPr/>
        </p:nvSpPr>
        <p:spPr bwMode="auto">
          <a:xfrm>
            <a:off x="2440781" y="4156472"/>
            <a:ext cx="4572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1350"/>
          </a:p>
        </p:txBody>
      </p:sp>
      <p:sp>
        <p:nvSpPr>
          <p:cNvPr id="420889" name="Line 25"/>
          <p:cNvSpPr>
            <a:spLocks noChangeShapeType="1"/>
          </p:cNvSpPr>
          <p:nvPr/>
        </p:nvSpPr>
        <p:spPr bwMode="auto">
          <a:xfrm>
            <a:off x="4498181" y="2213372"/>
            <a:ext cx="7429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1350"/>
          </a:p>
        </p:txBody>
      </p:sp>
      <p:sp>
        <p:nvSpPr>
          <p:cNvPr id="420890" name="Line 26"/>
          <p:cNvSpPr>
            <a:spLocks noChangeShapeType="1"/>
          </p:cNvSpPr>
          <p:nvPr/>
        </p:nvSpPr>
        <p:spPr bwMode="auto">
          <a:xfrm>
            <a:off x="5241131" y="2670572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1350"/>
          </a:p>
        </p:txBody>
      </p:sp>
      <p:sp>
        <p:nvSpPr>
          <p:cNvPr id="420891" name="Line 27"/>
          <p:cNvSpPr>
            <a:spLocks noChangeShapeType="1"/>
          </p:cNvSpPr>
          <p:nvPr/>
        </p:nvSpPr>
        <p:spPr bwMode="auto">
          <a:xfrm flipH="1">
            <a:off x="4555331" y="4042172"/>
            <a:ext cx="6858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1350"/>
          </a:p>
        </p:txBody>
      </p:sp>
      <p:sp>
        <p:nvSpPr>
          <p:cNvPr id="420892" name="Line 28"/>
          <p:cNvSpPr>
            <a:spLocks noChangeShapeType="1"/>
          </p:cNvSpPr>
          <p:nvPr/>
        </p:nvSpPr>
        <p:spPr bwMode="auto">
          <a:xfrm>
            <a:off x="4326731" y="2842022"/>
            <a:ext cx="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1350"/>
          </a:p>
        </p:txBody>
      </p:sp>
      <p:sp>
        <p:nvSpPr>
          <p:cNvPr id="420893" name="Line 29"/>
          <p:cNvSpPr>
            <a:spLocks noChangeShapeType="1"/>
          </p:cNvSpPr>
          <p:nvPr/>
        </p:nvSpPr>
        <p:spPr bwMode="auto">
          <a:xfrm flipH="1">
            <a:off x="4441031" y="4408885"/>
            <a:ext cx="509588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1350"/>
          </a:p>
        </p:txBody>
      </p:sp>
      <p:sp>
        <p:nvSpPr>
          <p:cNvPr id="420894" name="Text Box 30"/>
          <p:cNvSpPr txBox="1">
            <a:spLocks noChangeArrowheads="1"/>
          </p:cNvSpPr>
          <p:nvPr/>
        </p:nvSpPr>
        <p:spPr bwMode="auto">
          <a:xfrm>
            <a:off x="4895850" y="4245769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FF3B78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sz="1800" b="1">
                <a:latin typeface="Times New Roman" panose="02020603050405020304" pitchFamily="18" charset="0"/>
              </a:rPr>
              <a:t>Mutation</a:t>
            </a:r>
            <a:endParaRPr kumimoji="0" 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60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0" fill="hold"/>
                                        <p:tgtEl>
                                          <p:spTgt spid="420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420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42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0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0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2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42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42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42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0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0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0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0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42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0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0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42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80" grpId="0" animBg="1"/>
      <p:bldP spid="420880" grpId="1" animBg="1"/>
      <p:bldP spid="420898" grpId="0" animBg="1"/>
      <p:bldP spid="420874" grpId="0" animBg="1"/>
      <p:bldP spid="420875" grpId="0" animBg="1"/>
      <p:bldP spid="420876" grpId="0"/>
      <p:bldP spid="420877" grpId="0"/>
      <p:bldP spid="420878" grpId="0" animBg="1"/>
      <p:bldP spid="420879" grpId="0" animBg="1"/>
      <p:bldP spid="420881" grpId="0"/>
      <p:bldP spid="420882" grpId="0"/>
      <p:bldP spid="420883" grpId="0" animBg="1"/>
      <p:bldP spid="420884" grpId="0" animBg="1"/>
      <p:bldP spid="420885" grpId="0" animBg="1"/>
      <p:bldP spid="420886" grpId="0" animBg="1"/>
      <p:bldP spid="420887" grpId="0" animBg="1"/>
      <p:bldP spid="420888" grpId="0" animBg="1"/>
      <p:bldP spid="420889" grpId="0" animBg="1"/>
      <p:bldP spid="420890" grpId="0" animBg="1"/>
      <p:bldP spid="420891" grpId="0" animBg="1"/>
      <p:bldP spid="420892" grpId="0" animBg="1"/>
      <p:bldP spid="420893" grpId="0" animBg="1"/>
      <p:bldP spid="42089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48965" y="429225"/>
            <a:ext cx="6275785" cy="7429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Basic </a:t>
            </a:r>
            <a:r>
              <a:rPr lang="en-US" dirty="0" smtClean="0"/>
              <a:t>Steps (4)</a:t>
            </a:r>
            <a:endParaRPr lang="en-US" dirty="0" smtClean="0"/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296260" y="1270331"/>
            <a:ext cx="6286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Tahoma" pitchFamily="34" charset="0"/>
              </a:rPr>
              <a:t>Accepting, Replacing &amp; Testing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39467" y="1707356"/>
            <a:ext cx="4536281" cy="3143250"/>
          </a:xfrm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800"/>
              <a:t>Place new offspring in a new population.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800"/>
              <a:t>Use new generated population for a further run of algorithm.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800"/>
              <a:t>If the end condition is satisfied, then </a:t>
            </a:r>
            <a:r>
              <a:rPr lang="en-US" sz="1800" b="1"/>
              <a:t>stop</a:t>
            </a:r>
            <a:r>
              <a:rPr lang="en-US" sz="1800"/>
              <a:t>. End conditions: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500"/>
              <a:t>Number of populations.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500"/>
              <a:t>Improvement of the best solution.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800"/>
              <a:t>Else, return to step 2 </a:t>
            </a:r>
            <a:r>
              <a:rPr lang="en-US" sz="1800" b="1"/>
              <a:t>[Fitness].</a:t>
            </a:r>
            <a:endParaRPr lang="he-IL" sz="1800"/>
          </a:p>
        </p:txBody>
      </p:sp>
    </p:spTree>
    <p:extLst>
      <p:ext uri="{BB962C8B-B14F-4D97-AF65-F5344CB8AC3E}">
        <p14:creationId xmlns:p14="http://schemas.microsoft.com/office/powerpoint/2010/main" val="329135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2113635"/>
            <a:ext cx="6260905" cy="57264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Some More Understanding on Knapsack Problem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8550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0" y="128470"/>
            <a:ext cx="6311806" cy="473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53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50" y="12847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35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266" y="-22935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9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6E561D3-86C7-40C1-8192-F7C2CE6EDA6F}" type="slidenum">
              <a:rPr lang="en-US" sz="1050"/>
              <a:pPr eaLnBrk="1" hangingPunct="1"/>
              <a:t>4</a:t>
            </a:fld>
            <a:endParaRPr lang="en-US" sz="105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86585"/>
            <a:ext cx="8246070" cy="610821"/>
          </a:xfrm>
        </p:spPr>
        <p:txBody>
          <a:bodyPr/>
          <a:lstStyle/>
          <a:p>
            <a:pPr eaLnBrk="1" hangingPunct="1"/>
            <a:r>
              <a:rPr lang="en-US" sz="3000" dirty="0">
                <a:solidFill>
                  <a:srgbClr val="D3A90F"/>
                </a:solidFill>
              </a:rPr>
              <a:t>Local Search Algorithms and Optimization Problems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7735" y="1518204"/>
            <a:ext cx="8246070" cy="351221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100">
                <a:solidFill>
                  <a:srgbClr val="CC0000"/>
                </a:solidFill>
              </a:rPr>
              <a:t>Complete state</a:t>
            </a:r>
            <a:r>
              <a:rPr lang="en-US" sz="2100"/>
              <a:t> formulation</a:t>
            </a:r>
          </a:p>
          <a:p>
            <a:pPr lvl="1" eaLnBrk="1" hangingPunct="1"/>
            <a:r>
              <a:rPr lang="en-US" sz="1800"/>
              <a:t>For example, for the 8 queens problem, all 8 queens are on the board and need to be moved around to get to a goal state</a:t>
            </a:r>
          </a:p>
          <a:p>
            <a:pPr eaLnBrk="1" hangingPunct="1"/>
            <a:r>
              <a:rPr lang="en-US" sz="2100"/>
              <a:t>Equivalent to </a:t>
            </a:r>
            <a:r>
              <a:rPr lang="en-US" sz="2100">
                <a:solidFill>
                  <a:srgbClr val="CC0000"/>
                </a:solidFill>
              </a:rPr>
              <a:t>optimization problems</a:t>
            </a:r>
            <a:r>
              <a:rPr lang="en-US" sz="2100"/>
              <a:t> often found in science and engineering</a:t>
            </a:r>
          </a:p>
          <a:p>
            <a:pPr eaLnBrk="1" hangingPunct="1"/>
            <a:r>
              <a:rPr lang="en-US" sz="2100"/>
              <a:t>Start somewhere and try to get to the solution from there</a:t>
            </a:r>
          </a:p>
          <a:p>
            <a:pPr eaLnBrk="1" hangingPunct="1"/>
            <a:r>
              <a:rPr lang="en-US" sz="2100">
                <a:solidFill>
                  <a:srgbClr val="CC0000"/>
                </a:solidFill>
              </a:rPr>
              <a:t>Local search</a:t>
            </a:r>
            <a:r>
              <a:rPr lang="en-US" sz="2100"/>
              <a:t> around the current state to decide where to go next</a:t>
            </a:r>
          </a:p>
        </p:txBody>
      </p:sp>
    </p:spTree>
    <p:extLst>
      <p:ext uri="{BB962C8B-B14F-4D97-AF65-F5344CB8AC3E}">
        <p14:creationId xmlns:p14="http://schemas.microsoft.com/office/powerpoint/2010/main" val="134095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16" y="-17694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169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5" y="6395"/>
            <a:ext cx="6413609" cy="481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175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706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83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57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265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0345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977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0" y="-176940"/>
            <a:ext cx="6858000" cy="519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581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5" y="-17694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817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16" y="-2509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968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5" y="-17694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234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16" y="-1476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6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96260" y="584008"/>
            <a:ext cx="8246070" cy="61082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D3A90F"/>
                </a:solidFill>
                <a:latin typeface="Corbel" panose="020B0503020204020204" pitchFamily="34" charset="0"/>
              </a:rPr>
              <a:t>Pose Estimation Example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10865" y="1340386"/>
            <a:ext cx="8131465" cy="3714750"/>
          </a:xfrm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 smtClean="0"/>
              <a:t>Given a geometric model of a 3D object and a 2D image of the object.</a:t>
            </a:r>
          </a:p>
          <a:p>
            <a:pPr eaLnBrk="1" hangingPunct="1"/>
            <a:r>
              <a:rPr lang="en-US" sz="2400" dirty="0" smtClean="0"/>
              <a:t>Determine the position and orientation of the object </a:t>
            </a:r>
            <a:r>
              <a:rPr lang="en-US" sz="2400" dirty="0" err="1" smtClean="0"/>
              <a:t>wrt</a:t>
            </a:r>
            <a:r>
              <a:rPr lang="en-US" sz="2400" dirty="0" smtClean="0"/>
              <a:t> the camera that snapped the image</a:t>
            </a:r>
            <a:r>
              <a:rPr lang="en-US" dirty="0" smtClean="0"/>
              <a:t>.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     </a:t>
            </a:r>
            <a:r>
              <a:rPr lang="en-US" sz="1800" dirty="0"/>
              <a:t>image                 3D object</a:t>
            </a:r>
          </a:p>
          <a:p>
            <a:pPr eaLnBrk="1" hangingPunct="1"/>
            <a:r>
              <a:rPr lang="en-US" dirty="0" smtClean="0"/>
              <a:t>State </a:t>
            </a:r>
            <a:r>
              <a:rPr lang="en-US" dirty="0" smtClean="0">
                <a:solidFill>
                  <a:srgbClr val="FF0000"/>
                </a:solidFill>
              </a:rPr>
              <a:t>(x, y, z, x-angle, y-angle, z-angle)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01089F-1F93-4EB8-9301-2B36D50C509E}" type="slidenum">
              <a:rPr lang="en-US" sz="1050"/>
              <a:pPr eaLnBrk="1" hangingPunct="1"/>
              <a:t>5</a:t>
            </a:fld>
            <a:endParaRPr lang="en-US" sz="105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3657600" y="3543300"/>
            <a:ext cx="514350" cy="40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4057650" y="3543300"/>
            <a:ext cx="514350" cy="40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3800475" y="3800475"/>
            <a:ext cx="628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114800" y="4000500"/>
            <a:ext cx="400050" cy="114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14750" y="4000500"/>
            <a:ext cx="400050" cy="114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4" name="Photo"/>
          <p:cNvSpPr>
            <a:spLocks noEditPoints="1" noChangeArrowheads="1"/>
          </p:cNvSpPr>
          <p:nvPr/>
        </p:nvSpPr>
        <p:spPr bwMode="auto">
          <a:xfrm>
            <a:off x="4972050" y="2857500"/>
            <a:ext cx="457200" cy="2857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30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21600"/>
                </a:moveTo>
                <a:lnTo>
                  <a:pt x="0" y="3085"/>
                </a:lnTo>
                <a:lnTo>
                  <a:pt x="1542" y="3085"/>
                </a:lnTo>
                <a:lnTo>
                  <a:pt x="1542" y="1028"/>
                </a:lnTo>
                <a:lnTo>
                  <a:pt x="3857" y="1028"/>
                </a:lnTo>
                <a:lnTo>
                  <a:pt x="3857" y="3085"/>
                </a:lnTo>
                <a:lnTo>
                  <a:pt x="5400" y="3085"/>
                </a:lnTo>
                <a:lnTo>
                  <a:pt x="6942" y="0"/>
                </a:lnTo>
                <a:lnTo>
                  <a:pt x="14657" y="0"/>
                </a:lnTo>
                <a:lnTo>
                  <a:pt x="16200" y="3085"/>
                </a:ln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  <a:path w="21600" h="21600" extrusionOk="0">
                <a:moveTo>
                  <a:pt x="0" y="3085"/>
                </a:move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lnTo>
                  <a:pt x="0" y="3085"/>
                </a:lnTo>
                <a:close/>
              </a:path>
              <a:path w="21600" h="21600" extrusionOk="0">
                <a:moveTo>
                  <a:pt x="10800" y="4800"/>
                </a:moveTo>
                <a:lnTo>
                  <a:pt x="11925" y="4971"/>
                </a:lnTo>
                <a:lnTo>
                  <a:pt x="13017" y="5442"/>
                </a:lnTo>
                <a:lnTo>
                  <a:pt x="14046" y="6128"/>
                </a:lnTo>
                <a:lnTo>
                  <a:pt x="14914" y="7071"/>
                </a:lnTo>
                <a:lnTo>
                  <a:pt x="15621" y="8271"/>
                </a:lnTo>
                <a:lnTo>
                  <a:pt x="16167" y="9514"/>
                </a:lnTo>
                <a:lnTo>
                  <a:pt x="16425" y="11014"/>
                </a:lnTo>
                <a:lnTo>
                  <a:pt x="16585" y="12471"/>
                </a:lnTo>
                <a:lnTo>
                  <a:pt x="16489" y="14014"/>
                </a:lnTo>
                <a:lnTo>
                  <a:pt x="16135" y="15471"/>
                </a:lnTo>
                <a:lnTo>
                  <a:pt x="15621" y="16800"/>
                </a:lnTo>
                <a:lnTo>
                  <a:pt x="14914" y="18000"/>
                </a:lnTo>
                <a:lnTo>
                  <a:pt x="14046" y="18942"/>
                </a:lnTo>
                <a:lnTo>
                  <a:pt x="13050" y="19671"/>
                </a:lnTo>
                <a:lnTo>
                  <a:pt x="11925" y="20057"/>
                </a:lnTo>
                <a:lnTo>
                  <a:pt x="10832" y="20185"/>
                </a:lnTo>
                <a:lnTo>
                  <a:pt x="9675" y="20142"/>
                </a:lnTo>
                <a:lnTo>
                  <a:pt x="8582" y="19628"/>
                </a:lnTo>
                <a:lnTo>
                  <a:pt x="7553" y="18942"/>
                </a:lnTo>
                <a:lnTo>
                  <a:pt x="6717" y="17957"/>
                </a:lnTo>
                <a:lnTo>
                  <a:pt x="5946" y="16842"/>
                </a:lnTo>
                <a:lnTo>
                  <a:pt x="5464" y="15514"/>
                </a:lnTo>
                <a:lnTo>
                  <a:pt x="5078" y="14014"/>
                </a:lnTo>
                <a:lnTo>
                  <a:pt x="5014" y="12514"/>
                </a:lnTo>
                <a:lnTo>
                  <a:pt x="5110" y="11014"/>
                </a:lnTo>
                <a:lnTo>
                  <a:pt x="5528" y="9557"/>
                </a:lnTo>
                <a:lnTo>
                  <a:pt x="6010" y="8228"/>
                </a:lnTo>
                <a:lnTo>
                  <a:pt x="6750" y="7114"/>
                </a:lnTo>
                <a:lnTo>
                  <a:pt x="7650" y="6085"/>
                </a:lnTo>
                <a:lnTo>
                  <a:pt x="8614" y="5400"/>
                </a:lnTo>
                <a:lnTo>
                  <a:pt x="9707" y="4971"/>
                </a:lnTo>
                <a:lnTo>
                  <a:pt x="10800" y="4800"/>
                </a:lnTo>
                <a:close/>
              </a:path>
              <a:path w="21600" h="21600" extrusionOk="0">
                <a:moveTo>
                  <a:pt x="8003" y="8057"/>
                </a:moveTo>
                <a:lnTo>
                  <a:pt x="8807" y="7371"/>
                </a:lnTo>
                <a:lnTo>
                  <a:pt x="9546" y="6985"/>
                </a:lnTo>
                <a:lnTo>
                  <a:pt x="10446" y="6771"/>
                </a:lnTo>
                <a:lnTo>
                  <a:pt x="11217" y="6771"/>
                </a:lnTo>
                <a:lnTo>
                  <a:pt x="12053" y="7028"/>
                </a:lnTo>
                <a:lnTo>
                  <a:pt x="12889" y="7457"/>
                </a:lnTo>
                <a:lnTo>
                  <a:pt x="13628" y="8100"/>
                </a:lnTo>
                <a:lnTo>
                  <a:pt x="14175" y="8871"/>
                </a:lnTo>
                <a:lnTo>
                  <a:pt x="14625" y="9814"/>
                </a:lnTo>
                <a:lnTo>
                  <a:pt x="14978" y="10885"/>
                </a:lnTo>
                <a:lnTo>
                  <a:pt x="15171" y="12042"/>
                </a:lnTo>
                <a:lnTo>
                  <a:pt x="15107" y="13114"/>
                </a:lnTo>
                <a:lnTo>
                  <a:pt x="15042" y="14228"/>
                </a:lnTo>
                <a:lnTo>
                  <a:pt x="14689" y="15257"/>
                </a:lnTo>
                <a:lnTo>
                  <a:pt x="14207" y="16285"/>
                </a:lnTo>
                <a:lnTo>
                  <a:pt x="13596" y="17057"/>
                </a:lnTo>
                <a:lnTo>
                  <a:pt x="12889" y="17657"/>
                </a:lnTo>
                <a:lnTo>
                  <a:pt x="12053" y="18085"/>
                </a:lnTo>
                <a:lnTo>
                  <a:pt x="11185" y="18257"/>
                </a:lnTo>
                <a:lnTo>
                  <a:pt x="10414" y="18214"/>
                </a:lnTo>
                <a:lnTo>
                  <a:pt x="9546" y="18042"/>
                </a:lnTo>
                <a:lnTo>
                  <a:pt x="8742" y="17614"/>
                </a:lnTo>
                <a:lnTo>
                  <a:pt x="8003" y="17014"/>
                </a:lnTo>
                <a:lnTo>
                  <a:pt x="7457" y="16242"/>
                </a:lnTo>
                <a:lnTo>
                  <a:pt x="6975" y="15257"/>
                </a:lnTo>
                <a:lnTo>
                  <a:pt x="6653" y="14142"/>
                </a:lnTo>
                <a:lnTo>
                  <a:pt x="6492" y="13114"/>
                </a:lnTo>
                <a:lnTo>
                  <a:pt x="6525" y="11914"/>
                </a:lnTo>
                <a:lnTo>
                  <a:pt x="6621" y="10842"/>
                </a:lnTo>
                <a:lnTo>
                  <a:pt x="6942" y="9771"/>
                </a:lnTo>
                <a:lnTo>
                  <a:pt x="7457" y="8785"/>
                </a:lnTo>
                <a:lnTo>
                  <a:pt x="8003" y="8057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 sz="1350"/>
          </a:p>
        </p:txBody>
      </p:sp>
      <p:cxnSp>
        <p:nvCxnSpPr>
          <p:cNvPr id="20" name="Straight Arrow Connector 19"/>
          <p:cNvCxnSpPr/>
          <p:nvPr/>
        </p:nvCxnSpPr>
        <p:spPr>
          <a:xfrm rot="10800000" flipV="1">
            <a:off x="4286250" y="3028950"/>
            <a:ext cx="914400" cy="68580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6486526" y="3286126"/>
            <a:ext cx="1200150" cy="23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5943600" y="3886200"/>
            <a:ext cx="1143000" cy="11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H="1">
            <a:off x="7029450" y="3943350"/>
            <a:ext cx="285750" cy="1714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00250" y="3943350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885950" y="3429000"/>
            <a:ext cx="685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cxnSp>
        <p:nvCxnSpPr>
          <p:cNvPr id="28" name="Straight Connector 27"/>
          <p:cNvCxnSpPr/>
          <p:nvPr/>
        </p:nvCxnSpPr>
        <p:spPr>
          <a:xfrm rot="5400000" flipH="1" flipV="1">
            <a:off x="1943100" y="3657600"/>
            <a:ext cx="3429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6200000" flipH="1">
            <a:off x="2171700" y="3657600"/>
            <a:ext cx="3429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9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5" y="-24765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366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5" y="-24235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867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16" y="-17694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014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772675" y="586585"/>
            <a:ext cx="7554295" cy="104657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>
                <a:solidFill>
                  <a:srgbClr val="F2CD44"/>
                </a:solidFill>
                <a:latin typeface="Corbel" panose="020B0503020204020204" pitchFamily="34" charset="0"/>
              </a:rPr>
              <a:t>Learning Outcomes with the Topic </a:t>
            </a:r>
            <a:endParaRPr lang="en-US" sz="3200" dirty="0" smtClean="0">
              <a:solidFill>
                <a:srgbClr val="F2CD44"/>
              </a:solidFill>
              <a:latin typeface="Corbel" panose="020B0503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670" y="1960930"/>
            <a:ext cx="870418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altLang="ar-JO" sz="2400" b="1" dirty="0" smtClean="0">
                <a:latin typeface="Corbel" panose="020B0503020204020204" pitchFamily="34" charset="0"/>
              </a:rPr>
              <a:t>Understanding the need of </a:t>
            </a:r>
            <a:r>
              <a:rPr lang="en-GB" altLang="ar-JO" sz="2400" b="1" dirty="0" smtClean="0">
                <a:latin typeface="Corbel" panose="020B0503020204020204" pitchFamily="34" charset="0"/>
              </a:rPr>
              <a:t>Local Optimisations in Search </a:t>
            </a:r>
            <a:r>
              <a:rPr lang="en-GB" altLang="ar-JO" sz="2400" b="1" dirty="0" smtClean="0">
                <a:latin typeface="Corbel" panose="020B0503020204020204" pitchFamily="34" charset="0"/>
              </a:rPr>
              <a:t>Algorithms </a:t>
            </a:r>
            <a:endParaRPr lang="en-IN" sz="2000" dirty="0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47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45358" y="560125"/>
            <a:ext cx="8679898" cy="543185"/>
          </a:xfrm>
        </p:spPr>
        <p:txBody>
          <a:bodyPr>
            <a:normAutofit fontScale="92500" lnSpcReduction="20000"/>
          </a:bodyPr>
          <a:lstStyle/>
          <a:p>
            <a:r>
              <a:rPr lang="en-US" sz="3900" b="1" dirty="0" smtClean="0">
                <a:solidFill>
                  <a:srgbClr val="D3A90F"/>
                </a:solidFill>
                <a:latin typeface="Corbel" panose="020B0503020204020204" pitchFamily="34" charset="0"/>
              </a:rPr>
              <a:t>Methodology</a:t>
            </a:r>
            <a:r>
              <a:rPr lang="en-US" b="1" dirty="0" smtClean="0">
                <a:solidFill>
                  <a:srgbClr val="D3A90F"/>
                </a:solidFill>
                <a:latin typeface="Corbel" panose="020B0503020204020204" pitchFamily="34" charset="0"/>
              </a:rPr>
              <a:t> And Assessment Criterias</a:t>
            </a:r>
            <a:endParaRPr lang="en-US" b="1" dirty="0">
              <a:solidFill>
                <a:srgbClr val="D3A90F"/>
              </a:solidFill>
              <a:latin typeface="Corbel" panose="020B0503020204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13206E1A-83A8-4DBF-B06F-ED203C78787D}"/>
              </a:ext>
            </a:extLst>
          </p:cNvPr>
          <p:cNvCxnSpPr>
            <a:cxnSpLocks/>
          </p:cNvCxnSpPr>
          <p:nvPr/>
        </p:nvCxnSpPr>
        <p:spPr>
          <a:xfrm>
            <a:off x="2973061" y="1550298"/>
            <a:ext cx="1762790" cy="1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5E221F1A-F046-4319-B387-29EFCD56D099}"/>
              </a:ext>
            </a:extLst>
          </p:cNvPr>
          <p:cNvGrpSpPr/>
          <p:nvPr/>
        </p:nvGrpSpPr>
        <p:grpSpPr>
          <a:xfrm>
            <a:off x="770080" y="1299725"/>
            <a:ext cx="3051000" cy="3051000"/>
            <a:chOff x="2514579" y="1730962"/>
            <a:chExt cx="4068000" cy="4068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2E1F5B6A-F17A-4478-A596-1392BEBD793B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6" name="Pie 10">
              <a:extLst>
                <a:ext uri="{FF2B5EF4-FFF2-40B4-BE49-F238E27FC236}">
                  <a16:creationId xmlns:a16="http://schemas.microsoft.com/office/drawing/2014/main" xmlns="" id="{B7CE135D-2F5A-4C68-9F96-C6FD55074912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name="adj1" fmla="val 16160009"/>
                <a:gd name="adj2" fmla="val 1927144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7B6652A-F828-4906-B683-F5C2A6F06A61}"/>
              </a:ext>
            </a:extLst>
          </p:cNvPr>
          <p:cNvCxnSpPr>
            <a:cxnSpLocks/>
          </p:cNvCxnSpPr>
          <p:nvPr/>
        </p:nvCxnSpPr>
        <p:spPr>
          <a:xfrm>
            <a:off x="3107602" y="2409965"/>
            <a:ext cx="1628249" cy="1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CE45D75-ED80-46EE-A50A-115D381CDC10}"/>
              </a:ext>
            </a:extLst>
          </p:cNvPr>
          <p:cNvGrpSpPr/>
          <p:nvPr/>
        </p:nvGrpSpPr>
        <p:grpSpPr>
          <a:xfrm>
            <a:off x="1040080" y="1569725"/>
            <a:ext cx="2511000" cy="2511000"/>
            <a:chOff x="2514579" y="1730962"/>
            <a:chExt cx="4068000" cy="4068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F8092336-E784-4AFD-9AA9-42F6AA08B8EA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0" name="Pie 14">
              <a:extLst>
                <a:ext uri="{FF2B5EF4-FFF2-40B4-BE49-F238E27FC236}">
                  <a16:creationId xmlns:a16="http://schemas.microsoft.com/office/drawing/2014/main" xmlns="" id="{749E539B-E973-48A7-9089-3A2CC2365E03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name="adj1" fmla="val 16145699"/>
                <a:gd name="adj2" fmla="val 462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28627220-46B6-4472-9C4D-716E202B98C5}"/>
              </a:ext>
            </a:extLst>
          </p:cNvPr>
          <p:cNvCxnSpPr>
            <a:cxnSpLocks/>
          </p:cNvCxnSpPr>
          <p:nvPr/>
        </p:nvCxnSpPr>
        <p:spPr>
          <a:xfrm>
            <a:off x="3107602" y="3269632"/>
            <a:ext cx="1628249" cy="1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6AB4186-8B6E-4607-9D98-179CAA8366D6}"/>
              </a:ext>
            </a:extLst>
          </p:cNvPr>
          <p:cNvGrpSpPr/>
          <p:nvPr/>
        </p:nvGrpSpPr>
        <p:grpSpPr>
          <a:xfrm>
            <a:off x="1310080" y="1839725"/>
            <a:ext cx="1971000" cy="1971000"/>
            <a:chOff x="2514579" y="1730962"/>
            <a:chExt cx="4068000" cy="406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43DC9E00-7090-45E9-A54E-E34A8D3D5190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4" name="Pie 18">
              <a:extLst>
                <a:ext uri="{FF2B5EF4-FFF2-40B4-BE49-F238E27FC236}">
                  <a16:creationId xmlns:a16="http://schemas.microsoft.com/office/drawing/2014/main" xmlns="" id="{3317BB1A-5ADF-476A-9B01-A673C8FA1533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name="adj1" fmla="val 16176551"/>
                <a:gd name="adj2" fmla="val 52779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CE252B3-69F9-4992-9EF5-B629E75D2FCA}"/>
              </a:ext>
            </a:extLst>
          </p:cNvPr>
          <p:cNvGrpSpPr/>
          <p:nvPr/>
        </p:nvGrpSpPr>
        <p:grpSpPr>
          <a:xfrm>
            <a:off x="1641404" y="2337406"/>
            <a:ext cx="1431000" cy="1431000"/>
            <a:chOff x="2514579" y="1730962"/>
            <a:chExt cx="4068000" cy="406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87BB14AE-CBA6-4C39-8EAC-1ADB2425F70B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7" name="Pie 21">
              <a:extLst>
                <a:ext uri="{FF2B5EF4-FFF2-40B4-BE49-F238E27FC236}">
                  <a16:creationId xmlns:a16="http://schemas.microsoft.com/office/drawing/2014/main" xmlns="" id="{133D800B-8719-4D93-8086-1861F3DDDBDB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name="adj1" fmla="val 16115061"/>
                <a:gd name="adj2" fmla="val 799925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ABCF7EDB-F334-482E-AE20-0AE2C9011BF7}"/>
              </a:ext>
            </a:extLst>
          </p:cNvPr>
          <p:cNvSpPr/>
          <p:nvPr/>
        </p:nvSpPr>
        <p:spPr>
          <a:xfrm>
            <a:off x="1850080" y="2379725"/>
            <a:ext cx="891000" cy="891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cxnSp>
        <p:nvCxnSpPr>
          <p:cNvPr id="19" name="Elbow Connector 23">
            <a:extLst>
              <a:ext uri="{FF2B5EF4-FFF2-40B4-BE49-F238E27FC236}">
                <a16:creationId xmlns:a16="http://schemas.microsoft.com/office/drawing/2014/main" xmlns="" id="{4651D134-A270-47A9-A0A6-48209DC43DC6}"/>
              </a:ext>
            </a:extLst>
          </p:cNvPr>
          <p:cNvCxnSpPr>
            <a:cxnSpLocks/>
          </p:cNvCxnSpPr>
          <p:nvPr/>
        </p:nvCxnSpPr>
        <p:spPr>
          <a:xfrm rot="10800000">
            <a:off x="1898065" y="3407511"/>
            <a:ext cx="2837786" cy="721790"/>
          </a:xfrm>
          <a:prstGeom prst="bentConnector3">
            <a:avLst>
              <a:gd name="adj1" fmla="val 99031"/>
            </a:avLst>
          </a:prstGeom>
          <a:ln w="38100">
            <a:solidFill>
              <a:schemeClr val="accent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98DF8671-45A7-47E4-88FC-2EDA015B78EC}"/>
              </a:ext>
            </a:extLst>
          </p:cNvPr>
          <p:cNvGrpSpPr/>
          <p:nvPr/>
        </p:nvGrpSpPr>
        <p:grpSpPr>
          <a:xfrm>
            <a:off x="5482174" y="1280550"/>
            <a:ext cx="3661826" cy="832944"/>
            <a:chOff x="6210998" y="1433695"/>
            <a:chExt cx="2688349" cy="11105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ACAC284A-9D9B-41D5-80DD-96FB0843C45F}"/>
                </a:ext>
              </a:extLst>
            </p:cNvPr>
            <p:cNvSpPr txBox="1"/>
            <p:nvPr/>
          </p:nvSpPr>
          <p:spPr>
            <a:xfrm>
              <a:off x="6210998" y="1433695"/>
              <a:ext cx="268834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Corbel" panose="020B0503020204020204" pitchFamily="34" charset="0"/>
                  <a:cs typeface="Arial" pitchFamily="34" charset="0"/>
                </a:rPr>
                <a:t>Class Assignment(s) </a:t>
              </a:r>
              <a:endParaRPr lang="ko-KR" altLang="en-US" sz="1100" b="1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D39F7CD4-3FC4-47E7-971B-FB0562705BBD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861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Corbel" panose="020B0503020204020204" pitchFamily="34" charset="0"/>
                  <a:cs typeface="Arial" pitchFamily="34" charset="0"/>
                </a:rPr>
                <a:t> </a:t>
              </a:r>
              <a:r>
                <a:rPr lang="en-IN" altLang="ko-KR" sz="1200" dirty="0">
                  <a:latin typeface="Corbel" panose="020B0503020204020204" pitchFamily="34" charset="0"/>
                  <a:cs typeface="Arial" pitchFamily="34" charset="0"/>
                </a:rPr>
                <a:t>Each chapter being covered will have one assignment.  The Case Studies will be given in line to the Changing with Speed across IT Projects in Kirirom</a:t>
              </a:r>
              <a:endParaRPr lang="ko-KR" altLang="en-US" sz="1200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FFA81B98-696B-4623-A9F2-A424409C5117}"/>
              </a:ext>
            </a:extLst>
          </p:cNvPr>
          <p:cNvGrpSpPr/>
          <p:nvPr/>
        </p:nvGrpSpPr>
        <p:grpSpPr>
          <a:xfrm>
            <a:off x="5551729" y="2175556"/>
            <a:ext cx="2870892" cy="618650"/>
            <a:chOff x="6210997" y="1386770"/>
            <a:chExt cx="2688349" cy="82486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B57CCF7-5DA8-4564-B4EC-293035C0B6A2}"/>
                </a:ext>
              </a:extLst>
            </p:cNvPr>
            <p:cNvSpPr txBox="1"/>
            <p:nvPr/>
          </p:nvSpPr>
          <p:spPr>
            <a:xfrm>
              <a:off x="6210997" y="1386770"/>
              <a:ext cx="268834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900" b="1" dirty="0">
                  <a:latin typeface="Corbel" panose="020B0503020204020204" pitchFamily="34" charset="0"/>
                  <a:cs typeface="Arial" pitchFamily="34" charset="0"/>
                </a:rPr>
                <a:t>Internal Exam(s) </a:t>
              </a:r>
              <a:endParaRPr lang="ko-KR" altLang="en-US" sz="900" b="1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B94F159A-71AD-4C32-A8FE-E43C64091862}"/>
                </a:ext>
              </a:extLst>
            </p:cNvPr>
            <p:cNvSpPr txBox="1"/>
            <p:nvPr/>
          </p:nvSpPr>
          <p:spPr>
            <a:xfrm>
              <a:off x="6210997" y="1883342"/>
              <a:ext cx="2688349" cy="328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Corbel" panose="020B0503020204020204" pitchFamily="34" charset="0"/>
                  <a:cs typeface="Arial" pitchFamily="34" charset="0"/>
                </a:rPr>
                <a:t> </a:t>
              </a:r>
              <a:r>
                <a:rPr lang="en-IN" altLang="ko-KR" sz="1000" dirty="0">
                  <a:latin typeface="Corbel" panose="020B0503020204020204" pitchFamily="34" charset="0"/>
                  <a:cs typeface="Arial" pitchFamily="34" charset="0"/>
                </a:rPr>
                <a:t>There will be 2 exams </a:t>
              </a:r>
              <a:endParaRPr lang="ko-KR" altLang="en-US" sz="1000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8224055B-550E-413B-B730-4102CD2C0759}"/>
              </a:ext>
            </a:extLst>
          </p:cNvPr>
          <p:cNvGrpSpPr/>
          <p:nvPr/>
        </p:nvGrpSpPr>
        <p:grpSpPr>
          <a:xfrm>
            <a:off x="5448160" y="2853375"/>
            <a:ext cx="2919878" cy="520978"/>
            <a:chOff x="6210998" y="1316170"/>
            <a:chExt cx="2734220" cy="69463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9A7F0BAA-66A9-4EC2-9B9A-B9E1D6B843F6}"/>
                </a:ext>
              </a:extLst>
            </p:cNvPr>
            <p:cNvSpPr txBox="1"/>
            <p:nvPr/>
          </p:nvSpPr>
          <p:spPr>
            <a:xfrm>
              <a:off x="6256869" y="1316170"/>
              <a:ext cx="2688349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Corbel" panose="020B0503020204020204" pitchFamily="34" charset="0"/>
                  <a:cs typeface="Arial" pitchFamily="34" charset="0"/>
                </a:rPr>
                <a:t>Model Exam </a:t>
              </a:r>
              <a:endParaRPr lang="ko-KR" altLang="en-US" sz="1000" b="1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1DAB60B1-032C-4B9A-977B-98AB003C6DCD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Corbel" panose="020B0503020204020204" pitchFamily="34" charset="0"/>
                </a:rPr>
                <a:t>There will be one Model Exam</a:t>
              </a:r>
              <a:r>
                <a:rPr lang="en-US" altLang="ko-KR" sz="1000" dirty="0">
                  <a:latin typeface="Corbel" panose="020B0503020204020204" pitchFamily="34" charset="0"/>
                  <a:cs typeface="Arial" pitchFamily="34" charset="0"/>
                </a:rPr>
                <a:t>. </a:t>
              </a:r>
              <a:endParaRPr lang="ko-KR" altLang="en-US" sz="1000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7673816D-1C33-4EF6-810C-7C5E352EF47A}"/>
              </a:ext>
            </a:extLst>
          </p:cNvPr>
          <p:cNvGrpSpPr/>
          <p:nvPr/>
        </p:nvGrpSpPr>
        <p:grpSpPr>
          <a:xfrm>
            <a:off x="5448161" y="3796402"/>
            <a:ext cx="2870892" cy="448224"/>
            <a:chOff x="6210998" y="1433695"/>
            <a:chExt cx="2688349" cy="59763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3AA5149D-9A50-4F93-8E23-9DA15026579A}"/>
                </a:ext>
              </a:extLst>
            </p:cNvPr>
            <p:cNvSpPr txBox="1"/>
            <p:nvPr/>
          </p:nvSpPr>
          <p:spPr>
            <a:xfrm>
              <a:off x="6210998" y="1433695"/>
              <a:ext cx="268834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Corbel" panose="020B0503020204020204" pitchFamily="34" charset="0"/>
                  <a:cs typeface="Arial" pitchFamily="34" charset="0"/>
                </a:rPr>
                <a:t>Semester Exam</a:t>
              </a:r>
              <a:endParaRPr lang="ko-KR" altLang="en-US" sz="1100" b="1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73106714-E953-4400-87C4-0E719956D2DC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1100" dirty="0">
                  <a:cs typeface="Arial" pitchFamily="34" charset="0"/>
                </a:rPr>
                <a:t>There will be 1 Semester Exam</a:t>
              </a:r>
              <a:endParaRPr lang="ko-KR" altLang="en-US" sz="1100" dirty="0">
                <a:cs typeface="Arial" pitchFamily="34" charset="0"/>
              </a:endParaRPr>
            </a:p>
          </p:txBody>
        </p:sp>
      </p:grpSp>
      <p:sp>
        <p:nvSpPr>
          <p:cNvPr id="32" name="Rectangle 9">
            <a:extLst>
              <a:ext uri="{FF2B5EF4-FFF2-40B4-BE49-F238E27FC236}">
                <a16:creationId xmlns:a16="http://schemas.microsoft.com/office/drawing/2014/main" xmlns="" id="{18DBA390-75ED-43AA-91BA-A14DF5EABBF0}"/>
              </a:ext>
            </a:extLst>
          </p:cNvPr>
          <p:cNvSpPr/>
          <p:nvPr/>
        </p:nvSpPr>
        <p:spPr>
          <a:xfrm>
            <a:off x="5020243" y="4013983"/>
            <a:ext cx="247097" cy="23130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xmlns="" id="{C931F413-FDAA-4098-B854-36A03837D3A6}"/>
              </a:ext>
            </a:extLst>
          </p:cNvPr>
          <p:cNvSpPr/>
          <p:nvPr/>
        </p:nvSpPr>
        <p:spPr>
          <a:xfrm flipH="1">
            <a:off x="4996909" y="3149267"/>
            <a:ext cx="293762" cy="24233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4" name="Round Same Side Corner Rectangle 11">
            <a:extLst>
              <a:ext uri="{FF2B5EF4-FFF2-40B4-BE49-F238E27FC236}">
                <a16:creationId xmlns:a16="http://schemas.microsoft.com/office/drawing/2014/main" xmlns="" id="{41E65A0E-75A9-4CC3-BEEC-343347FE7EC4}"/>
              </a:ext>
            </a:extLst>
          </p:cNvPr>
          <p:cNvSpPr>
            <a:spLocks noChangeAspect="1"/>
          </p:cNvSpPr>
          <p:nvPr/>
        </p:nvSpPr>
        <p:spPr>
          <a:xfrm rot="9900000">
            <a:off x="4995290" y="2285081"/>
            <a:ext cx="297000" cy="25224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5" name="Rounded Rectangle 27">
            <a:extLst>
              <a:ext uri="{FF2B5EF4-FFF2-40B4-BE49-F238E27FC236}">
                <a16:creationId xmlns:a16="http://schemas.microsoft.com/office/drawing/2014/main" xmlns="" id="{C652029C-B909-475E-AE36-DFE86C0F5FA5}"/>
              </a:ext>
            </a:extLst>
          </p:cNvPr>
          <p:cNvSpPr/>
          <p:nvPr/>
        </p:nvSpPr>
        <p:spPr>
          <a:xfrm>
            <a:off x="5013891" y="1450518"/>
            <a:ext cx="259797" cy="19955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6" name="Rounded Rectangle 51">
            <a:extLst>
              <a:ext uri="{FF2B5EF4-FFF2-40B4-BE49-F238E27FC236}">
                <a16:creationId xmlns:a16="http://schemas.microsoft.com/office/drawing/2014/main" xmlns="" id="{899650AB-B4FC-42EE-9756-4C4FA4E2086E}"/>
              </a:ext>
            </a:extLst>
          </p:cNvPr>
          <p:cNvSpPr/>
          <p:nvPr/>
        </p:nvSpPr>
        <p:spPr>
          <a:xfrm rot="16200000" flipH="1">
            <a:off x="2105869" y="2634145"/>
            <a:ext cx="405797" cy="382163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34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9785" y="1197405"/>
            <a:ext cx="6260905" cy="57264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rbel" panose="020B0503020204020204" pitchFamily="34" charset="0"/>
              </a:rPr>
              <a:t>Thank You !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6260" y="1960930"/>
            <a:ext cx="4275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“</a:t>
            </a:r>
            <a:r>
              <a:rPr lang="en-IN" dirty="0" smtClean="0">
                <a:latin typeface="Corbel" panose="020B0503020204020204" pitchFamily="34" charset="0"/>
              </a:rPr>
              <a:t>An Algorithm Must Be Seen to Be Believed”</a:t>
            </a:r>
          </a:p>
          <a:p>
            <a:pPr algn="ctr"/>
            <a:r>
              <a:rPr lang="en-IN" dirty="0">
                <a:latin typeface="Corbel" panose="020B0503020204020204" pitchFamily="34" charset="0"/>
              </a:rPr>
              <a:t> </a:t>
            </a:r>
            <a:r>
              <a:rPr lang="en-IN" dirty="0" smtClean="0">
                <a:latin typeface="Corbel" panose="020B0503020204020204" pitchFamily="34" charset="0"/>
              </a:rPr>
              <a:t>                                      - Donald Knuth</a:t>
            </a:r>
            <a:endParaRPr lang="en-IN" sz="1600" dirty="0">
              <a:latin typeface="Corbel" panose="020B05030202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705" y="-1"/>
            <a:ext cx="4419295" cy="516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1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E85016-C0AF-441E-B68E-F8966213E9FD}" type="slidenum">
              <a:rPr lang="en-US" sz="1050"/>
              <a:pPr eaLnBrk="1" hangingPunct="1"/>
              <a:t>6</a:t>
            </a:fld>
            <a:endParaRPr lang="en-US" sz="105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-1145502" y="443242"/>
            <a:ext cx="5470922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solidFill>
                  <a:srgbClr val="D3A90F"/>
                </a:solidFill>
                <a:latin typeface="Corbel" panose="020B0503020204020204" pitchFamily="34" charset="0"/>
              </a:rPr>
              <a:t>Hill Climbing</a:t>
            </a:r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1143000" y="2514600"/>
            <a:ext cx="2968229" cy="663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/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5348907" y="1702871"/>
            <a:ext cx="21563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Comic Sans MS" panose="030F0702030302020204" pitchFamily="66" charset="0"/>
              </a:rPr>
              <a:t>“Gradient ascent”</a:t>
            </a:r>
          </a:p>
        </p:txBody>
      </p:sp>
      <p:sp>
        <p:nvSpPr>
          <p:cNvPr id="7174" name="Oval 5"/>
          <p:cNvSpPr>
            <a:spLocks noChangeArrowheads="1"/>
          </p:cNvSpPr>
          <p:nvPr/>
        </p:nvSpPr>
        <p:spPr bwMode="auto">
          <a:xfrm>
            <a:off x="3486150" y="182880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7175" name="Line 6"/>
          <p:cNvSpPr>
            <a:spLocks noChangeShapeType="1"/>
          </p:cNvSpPr>
          <p:nvPr/>
        </p:nvSpPr>
        <p:spPr bwMode="auto">
          <a:xfrm flipH="1" flipV="1">
            <a:off x="3400425" y="1868206"/>
            <a:ext cx="171450" cy="3429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350"/>
          </a:p>
        </p:txBody>
      </p:sp>
      <p:sp>
        <p:nvSpPr>
          <p:cNvPr id="7176" name="Freeform 7"/>
          <p:cNvSpPr>
            <a:spLocks/>
          </p:cNvSpPr>
          <p:nvPr/>
        </p:nvSpPr>
        <p:spPr bwMode="auto">
          <a:xfrm>
            <a:off x="1771650" y="1925598"/>
            <a:ext cx="2628900" cy="952500"/>
          </a:xfrm>
          <a:custGeom>
            <a:avLst/>
            <a:gdLst>
              <a:gd name="T0" fmla="*/ 0 w 2208"/>
              <a:gd name="T1" fmla="*/ 2147483647 h 800"/>
              <a:gd name="T2" fmla="*/ 2147483647 w 2208"/>
              <a:gd name="T3" fmla="*/ 2147483647 h 800"/>
              <a:gd name="T4" fmla="*/ 2147483647 w 2208"/>
              <a:gd name="T5" fmla="*/ 2147483647 h 800"/>
              <a:gd name="T6" fmla="*/ 2147483647 w 2208"/>
              <a:gd name="T7" fmla="*/ 2147483647 h 800"/>
              <a:gd name="T8" fmla="*/ 2147483647 w 2208"/>
              <a:gd name="T9" fmla="*/ 0 h 800"/>
              <a:gd name="T10" fmla="*/ 2147483647 w 2208"/>
              <a:gd name="T11" fmla="*/ 2147483647 h 800"/>
              <a:gd name="T12" fmla="*/ 2147483647 w 2208"/>
              <a:gd name="T13" fmla="*/ 2147483647 h 800"/>
              <a:gd name="T14" fmla="*/ 2147483647 w 2208"/>
              <a:gd name="T15" fmla="*/ 2147483647 h 800"/>
              <a:gd name="T16" fmla="*/ 2147483647 w 2208"/>
              <a:gd name="T17" fmla="*/ 2147483647 h 800"/>
              <a:gd name="T18" fmla="*/ 2147483647 w 2208"/>
              <a:gd name="T19" fmla="*/ 2147483647 h 8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208"/>
              <a:gd name="T31" fmla="*/ 0 h 800"/>
              <a:gd name="T32" fmla="*/ 2208 w 2208"/>
              <a:gd name="T33" fmla="*/ 800 h 8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208" h="800">
                <a:moveTo>
                  <a:pt x="0" y="768"/>
                </a:moveTo>
                <a:cubicBezTo>
                  <a:pt x="76" y="784"/>
                  <a:pt x="152" y="800"/>
                  <a:pt x="240" y="768"/>
                </a:cubicBezTo>
                <a:cubicBezTo>
                  <a:pt x="328" y="736"/>
                  <a:pt x="448" y="672"/>
                  <a:pt x="528" y="576"/>
                </a:cubicBezTo>
                <a:cubicBezTo>
                  <a:pt x="608" y="480"/>
                  <a:pt x="640" y="288"/>
                  <a:pt x="720" y="192"/>
                </a:cubicBezTo>
                <a:cubicBezTo>
                  <a:pt x="800" y="96"/>
                  <a:pt x="912" y="0"/>
                  <a:pt x="1008" y="0"/>
                </a:cubicBezTo>
                <a:cubicBezTo>
                  <a:pt x="1104" y="0"/>
                  <a:pt x="1216" y="112"/>
                  <a:pt x="1296" y="192"/>
                </a:cubicBezTo>
                <a:cubicBezTo>
                  <a:pt x="1376" y="272"/>
                  <a:pt x="1432" y="400"/>
                  <a:pt x="1488" y="480"/>
                </a:cubicBezTo>
                <a:cubicBezTo>
                  <a:pt x="1544" y="560"/>
                  <a:pt x="1576" y="624"/>
                  <a:pt x="1632" y="672"/>
                </a:cubicBezTo>
                <a:cubicBezTo>
                  <a:pt x="1688" y="720"/>
                  <a:pt x="1728" y="752"/>
                  <a:pt x="1824" y="768"/>
                </a:cubicBezTo>
                <a:cubicBezTo>
                  <a:pt x="1920" y="784"/>
                  <a:pt x="2064" y="776"/>
                  <a:pt x="2208" y="7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sz="1350"/>
          </a:p>
        </p:txBody>
      </p:sp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2732087" y="1582609"/>
            <a:ext cx="84991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500" dirty="0">
                <a:solidFill>
                  <a:srgbClr val="FF0000"/>
                </a:solidFill>
              </a:rPr>
              <a:t>solution</a:t>
            </a:r>
          </a:p>
        </p:txBody>
      </p:sp>
      <p:sp>
        <p:nvSpPr>
          <p:cNvPr id="7178" name="Line 9"/>
          <p:cNvSpPr>
            <a:spLocks noChangeShapeType="1"/>
          </p:cNvSpPr>
          <p:nvPr/>
        </p:nvSpPr>
        <p:spPr bwMode="auto">
          <a:xfrm>
            <a:off x="2892245" y="1875624"/>
            <a:ext cx="0" cy="1714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350"/>
          </a:p>
        </p:txBody>
      </p:sp>
      <p:sp>
        <p:nvSpPr>
          <p:cNvPr id="7179" name="Text Box 10"/>
          <p:cNvSpPr txBox="1">
            <a:spLocks noChangeArrowheads="1"/>
          </p:cNvSpPr>
          <p:nvPr/>
        </p:nvSpPr>
        <p:spPr bwMode="auto">
          <a:xfrm>
            <a:off x="5488230" y="2503800"/>
            <a:ext cx="2069797" cy="55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500"/>
              <a:t>Note: solutions shown</a:t>
            </a:r>
          </a:p>
          <a:p>
            <a:pPr eaLnBrk="1" hangingPunct="1"/>
            <a:r>
              <a:rPr lang="en-US" sz="1500"/>
              <a:t>here as </a:t>
            </a:r>
            <a:r>
              <a:rPr lang="en-US" sz="1500">
                <a:solidFill>
                  <a:srgbClr val="FF0000"/>
                </a:solidFill>
              </a:rPr>
              <a:t>max</a:t>
            </a:r>
            <a:r>
              <a:rPr lang="en-US" sz="1500"/>
              <a:t> not min.</a:t>
            </a:r>
          </a:p>
        </p:txBody>
      </p:sp>
      <p:sp>
        <p:nvSpPr>
          <p:cNvPr id="7180" name="Text Box 11"/>
          <p:cNvSpPr txBox="1">
            <a:spLocks noChangeArrowheads="1"/>
          </p:cNvSpPr>
          <p:nvPr/>
        </p:nvSpPr>
        <p:spPr bwMode="auto">
          <a:xfrm>
            <a:off x="1976015" y="3600859"/>
            <a:ext cx="508344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33CC"/>
                </a:solidFill>
              </a:rPr>
              <a:t>Often used for numerical optimization problems.</a:t>
            </a:r>
          </a:p>
          <a:p>
            <a:pPr eaLnBrk="1" hangingPunct="1"/>
            <a:endParaRPr lang="en-US" sz="1800" dirty="0">
              <a:solidFill>
                <a:srgbClr val="0033CC"/>
              </a:solidFill>
            </a:endParaRPr>
          </a:p>
          <a:p>
            <a:pPr eaLnBrk="1" hangingPunct="1"/>
            <a:r>
              <a:rPr lang="en-US" sz="1800" dirty="0">
                <a:solidFill>
                  <a:srgbClr val="0033CC"/>
                </a:solidFill>
              </a:rPr>
              <a:t>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2493632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03C0F9-43B5-4433-9546-852827ACF69F}" type="slidenum">
              <a:rPr lang="en-US" sz="1050"/>
              <a:pPr eaLnBrk="1" hangingPunct="1"/>
              <a:t>7</a:t>
            </a:fld>
            <a:endParaRPr lang="en-US" sz="105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-9150" y="586585"/>
            <a:ext cx="8246070" cy="61082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D3A90F"/>
                </a:solidFill>
                <a:latin typeface="Corbel" panose="020B0503020204020204" pitchFamily="34" charset="0"/>
              </a:rPr>
              <a:t>AI Hill Climbing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375" y="1655520"/>
            <a:ext cx="7177135" cy="2595985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>
                <a:solidFill>
                  <a:srgbClr val="FF0000"/>
                </a:solidFill>
              </a:rPr>
              <a:t>Steepest-Ascent Hill Climbing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i="1"/>
              <a:t>current</a:t>
            </a:r>
            <a:r>
              <a:rPr lang="en-US" sz="1800"/>
              <a:t> </a:t>
            </a:r>
            <a:r>
              <a:rPr lang="en-US" sz="1800">
                <a:sym typeface="Wingdings" panose="05000000000000000000" pitchFamily="2" charset="2"/>
              </a:rPr>
              <a:t></a:t>
            </a:r>
            <a:r>
              <a:rPr lang="en-US" sz="1800"/>
              <a:t> start node</a:t>
            </a:r>
          </a:p>
          <a:p>
            <a:pPr eaLnBrk="1" hangingPunct="1">
              <a:lnSpc>
                <a:spcPct val="90000"/>
              </a:lnSpc>
            </a:pPr>
            <a:r>
              <a:rPr lang="en-US" sz="1800"/>
              <a:t> loop do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i="1"/>
              <a:t>neighbor</a:t>
            </a:r>
            <a:r>
              <a:rPr lang="en-US" sz="1500"/>
              <a:t> </a:t>
            </a:r>
            <a:r>
              <a:rPr lang="en-US" sz="1500">
                <a:sym typeface="Wingdings" panose="05000000000000000000" pitchFamily="2" charset="2"/>
              </a:rPr>
              <a:t> a highest-valued successor of </a:t>
            </a:r>
            <a:r>
              <a:rPr lang="en-US" sz="1500" i="1">
                <a:sym typeface="Wingdings" panose="05000000000000000000" pitchFamily="2" charset="2"/>
              </a:rPr>
              <a:t>current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>
                <a:sym typeface="Wingdings" panose="05000000000000000000" pitchFamily="2" charset="2"/>
              </a:rPr>
              <a:t>if </a:t>
            </a:r>
            <a:r>
              <a:rPr lang="en-US" sz="1500" i="1">
                <a:sym typeface="Wingdings" panose="05000000000000000000" pitchFamily="2" charset="2"/>
              </a:rPr>
              <a:t>neighbor</a:t>
            </a:r>
            <a:r>
              <a:rPr lang="en-US" sz="1500">
                <a:sym typeface="Wingdings" panose="05000000000000000000" pitchFamily="2" charset="2"/>
              </a:rPr>
              <a:t>.Value &lt;= </a:t>
            </a:r>
            <a:r>
              <a:rPr lang="en-US" sz="1500" i="1">
                <a:sym typeface="Wingdings" panose="05000000000000000000" pitchFamily="2" charset="2"/>
              </a:rPr>
              <a:t>current</a:t>
            </a:r>
            <a:r>
              <a:rPr lang="en-US" sz="1500">
                <a:sym typeface="Wingdings" panose="05000000000000000000" pitchFamily="2" charset="2"/>
              </a:rPr>
              <a:t>.Value then return </a:t>
            </a:r>
            <a:r>
              <a:rPr lang="en-US" sz="1500" i="1">
                <a:sym typeface="Wingdings" panose="05000000000000000000" pitchFamily="2" charset="2"/>
              </a:rPr>
              <a:t>current</a:t>
            </a:r>
            <a:r>
              <a:rPr lang="en-US" sz="1500">
                <a:sym typeface="Wingdings" panose="05000000000000000000" pitchFamily="2" charset="2"/>
              </a:rPr>
              <a:t>.State</a:t>
            </a:r>
            <a:endParaRPr lang="en-US" sz="1500"/>
          </a:p>
          <a:p>
            <a:pPr lvl="1" eaLnBrk="1" hangingPunct="1">
              <a:lnSpc>
                <a:spcPct val="90000"/>
              </a:lnSpc>
            </a:pPr>
            <a:r>
              <a:rPr lang="en-US" sz="1500" i="1"/>
              <a:t>current</a:t>
            </a:r>
            <a:r>
              <a:rPr lang="en-US" sz="1500">
                <a:sym typeface="Wingdings" panose="05000000000000000000" pitchFamily="2" charset="2"/>
              </a:rPr>
              <a:t> </a:t>
            </a:r>
            <a:r>
              <a:rPr lang="en-US" sz="1500"/>
              <a:t> </a:t>
            </a:r>
            <a:r>
              <a:rPr lang="en-US" sz="1500" i="1"/>
              <a:t>neighbor</a:t>
            </a:r>
          </a:p>
          <a:p>
            <a:pPr eaLnBrk="1" hangingPunct="1">
              <a:lnSpc>
                <a:spcPct val="90000"/>
              </a:lnSpc>
            </a:pPr>
            <a:r>
              <a:rPr lang="en-US" sz="1800"/>
              <a:t>end loop</a:t>
            </a:r>
          </a:p>
        </p:txBody>
      </p:sp>
    </p:spTree>
    <p:extLst>
      <p:ext uri="{BB962C8B-B14F-4D97-AF65-F5344CB8AC3E}">
        <p14:creationId xmlns:p14="http://schemas.microsoft.com/office/powerpoint/2010/main" val="327555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F92E6B-86CC-4398-B450-C52BE575C4AA}" type="slidenum">
              <a:rPr lang="en-US" sz="1050"/>
              <a:pPr eaLnBrk="1" hangingPunct="1"/>
              <a:t>8</a:t>
            </a:fld>
            <a:endParaRPr lang="en-US" sz="105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78300" y="617703"/>
            <a:ext cx="8246070" cy="61082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D3A90F"/>
                </a:solidFill>
              </a:rPr>
              <a:t>Hill Climbing Search</a:t>
            </a:r>
          </a:p>
        </p:txBody>
      </p:sp>
      <p:sp>
        <p:nvSpPr>
          <p:cNvPr id="9226" name="Line 11"/>
          <p:cNvSpPr>
            <a:spLocks noChangeShapeType="1"/>
          </p:cNvSpPr>
          <p:nvPr/>
        </p:nvSpPr>
        <p:spPr bwMode="auto">
          <a:xfrm>
            <a:off x="4301335" y="2471279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350"/>
          </a:p>
        </p:txBody>
      </p:sp>
      <p:sp>
        <p:nvSpPr>
          <p:cNvPr id="9227" name="Line 12"/>
          <p:cNvSpPr>
            <a:spLocks noChangeShapeType="1"/>
          </p:cNvSpPr>
          <p:nvPr/>
        </p:nvSpPr>
        <p:spPr bwMode="auto">
          <a:xfrm flipH="1">
            <a:off x="3586960" y="2434604"/>
            <a:ext cx="5143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350"/>
          </a:p>
        </p:txBody>
      </p:sp>
      <p:grpSp>
        <p:nvGrpSpPr>
          <p:cNvPr id="2" name="Group 1"/>
          <p:cNvGrpSpPr/>
          <p:nvPr/>
        </p:nvGrpSpPr>
        <p:grpSpPr>
          <a:xfrm>
            <a:off x="2586835" y="2034554"/>
            <a:ext cx="3429000" cy="1257300"/>
            <a:chOff x="2914650" y="1085850"/>
            <a:chExt cx="3429000" cy="1257300"/>
          </a:xfrm>
        </p:grpSpPr>
        <p:sp>
          <p:nvSpPr>
            <p:cNvPr id="9220" name="Oval 4"/>
            <p:cNvSpPr>
              <a:spLocks noChangeArrowheads="1"/>
            </p:cNvSpPr>
            <p:nvPr/>
          </p:nvSpPr>
          <p:spPr bwMode="auto">
            <a:xfrm>
              <a:off x="4400550" y="108585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800" dirty="0"/>
                <a:t> 6</a:t>
              </a:r>
            </a:p>
          </p:txBody>
        </p:sp>
        <p:sp>
          <p:nvSpPr>
            <p:cNvPr id="9221" name="Oval 5"/>
            <p:cNvSpPr>
              <a:spLocks noChangeArrowheads="1"/>
            </p:cNvSpPr>
            <p:nvPr/>
          </p:nvSpPr>
          <p:spPr bwMode="auto">
            <a:xfrm>
              <a:off x="2914650" y="188595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800"/>
                <a:t>4</a:t>
              </a:r>
            </a:p>
          </p:txBody>
        </p:sp>
        <p:sp>
          <p:nvSpPr>
            <p:cNvPr id="9222" name="Oval 6"/>
            <p:cNvSpPr>
              <a:spLocks noChangeArrowheads="1"/>
            </p:cNvSpPr>
            <p:nvPr/>
          </p:nvSpPr>
          <p:spPr bwMode="auto">
            <a:xfrm>
              <a:off x="3657600" y="188595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800"/>
                <a:t>10</a:t>
              </a:r>
            </a:p>
          </p:txBody>
        </p:sp>
        <p:sp>
          <p:nvSpPr>
            <p:cNvPr id="9223" name="Oval 7"/>
            <p:cNvSpPr>
              <a:spLocks noChangeArrowheads="1"/>
            </p:cNvSpPr>
            <p:nvPr/>
          </p:nvSpPr>
          <p:spPr bwMode="auto">
            <a:xfrm>
              <a:off x="4400550" y="188595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800"/>
                <a:t>3</a:t>
              </a:r>
            </a:p>
          </p:txBody>
        </p:sp>
        <p:sp>
          <p:nvSpPr>
            <p:cNvPr id="9224" name="Oval 8"/>
            <p:cNvSpPr>
              <a:spLocks noChangeArrowheads="1"/>
            </p:cNvSpPr>
            <p:nvPr/>
          </p:nvSpPr>
          <p:spPr bwMode="auto">
            <a:xfrm>
              <a:off x="5143500" y="188595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800"/>
                <a:t>2</a:t>
              </a:r>
            </a:p>
          </p:txBody>
        </p:sp>
        <p:sp>
          <p:nvSpPr>
            <p:cNvPr id="9225" name="Oval 9"/>
            <p:cNvSpPr>
              <a:spLocks noChangeArrowheads="1"/>
            </p:cNvSpPr>
            <p:nvPr/>
          </p:nvSpPr>
          <p:spPr bwMode="auto">
            <a:xfrm>
              <a:off x="5886450" y="188595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800"/>
                <a:t>8</a:t>
              </a:r>
            </a:p>
          </p:txBody>
        </p:sp>
        <p:sp>
          <p:nvSpPr>
            <p:cNvPr id="9228" name="Line 13"/>
            <p:cNvSpPr>
              <a:spLocks noChangeShapeType="1"/>
            </p:cNvSpPr>
            <p:nvPr/>
          </p:nvSpPr>
          <p:spPr bwMode="auto">
            <a:xfrm>
              <a:off x="4800600" y="1485900"/>
              <a:ext cx="628650" cy="400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9229" name="Line 14"/>
            <p:cNvSpPr>
              <a:spLocks noChangeShapeType="1"/>
            </p:cNvSpPr>
            <p:nvPr/>
          </p:nvSpPr>
          <p:spPr bwMode="auto">
            <a:xfrm flipH="1">
              <a:off x="3200400" y="1371600"/>
              <a:ext cx="120015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9230" name="Line 15"/>
            <p:cNvSpPr>
              <a:spLocks noChangeShapeType="1"/>
            </p:cNvSpPr>
            <p:nvPr/>
          </p:nvSpPr>
          <p:spPr bwMode="auto">
            <a:xfrm>
              <a:off x="4857750" y="1314450"/>
              <a:ext cx="1257300" cy="571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350"/>
            </a:p>
          </p:txBody>
        </p:sp>
      </p:grpSp>
      <p:sp>
        <p:nvSpPr>
          <p:cNvPr id="9231" name="Text Box 16"/>
          <p:cNvSpPr txBox="1">
            <a:spLocks noChangeArrowheads="1"/>
          </p:cNvSpPr>
          <p:nvPr/>
        </p:nvSpPr>
        <p:spPr bwMode="auto">
          <a:xfrm>
            <a:off x="2872585" y="1910458"/>
            <a:ext cx="902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800" dirty="0"/>
              <a:t>current</a:t>
            </a:r>
          </a:p>
        </p:txBody>
      </p:sp>
      <p:sp>
        <p:nvSpPr>
          <p:cNvPr id="9232" name="TextBox 15"/>
          <p:cNvSpPr txBox="1">
            <a:spLocks noChangeArrowheads="1"/>
          </p:cNvSpPr>
          <p:nvPr/>
        </p:nvSpPr>
        <p:spPr bwMode="auto">
          <a:xfrm>
            <a:off x="2805574" y="4251505"/>
            <a:ext cx="36471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CC0000"/>
                </a:solidFill>
              </a:rPr>
              <a:t>What if current had a value of 12?</a:t>
            </a:r>
          </a:p>
        </p:txBody>
      </p:sp>
    </p:spTree>
    <p:extLst>
      <p:ext uri="{BB962C8B-B14F-4D97-AF65-F5344CB8AC3E}">
        <p14:creationId xmlns:p14="http://schemas.microsoft.com/office/powerpoint/2010/main" val="234587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84B55D5-F9FC-497C-A493-040160B02215}" type="slidenum">
              <a:rPr lang="en-US" sz="1050"/>
              <a:pPr eaLnBrk="1" hangingPunct="1"/>
              <a:t>9</a:t>
            </a:fld>
            <a:endParaRPr lang="en-US" sz="105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-50520" y="433880"/>
            <a:ext cx="5470922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solidFill>
                  <a:srgbClr val="D3A90F"/>
                </a:solidFill>
                <a:latin typeface="Corbel" panose="020B0503020204020204" pitchFamily="34" charset="0"/>
              </a:rPr>
              <a:t>Hill Climbin</a:t>
            </a:r>
            <a:r>
              <a:rPr lang="en-US" sz="3600" dirty="0" smtClean="0">
                <a:solidFill>
                  <a:srgbClr val="D3A90F"/>
                </a:solidFill>
                <a:latin typeface="Corbel" panose="020B0503020204020204" pitchFamily="34" charset="0"/>
              </a:rPr>
              <a:t>g</a:t>
            </a:r>
            <a:r>
              <a:rPr lang="en-US" sz="4000" dirty="0" smtClean="0">
                <a:solidFill>
                  <a:srgbClr val="D3A90F"/>
                </a:solidFill>
                <a:latin typeface="Corbel" panose="020B0503020204020204" pitchFamily="34" charset="0"/>
              </a:rPr>
              <a:t> </a:t>
            </a:r>
            <a:r>
              <a:rPr lang="en-US" sz="4000" dirty="0" smtClean="0">
                <a:solidFill>
                  <a:srgbClr val="D3A90F"/>
                </a:solidFill>
                <a:latin typeface="Corbel" panose="020B0503020204020204" pitchFamily="34" charset="0"/>
              </a:rPr>
              <a:t>Algorithm</a:t>
            </a:r>
            <a:endParaRPr lang="en-US" sz="4000" dirty="0" smtClean="0">
              <a:solidFill>
                <a:srgbClr val="D3A90F"/>
              </a:solidFill>
              <a:latin typeface="Corbel" panose="020B0503020204020204" pitchFamily="34" charset="0"/>
            </a:endParaRPr>
          </a:p>
        </p:txBody>
      </p:sp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1143000" y="2571750"/>
            <a:ext cx="2968229" cy="663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60" y="1467085"/>
            <a:ext cx="6447323" cy="330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1379</Words>
  <Application>Microsoft Office PowerPoint</Application>
  <PresentationFormat>On-screen Show (16:9)</PresentationFormat>
  <Paragraphs>340</Paragraphs>
  <Slides>55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Malgun Gothic</vt:lpstr>
      <vt:lpstr>Arial</vt:lpstr>
      <vt:lpstr>Calibri</vt:lpstr>
      <vt:lpstr>Comic Sans MS</vt:lpstr>
      <vt:lpstr>Corbel</vt:lpstr>
      <vt:lpstr>Courier New</vt:lpstr>
      <vt:lpstr>Monotype Sorts</vt:lpstr>
      <vt:lpstr>Symbol</vt:lpstr>
      <vt:lpstr>Tahoma</vt:lpstr>
      <vt:lpstr>Times New Roman</vt:lpstr>
      <vt:lpstr>Wingdings</vt:lpstr>
      <vt:lpstr>Office Theme</vt:lpstr>
      <vt:lpstr>Artificial Intelligence (AI)</vt:lpstr>
      <vt:lpstr>Agenda</vt:lpstr>
      <vt:lpstr>More Search Methods</vt:lpstr>
      <vt:lpstr>Local Search Algorithms and Optimization Problems</vt:lpstr>
      <vt:lpstr>Pose Estimation Example</vt:lpstr>
      <vt:lpstr>Hill Climbing</vt:lpstr>
      <vt:lpstr>AI Hill Climbing</vt:lpstr>
      <vt:lpstr>Hill Climbing Search</vt:lpstr>
      <vt:lpstr>Hill Climbing Algorithm</vt:lpstr>
      <vt:lpstr>Hill Climbing Problems</vt:lpstr>
      <vt:lpstr>Solving the Problems </vt:lpstr>
      <vt:lpstr>Simulated Annealing (1)</vt:lpstr>
      <vt:lpstr>Simulated Annealing (2)</vt:lpstr>
      <vt:lpstr>Simulated Annealing (3)</vt:lpstr>
      <vt:lpstr>For Simulated Annealing</vt:lpstr>
      <vt:lpstr>Simulated Annealing Algorithm</vt:lpstr>
      <vt:lpstr>Probabilistic Selection</vt:lpstr>
      <vt:lpstr>Simulated Annealing Properties</vt:lpstr>
      <vt:lpstr>Simulated Annealing Schedules</vt:lpstr>
      <vt:lpstr>Simulated Annealing Applications</vt:lpstr>
      <vt:lpstr>Genetic Algorithm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Knapsack Problem (1)</vt:lpstr>
      <vt:lpstr>Knapsack Problem (2): Example</vt:lpstr>
      <vt:lpstr>Genetic Algorithm :Outline</vt:lpstr>
      <vt:lpstr>Genetic Algorithm: Outline</vt:lpstr>
      <vt:lpstr>Basic Steps (1)</vt:lpstr>
      <vt:lpstr>Basic Steps (2)</vt:lpstr>
      <vt:lpstr>Basic Steps (3)</vt:lpstr>
      <vt:lpstr>Basic Steps (4)</vt:lpstr>
      <vt:lpstr>Some More Understanding on Knapsack Problem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2019-07-02T00:09:55Z</dcterms:modified>
</cp:coreProperties>
</file>