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gT7mbZUkhPZSysBFByrVqZFZrW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5"/>
          <p:cNvSpPr txBox="1"/>
          <p:nvPr>
            <p:ph type="ctrTitle"/>
          </p:nvPr>
        </p:nvSpPr>
        <p:spPr>
          <a:xfrm>
            <a:off x="601670" y="1350110"/>
            <a:ext cx="824607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5"/>
          <p:cNvSpPr txBox="1"/>
          <p:nvPr>
            <p:ph idx="1" type="subTitle"/>
          </p:nvPr>
        </p:nvSpPr>
        <p:spPr>
          <a:xfrm>
            <a:off x="601669" y="2877160"/>
            <a:ext cx="8398775" cy="1374345"/>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Clr>
                <a:srgbClr val="F2CD44"/>
              </a:buClr>
              <a:buSzPts val="2800"/>
              <a:buNone/>
              <a:defRPr b="0" i="0" sz="2800">
                <a:solidFill>
                  <a:srgbClr val="F2CD44"/>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4" name="Shape 74"/>
        <p:cNvGrpSpPr/>
        <p:nvPr/>
      </p:nvGrpSpPr>
      <p:grpSpPr>
        <a:xfrm>
          <a:off x="0" y="0"/>
          <a:ext cx="0" cy="0"/>
          <a:chOff x="0" y="0"/>
          <a:chExt cx="0" cy="0"/>
        </a:xfrm>
      </p:grpSpPr>
      <p:sp>
        <p:nvSpPr>
          <p:cNvPr id="75" name="Google Shape;75;p34"/>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7" name="Google Shape;77;p34"/>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8" name="Google Shape;78;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1" name="Shape 81"/>
        <p:cNvGrpSpPr/>
        <p:nvPr/>
      </p:nvGrpSpPr>
      <p:grpSpPr>
        <a:xfrm>
          <a:off x="0" y="0"/>
          <a:ext cx="0" cy="0"/>
          <a:chOff x="0" y="0"/>
          <a:chExt cx="0" cy="0"/>
        </a:xfrm>
      </p:grpSpPr>
      <p:sp>
        <p:nvSpPr>
          <p:cNvPr id="82" name="Google Shape;82;p3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5"/>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84" name="Google Shape;84;p3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5" name="Google Shape;85;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8" name="Shape 88"/>
        <p:cNvGrpSpPr/>
        <p:nvPr/>
      </p:nvGrpSpPr>
      <p:grpSpPr>
        <a:xfrm>
          <a:off x="0" y="0"/>
          <a:ext cx="0" cy="0"/>
          <a:chOff x="0" y="0"/>
          <a:chExt cx="0" cy="0"/>
        </a:xfrm>
      </p:grpSpPr>
      <p:sp>
        <p:nvSpPr>
          <p:cNvPr id="89" name="Google Shape;89;p3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6"/>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37"/>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7"/>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3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100" name="Google Shape;100;p37"/>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type="obj">
  <p:cSld name="OBJECT">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26"/>
          <p:cNvSpPr txBox="1"/>
          <p:nvPr>
            <p:ph type="title"/>
          </p:nvPr>
        </p:nvSpPr>
        <p:spPr>
          <a:xfrm>
            <a:off x="448964" y="433880"/>
            <a:ext cx="6260905" cy="57264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6"/>
          <p:cNvSpPr txBox="1"/>
          <p:nvPr>
            <p:ph idx="1" type="body"/>
          </p:nvPr>
        </p:nvSpPr>
        <p:spPr>
          <a:xfrm>
            <a:off x="448965" y="1044700"/>
            <a:ext cx="6260906" cy="351106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1D1B10"/>
              </a:buClr>
              <a:buSzPts val="2800"/>
              <a:buChar char="•"/>
              <a:defRPr sz="2800">
                <a:solidFill>
                  <a:srgbClr val="1D1B10"/>
                </a:solidFill>
              </a:defRPr>
            </a:lvl1pPr>
            <a:lvl2pPr indent="-406400" lvl="1" marL="914400" algn="l">
              <a:spcBef>
                <a:spcPts val="560"/>
              </a:spcBef>
              <a:spcAft>
                <a:spcPts val="0"/>
              </a:spcAft>
              <a:buClr>
                <a:srgbClr val="1D1B10"/>
              </a:buClr>
              <a:buSzPts val="2800"/>
              <a:buChar char="–"/>
              <a:defRPr>
                <a:solidFill>
                  <a:srgbClr val="1D1B10"/>
                </a:solidFill>
              </a:defRPr>
            </a:lvl2pPr>
            <a:lvl3pPr indent="-381000" lvl="2" marL="1371600" algn="l">
              <a:spcBef>
                <a:spcPts val="480"/>
              </a:spcBef>
              <a:spcAft>
                <a:spcPts val="0"/>
              </a:spcAft>
              <a:buClr>
                <a:srgbClr val="1D1B10"/>
              </a:buClr>
              <a:buSzPts val="2400"/>
              <a:buChar char="•"/>
              <a:defRPr>
                <a:solidFill>
                  <a:srgbClr val="1D1B10"/>
                </a:solidFill>
              </a:defRPr>
            </a:lvl3pPr>
            <a:lvl4pPr indent="-355600" lvl="3" marL="1828800" algn="l">
              <a:spcBef>
                <a:spcPts val="400"/>
              </a:spcBef>
              <a:spcAft>
                <a:spcPts val="0"/>
              </a:spcAft>
              <a:buClr>
                <a:srgbClr val="1D1B10"/>
              </a:buClr>
              <a:buSzPts val="2000"/>
              <a:buChar char="–"/>
              <a:defRPr>
                <a:solidFill>
                  <a:srgbClr val="1D1B10"/>
                </a:solidFill>
              </a:defRPr>
            </a:lvl4pPr>
            <a:lvl5pPr indent="-355600" lvl="4" marL="2286000" algn="l">
              <a:spcBef>
                <a:spcPts val="400"/>
              </a:spcBef>
              <a:spcAft>
                <a:spcPts val="0"/>
              </a:spcAft>
              <a:buClr>
                <a:srgbClr val="1D1B10"/>
              </a:buClr>
              <a:buSzPts val="2000"/>
              <a:buChar char="»"/>
              <a:defRPr>
                <a:solidFill>
                  <a:srgbClr val="1D1B1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33" name="Shape 33"/>
        <p:cNvGrpSpPr/>
        <p:nvPr/>
      </p:nvGrpSpPr>
      <p:grpSpPr>
        <a:xfrm>
          <a:off x="0" y="0"/>
          <a:ext cx="0" cy="0"/>
          <a:chOff x="0" y="0"/>
          <a:chExt cx="0" cy="0"/>
        </a:xfrm>
      </p:grpSpPr>
      <p:sp>
        <p:nvSpPr>
          <p:cNvPr id="34" name="Google Shape;34;p28"/>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2CD44"/>
              </a:buClr>
              <a:buSzPts val="3600"/>
              <a:buFont typeface="Calibri"/>
              <a:buNone/>
              <a:defRPr sz="3600">
                <a:solidFill>
                  <a:srgbClr val="F2CD4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1D1B10"/>
              </a:buClr>
              <a:buSzPts val="2800"/>
              <a:buChar char="•"/>
              <a:defRPr sz="2800">
                <a:solidFill>
                  <a:srgbClr val="1D1B10"/>
                </a:solidFill>
              </a:defRPr>
            </a:lvl1pPr>
            <a:lvl2pPr indent="-406400" lvl="1" marL="914400" algn="l">
              <a:spcBef>
                <a:spcPts val="560"/>
              </a:spcBef>
              <a:spcAft>
                <a:spcPts val="0"/>
              </a:spcAft>
              <a:buClr>
                <a:srgbClr val="1D1B10"/>
              </a:buClr>
              <a:buSzPts val="2800"/>
              <a:buChar char="–"/>
              <a:defRPr>
                <a:solidFill>
                  <a:srgbClr val="1D1B10"/>
                </a:solidFill>
              </a:defRPr>
            </a:lvl2pPr>
            <a:lvl3pPr indent="-381000" lvl="2" marL="1371600" algn="l">
              <a:spcBef>
                <a:spcPts val="480"/>
              </a:spcBef>
              <a:spcAft>
                <a:spcPts val="0"/>
              </a:spcAft>
              <a:buClr>
                <a:srgbClr val="1D1B10"/>
              </a:buClr>
              <a:buSzPts val="2400"/>
              <a:buChar char="•"/>
              <a:defRPr>
                <a:solidFill>
                  <a:srgbClr val="1D1B10"/>
                </a:solidFill>
              </a:defRPr>
            </a:lvl3pPr>
            <a:lvl4pPr indent="-355600" lvl="3" marL="1828800" algn="l">
              <a:spcBef>
                <a:spcPts val="400"/>
              </a:spcBef>
              <a:spcAft>
                <a:spcPts val="0"/>
              </a:spcAft>
              <a:buClr>
                <a:srgbClr val="1D1B10"/>
              </a:buClr>
              <a:buSzPts val="2000"/>
              <a:buChar char="–"/>
              <a:defRPr>
                <a:solidFill>
                  <a:srgbClr val="1D1B10"/>
                </a:solidFill>
              </a:defRPr>
            </a:lvl4pPr>
            <a:lvl5pPr indent="-355600" lvl="4" marL="2286000" algn="l">
              <a:spcBef>
                <a:spcPts val="400"/>
              </a:spcBef>
              <a:spcAft>
                <a:spcPts val="0"/>
              </a:spcAft>
              <a:buClr>
                <a:srgbClr val="1D1B10"/>
              </a:buClr>
              <a:buSzPts val="2000"/>
              <a:buChar char="»"/>
              <a:defRPr>
                <a:solidFill>
                  <a:srgbClr val="1D1B1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9" name="Shape 39"/>
        <p:cNvGrpSpPr/>
        <p:nvPr/>
      </p:nvGrpSpPr>
      <p:grpSpPr>
        <a:xfrm>
          <a:off x="0" y="0"/>
          <a:ext cx="0" cy="0"/>
          <a:chOff x="0" y="0"/>
          <a:chExt cx="0" cy="0"/>
        </a:xfrm>
      </p:grpSpPr>
      <p:sp>
        <p:nvSpPr>
          <p:cNvPr id="40" name="Google Shape;40;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s slide layout">
  <p:cSld name="1_Contents slide layout">
    <p:spTree>
      <p:nvGrpSpPr>
        <p:cNvPr id="43" name="Shape 43"/>
        <p:cNvGrpSpPr/>
        <p:nvPr/>
      </p:nvGrpSpPr>
      <p:grpSpPr>
        <a:xfrm>
          <a:off x="0" y="0"/>
          <a:ext cx="0" cy="0"/>
          <a:chOff x="0" y="0"/>
          <a:chExt cx="0" cy="0"/>
        </a:xfrm>
      </p:grpSpPr>
      <p:sp>
        <p:nvSpPr>
          <p:cNvPr id="44" name="Google Shape;44;p30"/>
          <p:cNvSpPr txBox="1"/>
          <p:nvPr>
            <p:ph idx="1" type="body"/>
          </p:nvPr>
        </p:nvSpPr>
        <p:spPr>
          <a:xfrm>
            <a:off x="242647" y="254632"/>
            <a:ext cx="8679898" cy="543185"/>
          </a:xfrm>
          <a:prstGeom prst="rect">
            <a:avLst/>
          </a:prstGeom>
          <a:noFill/>
          <a:ln>
            <a:noFill/>
          </a:ln>
        </p:spPr>
        <p:txBody>
          <a:bodyPr anchorCtr="0" anchor="ctr" bIns="45700" lIns="91425" spcFirstLastPara="1" rIns="91425" wrap="square" tIns="45700">
            <a:normAutofit/>
          </a:bodyPr>
          <a:lstStyle>
            <a:lvl1pPr indent="-228600" lvl="0" marL="457200" algn="ctr">
              <a:spcBef>
                <a:spcPts val="810"/>
              </a:spcBef>
              <a:spcAft>
                <a:spcPts val="0"/>
              </a:spcAft>
              <a:buClr>
                <a:srgbClr val="262626"/>
              </a:buClr>
              <a:buSzPts val="4050"/>
              <a:buNone/>
              <a:defRPr b="0" sz="4050">
                <a:solidFill>
                  <a:srgbClr val="262626"/>
                </a:solidFill>
                <a:latin typeface="Calibri"/>
                <a:ea typeface="Calibri"/>
                <a:cs typeface="Calibri"/>
                <a:sym typeface="Calibri"/>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45" name="Google Shape;45;p30"/>
          <p:cNvGrpSpPr/>
          <p:nvPr/>
        </p:nvGrpSpPr>
        <p:grpSpPr>
          <a:xfrm>
            <a:off x="0" y="4948390"/>
            <a:ext cx="9144000" cy="195110"/>
            <a:chOff x="4379494" y="697832"/>
            <a:chExt cx="2586787" cy="168442"/>
          </a:xfrm>
        </p:grpSpPr>
        <p:sp>
          <p:nvSpPr>
            <p:cNvPr id="46" name="Google Shape;46;p30"/>
            <p:cNvSpPr/>
            <p:nvPr/>
          </p:nvSpPr>
          <p:spPr>
            <a:xfrm>
              <a:off x="4379494" y="697832"/>
              <a:ext cx="517358" cy="1684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7" name="Google Shape;47;p30"/>
            <p:cNvSpPr/>
            <p:nvPr/>
          </p:nvSpPr>
          <p:spPr>
            <a:xfrm>
              <a:off x="4896852" y="697832"/>
              <a:ext cx="517358" cy="1684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8" name="Google Shape;48;p30"/>
            <p:cNvSpPr/>
            <p:nvPr/>
          </p:nvSpPr>
          <p:spPr>
            <a:xfrm>
              <a:off x="5414209" y="697832"/>
              <a:ext cx="517358" cy="16844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49" name="Google Shape;49;p30"/>
            <p:cNvSpPr/>
            <p:nvPr/>
          </p:nvSpPr>
          <p:spPr>
            <a:xfrm>
              <a:off x="5931566" y="697832"/>
              <a:ext cx="517358" cy="1684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50" name="Google Shape;50;p30"/>
            <p:cNvSpPr/>
            <p:nvPr/>
          </p:nvSpPr>
          <p:spPr>
            <a:xfrm>
              <a:off x="6448923" y="697832"/>
              <a:ext cx="517358" cy="1684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51" name="Google Shape;51;p30"/>
          <p:cNvSpPr/>
          <p:nvPr/>
        </p:nvSpPr>
        <p:spPr>
          <a:xfrm flipH="1" rot="10800000">
            <a:off x="0" y="2795036"/>
            <a:ext cx="1321594" cy="3428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2" name="Shape 52"/>
        <p:cNvGrpSpPr/>
        <p:nvPr/>
      </p:nvGrpSpPr>
      <p:grpSpPr>
        <a:xfrm>
          <a:off x="0" y="0"/>
          <a:ext cx="0" cy="0"/>
          <a:chOff x="0" y="0"/>
          <a:chExt cx="0" cy="0"/>
        </a:xfrm>
      </p:grpSpPr>
      <p:sp>
        <p:nvSpPr>
          <p:cNvPr id="53" name="Google Shape;53;p31"/>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1"/>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5" name="Google Shape;55;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8" name="Shape 58"/>
        <p:cNvGrpSpPr/>
        <p:nvPr/>
      </p:nvGrpSpPr>
      <p:grpSpPr>
        <a:xfrm>
          <a:off x="0" y="0"/>
          <a:ext cx="0" cy="0"/>
          <a:chOff x="0" y="0"/>
          <a:chExt cx="0" cy="0"/>
        </a:xfrm>
      </p:grpSpPr>
      <p:sp>
        <p:nvSpPr>
          <p:cNvPr id="59" name="Google Shape;59;p3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1" name="Google Shape;61;p32"/>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2" name="Google Shape;62;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5" name="Shape 65"/>
        <p:cNvGrpSpPr/>
        <p:nvPr/>
      </p:nvGrpSpPr>
      <p:grpSpPr>
        <a:xfrm>
          <a:off x="0" y="0"/>
          <a:ext cx="0" cy="0"/>
          <a:chOff x="0" y="0"/>
          <a:chExt cx="0" cy="0"/>
        </a:xfrm>
      </p:grpSpPr>
      <p:sp>
        <p:nvSpPr>
          <p:cNvPr id="66" name="Google Shape;66;p33"/>
          <p:cNvSpPr txBox="1"/>
          <p:nvPr>
            <p:ph type="title"/>
          </p:nvPr>
        </p:nvSpPr>
        <p:spPr>
          <a:xfrm>
            <a:off x="525317" y="433880"/>
            <a:ext cx="8093365" cy="6108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2CD44"/>
              </a:buClr>
              <a:buSzPts val="3600"/>
              <a:buFont typeface="Calibri"/>
              <a:buNone/>
              <a:defRPr sz="3600">
                <a:solidFill>
                  <a:srgbClr val="F2CD4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txBox="1"/>
          <p:nvPr>
            <p:ph idx="1" type="body"/>
          </p:nvPr>
        </p:nvSpPr>
        <p:spPr>
          <a:xfrm>
            <a:off x="536879" y="1655519"/>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1D1B10"/>
              </a:buClr>
              <a:buSzPts val="2400"/>
              <a:buNone/>
              <a:defRPr b="1" sz="2400">
                <a:solidFill>
                  <a:srgbClr val="1D1B1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8" name="Google Shape;68;p33"/>
          <p:cNvSpPr txBox="1"/>
          <p:nvPr>
            <p:ph idx="2" type="body"/>
          </p:nvPr>
        </p:nvSpPr>
        <p:spPr>
          <a:xfrm>
            <a:off x="536879" y="2127916"/>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1D1B10"/>
              </a:buClr>
              <a:buSzPts val="2400"/>
              <a:buChar char="•"/>
              <a:defRPr sz="2400">
                <a:solidFill>
                  <a:srgbClr val="1D1B10"/>
                </a:solidFill>
              </a:defRPr>
            </a:lvl1pPr>
            <a:lvl2pPr indent="-355600" lvl="1" marL="914400" algn="ctr">
              <a:spcBef>
                <a:spcPts val="400"/>
              </a:spcBef>
              <a:spcAft>
                <a:spcPts val="0"/>
              </a:spcAft>
              <a:buClr>
                <a:srgbClr val="1D1B10"/>
              </a:buClr>
              <a:buSzPts val="2000"/>
              <a:buChar char="–"/>
              <a:defRPr sz="2000">
                <a:solidFill>
                  <a:srgbClr val="1D1B10"/>
                </a:solidFill>
              </a:defRPr>
            </a:lvl2pPr>
            <a:lvl3pPr indent="-342900" lvl="2" marL="1371600" algn="ctr">
              <a:spcBef>
                <a:spcPts val="360"/>
              </a:spcBef>
              <a:spcAft>
                <a:spcPts val="0"/>
              </a:spcAft>
              <a:buClr>
                <a:srgbClr val="1D1B10"/>
              </a:buClr>
              <a:buSzPts val="1800"/>
              <a:buChar char="•"/>
              <a:defRPr sz="1800">
                <a:solidFill>
                  <a:srgbClr val="1D1B10"/>
                </a:solidFill>
              </a:defRPr>
            </a:lvl3pPr>
            <a:lvl4pPr indent="-330200" lvl="3" marL="1828800" algn="ctr">
              <a:spcBef>
                <a:spcPts val="320"/>
              </a:spcBef>
              <a:spcAft>
                <a:spcPts val="0"/>
              </a:spcAft>
              <a:buClr>
                <a:srgbClr val="1D1B10"/>
              </a:buClr>
              <a:buSzPts val="1600"/>
              <a:buChar char="–"/>
              <a:defRPr sz="1600">
                <a:solidFill>
                  <a:srgbClr val="1D1B10"/>
                </a:solidFill>
              </a:defRPr>
            </a:lvl4pPr>
            <a:lvl5pPr indent="-330200" lvl="4" marL="2286000" algn="ctr">
              <a:spcBef>
                <a:spcPts val="320"/>
              </a:spcBef>
              <a:spcAft>
                <a:spcPts val="0"/>
              </a:spcAft>
              <a:buClr>
                <a:srgbClr val="1D1B10"/>
              </a:buClr>
              <a:buSzPts val="1600"/>
              <a:buChar char="»"/>
              <a:defRPr sz="1600">
                <a:solidFill>
                  <a:srgbClr val="1D1B1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9" name="Google Shape;69;p33"/>
          <p:cNvSpPr txBox="1"/>
          <p:nvPr>
            <p:ph idx="3" type="body"/>
          </p:nvPr>
        </p:nvSpPr>
        <p:spPr>
          <a:xfrm>
            <a:off x="4572000" y="1655519"/>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1D1B10"/>
              </a:buClr>
              <a:buSzPts val="2400"/>
              <a:buNone/>
              <a:defRPr b="1" sz="2400">
                <a:solidFill>
                  <a:srgbClr val="1D1B1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0" name="Google Shape;70;p33"/>
          <p:cNvSpPr txBox="1"/>
          <p:nvPr>
            <p:ph idx="4" type="body"/>
          </p:nvPr>
        </p:nvSpPr>
        <p:spPr>
          <a:xfrm>
            <a:off x="4572000" y="2127916"/>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1D1B10"/>
              </a:buClr>
              <a:buSzPts val="2400"/>
              <a:buChar char="•"/>
              <a:defRPr sz="2400">
                <a:solidFill>
                  <a:srgbClr val="1D1B10"/>
                </a:solidFill>
              </a:defRPr>
            </a:lvl1pPr>
            <a:lvl2pPr indent="-355600" lvl="1" marL="914400" algn="ctr">
              <a:spcBef>
                <a:spcPts val="400"/>
              </a:spcBef>
              <a:spcAft>
                <a:spcPts val="0"/>
              </a:spcAft>
              <a:buClr>
                <a:srgbClr val="1D1B10"/>
              </a:buClr>
              <a:buSzPts val="2000"/>
              <a:buChar char="–"/>
              <a:defRPr sz="2000">
                <a:solidFill>
                  <a:srgbClr val="1D1B10"/>
                </a:solidFill>
              </a:defRPr>
            </a:lvl2pPr>
            <a:lvl3pPr indent="-342900" lvl="2" marL="1371600" algn="ctr">
              <a:spcBef>
                <a:spcPts val="360"/>
              </a:spcBef>
              <a:spcAft>
                <a:spcPts val="0"/>
              </a:spcAft>
              <a:buClr>
                <a:srgbClr val="1D1B10"/>
              </a:buClr>
              <a:buSzPts val="1800"/>
              <a:buChar char="•"/>
              <a:defRPr sz="1800">
                <a:solidFill>
                  <a:srgbClr val="1D1B10"/>
                </a:solidFill>
              </a:defRPr>
            </a:lvl3pPr>
            <a:lvl4pPr indent="-330200" lvl="3" marL="1828800" algn="ctr">
              <a:spcBef>
                <a:spcPts val="320"/>
              </a:spcBef>
              <a:spcAft>
                <a:spcPts val="0"/>
              </a:spcAft>
              <a:buClr>
                <a:srgbClr val="1D1B10"/>
              </a:buClr>
              <a:buSzPts val="1600"/>
              <a:buChar char="–"/>
              <a:defRPr sz="1600">
                <a:solidFill>
                  <a:srgbClr val="1D1B10"/>
                </a:solidFill>
              </a:defRPr>
            </a:lvl4pPr>
            <a:lvl5pPr indent="-330200" lvl="4" marL="2286000" algn="ctr">
              <a:spcBef>
                <a:spcPts val="320"/>
              </a:spcBef>
              <a:spcAft>
                <a:spcPts val="0"/>
              </a:spcAft>
              <a:buClr>
                <a:srgbClr val="1D1B10"/>
              </a:buClr>
              <a:buSzPts val="1600"/>
              <a:buChar char="»"/>
              <a:defRPr sz="1600">
                <a:solidFill>
                  <a:srgbClr val="1D1B1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1" name="Google Shape;71;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4"/>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10.png"/><Relationship Id="rId5" Type="http://schemas.openxmlformats.org/officeDocument/2006/relationships/oleObject" Target="../embeddings/oleObject1.bin"/><Relationship Id="rId6" Type="http://schemas.openxmlformats.org/officeDocument/2006/relationships/image" Target="../media/image5.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43555" y="2419045"/>
            <a:ext cx="8246070" cy="137434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Corbel"/>
              <a:buNone/>
            </a:pPr>
            <a:r>
              <a:rPr b="1" lang="en-US" sz="4000">
                <a:latin typeface="Corbel"/>
                <a:ea typeface="Corbel"/>
                <a:cs typeface="Corbel"/>
                <a:sym typeface="Corbel"/>
              </a:rPr>
              <a:t>Artificial Intelligence (AI)</a:t>
            </a:r>
            <a:endParaRPr b="1" sz="4000">
              <a:latin typeface="Corbel"/>
              <a:ea typeface="Corbel"/>
              <a:cs typeface="Corbel"/>
              <a:sym typeface="Corbel"/>
            </a:endParaRPr>
          </a:p>
        </p:txBody>
      </p:sp>
      <p:sp>
        <p:nvSpPr>
          <p:cNvPr id="107" name="Google Shape;107;p1"/>
          <p:cNvSpPr txBox="1"/>
          <p:nvPr>
            <p:ph idx="1" type="subTitle"/>
          </p:nvPr>
        </p:nvSpPr>
        <p:spPr>
          <a:xfrm>
            <a:off x="183290" y="3487980"/>
            <a:ext cx="8398775" cy="137434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2CD44"/>
              </a:buClr>
              <a:buSzPts val="2800"/>
              <a:buNone/>
            </a:pPr>
            <a:r>
              <a:rPr b="1" lang="en-US">
                <a:latin typeface="Corbel"/>
                <a:ea typeface="Corbel"/>
                <a:cs typeface="Corbel"/>
                <a:sym typeface="Corbel"/>
              </a:rPr>
              <a:t>Topic 2: Problem Solving Agents (Part -V)</a:t>
            </a:r>
            <a:endParaRPr b="1">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0"/>
          <p:cNvSpPr txBox="1"/>
          <p:nvPr>
            <p:ph type="title"/>
          </p:nvPr>
        </p:nvSpPr>
        <p:spPr>
          <a:xfrm>
            <a:off x="143555" y="586585"/>
            <a:ext cx="6632145" cy="8358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orbel"/>
              <a:buNone/>
            </a:pPr>
            <a:r>
              <a:rPr lang="en-US" sz="3240">
                <a:latin typeface="Corbel"/>
                <a:ea typeface="Corbel"/>
                <a:cs typeface="Corbel"/>
                <a:sym typeface="Corbel"/>
              </a:rPr>
              <a:t>Infrastructure of Search Algorithm (1) </a:t>
            </a:r>
            <a:endParaRPr/>
          </a:p>
        </p:txBody>
      </p:sp>
      <p:sp>
        <p:nvSpPr>
          <p:cNvPr id="186" name="Google Shape;186;p10"/>
          <p:cNvSpPr txBox="1"/>
          <p:nvPr/>
        </p:nvSpPr>
        <p:spPr>
          <a:xfrm>
            <a:off x="296259" y="1502815"/>
            <a:ext cx="8704185" cy="3693319"/>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2"/>
              </a:buClr>
              <a:buSzPts val="1800"/>
              <a:buFont typeface="Arial"/>
              <a:buChar char="•"/>
            </a:pPr>
            <a:r>
              <a:rPr lang="en-US" sz="1800">
                <a:solidFill>
                  <a:schemeClr val="dk2"/>
                </a:solidFill>
                <a:latin typeface="Arial"/>
                <a:ea typeface="Arial"/>
                <a:cs typeface="Arial"/>
                <a:sym typeface="Arial"/>
              </a:rPr>
              <a:t> Search Algorithm require data structure to keep track of the search tree that is being constructed.</a:t>
            </a:r>
            <a:endParaRPr/>
          </a:p>
          <a:p>
            <a:pPr indent="-114300" lvl="0" marL="0" marR="0" rtl="0" algn="l">
              <a:spcBef>
                <a:spcPts val="900"/>
              </a:spcBef>
              <a:spcAft>
                <a:spcPts val="0"/>
              </a:spcAft>
              <a:buClr>
                <a:schemeClr val="dk2"/>
              </a:buClr>
              <a:buSzPts val="1800"/>
              <a:buFont typeface="Arial"/>
              <a:buChar char="•"/>
            </a:pPr>
            <a:r>
              <a:rPr lang="en-US" sz="1800">
                <a:solidFill>
                  <a:schemeClr val="dk2"/>
                </a:solidFill>
                <a:latin typeface="Arial"/>
                <a:ea typeface="Arial"/>
                <a:cs typeface="Arial"/>
                <a:sym typeface="Arial"/>
              </a:rPr>
              <a:t>For each node </a:t>
            </a:r>
            <a:r>
              <a:rPr i="1" lang="en-US" sz="1800">
                <a:solidFill>
                  <a:schemeClr val="dk2"/>
                </a:solidFill>
                <a:latin typeface="Arial"/>
                <a:ea typeface="Arial"/>
                <a:cs typeface="Arial"/>
                <a:sym typeface="Arial"/>
              </a:rPr>
              <a:t>n </a:t>
            </a:r>
            <a:r>
              <a:rPr lang="en-US" sz="1800">
                <a:solidFill>
                  <a:schemeClr val="dk2"/>
                </a:solidFill>
                <a:latin typeface="Arial"/>
                <a:ea typeface="Arial"/>
                <a:cs typeface="Arial"/>
                <a:sym typeface="Arial"/>
              </a:rPr>
              <a:t> of the tree we have structure that contain 4 components:</a:t>
            </a:r>
            <a:endParaRPr/>
          </a:p>
          <a:p>
            <a:pPr indent="-285750" lvl="1" marL="742950" marR="0" rtl="0" algn="l">
              <a:spcBef>
                <a:spcPts val="900"/>
              </a:spcBef>
              <a:spcAft>
                <a:spcPts val="0"/>
              </a:spcAft>
              <a:buClr>
                <a:schemeClr val="dk2"/>
              </a:buClr>
              <a:buSzPts val="1800"/>
              <a:buFont typeface="Noto Sans Symbols"/>
              <a:buChar char="✔"/>
            </a:pPr>
            <a:r>
              <a:rPr b="0" i="1" lang="en-US" sz="1800" u="none" cap="none" strike="noStrike">
                <a:solidFill>
                  <a:schemeClr val="dk2"/>
                </a:solidFill>
                <a:latin typeface="Arial"/>
                <a:ea typeface="Arial"/>
                <a:cs typeface="Arial"/>
                <a:sym typeface="Arial"/>
              </a:rPr>
              <a:t>    n. </a:t>
            </a:r>
            <a:r>
              <a:rPr b="0" i="0" lang="en-US" sz="1800" u="none" cap="none" strike="noStrike">
                <a:solidFill>
                  <a:schemeClr val="dk2"/>
                </a:solidFill>
                <a:latin typeface="Arial"/>
                <a:ea typeface="Arial"/>
                <a:cs typeface="Arial"/>
                <a:sym typeface="Arial"/>
              </a:rPr>
              <a:t>STATE: The State Space in which the node corresponds</a:t>
            </a:r>
            <a:endParaRPr/>
          </a:p>
          <a:p>
            <a:pPr indent="-285750" lvl="1" marL="742950" marR="0" rtl="0" algn="l">
              <a:spcBef>
                <a:spcPts val="900"/>
              </a:spcBef>
              <a:spcAft>
                <a:spcPts val="0"/>
              </a:spcAft>
              <a:buClr>
                <a:schemeClr val="dk2"/>
              </a:buClr>
              <a:buSzPts val="1800"/>
              <a:buFont typeface="Noto Sans Symbols"/>
              <a:buChar char="✔"/>
            </a:pPr>
            <a:r>
              <a:rPr b="0" i="1" lang="en-US" sz="1800" u="none" cap="none" strike="noStrike">
                <a:solidFill>
                  <a:schemeClr val="dk2"/>
                </a:solidFill>
                <a:latin typeface="Arial"/>
                <a:ea typeface="Arial"/>
                <a:cs typeface="Arial"/>
                <a:sym typeface="Arial"/>
              </a:rPr>
              <a:t>    n.</a:t>
            </a:r>
            <a:r>
              <a:rPr b="0" i="0" lang="en-US" sz="1800" u="none" cap="none" strike="noStrike">
                <a:solidFill>
                  <a:schemeClr val="dk2"/>
                </a:solidFill>
                <a:latin typeface="Arial"/>
                <a:ea typeface="Arial"/>
                <a:cs typeface="Arial"/>
                <a:sym typeface="Arial"/>
              </a:rPr>
              <a:t>PARENT: The node in the search tree that generated this node</a:t>
            </a:r>
            <a:endParaRPr/>
          </a:p>
          <a:p>
            <a:pPr indent="-285750" lvl="1" marL="742950" marR="0" rtl="0" algn="l">
              <a:spcBef>
                <a:spcPts val="900"/>
              </a:spcBef>
              <a:spcAft>
                <a:spcPts val="0"/>
              </a:spcAft>
              <a:buClr>
                <a:schemeClr val="dk2"/>
              </a:buClr>
              <a:buSzPts val="1800"/>
              <a:buFont typeface="Noto Sans Symbols"/>
              <a:buChar char="✔"/>
            </a:pPr>
            <a:r>
              <a:rPr b="0" i="0" lang="en-US" sz="1800" u="none" cap="none" strike="noStrike">
                <a:solidFill>
                  <a:schemeClr val="dk2"/>
                </a:solidFill>
                <a:latin typeface="Arial"/>
                <a:ea typeface="Arial"/>
                <a:cs typeface="Arial"/>
                <a:sym typeface="Arial"/>
              </a:rPr>
              <a:t>   </a:t>
            </a:r>
            <a:r>
              <a:rPr b="0" i="1" lang="en-US" sz="1800" u="none" cap="none" strike="noStrike">
                <a:solidFill>
                  <a:schemeClr val="dk2"/>
                </a:solidFill>
                <a:latin typeface="Arial"/>
                <a:ea typeface="Arial"/>
                <a:cs typeface="Arial"/>
                <a:sym typeface="Arial"/>
              </a:rPr>
              <a:t>n.</a:t>
            </a:r>
            <a:r>
              <a:rPr b="0" i="0" lang="en-US" sz="1800" u="none" cap="none" strike="noStrike">
                <a:solidFill>
                  <a:schemeClr val="dk2"/>
                </a:solidFill>
                <a:latin typeface="Arial"/>
                <a:ea typeface="Arial"/>
                <a:cs typeface="Arial"/>
                <a:sym typeface="Arial"/>
              </a:rPr>
              <a:t>ACTION: The Action that was applied to the parent to generate that 	`	node0</a:t>
            </a:r>
            <a:endParaRPr/>
          </a:p>
          <a:p>
            <a:pPr indent="-285750" lvl="1" marL="742950" marR="0" rtl="0" algn="l">
              <a:spcBef>
                <a:spcPts val="900"/>
              </a:spcBef>
              <a:spcAft>
                <a:spcPts val="0"/>
              </a:spcAft>
              <a:buClr>
                <a:schemeClr val="dk2"/>
              </a:buClr>
              <a:buSzPts val="1800"/>
              <a:buFont typeface="Noto Sans Symbols"/>
              <a:buChar char="✔"/>
            </a:pPr>
            <a:r>
              <a:rPr b="0" i="0" lang="en-US" sz="1800" u="none" cap="none" strike="noStrike">
                <a:solidFill>
                  <a:schemeClr val="dk2"/>
                </a:solidFill>
                <a:latin typeface="Arial"/>
                <a:ea typeface="Arial"/>
                <a:cs typeface="Arial"/>
                <a:sym typeface="Arial"/>
              </a:rPr>
              <a:t>   </a:t>
            </a:r>
            <a:r>
              <a:rPr b="0" i="1" lang="en-US" sz="1800" u="none" cap="none" strike="noStrike">
                <a:solidFill>
                  <a:schemeClr val="dk2"/>
                </a:solidFill>
                <a:latin typeface="Arial"/>
                <a:ea typeface="Arial"/>
                <a:cs typeface="Arial"/>
                <a:sym typeface="Arial"/>
              </a:rPr>
              <a:t>n.</a:t>
            </a:r>
            <a:r>
              <a:rPr b="0" i="0" lang="en-US" sz="1800" u="none" cap="none" strike="noStrike">
                <a:solidFill>
                  <a:schemeClr val="dk2"/>
                </a:solidFill>
                <a:latin typeface="Arial"/>
                <a:ea typeface="Arial"/>
                <a:cs typeface="Arial"/>
                <a:sym typeface="Arial"/>
              </a:rPr>
              <a:t>PATH COST: This is traditionally denoted by g(n), of the path from the initial state to the node, as indicated by parent pointers </a:t>
            </a:r>
            <a:endParaRPr b="0" i="0" sz="1800" u="none" cap="none" strike="noStrike">
              <a:solidFill>
                <a:schemeClr val="dk2"/>
              </a:solidFill>
              <a:latin typeface="Arial"/>
              <a:ea typeface="Arial"/>
              <a:cs typeface="Arial"/>
              <a:sym typeface="Arial"/>
            </a:endParaRPr>
          </a:p>
          <a:p>
            <a:pPr indent="0" lvl="0" marL="0" marR="0" rtl="0" algn="l">
              <a:spcBef>
                <a:spcPts val="900"/>
              </a:spcBef>
              <a:spcAft>
                <a:spcPts val="0"/>
              </a:spcAft>
              <a:buClr>
                <a:schemeClr val="dk1"/>
              </a:buClr>
              <a:buSzPts val="1800"/>
              <a:buFont typeface="Arial"/>
              <a:buNone/>
            </a:pPr>
            <a:r>
              <a:t/>
            </a:r>
            <a:endParaRPr sz="18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143555" y="586585"/>
            <a:ext cx="6632145" cy="8358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orbel"/>
              <a:buNone/>
            </a:pPr>
            <a:r>
              <a:rPr lang="en-US" sz="3240">
                <a:latin typeface="Corbel"/>
                <a:ea typeface="Corbel"/>
                <a:cs typeface="Corbel"/>
                <a:sym typeface="Corbel"/>
              </a:rPr>
              <a:t>Infrastructure of Search Algorithm (2) </a:t>
            </a:r>
            <a:endParaRPr/>
          </a:p>
        </p:txBody>
      </p:sp>
      <p:sp>
        <p:nvSpPr>
          <p:cNvPr id="192" name="Google Shape;192;p11"/>
          <p:cNvSpPr txBox="1"/>
          <p:nvPr/>
        </p:nvSpPr>
        <p:spPr>
          <a:xfrm>
            <a:off x="296259" y="1502815"/>
            <a:ext cx="8704185" cy="1477328"/>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2"/>
              </a:buClr>
              <a:buSzPts val="1800"/>
              <a:buFont typeface="Arial"/>
              <a:buChar char="•"/>
            </a:pPr>
            <a:r>
              <a:rPr lang="en-US" sz="1800">
                <a:solidFill>
                  <a:schemeClr val="dk2"/>
                </a:solidFill>
                <a:latin typeface="Arial"/>
                <a:ea typeface="Arial"/>
                <a:cs typeface="Arial"/>
                <a:sym typeface="Arial"/>
              </a:rPr>
              <a:t>Given the components of Parent Node it is easier to Compute the necessary components of a Child –Node</a:t>
            </a:r>
            <a:endParaRPr/>
          </a:p>
          <a:p>
            <a:pPr indent="0" lvl="0" marL="0" marR="0" rtl="0" algn="l">
              <a:spcBef>
                <a:spcPts val="900"/>
              </a:spcBef>
              <a:spcAft>
                <a:spcPts val="0"/>
              </a:spcAft>
              <a:buNone/>
            </a:pPr>
            <a:r>
              <a:rPr lang="en-US" sz="1800">
                <a:solidFill>
                  <a:schemeClr val="dk2"/>
                </a:solidFill>
                <a:latin typeface="Arial"/>
                <a:ea typeface="Arial"/>
                <a:cs typeface="Arial"/>
                <a:sym typeface="Arial"/>
              </a:rPr>
              <a:t>  </a:t>
            </a:r>
            <a:endParaRPr sz="1800">
              <a:solidFill>
                <a:schemeClr val="dk2"/>
              </a:solidFill>
              <a:latin typeface="Arial"/>
              <a:ea typeface="Arial"/>
              <a:cs typeface="Arial"/>
              <a:sym typeface="Arial"/>
            </a:endParaRPr>
          </a:p>
          <a:p>
            <a:pPr indent="0" lvl="0" marL="0" marR="0" rtl="0" algn="l">
              <a:spcBef>
                <a:spcPts val="900"/>
              </a:spcBef>
              <a:spcAft>
                <a:spcPts val="0"/>
              </a:spcAft>
              <a:buClr>
                <a:schemeClr val="dk1"/>
              </a:buClr>
              <a:buSzPts val="1800"/>
              <a:buFont typeface="Arial"/>
              <a:buNone/>
            </a:pPr>
            <a:r>
              <a:t/>
            </a:r>
            <a:endParaRPr sz="1800">
              <a:solidFill>
                <a:schemeClr val="dk2"/>
              </a:solidFill>
              <a:latin typeface="Arial"/>
              <a:ea typeface="Arial"/>
              <a:cs typeface="Arial"/>
              <a:sym typeface="Arial"/>
            </a:endParaRPr>
          </a:p>
        </p:txBody>
      </p:sp>
      <p:pic>
        <p:nvPicPr>
          <p:cNvPr id="193" name="Google Shape;193;p11"/>
          <p:cNvPicPr preferRelativeResize="0"/>
          <p:nvPr/>
        </p:nvPicPr>
        <p:blipFill rotWithShape="1">
          <a:blip r:embed="rId3">
            <a:alphaModFix/>
          </a:blip>
          <a:srcRect b="0" l="0" r="0" t="0"/>
          <a:stretch/>
        </p:blipFill>
        <p:spPr>
          <a:xfrm>
            <a:off x="143555" y="2419045"/>
            <a:ext cx="9067800" cy="197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143555" y="586585"/>
            <a:ext cx="6632145" cy="8358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orbel"/>
              <a:buNone/>
            </a:pPr>
            <a:r>
              <a:rPr lang="en-US" sz="3240">
                <a:latin typeface="Corbel"/>
                <a:ea typeface="Corbel"/>
                <a:cs typeface="Corbel"/>
                <a:sym typeface="Corbel"/>
              </a:rPr>
              <a:t>Infrastructure of Search Algorithm (3) </a:t>
            </a:r>
            <a:endParaRPr/>
          </a:p>
        </p:txBody>
      </p:sp>
      <p:sp>
        <p:nvSpPr>
          <p:cNvPr id="199" name="Google Shape;199;p12"/>
          <p:cNvSpPr txBox="1"/>
          <p:nvPr/>
        </p:nvSpPr>
        <p:spPr>
          <a:xfrm>
            <a:off x="296259" y="1502815"/>
            <a:ext cx="8704185"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2"/>
                </a:solidFill>
                <a:latin typeface="Arial"/>
                <a:ea typeface="Arial"/>
                <a:cs typeface="Arial"/>
                <a:sym typeface="Arial"/>
              </a:rPr>
              <a:t>  </a:t>
            </a:r>
            <a:endParaRPr sz="1800">
              <a:solidFill>
                <a:schemeClr val="dk2"/>
              </a:solidFill>
              <a:latin typeface="Arial"/>
              <a:ea typeface="Arial"/>
              <a:cs typeface="Arial"/>
              <a:sym typeface="Arial"/>
            </a:endParaRPr>
          </a:p>
          <a:p>
            <a:pPr indent="0" lvl="0" marL="0" marR="0" rtl="0" algn="l">
              <a:spcBef>
                <a:spcPts val="900"/>
              </a:spcBef>
              <a:spcAft>
                <a:spcPts val="0"/>
              </a:spcAft>
              <a:buClr>
                <a:schemeClr val="dk1"/>
              </a:buClr>
              <a:buSzPts val="1800"/>
              <a:buFont typeface="Arial"/>
              <a:buNone/>
            </a:pPr>
            <a:r>
              <a:t/>
            </a:r>
            <a:endParaRPr sz="1800">
              <a:solidFill>
                <a:schemeClr val="dk2"/>
              </a:solidFill>
              <a:latin typeface="Arial"/>
              <a:ea typeface="Arial"/>
              <a:cs typeface="Arial"/>
              <a:sym typeface="Arial"/>
            </a:endParaRPr>
          </a:p>
        </p:txBody>
      </p:sp>
      <p:pic>
        <p:nvPicPr>
          <p:cNvPr id="200" name="Google Shape;200;p12"/>
          <p:cNvPicPr preferRelativeResize="0"/>
          <p:nvPr/>
        </p:nvPicPr>
        <p:blipFill rotWithShape="1">
          <a:blip r:embed="rId3">
            <a:alphaModFix/>
          </a:blip>
          <a:srcRect b="0" l="0" r="0" t="0"/>
          <a:stretch/>
        </p:blipFill>
        <p:spPr>
          <a:xfrm>
            <a:off x="144139" y="1599430"/>
            <a:ext cx="4275740" cy="3095625"/>
          </a:xfrm>
          <a:prstGeom prst="rect">
            <a:avLst/>
          </a:prstGeom>
          <a:noFill/>
          <a:ln>
            <a:noFill/>
          </a:ln>
        </p:spPr>
      </p:pic>
      <p:sp>
        <p:nvSpPr>
          <p:cNvPr id="201" name="Google Shape;201;p12"/>
          <p:cNvSpPr txBox="1"/>
          <p:nvPr/>
        </p:nvSpPr>
        <p:spPr>
          <a:xfrm>
            <a:off x="4419295" y="1354062"/>
            <a:ext cx="4581149" cy="353943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Nodes are data structures from which the search tree is constructed. Each has a parent, state  and various book keeping fields. Arrows here point from child to node</a:t>
            </a:r>
            <a:endParaRPr/>
          </a:p>
          <a:p>
            <a:pPr indent="-184150" lvl="0" marL="285750" marR="0" rtl="0" algn="just">
              <a:spcBef>
                <a:spcPts val="0"/>
              </a:spcBef>
              <a:spcAft>
                <a:spcPts val="0"/>
              </a:spcAft>
              <a:buClr>
                <a:schemeClr val="dk1"/>
              </a:buClr>
              <a:buSzPts val="1600"/>
              <a:buFont typeface="Noto Sans Symbols"/>
              <a:buNone/>
            </a:pPr>
            <a:r>
              <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The PARENT pointers  string the node together into tree structures</a:t>
            </a:r>
            <a:endParaRPr/>
          </a:p>
          <a:p>
            <a:pPr indent="-184150" lvl="0" marL="285750" marR="0" rtl="0" algn="just">
              <a:spcBef>
                <a:spcPts val="0"/>
              </a:spcBef>
              <a:spcAft>
                <a:spcPts val="0"/>
              </a:spcAft>
              <a:buClr>
                <a:schemeClr val="dk1"/>
              </a:buClr>
              <a:buSzPts val="1600"/>
              <a:buFont typeface="Noto Sans Symbols"/>
              <a:buNone/>
            </a:pPr>
            <a:r>
              <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These pointers also allow solution path to be extracted when a goal node is found</a:t>
            </a:r>
            <a:endParaRPr/>
          </a:p>
          <a:p>
            <a:pPr indent="-184150" lvl="0" marL="285750" marR="0" rtl="0" algn="just">
              <a:spcBef>
                <a:spcPts val="0"/>
              </a:spcBef>
              <a:spcAft>
                <a:spcPts val="0"/>
              </a:spcAft>
              <a:buClr>
                <a:schemeClr val="dk1"/>
              </a:buClr>
              <a:buSzPts val="1600"/>
              <a:buFont typeface="Noto Sans Symbols"/>
              <a:buNone/>
            </a:pPr>
            <a:r>
              <a:t/>
            </a:r>
            <a:endParaRPr sz="16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We use SOLUTION function  to return sequence of actions obtained by following  parent pointers back to the root</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3"/>
          <p:cNvSpPr txBox="1"/>
          <p:nvPr>
            <p:ph type="title"/>
          </p:nvPr>
        </p:nvSpPr>
        <p:spPr>
          <a:xfrm>
            <a:off x="143555" y="586585"/>
            <a:ext cx="6632145" cy="8358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orbel"/>
              <a:buNone/>
            </a:pPr>
            <a:r>
              <a:rPr lang="en-US" sz="3240">
                <a:latin typeface="Corbel"/>
                <a:ea typeface="Corbel"/>
                <a:cs typeface="Corbel"/>
                <a:sym typeface="Corbel"/>
              </a:rPr>
              <a:t>Infrastructure of Search Algorithm (4) </a:t>
            </a:r>
            <a:endParaRPr/>
          </a:p>
        </p:txBody>
      </p:sp>
      <p:sp>
        <p:nvSpPr>
          <p:cNvPr id="207" name="Google Shape;207;p13"/>
          <p:cNvSpPr txBox="1"/>
          <p:nvPr/>
        </p:nvSpPr>
        <p:spPr>
          <a:xfrm>
            <a:off x="296259" y="1502815"/>
            <a:ext cx="8704185"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2"/>
                </a:solidFill>
                <a:latin typeface="Arial"/>
                <a:ea typeface="Arial"/>
                <a:cs typeface="Arial"/>
                <a:sym typeface="Arial"/>
              </a:rPr>
              <a:t>  </a:t>
            </a:r>
            <a:endParaRPr sz="1800">
              <a:solidFill>
                <a:schemeClr val="dk2"/>
              </a:solidFill>
              <a:latin typeface="Arial"/>
              <a:ea typeface="Arial"/>
              <a:cs typeface="Arial"/>
              <a:sym typeface="Arial"/>
            </a:endParaRPr>
          </a:p>
          <a:p>
            <a:pPr indent="0" lvl="0" marL="0" marR="0" rtl="0" algn="l">
              <a:spcBef>
                <a:spcPts val="900"/>
              </a:spcBef>
              <a:spcAft>
                <a:spcPts val="0"/>
              </a:spcAft>
              <a:buClr>
                <a:schemeClr val="dk1"/>
              </a:buClr>
              <a:buSzPts val="1800"/>
              <a:buFont typeface="Arial"/>
              <a:buNone/>
            </a:pPr>
            <a:r>
              <a:t/>
            </a:r>
            <a:endParaRPr sz="1800">
              <a:solidFill>
                <a:schemeClr val="dk2"/>
              </a:solidFill>
              <a:latin typeface="Arial"/>
              <a:ea typeface="Arial"/>
              <a:cs typeface="Arial"/>
              <a:sym typeface="Arial"/>
            </a:endParaRPr>
          </a:p>
        </p:txBody>
      </p:sp>
      <p:sp>
        <p:nvSpPr>
          <p:cNvPr id="208" name="Google Shape;208;p13"/>
          <p:cNvSpPr txBox="1"/>
          <p:nvPr/>
        </p:nvSpPr>
        <p:spPr>
          <a:xfrm>
            <a:off x="448964" y="1523183"/>
            <a:ext cx="8093365" cy="397031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Corbel"/>
                <a:ea typeface="Corbel"/>
                <a:cs typeface="Corbel"/>
                <a:sym typeface="Corbel"/>
              </a:rPr>
              <a:t>When writing a detailed algorithm distinguish the difference between the node and the state. Node is a book keeping data structure used to represent a search tree. Nodes are on a particular path as highlighted by the PARENT pointers</a:t>
            </a:r>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orbel"/>
              <a:ea typeface="Corbel"/>
              <a:cs typeface="Corbel"/>
              <a:sym typeface="Corbel"/>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Corbel"/>
                <a:ea typeface="Corbel"/>
                <a:cs typeface="Corbel"/>
                <a:sym typeface="Corbel"/>
              </a:rPr>
              <a:t>A state corresponds to the configuration of the world and two nodes can represent the same world state if that state is generated by two search  paths.</a:t>
            </a:r>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orbel"/>
              <a:ea typeface="Corbel"/>
              <a:cs typeface="Corbel"/>
              <a:sym typeface="Corbel"/>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orbel"/>
              <a:ea typeface="Corbel"/>
              <a:cs typeface="Corbel"/>
              <a:sym typeface="Corbel"/>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Corbel"/>
                <a:ea typeface="Corbel"/>
                <a:cs typeface="Corbel"/>
                <a:sym typeface="Corbel"/>
              </a:rPr>
              <a:t>As we have nodes we need to put them somewhere. The frontier, needs to be stored in such a way that search algorithm can easily choose the next node to expand as per strategy. The appropriate data structure for this is Queue with  EMPTY, POP and INSERT operations with the variants LIFO and FIFO</a:t>
            </a:r>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orbel"/>
              <a:ea typeface="Corbel"/>
              <a:cs typeface="Corbel"/>
              <a:sym typeface="Corbel"/>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4"/>
          <p:cNvSpPr txBox="1"/>
          <p:nvPr>
            <p:ph type="title"/>
          </p:nvPr>
        </p:nvSpPr>
        <p:spPr>
          <a:xfrm>
            <a:off x="143555" y="586585"/>
            <a:ext cx="6632145" cy="8358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orbel"/>
              <a:buNone/>
            </a:pPr>
            <a:r>
              <a:rPr lang="en-US" sz="3240">
                <a:latin typeface="Corbel"/>
                <a:ea typeface="Corbel"/>
                <a:cs typeface="Corbel"/>
                <a:sym typeface="Corbel"/>
              </a:rPr>
              <a:t>Infrastructure of Search Algorithm (5) </a:t>
            </a:r>
            <a:endParaRPr/>
          </a:p>
        </p:txBody>
      </p:sp>
      <p:sp>
        <p:nvSpPr>
          <p:cNvPr id="214" name="Google Shape;214;p14"/>
          <p:cNvSpPr txBox="1"/>
          <p:nvPr/>
        </p:nvSpPr>
        <p:spPr>
          <a:xfrm>
            <a:off x="296259" y="1502815"/>
            <a:ext cx="8704185"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2"/>
                </a:solidFill>
                <a:latin typeface="Arial"/>
                <a:ea typeface="Arial"/>
                <a:cs typeface="Arial"/>
                <a:sym typeface="Arial"/>
              </a:rPr>
              <a:t>  </a:t>
            </a:r>
            <a:endParaRPr sz="1800">
              <a:solidFill>
                <a:schemeClr val="dk2"/>
              </a:solidFill>
              <a:latin typeface="Arial"/>
              <a:ea typeface="Arial"/>
              <a:cs typeface="Arial"/>
              <a:sym typeface="Arial"/>
            </a:endParaRPr>
          </a:p>
          <a:p>
            <a:pPr indent="0" lvl="0" marL="0" marR="0" rtl="0" algn="l">
              <a:spcBef>
                <a:spcPts val="900"/>
              </a:spcBef>
              <a:spcAft>
                <a:spcPts val="0"/>
              </a:spcAft>
              <a:buClr>
                <a:schemeClr val="dk1"/>
              </a:buClr>
              <a:buSzPts val="1800"/>
              <a:buFont typeface="Arial"/>
              <a:buNone/>
            </a:pPr>
            <a:r>
              <a:t/>
            </a:r>
            <a:endParaRPr sz="1800">
              <a:solidFill>
                <a:schemeClr val="dk2"/>
              </a:solidFill>
              <a:latin typeface="Arial"/>
              <a:ea typeface="Arial"/>
              <a:cs typeface="Arial"/>
              <a:sym typeface="Arial"/>
            </a:endParaRPr>
          </a:p>
        </p:txBody>
      </p:sp>
      <p:sp>
        <p:nvSpPr>
          <p:cNvPr id="215" name="Google Shape;215;p14"/>
          <p:cNvSpPr txBox="1"/>
          <p:nvPr/>
        </p:nvSpPr>
        <p:spPr>
          <a:xfrm>
            <a:off x="448964" y="1523183"/>
            <a:ext cx="8093365" cy="369331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Corbel"/>
                <a:ea typeface="Corbel"/>
                <a:cs typeface="Corbel"/>
                <a:sym typeface="Corbel"/>
              </a:rPr>
              <a:t>Explored set  of states can be implemented with a hash table to allow efficient checking of the repeated states. </a:t>
            </a:r>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orbel"/>
              <a:ea typeface="Corbel"/>
              <a:cs typeface="Corbel"/>
              <a:sym typeface="Corbel"/>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Corbel"/>
                <a:ea typeface="Corbel"/>
                <a:cs typeface="Corbel"/>
                <a:sym typeface="Corbel"/>
              </a:rPr>
              <a:t>In Artificial Intelligence the time and space complexity of a Graph is measured by three quantities:</a:t>
            </a:r>
            <a:endParaRPr/>
          </a:p>
          <a:p>
            <a:pPr indent="0" lvl="0" marL="0" marR="0" rtl="0" algn="just">
              <a:spcBef>
                <a:spcPts val="0"/>
              </a:spcBef>
              <a:spcAft>
                <a:spcPts val="0"/>
              </a:spcAft>
              <a:buNone/>
            </a:pPr>
            <a:r>
              <a:rPr lang="en-US" sz="1800">
                <a:solidFill>
                  <a:schemeClr val="dk1"/>
                </a:solidFill>
                <a:latin typeface="Corbel"/>
                <a:ea typeface="Corbel"/>
                <a:cs typeface="Corbel"/>
                <a:sym typeface="Corbel"/>
              </a:rPr>
              <a:t>                                   b, branching factor: maximum number of successors of a node</a:t>
            </a:r>
            <a:endParaRPr/>
          </a:p>
          <a:p>
            <a:pPr indent="0" lvl="0" marL="0" marR="0" rtl="0" algn="just">
              <a:spcBef>
                <a:spcPts val="0"/>
              </a:spcBef>
              <a:spcAft>
                <a:spcPts val="0"/>
              </a:spcAft>
              <a:buNone/>
            </a:pPr>
            <a:r>
              <a:rPr lang="en-US" sz="1800">
                <a:solidFill>
                  <a:schemeClr val="dk1"/>
                </a:solidFill>
                <a:latin typeface="Corbel"/>
                <a:ea typeface="Corbel"/>
                <a:cs typeface="Corbel"/>
                <a:sym typeface="Corbel"/>
              </a:rPr>
              <a:t>                                   d, depth, the shallowest goal node (i.e the number of steps along the path from the root</a:t>
            </a:r>
            <a:endParaRPr/>
          </a:p>
          <a:p>
            <a:pPr indent="0" lvl="0" marL="0" marR="0" rtl="0" algn="just">
              <a:spcBef>
                <a:spcPts val="0"/>
              </a:spcBef>
              <a:spcAft>
                <a:spcPts val="0"/>
              </a:spcAft>
              <a:buNone/>
            </a:pPr>
            <a:r>
              <a:rPr lang="en-US" sz="1800">
                <a:solidFill>
                  <a:schemeClr val="dk1"/>
                </a:solidFill>
                <a:latin typeface="Corbel"/>
                <a:ea typeface="Corbel"/>
                <a:cs typeface="Corbel"/>
                <a:sym typeface="Corbel"/>
              </a:rPr>
              <a:t>                                   m, maximum length of any path in the state space</a:t>
            </a:r>
            <a:endParaRPr/>
          </a:p>
          <a:p>
            <a:pPr indent="0" lvl="0" marL="0" marR="0" rtl="0" algn="just">
              <a:spcBef>
                <a:spcPts val="0"/>
              </a:spcBef>
              <a:spcAft>
                <a:spcPts val="0"/>
              </a:spcAft>
              <a:buNone/>
            </a:pPr>
            <a:r>
              <a:t/>
            </a:r>
            <a:endParaRPr sz="1800">
              <a:solidFill>
                <a:schemeClr val="dk1"/>
              </a:solidFill>
              <a:latin typeface="Corbel"/>
              <a:ea typeface="Corbel"/>
              <a:cs typeface="Corbel"/>
              <a:sym typeface="Corbel"/>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Corbel"/>
                <a:ea typeface="Corbel"/>
                <a:cs typeface="Corbel"/>
                <a:sym typeface="Corbel"/>
              </a:rPr>
              <a:t>We finally determine the search cost which includes both Time and Space Complexity measure based Edges, E and vertices,V </a:t>
            </a:r>
            <a:endParaRPr sz="1800">
              <a:solidFill>
                <a:schemeClr val="dk1"/>
              </a:solidFill>
              <a:latin typeface="Corbel"/>
              <a:ea typeface="Corbel"/>
              <a:cs typeface="Corbel"/>
              <a:sym typeface="Corbel"/>
            </a:endParaRPr>
          </a:p>
          <a:p>
            <a:pPr indent="-171450" lvl="0" marL="285750" marR="0" rtl="0" algn="just">
              <a:spcBef>
                <a:spcPts val="0"/>
              </a:spcBef>
              <a:spcAft>
                <a:spcPts val="0"/>
              </a:spcAft>
              <a:buClr>
                <a:schemeClr val="dk1"/>
              </a:buClr>
              <a:buSzPts val="1800"/>
              <a:buFont typeface="Noto Sans Symbols"/>
              <a:buNone/>
            </a:pPr>
            <a:r>
              <a:t/>
            </a:r>
            <a:endParaRPr sz="1800">
              <a:solidFill>
                <a:schemeClr val="dk1"/>
              </a:solidFill>
              <a:latin typeface="Corbel"/>
              <a:ea typeface="Corbel"/>
              <a:cs typeface="Corbel"/>
              <a:sym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28629" y="586585"/>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Formal definition of graphs</a:t>
            </a:r>
            <a:endParaRPr sz="3240">
              <a:latin typeface="Courier New"/>
              <a:ea typeface="Courier New"/>
              <a:cs typeface="Courier New"/>
              <a:sym typeface="Courier New"/>
            </a:endParaRPr>
          </a:p>
        </p:txBody>
      </p:sp>
      <p:sp>
        <p:nvSpPr>
          <p:cNvPr id="221" name="Google Shape;221;p15"/>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2800"/>
              <a:buChar char="•"/>
            </a:pPr>
            <a:r>
              <a:rPr lang="en-US"/>
              <a:t>A graph </a:t>
            </a:r>
            <a:r>
              <a:rPr i="1" lang="en-US"/>
              <a:t>G</a:t>
            </a:r>
            <a:r>
              <a:rPr lang="en-US"/>
              <a:t> is defined as follows:</a:t>
            </a:r>
            <a:endParaRPr>
              <a:latin typeface="Courier New"/>
              <a:ea typeface="Courier New"/>
              <a:cs typeface="Courier New"/>
              <a:sym typeface="Courier New"/>
            </a:endParaRPr>
          </a:p>
          <a:p>
            <a:pPr indent="-342900" lvl="0" marL="342900" rtl="0" algn="l">
              <a:spcBef>
                <a:spcPts val="560"/>
              </a:spcBef>
              <a:spcAft>
                <a:spcPts val="0"/>
              </a:spcAft>
              <a:buClr>
                <a:srgbClr val="1D1B10"/>
              </a:buClr>
              <a:buSzPts val="2800"/>
              <a:buFont typeface="Calibri"/>
              <a:buNone/>
            </a:pPr>
            <a:r>
              <a:rPr lang="en-US"/>
              <a:t>				</a:t>
            </a:r>
            <a:r>
              <a:rPr i="1" lang="en-US"/>
              <a:t>G=(V,E)</a:t>
            </a:r>
            <a:endParaRPr>
              <a:latin typeface="Courier New"/>
              <a:ea typeface="Courier New"/>
              <a:cs typeface="Courier New"/>
              <a:sym typeface="Courier New"/>
            </a:endParaRPr>
          </a:p>
          <a:p>
            <a:pPr indent="-342900" lvl="0" marL="342900" rtl="0" algn="l">
              <a:spcBef>
                <a:spcPts val="560"/>
              </a:spcBef>
              <a:spcAft>
                <a:spcPts val="0"/>
              </a:spcAft>
              <a:buClr>
                <a:srgbClr val="1D1B10"/>
              </a:buClr>
              <a:buSzPts val="2800"/>
              <a:buFont typeface="Calibri"/>
              <a:buNone/>
            </a:pPr>
            <a:r>
              <a:rPr lang="en-US"/>
              <a:t>		</a:t>
            </a:r>
            <a:r>
              <a:rPr i="1" lang="en-US"/>
              <a:t>V(G):</a:t>
            </a:r>
            <a:r>
              <a:rPr lang="en-US"/>
              <a:t> a finite, nonempty set of vertices</a:t>
            </a:r>
            <a:endParaRPr>
              <a:latin typeface="Courier New"/>
              <a:ea typeface="Courier New"/>
              <a:cs typeface="Courier New"/>
              <a:sym typeface="Courier New"/>
            </a:endParaRPr>
          </a:p>
          <a:p>
            <a:pPr indent="-342900" lvl="0" marL="342900" rtl="0" algn="l">
              <a:spcBef>
                <a:spcPts val="560"/>
              </a:spcBef>
              <a:spcAft>
                <a:spcPts val="0"/>
              </a:spcAft>
              <a:buClr>
                <a:srgbClr val="1D1B10"/>
              </a:buClr>
              <a:buSzPts val="2800"/>
              <a:buFont typeface="Calibri"/>
              <a:buNone/>
            </a:pPr>
            <a:r>
              <a:rPr lang="en-US"/>
              <a:t>		</a:t>
            </a:r>
            <a:r>
              <a:rPr i="1" lang="en-US"/>
              <a:t>E(G):</a:t>
            </a:r>
            <a:r>
              <a:rPr lang="en-US"/>
              <a:t> a set of edges (pairs of vertices)</a:t>
            </a:r>
            <a:endParaRPr>
              <a:latin typeface="Courier New"/>
              <a:ea typeface="Courier New"/>
              <a:cs typeface="Courier New"/>
              <a:sym typeface="Courier New"/>
            </a:endParaRPr>
          </a:p>
          <a:p>
            <a:pPr indent="-165100" lvl="0" marL="342900" rtl="0" algn="l">
              <a:spcBef>
                <a:spcPts val="560"/>
              </a:spcBef>
              <a:spcAft>
                <a:spcPts val="0"/>
              </a:spcAft>
              <a:buClr>
                <a:srgbClr val="1D1B10"/>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16"/>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Directed vs. undirected graphs</a:t>
            </a:r>
            <a:endParaRPr sz="3240"/>
          </a:p>
        </p:txBody>
      </p:sp>
      <p:sp>
        <p:nvSpPr>
          <p:cNvPr id="227" name="Google Shape;227;p16"/>
          <p:cNvSpPr txBox="1"/>
          <p:nvPr>
            <p:ph idx="1" type="body"/>
          </p:nvPr>
        </p:nvSpPr>
        <p:spPr>
          <a:xfrm>
            <a:off x="448965" y="1485900"/>
            <a:ext cx="8246070" cy="8001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rgbClr val="1D1B10"/>
              </a:buClr>
              <a:buSzPts val="2590"/>
              <a:buChar char="•"/>
            </a:pPr>
            <a:r>
              <a:rPr lang="en-US" sz="2590"/>
              <a:t>When the edges in a graph have no direction, the graph is called </a:t>
            </a:r>
            <a:r>
              <a:rPr i="1" lang="en-US" sz="2590"/>
              <a:t>undirected</a:t>
            </a:r>
            <a:endParaRPr sz="2590"/>
          </a:p>
        </p:txBody>
      </p:sp>
      <p:pic>
        <p:nvPicPr>
          <p:cNvPr descr="C:\My Documents\308 PowerPoint\Figures\MACJOBS\JPEGS\CHAP09\P551.jpg" id="228" name="Google Shape;228;p16"/>
          <p:cNvPicPr preferRelativeResize="0"/>
          <p:nvPr/>
        </p:nvPicPr>
        <p:blipFill rotWithShape="1">
          <a:blip r:embed="rId3">
            <a:alphaModFix/>
          </a:blip>
          <a:srcRect b="71895" l="0" r="36243" t="0"/>
          <a:stretch/>
        </p:blipFill>
        <p:spPr>
          <a:xfrm>
            <a:off x="3086100" y="2400301"/>
            <a:ext cx="2914650" cy="23943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17"/>
          <p:cNvSpPr txBox="1"/>
          <p:nvPr>
            <p:ph idx="1" type="body"/>
          </p:nvPr>
        </p:nvSpPr>
        <p:spPr>
          <a:xfrm>
            <a:off x="601670" y="1350110"/>
            <a:ext cx="7635250" cy="9144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1D1B10"/>
              </a:buClr>
              <a:buSzPts val="2800"/>
              <a:buChar char="•"/>
            </a:pPr>
            <a:r>
              <a:rPr lang="en-US"/>
              <a:t>When the edges in a graph have a direction, the graph is called </a:t>
            </a:r>
            <a:r>
              <a:rPr i="1" lang="en-US"/>
              <a:t>directed</a:t>
            </a:r>
            <a:r>
              <a:rPr lang="en-US"/>
              <a:t> (or </a:t>
            </a:r>
            <a:r>
              <a:rPr i="1" lang="en-US"/>
              <a:t>digraph</a:t>
            </a:r>
            <a:r>
              <a:rPr lang="en-US"/>
              <a:t>) </a:t>
            </a:r>
            <a:endParaRPr/>
          </a:p>
        </p:txBody>
      </p:sp>
      <p:pic>
        <p:nvPicPr>
          <p:cNvPr descr="C:\My Documents\308 PowerPoint\Figures\MACJOBS\JPEGS\CHAP09\P551.jpg" id="234" name="Google Shape;234;p17"/>
          <p:cNvPicPr preferRelativeResize="0"/>
          <p:nvPr/>
        </p:nvPicPr>
        <p:blipFill rotWithShape="1">
          <a:blip r:embed="rId3">
            <a:alphaModFix/>
          </a:blip>
          <a:srcRect b="34113" l="0" r="13568" t="29227"/>
          <a:stretch/>
        </p:blipFill>
        <p:spPr>
          <a:xfrm>
            <a:off x="1657350" y="2400300"/>
            <a:ext cx="3086100" cy="2439591"/>
          </a:xfrm>
          <a:prstGeom prst="rect">
            <a:avLst/>
          </a:prstGeom>
          <a:noFill/>
          <a:ln>
            <a:noFill/>
          </a:ln>
        </p:spPr>
      </p:pic>
      <p:sp>
        <p:nvSpPr>
          <p:cNvPr id="235" name="Google Shape;235;p17"/>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Directed vs. undirected graphs (cont.)</a:t>
            </a:r>
            <a:endParaRPr sz="3240"/>
          </a:p>
        </p:txBody>
      </p:sp>
      <p:sp>
        <p:nvSpPr>
          <p:cNvPr id="236" name="Google Shape;236;p17"/>
          <p:cNvSpPr txBox="1"/>
          <p:nvPr/>
        </p:nvSpPr>
        <p:spPr>
          <a:xfrm>
            <a:off x="1714501" y="4629150"/>
            <a:ext cx="2203847"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E(Graph2) = {(1,3) (3,1) (5,9) (9,11) (5,7)</a:t>
            </a:r>
            <a:endParaRPr sz="1050">
              <a:solidFill>
                <a:schemeClr val="dk1"/>
              </a:solidFill>
              <a:latin typeface="Calibri"/>
              <a:ea typeface="Calibri"/>
              <a:cs typeface="Calibri"/>
              <a:sym typeface="Calibri"/>
            </a:endParaRPr>
          </a:p>
        </p:txBody>
      </p:sp>
      <p:sp>
        <p:nvSpPr>
          <p:cNvPr id="237" name="Google Shape;237;p17"/>
          <p:cNvSpPr/>
          <p:nvPr/>
        </p:nvSpPr>
        <p:spPr>
          <a:xfrm>
            <a:off x="4800600" y="3028950"/>
            <a:ext cx="302895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lt1"/>
                </a:solidFill>
                <a:latin typeface="Times New Roman"/>
                <a:ea typeface="Times New Roman"/>
                <a:cs typeface="Times New Roman"/>
                <a:sym typeface="Times New Roman"/>
              </a:rPr>
              <a:t>Warning</a:t>
            </a:r>
            <a:r>
              <a:rPr lang="en-US" sz="1800">
                <a:solidFill>
                  <a:schemeClr val="lt1"/>
                </a:solidFill>
                <a:latin typeface="Times New Roman"/>
                <a:ea typeface="Times New Roman"/>
                <a:cs typeface="Times New Roman"/>
                <a:sym typeface="Times New Roman"/>
              </a:rPr>
              <a:t>: if the graph is directed, the order of the vertices in each edge is important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18"/>
          <p:cNvSpPr txBox="1"/>
          <p:nvPr>
            <p:ph idx="1" type="body"/>
          </p:nvPr>
        </p:nvSpPr>
        <p:spPr>
          <a:xfrm>
            <a:off x="754375" y="1485900"/>
            <a:ext cx="6732275" cy="51435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1D1B10"/>
              </a:buClr>
              <a:buSzPts val="2800"/>
              <a:buChar char="•"/>
            </a:pPr>
            <a:r>
              <a:rPr lang="en-US"/>
              <a:t>Trees are special cases of graphs!! </a:t>
            </a:r>
            <a:endParaRPr/>
          </a:p>
        </p:txBody>
      </p:sp>
      <p:pic>
        <p:nvPicPr>
          <p:cNvPr descr="C:\My Documents\308 PowerPoint\Figures\MACJOBS\JPEGS\CHAP09\P551.jpg" id="243" name="Google Shape;243;p18"/>
          <p:cNvPicPr preferRelativeResize="0"/>
          <p:nvPr/>
        </p:nvPicPr>
        <p:blipFill rotWithShape="1">
          <a:blip r:embed="rId3">
            <a:alphaModFix/>
          </a:blip>
          <a:srcRect b="0" l="0" r="0" t="67108"/>
          <a:stretch/>
        </p:blipFill>
        <p:spPr>
          <a:xfrm>
            <a:off x="1823310" y="2113635"/>
            <a:ext cx="4400550" cy="2697956"/>
          </a:xfrm>
          <a:prstGeom prst="rect">
            <a:avLst/>
          </a:prstGeom>
          <a:noFill/>
          <a:ln>
            <a:noFill/>
          </a:ln>
        </p:spPr>
      </p:pic>
      <p:sp>
        <p:nvSpPr>
          <p:cNvPr id="244" name="Google Shape;244;p18"/>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Trees vs graphs</a:t>
            </a:r>
            <a:endParaRPr sz="324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50" name="Google Shape;250;p19"/>
          <p:cNvSpPr txBox="1"/>
          <p:nvPr>
            <p:ph type="title"/>
          </p:nvPr>
        </p:nvSpPr>
        <p:spPr>
          <a:xfrm>
            <a:off x="448965" y="433880"/>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Breadth-First Search</a:t>
            </a:r>
            <a:endParaRPr/>
          </a:p>
        </p:txBody>
      </p:sp>
      <p:sp>
        <p:nvSpPr>
          <p:cNvPr id="251" name="Google Shape;251;p19"/>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2800"/>
              <a:buChar char="•"/>
            </a:pPr>
            <a:r>
              <a:rPr lang="en-US"/>
              <a:t>Recall from Data Structures the basic algorithm for a breadth-first search on a graph or tree</a:t>
            </a:r>
            <a:endParaRPr/>
          </a:p>
          <a:p>
            <a:pPr indent="-165100" lvl="0" marL="342900" rtl="0" algn="l">
              <a:spcBef>
                <a:spcPts val="560"/>
              </a:spcBef>
              <a:spcAft>
                <a:spcPts val="0"/>
              </a:spcAft>
              <a:buClr>
                <a:srgbClr val="1D1B10"/>
              </a:buClr>
              <a:buSzPts val="2800"/>
              <a:buNone/>
            </a:pPr>
            <a:r>
              <a:t/>
            </a:r>
            <a:endParaRPr/>
          </a:p>
          <a:p>
            <a:pPr indent="-342900" lvl="0" marL="342900" rtl="0" algn="l">
              <a:spcBef>
                <a:spcPts val="560"/>
              </a:spcBef>
              <a:spcAft>
                <a:spcPts val="0"/>
              </a:spcAft>
              <a:buClr>
                <a:srgbClr val="1D1B10"/>
              </a:buClr>
              <a:buSzPts val="2800"/>
              <a:buChar char="•"/>
            </a:pPr>
            <a:r>
              <a:rPr lang="en-US"/>
              <a:t>Expand the </a:t>
            </a:r>
            <a:r>
              <a:rPr b="1" i="1" lang="en-US" u="sng"/>
              <a:t>shallowest</a:t>
            </a:r>
            <a:r>
              <a:rPr lang="en-US"/>
              <a:t> unexpanded node</a:t>
            </a:r>
            <a:endParaRPr/>
          </a:p>
          <a:p>
            <a:pPr indent="-165100" lvl="0" marL="342900" rtl="0" algn="l">
              <a:spcBef>
                <a:spcPts val="560"/>
              </a:spcBef>
              <a:spcAft>
                <a:spcPts val="0"/>
              </a:spcAft>
              <a:buClr>
                <a:srgbClr val="1D1B10"/>
              </a:buClr>
              <a:buSzPts val="2800"/>
              <a:buNone/>
            </a:pPr>
            <a:r>
              <a:t/>
            </a:r>
            <a:endParaRPr/>
          </a:p>
          <a:p>
            <a:pPr indent="-342900" lvl="0" marL="342900" rtl="0" algn="l">
              <a:spcBef>
                <a:spcPts val="560"/>
              </a:spcBef>
              <a:spcAft>
                <a:spcPts val="0"/>
              </a:spcAft>
              <a:buClr>
                <a:srgbClr val="1D1B10"/>
              </a:buClr>
              <a:buSzPts val="2800"/>
              <a:buChar char="•"/>
            </a:pPr>
            <a:r>
              <a:rPr lang="en-US"/>
              <a:t>Place all new successors at the end of a FIFO queue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
          <p:cNvSpPr txBox="1"/>
          <p:nvPr>
            <p:ph type="title"/>
          </p:nvPr>
        </p:nvSpPr>
        <p:spPr>
          <a:xfrm>
            <a:off x="448964" y="433880"/>
            <a:ext cx="6260905" cy="5726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240"/>
              <a:buFont typeface="Calibri"/>
              <a:buNone/>
            </a:pPr>
            <a:r>
              <a:rPr lang="en-US" sz="3240"/>
              <a:t>Agenda</a:t>
            </a:r>
            <a:endParaRPr sz="3240"/>
          </a:p>
        </p:txBody>
      </p:sp>
      <p:sp>
        <p:nvSpPr>
          <p:cNvPr id="114" name="Google Shape;114;p2"/>
          <p:cNvSpPr txBox="1"/>
          <p:nvPr>
            <p:ph idx="1" type="body"/>
          </p:nvPr>
        </p:nvSpPr>
        <p:spPr>
          <a:xfrm>
            <a:off x="448965" y="1197405"/>
            <a:ext cx="6260906" cy="35110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1B10"/>
              </a:buClr>
              <a:buSzPts val="2400"/>
              <a:buChar char="•"/>
            </a:pPr>
            <a:r>
              <a:rPr b="1" lang="en-US" sz="2400">
                <a:latin typeface="Corbel"/>
                <a:ea typeface="Corbel"/>
                <a:cs typeface="Corbel"/>
                <a:sym typeface="Corbel"/>
              </a:rPr>
              <a:t>Uninformed Search Algorithms</a:t>
            </a:r>
            <a:endParaRPr b="1" sz="2400">
              <a:latin typeface="Corbel"/>
              <a:ea typeface="Corbel"/>
              <a:cs typeface="Corbel"/>
              <a:sym typeface="Corbel"/>
            </a:endParaRPr>
          </a:p>
          <a:p>
            <a:pPr indent="-342900" lvl="0" marL="342900" rtl="0" algn="just">
              <a:spcBef>
                <a:spcPts val="480"/>
              </a:spcBef>
              <a:spcAft>
                <a:spcPts val="0"/>
              </a:spcAft>
              <a:buClr>
                <a:srgbClr val="1D1B10"/>
              </a:buClr>
              <a:buSzPts val="2400"/>
              <a:buChar char="•"/>
            </a:pPr>
            <a:r>
              <a:rPr b="1" lang="en-US" sz="2400">
                <a:latin typeface="Corbel"/>
                <a:ea typeface="Corbel"/>
                <a:cs typeface="Corbel"/>
                <a:sym typeface="Corbel"/>
              </a:rPr>
              <a:t>Learning Outcomes : Searching Algorithms</a:t>
            </a:r>
            <a:endParaRPr b="1" sz="2400">
              <a:latin typeface="Corbel"/>
              <a:ea typeface="Corbel"/>
              <a:cs typeface="Corbel"/>
              <a:sym typeface="Corbel"/>
            </a:endParaRPr>
          </a:p>
          <a:p>
            <a:pPr indent="-342900" lvl="0" marL="342900" rtl="0" algn="just">
              <a:spcBef>
                <a:spcPts val="480"/>
              </a:spcBef>
              <a:spcAft>
                <a:spcPts val="0"/>
              </a:spcAft>
              <a:buClr>
                <a:srgbClr val="1D1B10"/>
              </a:buClr>
              <a:buSzPts val="2400"/>
              <a:buChar char="•"/>
            </a:pPr>
            <a:r>
              <a:rPr b="1" lang="en-US" sz="2400">
                <a:latin typeface="Corbel"/>
                <a:ea typeface="Corbel"/>
                <a:cs typeface="Corbel"/>
                <a:sym typeface="Corbel"/>
              </a:rPr>
              <a:t>Methodology and Assessment Criteria for the Subject </a:t>
            </a:r>
            <a:endParaRPr b="1" sz="2400">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57" name="Google Shape;257;p20"/>
          <p:cNvSpPr txBox="1"/>
          <p:nvPr>
            <p:ph type="title"/>
          </p:nvPr>
        </p:nvSpPr>
        <p:spPr>
          <a:xfrm>
            <a:off x="143555" y="586585"/>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alibri"/>
              <a:buNone/>
            </a:pPr>
            <a:r>
              <a:rPr lang="en-US" sz="3240"/>
              <a:t>Breadth-First Search (1)</a:t>
            </a:r>
            <a:endParaRPr/>
          </a:p>
        </p:txBody>
      </p:sp>
      <p:sp>
        <p:nvSpPr>
          <p:cNvPr id="258" name="Google Shape;258;p20"/>
          <p:cNvSpPr txBox="1"/>
          <p:nvPr>
            <p:ph idx="1" type="body"/>
          </p:nvPr>
        </p:nvSpPr>
        <p:spPr>
          <a:xfrm>
            <a:off x="448966" y="1350110"/>
            <a:ext cx="8246070" cy="35122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D1B10"/>
              </a:buClr>
              <a:buSzPts val="2800"/>
              <a:buNone/>
            </a:pPr>
            <a:r>
              <a:rPr lang="en-US"/>
              <a:t>A Directed graph BFS Algorithm</a:t>
            </a:r>
            <a:endParaRPr/>
          </a:p>
        </p:txBody>
      </p:sp>
      <p:graphicFrame>
        <p:nvGraphicFramePr>
          <p:cNvPr id="259" name="Google Shape;259;p20"/>
          <p:cNvGraphicFramePr/>
          <p:nvPr/>
        </p:nvGraphicFramePr>
        <p:xfrm>
          <a:off x="3334985" y="3291125"/>
          <a:ext cx="914401" cy="792162"/>
        </p:xfrm>
        <a:graphic>
          <a:graphicData uri="http://schemas.openxmlformats.org/presentationml/2006/ole">
            <mc:AlternateContent>
              <mc:Choice Requires="v">
                <p:oleObj r:id="rId4" imgH="792162" imgW="914401" progId="Package" spid="_x0000_s1">
                  <p:embed/>
                </p:oleObj>
              </mc:Choice>
              <mc:Fallback>
                <p:oleObj r:id="rId5" imgH="792162" imgW="914401" progId="Package">
                  <p:embed/>
                  <p:pic>
                    <p:nvPicPr>
                      <p:cNvPr id="259" name="Google Shape;259;p20"/>
                      <p:cNvPicPr preferRelativeResize="0"/>
                      <p:nvPr/>
                    </p:nvPicPr>
                    <p:blipFill rotWithShape="1">
                      <a:blip r:embed="rId6">
                        <a:alphaModFix/>
                      </a:blip>
                      <a:srcRect b="0" l="0" r="0" t="0"/>
                      <a:stretch/>
                    </p:blipFill>
                    <p:spPr>
                      <a:xfrm>
                        <a:off x="3334985" y="3291125"/>
                        <a:ext cx="914401" cy="792162"/>
                      </a:xfrm>
                      <a:prstGeom prst="rect">
                        <a:avLst/>
                      </a:prstGeom>
                      <a:noFill/>
                      <a:ln>
                        <a:noFill/>
                      </a:ln>
                    </p:spPr>
                  </p:pic>
                </p:oleObj>
              </mc:Fallback>
            </mc:AlternateContent>
          </a:graphicData>
        </a:graphic>
      </p:graphicFrame>
      <p:graphicFrame>
        <p:nvGraphicFramePr>
          <p:cNvPr id="260" name="Google Shape;260;p20"/>
          <p:cNvGraphicFramePr/>
          <p:nvPr/>
        </p:nvGraphicFramePr>
        <p:xfrm>
          <a:off x="4114800" y="2174875"/>
          <a:ext cx="914400" cy="792163"/>
        </p:xfrm>
        <a:graphic>
          <a:graphicData uri="http://schemas.openxmlformats.org/presentationml/2006/ole">
            <mc:AlternateContent>
              <mc:Choice Requires="v">
                <p:oleObj r:id="rId7" imgH="792163" imgW="914400" progId="Package" spid="_x0000_s2">
                  <p:embed/>
                </p:oleObj>
              </mc:Choice>
              <mc:Fallback>
                <p:oleObj r:id="rId8" imgH="792163" imgW="914400" progId="Package">
                  <p:embed/>
                  <p:pic>
                    <p:nvPicPr>
                      <p:cNvPr id="260" name="Google Shape;260;p20"/>
                      <p:cNvPicPr preferRelativeResize="0"/>
                      <p:nvPr/>
                    </p:nvPicPr>
                    <p:blipFill rotWithShape="1">
                      <a:blip r:embed="rId9">
                        <a:alphaModFix/>
                      </a:blip>
                      <a:srcRect b="0" l="0" r="0" t="0"/>
                      <a:stretch/>
                    </p:blipFill>
                    <p:spPr>
                      <a:xfrm>
                        <a:off x="4114800" y="2174875"/>
                        <a:ext cx="914400" cy="792163"/>
                      </a:xfrm>
                      <a:prstGeom prst="rect">
                        <a:avLst/>
                      </a:prstGeom>
                      <a:noFill/>
                      <a:ln>
                        <a:noFill/>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1"/>
          <p:cNvSpPr txBox="1"/>
          <p:nvPr/>
        </p:nvSpPr>
        <p:spPr>
          <a:xfrm>
            <a:off x="-772675" y="586585"/>
            <a:ext cx="7554295" cy="104657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F2CD44"/>
              </a:buClr>
              <a:buSzPts val="3120"/>
              <a:buFont typeface="Corbel"/>
              <a:buNone/>
            </a:pPr>
            <a:r>
              <a:rPr lang="en-US" sz="3120">
                <a:solidFill>
                  <a:srgbClr val="F2CD44"/>
                </a:solidFill>
                <a:latin typeface="Corbel"/>
                <a:ea typeface="Corbel"/>
                <a:cs typeface="Corbel"/>
                <a:sym typeface="Corbel"/>
              </a:rPr>
              <a:t>Learning Outcomes with the Topic </a:t>
            </a:r>
            <a:endParaRPr sz="3120">
              <a:solidFill>
                <a:srgbClr val="F2CD44"/>
              </a:solidFill>
              <a:latin typeface="Corbel"/>
              <a:ea typeface="Corbel"/>
              <a:cs typeface="Corbel"/>
              <a:sym typeface="Corbel"/>
            </a:endParaRPr>
          </a:p>
        </p:txBody>
      </p:sp>
      <p:sp>
        <p:nvSpPr>
          <p:cNvPr id="267" name="Google Shape;267;p21"/>
          <p:cNvSpPr txBox="1"/>
          <p:nvPr/>
        </p:nvSpPr>
        <p:spPr>
          <a:xfrm>
            <a:off x="601670" y="1960930"/>
            <a:ext cx="8704186" cy="4247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90000"/>
              </a:lnSpc>
              <a:spcBef>
                <a:spcPts val="0"/>
              </a:spcBef>
              <a:spcAft>
                <a:spcPts val="0"/>
              </a:spcAft>
              <a:buClr>
                <a:schemeClr val="dk1"/>
              </a:buClr>
              <a:buSzPts val="2400"/>
              <a:buFont typeface="Noto Sans Symbols"/>
              <a:buChar char="⮚"/>
            </a:pPr>
            <a:r>
              <a:rPr b="1" lang="en-US" sz="2400">
                <a:solidFill>
                  <a:schemeClr val="dk1"/>
                </a:solidFill>
                <a:latin typeface="Corbel"/>
                <a:ea typeface="Corbel"/>
                <a:cs typeface="Corbel"/>
                <a:sym typeface="Corbel"/>
              </a:rPr>
              <a:t>Understanding the need of Search Algorithms </a:t>
            </a:r>
            <a:endParaRPr sz="2000">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1000"/>
                                        <p:tgtEl>
                                          <p:spTgt spid="26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2"/>
          <p:cNvSpPr txBox="1"/>
          <p:nvPr>
            <p:ph idx="1" type="body"/>
          </p:nvPr>
        </p:nvSpPr>
        <p:spPr>
          <a:xfrm>
            <a:off x="-245358" y="560125"/>
            <a:ext cx="8679898" cy="543185"/>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D3A90F"/>
              </a:buClr>
              <a:buSzPts val="3607"/>
              <a:buNone/>
            </a:pPr>
            <a:r>
              <a:rPr b="1" lang="en-US" sz="3607">
                <a:solidFill>
                  <a:srgbClr val="D3A90F"/>
                </a:solidFill>
                <a:latin typeface="Corbel"/>
                <a:ea typeface="Corbel"/>
                <a:cs typeface="Corbel"/>
                <a:sym typeface="Corbel"/>
              </a:rPr>
              <a:t>Methodology</a:t>
            </a:r>
            <a:r>
              <a:rPr b="1" lang="en-US" sz="3746">
                <a:solidFill>
                  <a:srgbClr val="D3A90F"/>
                </a:solidFill>
                <a:latin typeface="Corbel"/>
                <a:ea typeface="Corbel"/>
                <a:cs typeface="Corbel"/>
                <a:sym typeface="Corbel"/>
              </a:rPr>
              <a:t> And Assessment Criterias</a:t>
            </a:r>
            <a:endParaRPr b="1" sz="3746">
              <a:solidFill>
                <a:srgbClr val="D3A90F"/>
              </a:solidFill>
              <a:latin typeface="Corbel"/>
              <a:ea typeface="Corbel"/>
              <a:cs typeface="Corbel"/>
              <a:sym typeface="Corbel"/>
            </a:endParaRPr>
          </a:p>
        </p:txBody>
      </p:sp>
      <p:cxnSp>
        <p:nvCxnSpPr>
          <p:cNvPr id="273" name="Google Shape;273;p22"/>
          <p:cNvCxnSpPr/>
          <p:nvPr/>
        </p:nvCxnSpPr>
        <p:spPr>
          <a:xfrm>
            <a:off x="2973061" y="1550298"/>
            <a:ext cx="1762790" cy="1"/>
          </a:xfrm>
          <a:prstGeom prst="straightConnector1">
            <a:avLst/>
          </a:prstGeom>
          <a:noFill/>
          <a:ln cap="flat" cmpd="sng" w="38100">
            <a:solidFill>
              <a:schemeClr val="accent4"/>
            </a:solidFill>
            <a:prstDash val="dot"/>
            <a:round/>
            <a:headEnd len="sm" w="sm" type="none"/>
            <a:tailEnd len="sm" w="sm" type="none"/>
          </a:ln>
        </p:spPr>
      </p:cxnSp>
      <p:grpSp>
        <p:nvGrpSpPr>
          <p:cNvPr id="274" name="Google Shape;274;p22"/>
          <p:cNvGrpSpPr/>
          <p:nvPr/>
        </p:nvGrpSpPr>
        <p:grpSpPr>
          <a:xfrm>
            <a:off x="770080" y="1299725"/>
            <a:ext cx="3051000" cy="3051000"/>
            <a:chOff x="2514579" y="1730962"/>
            <a:chExt cx="4068000" cy="4068000"/>
          </a:xfrm>
        </p:grpSpPr>
        <p:sp>
          <p:nvSpPr>
            <p:cNvPr id="275" name="Google Shape;275;p22"/>
            <p:cNvSpPr/>
            <p:nvPr/>
          </p:nvSpPr>
          <p:spPr>
            <a:xfrm>
              <a:off x="2514579" y="1730962"/>
              <a:ext cx="4068000" cy="4068000"/>
            </a:xfrm>
            <a:prstGeom prst="ellipse">
              <a:avLst/>
            </a:prstGeom>
            <a:solidFill>
              <a:srgbClr val="CCC0D9"/>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276" name="Google Shape;276;p22"/>
            <p:cNvSpPr/>
            <p:nvPr/>
          </p:nvSpPr>
          <p:spPr>
            <a:xfrm>
              <a:off x="2514579" y="1730962"/>
              <a:ext cx="4068000" cy="4068000"/>
            </a:xfrm>
            <a:prstGeom prst="pie">
              <a:avLst>
                <a:gd fmla="val 16160009" name="adj1"/>
                <a:gd fmla="val 19271440"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grpSp>
      <p:cxnSp>
        <p:nvCxnSpPr>
          <p:cNvPr id="277" name="Google Shape;277;p22"/>
          <p:cNvCxnSpPr/>
          <p:nvPr/>
        </p:nvCxnSpPr>
        <p:spPr>
          <a:xfrm>
            <a:off x="3107602" y="2409965"/>
            <a:ext cx="1628249" cy="1"/>
          </a:xfrm>
          <a:prstGeom prst="straightConnector1">
            <a:avLst/>
          </a:prstGeom>
          <a:noFill/>
          <a:ln cap="flat" cmpd="sng" w="38100">
            <a:solidFill>
              <a:schemeClr val="accent3"/>
            </a:solidFill>
            <a:prstDash val="dot"/>
            <a:round/>
            <a:headEnd len="sm" w="sm" type="none"/>
            <a:tailEnd len="sm" w="sm" type="none"/>
          </a:ln>
        </p:spPr>
      </p:cxnSp>
      <p:grpSp>
        <p:nvGrpSpPr>
          <p:cNvPr id="278" name="Google Shape;278;p22"/>
          <p:cNvGrpSpPr/>
          <p:nvPr/>
        </p:nvGrpSpPr>
        <p:grpSpPr>
          <a:xfrm>
            <a:off x="1040080" y="1569725"/>
            <a:ext cx="2511000" cy="2511000"/>
            <a:chOff x="2514579" y="1730962"/>
            <a:chExt cx="4068000" cy="4068000"/>
          </a:xfrm>
        </p:grpSpPr>
        <p:sp>
          <p:nvSpPr>
            <p:cNvPr id="279" name="Google Shape;279;p22"/>
            <p:cNvSpPr/>
            <p:nvPr/>
          </p:nvSpPr>
          <p:spPr>
            <a:xfrm>
              <a:off x="2514579" y="1730962"/>
              <a:ext cx="4068000" cy="4068000"/>
            </a:xfrm>
            <a:prstGeom prst="ellipse">
              <a:avLst/>
            </a:prstGeom>
            <a:solidFill>
              <a:srgbClr val="D6E3BC"/>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280" name="Google Shape;280;p22"/>
            <p:cNvSpPr/>
            <p:nvPr/>
          </p:nvSpPr>
          <p:spPr>
            <a:xfrm>
              <a:off x="2514579" y="1730962"/>
              <a:ext cx="4068000" cy="4068000"/>
            </a:xfrm>
            <a:prstGeom prst="pie">
              <a:avLst>
                <a:gd fmla="val 16145699" name="adj1"/>
                <a:gd fmla="val 46266"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grpSp>
      <p:cxnSp>
        <p:nvCxnSpPr>
          <p:cNvPr id="281" name="Google Shape;281;p22"/>
          <p:cNvCxnSpPr/>
          <p:nvPr/>
        </p:nvCxnSpPr>
        <p:spPr>
          <a:xfrm>
            <a:off x="3107602" y="3269632"/>
            <a:ext cx="1628249" cy="1"/>
          </a:xfrm>
          <a:prstGeom prst="straightConnector1">
            <a:avLst/>
          </a:prstGeom>
          <a:noFill/>
          <a:ln cap="flat" cmpd="sng" w="38100">
            <a:solidFill>
              <a:schemeClr val="accent2"/>
            </a:solidFill>
            <a:prstDash val="dot"/>
            <a:round/>
            <a:headEnd len="sm" w="sm" type="none"/>
            <a:tailEnd len="sm" w="sm" type="none"/>
          </a:ln>
        </p:spPr>
      </p:cxnSp>
      <p:grpSp>
        <p:nvGrpSpPr>
          <p:cNvPr id="282" name="Google Shape;282;p22"/>
          <p:cNvGrpSpPr/>
          <p:nvPr/>
        </p:nvGrpSpPr>
        <p:grpSpPr>
          <a:xfrm>
            <a:off x="1310080" y="1839725"/>
            <a:ext cx="1971000" cy="1971000"/>
            <a:chOff x="2514579" y="1730962"/>
            <a:chExt cx="4068000" cy="4068000"/>
          </a:xfrm>
        </p:grpSpPr>
        <p:sp>
          <p:nvSpPr>
            <p:cNvPr id="283" name="Google Shape;283;p22"/>
            <p:cNvSpPr/>
            <p:nvPr/>
          </p:nvSpPr>
          <p:spPr>
            <a:xfrm>
              <a:off x="2514579" y="1730962"/>
              <a:ext cx="4068000" cy="4068000"/>
            </a:xfrm>
            <a:prstGeom prst="ellipse">
              <a:avLst/>
            </a:prstGeom>
            <a:solidFill>
              <a:srgbClr val="E5B8B7"/>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284" name="Google Shape;284;p22"/>
            <p:cNvSpPr/>
            <p:nvPr/>
          </p:nvSpPr>
          <p:spPr>
            <a:xfrm>
              <a:off x="2514579" y="1730962"/>
              <a:ext cx="4068000" cy="4068000"/>
            </a:xfrm>
            <a:prstGeom prst="pie">
              <a:avLst>
                <a:gd fmla="val 16176551" name="adj1"/>
                <a:gd fmla="val 5277948"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grpSp>
      <p:grpSp>
        <p:nvGrpSpPr>
          <p:cNvPr id="285" name="Google Shape;285;p22"/>
          <p:cNvGrpSpPr/>
          <p:nvPr/>
        </p:nvGrpSpPr>
        <p:grpSpPr>
          <a:xfrm>
            <a:off x="1641404" y="2337406"/>
            <a:ext cx="1431000" cy="1431000"/>
            <a:chOff x="2514579" y="1730962"/>
            <a:chExt cx="4068000" cy="4068000"/>
          </a:xfrm>
        </p:grpSpPr>
        <p:sp>
          <p:nvSpPr>
            <p:cNvPr id="286" name="Google Shape;286;p22"/>
            <p:cNvSpPr/>
            <p:nvPr/>
          </p:nvSpPr>
          <p:spPr>
            <a:xfrm>
              <a:off x="2514579" y="1730962"/>
              <a:ext cx="4068000" cy="4068000"/>
            </a:xfrm>
            <a:prstGeom prst="ellipse">
              <a:avLst/>
            </a:prstGeom>
            <a:solidFill>
              <a:srgbClr val="B7CCE4"/>
            </a:soli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sp>
          <p:nvSpPr>
            <p:cNvPr id="287" name="Google Shape;287;p22"/>
            <p:cNvSpPr/>
            <p:nvPr/>
          </p:nvSpPr>
          <p:spPr>
            <a:xfrm>
              <a:off x="2514579" y="1730962"/>
              <a:ext cx="4068000" cy="4068000"/>
            </a:xfrm>
            <a:prstGeom prst="pie">
              <a:avLst>
                <a:gd fmla="val 16115061" name="adj1"/>
                <a:gd fmla="val 7999258"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25">
                <a:solidFill>
                  <a:schemeClr val="dk1"/>
                </a:solidFill>
                <a:latin typeface="Calibri"/>
                <a:ea typeface="Calibri"/>
                <a:cs typeface="Calibri"/>
                <a:sym typeface="Calibri"/>
              </a:endParaRPr>
            </a:p>
          </p:txBody>
        </p:sp>
      </p:grpSp>
      <p:sp>
        <p:nvSpPr>
          <p:cNvPr id="288" name="Google Shape;288;p22"/>
          <p:cNvSpPr/>
          <p:nvPr/>
        </p:nvSpPr>
        <p:spPr>
          <a:xfrm>
            <a:off x="1850080" y="2379725"/>
            <a:ext cx="891000" cy="891000"/>
          </a:xfrm>
          <a:prstGeom prst="ellipse">
            <a:avLst/>
          </a:prstGeom>
          <a:gradFill>
            <a:gsLst>
              <a:gs pos="0">
                <a:srgbClr val="DDDDDD"/>
              </a:gs>
              <a:gs pos="100000">
                <a:schemeClr val="lt1"/>
              </a:gs>
            </a:gsLst>
            <a:lin ang="8100000" scaled="0"/>
          </a:gradFill>
          <a:ln cap="flat" cmpd="sng" w="9525">
            <a:solidFill>
              <a:schemeClr val="lt1"/>
            </a:solidFill>
            <a:prstDash val="solid"/>
            <a:round/>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dk1"/>
              </a:solidFill>
              <a:latin typeface="Calibri"/>
              <a:ea typeface="Calibri"/>
              <a:cs typeface="Calibri"/>
              <a:sym typeface="Calibri"/>
            </a:endParaRPr>
          </a:p>
        </p:txBody>
      </p:sp>
      <p:cxnSp>
        <p:nvCxnSpPr>
          <p:cNvPr id="289" name="Google Shape;289;p22"/>
          <p:cNvCxnSpPr/>
          <p:nvPr/>
        </p:nvCxnSpPr>
        <p:spPr>
          <a:xfrm rot="10800000">
            <a:off x="1898151" y="3407501"/>
            <a:ext cx="2837700" cy="721800"/>
          </a:xfrm>
          <a:prstGeom prst="bentConnector3">
            <a:avLst>
              <a:gd fmla="val 99034" name="adj1"/>
            </a:avLst>
          </a:prstGeom>
          <a:noFill/>
          <a:ln cap="flat" cmpd="sng" w="38100">
            <a:solidFill>
              <a:schemeClr val="accent1"/>
            </a:solidFill>
            <a:prstDash val="dot"/>
            <a:round/>
            <a:headEnd len="sm" w="sm" type="none"/>
            <a:tailEnd len="sm" w="sm" type="none"/>
          </a:ln>
        </p:spPr>
      </p:cxnSp>
      <p:grpSp>
        <p:nvGrpSpPr>
          <p:cNvPr id="290" name="Google Shape;290;p22"/>
          <p:cNvGrpSpPr/>
          <p:nvPr/>
        </p:nvGrpSpPr>
        <p:grpSpPr>
          <a:xfrm>
            <a:off x="5482174" y="1280550"/>
            <a:ext cx="3661826" cy="832944"/>
            <a:chOff x="6210998" y="1433695"/>
            <a:chExt cx="2688349" cy="1110591"/>
          </a:xfrm>
        </p:grpSpPr>
        <p:sp>
          <p:nvSpPr>
            <p:cNvPr id="291" name="Google Shape;291;p22"/>
            <p:cNvSpPr txBox="1"/>
            <p:nvPr/>
          </p:nvSpPr>
          <p:spPr>
            <a:xfrm>
              <a:off x="6210998" y="1433695"/>
              <a:ext cx="2688349" cy="348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Corbel"/>
                  <a:ea typeface="Corbel"/>
                  <a:cs typeface="Corbel"/>
                  <a:sym typeface="Corbel"/>
                </a:rPr>
                <a:t>Class Assignment(s) </a:t>
              </a:r>
              <a:endParaRPr b="1" sz="1100">
                <a:solidFill>
                  <a:schemeClr val="dk1"/>
                </a:solidFill>
                <a:latin typeface="Corbel"/>
                <a:ea typeface="Corbel"/>
                <a:cs typeface="Corbel"/>
                <a:sym typeface="Corbel"/>
              </a:endParaRPr>
            </a:p>
          </p:txBody>
        </p:sp>
        <p:sp>
          <p:nvSpPr>
            <p:cNvPr id="292" name="Google Shape;292;p22"/>
            <p:cNvSpPr txBox="1"/>
            <p:nvPr/>
          </p:nvSpPr>
          <p:spPr>
            <a:xfrm>
              <a:off x="6210998" y="1682513"/>
              <a:ext cx="2688349" cy="861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rbel"/>
                  <a:ea typeface="Corbel"/>
                  <a:cs typeface="Corbel"/>
                  <a:sym typeface="Corbel"/>
                </a:rPr>
                <a:t> Each chapter being covered will have one assignment.  The Case Studies will be given in line to the Changing with Speed across IT Projects in Kirirom</a:t>
              </a:r>
              <a:endParaRPr sz="1200">
                <a:solidFill>
                  <a:schemeClr val="dk1"/>
                </a:solidFill>
                <a:latin typeface="Corbel"/>
                <a:ea typeface="Corbel"/>
                <a:cs typeface="Corbel"/>
                <a:sym typeface="Corbel"/>
              </a:endParaRPr>
            </a:p>
          </p:txBody>
        </p:sp>
      </p:grpSp>
      <p:grpSp>
        <p:nvGrpSpPr>
          <p:cNvPr id="293" name="Google Shape;293;p22"/>
          <p:cNvGrpSpPr/>
          <p:nvPr/>
        </p:nvGrpSpPr>
        <p:grpSpPr>
          <a:xfrm>
            <a:off x="5551729" y="2175556"/>
            <a:ext cx="2870892" cy="618650"/>
            <a:chOff x="6210997" y="1386770"/>
            <a:chExt cx="2688349" cy="824866"/>
          </a:xfrm>
        </p:grpSpPr>
        <p:sp>
          <p:nvSpPr>
            <p:cNvPr id="294" name="Google Shape;294;p22"/>
            <p:cNvSpPr txBox="1"/>
            <p:nvPr/>
          </p:nvSpPr>
          <p:spPr>
            <a:xfrm>
              <a:off x="6210997" y="1386770"/>
              <a:ext cx="2688349" cy="3077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chemeClr val="dk1"/>
                  </a:solidFill>
                  <a:latin typeface="Corbel"/>
                  <a:ea typeface="Corbel"/>
                  <a:cs typeface="Corbel"/>
                  <a:sym typeface="Corbel"/>
                </a:rPr>
                <a:t>Internal Exam(s) </a:t>
              </a:r>
              <a:endParaRPr b="1" sz="900">
                <a:solidFill>
                  <a:schemeClr val="dk1"/>
                </a:solidFill>
                <a:latin typeface="Corbel"/>
                <a:ea typeface="Corbel"/>
                <a:cs typeface="Corbel"/>
                <a:sym typeface="Corbel"/>
              </a:endParaRPr>
            </a:p>
          </p:txBody>
        </p:sp>
        <p:sp>
          <p:nvSpPr>
            <p:cNvPr id="295" name="Google Shape;295;p22"/>
            <p:cNvSpPr txBox="1"/>
            <p:nvPr/>
          </p:nvSpPr>
          <p:spPr>
            <a:xfrm>
              <a:off x="6210997" y="1883342"/>
              <a:ext cx="2688349" cy="3282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orbel"/>
                  <a:ea typeface="Corbel"/>
                  <a:cs typeface="Corbel"/>
                  <a:sym typeface="Corbel"/>
                </a:rPr>
                <a:t> There will be 2 exams </a:t>
              </a:r>
              <a:endParaRPr sz="1000">
                <a:solidFill>
                  <a:schemeClr val="dk1"/>
                </a:solidFill>
                <a:latin typeface="Corbel"/>
                <a:ea typeface="Corbel"/>
                <a:cs typeface="Corbel"/>
                <a:sym typeface="Corbel"/>
              </a:endParaRPr>
            </a:p>
          </p:txBody>
        </p:sp>
      </p:grpSp>
      <p:grpSp>
        <p:nvGrpSpPr>
          <p:cNvPr id="296" name="Google Shape;296;p22"/>
          <p:cNvGrpSpPr/>
          <p:nvPr/>
        </p:nvGrpSpPr>
        <p:grpSpPr>
          <a:xfrm>
            <a:off x="5448160" y="2853375"/>
            <a:ext cx="2919878" cy="520978"/>
            <a:chOff x="6210998" y="1316170"/>
            <a:chExt cx="2734220" cy="694638"/>
          </a:xfrm>
        </p:grpSpPr>
        <p:sp>
          <p:nvSpPr>
            <p:cNvPr id="297" name="Google Shape;297;p22"/>
            <p:cNvSpPr txBox="1"/>
            <p:nvPr/>
          </p:nvSpPr>
          <p:spPr>
            <a:xfrm>
              <a:off x="6256869" y="1316170"/>
              <a:ext cx="2688349" cy="3282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orbel"/>
                  <a:ea typeface="Corbel"/>
                  <a:cs typeface="Corbel"/>
                  <a:sym typeface="Corbel"/>
                </a:rPr>
                <a:t>Model Exam </a:t>
              </a:r>
              <a:endParaRPr b="1" sz="1000">
                <a:solidFill>
                  <a:schemeClr val="dk1"/>
                </a:solidFill>
                <a:latin typeface="Corbel"/>
                <a:ea typeface="Corbel"/>
                <a:cs typeface="Corbel"/>
                <a:sym typeface="Corbel"/>
              </a:endParaRPr>
            </a:p>
          </p:txBody>
        </p:sp>
        <p:sp>
          <p:nvSpPr>
            <p:cNvPr id="298" name="Google Shape;298;p22"/>
            <p:cNvSpPr txBox="1"/>
            <p:nvPr/>
          </p:nvSpPr>
          <p:spPr>
            <a:xfrm>
              <a:off x="6210998" y="1682513"/>
              <a:ext cx="2688349" cy="3282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Corbel"/>
                  <a:ea typeface="Corbel"/>
                  <a:cs typeface="Corbel"/>
                  <a:sym typeface="Corbel"/>
                </a:rPr>
                <a:t>There will be one Model Exam. </a:t>
              </a:r>
              <a:endParaRPr sz="1000">
                <a:solidFill>
                  <a:schemeClr val="dk1"/>
                </a:solidFill>
                <a:latin typeface="Corbel"/>
                <a:ea typeface="Corbel"/>
                <a:cs typeface="Corbel"/>
                <a:sym typeface="Corbel"/>
              </a:endParaRPr>
            </a:p>
          </p:txBody>
        </p:sp>
      </p:grpSp>
      <p:grpSp>
        <p:nvGrpSpPr>
          <p:cNvPr id="299" name="Google Shape;299;p22"/>
          <p:cNvGrpSpPr/>
          <p:nvPr/>
        </p:nvGrpSpPr>
        <p:grpSpPr>
          <a:xfrm>
            <a:off x="5448161" y="3796402"/>
            <a:ext cx="2870892" cy="448224"/>
            <a:chOff x="6210998" y="1433695"/>
            <a:chExt cx="2688349" cy="597631"/>
          </a:xfrm>
        </p:grpSpPr>
        <p:sp>
          <p:nvSpPr>
            <p:cNvPr id="300" name="Google Shape;300;p22"/>
            <p:cNvSpPr txBox="1"/>
            <p:nvPr/>
          </p:nvSpPr>
          <p:spPr>
            <a:xfrm>
              <a:off x="6210998" y="1433695"/>
              <a:ext cx="2688349" cy="348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Corbel"/>
                  <a:ea typeface="Corbel"/>
                  <a:cs typeface="Corbel"/>
                  <a:sym typeface="Corbel"/>
                </a:rPr>
                <a:t>Semester Exam</a:t>
              </a:r>
              <a:endParaRPr b="1" sz="1100">
                <a:solidFill>
                  <a:schemeClr val="dk1"/>
                </a:solidFill>
                <a:latin typeface="Corbel"/>
                <a:ea typeface="Corbel"/>
                <a:cs typeface="Corbel"/>
                <a:sym typeface="Corbel"/>
              </a:endParaRPr>
            </a:p>
          </p:txBody>
        </p:sp>
        <p:sp>
          <p:nvSpPr>
            <p:cNvPr id="301" name="Google Shape;301;p22"/>
            <p:cNvSpPr txBox="1"/>
            <p:nvPr/>
          </p:nvSpPr>
          <p:spPr>
            <a:xfrm>
              <a:off x="6210998" y="1682513"/>
              <a:ext cx="2688349" cy="348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There will be 1 Semester Exam</a:t>
              </a:r>
              <a:endParaRPr sz="1100">
                <a:solidFill>
                  <a:schemeClr val="dk1"/>
                </a:solidFill>
                <a:latin typeface="Calibri"/>
                <a:ea typeface="Calibri"/>
                <a:cs typeface="Calibri"/>
                <a:sym typeface="Calibri"/>
              </a:endParaRPr>
            </a:p>
          </p:txBody>
        </p:sp>
      </p:grpSp>
      <p:sp>
        <p:nvSpPr>
          <p:cNvPr id="302" name="Google Shape;302;p22"/>
          <p:cNvSpPr/>
          <p:nvPr/>
        </p:nvSpPr>
        <p:spPr>
          <a:xfrm>
            <a:off x="5020243" y="4013983"/>
            <a:ext cx="247097" cy="231305"/>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303" name="Google Shape;303;p22"/>
          <p:cNvSpPr/>
          <p:nvPr/>
        </p:nvSpPr>
        <p:spPr>
          <a:xfrm flipH="1">
            <a:off x="4996909" y="3149267"/>
            <a:ext cx="293762" cy="242336"/>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304" name="Google Shape;304;p22"/>
          <p:cNvSpPr/>
          <p:nvPr/>
        </p:nvSpPr>
        <p:spPr>
          <a:xfrm rot="9900000">
            <a:off x="4995290" y="2285081"/>
            <a:ext cx="297000" cy="252245"/>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305" name="Google Shape;305;p22"/>
          <p:cNvSpPr/>
          <p:nvPr/>
        </p:nvSpPr>
        <p:spPr>
          <a:xfrm>
            <a:off x="5013891" y="1450518"/>
            <a:ext cx="259797" cy="19955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306" name="Google Shape;306;p22"/>
          <p:cNvSpPr/>
          <p:nvPr/>
        </p:nvSpPr>
        <p:spPr>
          <a:xfrm flipH="1" rot="-5400000">
            <a:off x="2105869" y="2634145"/>
            <a:ext cx="405797" cy="382163"/>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23"/>
          <p:cNvSpPr txBox="1"/>
          <p:nvPr>
            <p:ph type="title"/>
          </p:nvPr>
        </p:nvSpPr>
        <p:spPr>
          <a:xfrm>
            <a:off x="1059785" y="1197405"/>
            <a:ext cx="6260905" cy="5726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240"/>
              <a:buFont typeface="Corbel"/>
              <a:buNone/>
            </a:pPr>
            <a:r>
              <a:rPr lang="en-US" sz="3240">
                <a:latin typeface="Corbel"/>
                <a:ea typeface="Corbel"/>
                <a:cs typeface="Corbel"/>
                <a:sym typeface="Corbel"/>
              </a:rPr>
              <a:t>Thank You !</a:t>
            </a:r>
            <a:endParaRPr sz="3240">
              <a:latin typeface="Corbel"/>
              <a:ea typeface="Corbel"/>
              <a:cs typeface="Corbel"/>
              <a:sym typeface="Corbel"/>
            </a:endParaRPr>
          </a:p>
        </p:txBody>
      </p:sp>
      <p:sp>
        <p:nvSpPr>
          <p:cNvPr id="312" name="Google Shape;312;p23"/>
          <p:cNvSpPr txBox="1"/>
          <p:nvPr/>
        </p:nvSpPr>
        <p:spPr>
          <a:xfrm>
            <a:off x="296260" y="1960930"/>
            <a:ext cx="427574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r>
              <a:rPr lang="en-US" sz="1800">
                <a:solidFill>
                  <a:schemeClr val="dk1"/>
                </a:solidFill>
                <a:latin typeface="Corbel"/>
                <a:ea typeface="Corbel"/>
                <a:cs typeface="Corbel"/>
                <a:sym typeface="Corbel"/>
              </a:rPr>
              <a:t>An Algorithm Must Be Seen to Be Believed”</a:t>
            </a:r>
            <a:endParaRPr/>
          </a:p>
          <a:p>
            <a:pPr indent="0" lvl="0" marL="0" marR="0" rtl="0" algn="ctr">
              <a:spcBef>
                <a:spcPts val="0"/>
              </a:spcBef>
              <a:spcAft>
                <a:spcPts val="0"/>
              </a:spcAft>
              <a:buNone/>
            </a:pPr>
            <a:r>
              <a:rPr lang="en-US" sz="1800">
                <a:solidFill>
                  <a:schemeClr val="dk1"/>
                </a:solidFill>
                <a:latin typeface="Corbel"/>
                <a:ea typeface="Corbel"/>
                <a:cs typeface="Corbel"/>
                <a:sym typeface="Corbel"/>
              </a:rPr>
              <a:t>                                       - Donald Knuth</a:t>
            </a:r>
            <a:endParaRPr sz="1600">
              <a:solidFill>
                <a:schemeClr val="dk1"/>
              </a:solidFill>
              <a:latin typeface="Corbel"/>
              <a:ea typeface="Corbel"/>
              <a:cs typeface="Corbel"/>
              <a:sym typeface="Corbel"/>
            </a:endParaRPr>
          </a:p>
        </p:txBody>
      </p:sp>
      <p:pic>
        <p:nvPicPr>
          <p:cNvPr id="313" name="Google Shape;313;p23"/>
          <p:cNvPicPr preferRelativeResize="0"/>
          <p:nvPr/>
        </p:nvPicPr>
        <p:blipFill rotWithShape="1">
          <a:blip r:embed="rId3">
            <a:alphaModFix/>
          </a:blip>
          <a:srcRect b="0" l="0" r="0" t="0"/>
          <a:stretch/>
        </p:blipFill>
        <p:spPr>
          <a:xfrm>
            <a:off x="4724705" y="-1"/>
            <a:ext cx="4419295" cy="51677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3"/>
          <p:cNvSpPr txBox="1"/>
          <p:nvPr>
            <p:ph type="title"/>
          </p:nvPr>
        </p:nvSpPr>
        <p:spPr>
          <a:xfrm>
            <a:off x="-1103709" y="433880"/>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2CD44"/>
              </a:buClr>
              <a:buSzPts val="4000"/>
              <a:buFont typeface="Corbel"/>
              <a:buNone/>
            </a:pPr>
            <a:r>
              <a:rPr lang="en-US" sz="4000">
                <a:solidFill>
                  <a:srgbClr val="F2CD44"/>
                </a:solidFill>
                <a:latin typeface="Corbel"/>
                <a:ea typeface="Corbel"/>
                <a:cs typeface="Corbel"/>
                <a:sym typeface="Corbel"/>
              </a:rPr>
              <a:t>Example: Map Planning (1)</a:t>
            </a:r>
            <a:endParaRPr sz="4000">
              <a:solidFill>
                <a:srgbClr val="F2CD44"/>
              </a:solidFill>
              <a:latin typeface="Corbel"/>
              <a:ea typeface="Corbel"/>
              <a:cs typeface="Corbel"/>
              <a:sym typeface="Corbel"/>
            </a:endParaRPr>
          </a:p>
        </p:txBody>
      </p:sp>
      <p:pic>
        <p:nvPicPr>
          <p:cNvPr id="121" name="Google Shape;121;p3"/>
          <p:cNvPicPr preferRelativeResize="0"/>
          <p:nvPr/>
        </p:nvPicPr>
        <p:blipFill rotWithShape="1">
          <a:blip r:embed="rId3">
            <a:alphaModFix/>
          </a:blip>
          <a:srcRect b="0" l="0" r="0" t="0"/>
          <a:stretch/>
        </p:blipFill>
        <p:spPr>
          <a:xfrm>
            <a:off x="2018110" y="1407319"/>
            <a:ext cx="5107781" cy="29360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4"/>
          <p:cNvSpPr txBox="1"/>
          <p:nvPr>
            <p:ph type="title"/>
          </p:nvPr>
        </p:nvSpPr>
        <p:spPr>
          <a:xfrm>
            <a:off x="219907" y="586585"/>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orbel"/>
              <a:buNone/>
            </a:pPr>
            <a:r>
              <a:rPr lang="en-US" sz="3240">
                <a:latin typeface="Corbel"/>
                <a:ea typeface="Corbel"/>
                <a:cs typeface="Corbel"/>
                <a:sym typeface="Corbel"/>
              </a:rPr>
              <a:t>Types of Search Algorithms</a:t>
            </a:r>
            <a:endParaRPr/>
          </a:p>
        </p:txBody>
      </p:sp>
      <p:pic>
        <p:nvPicPr>
          <p:cNvPr id="127" name="Google Shape;127;p4"/>
          <p:cNvPicPr preferRelativeResize="0"/>
          <p:nvPr>
            <p:ph idx="1" type="body"/>
          </p:nvPr>
        </p:nvPicPr>
        <p:blipFill rotWithShape="1">
          <a:blip r:embed="rId3">
            <a:alphaModFix/>
          </a:blip>
          <a:srcRect b="0" l="0" r="0" t="0"/>
          <a:stretch/>
        </p:blipFill>
        <p:spPr>
          <a:xfrm>
            <a:off x="296260" y="1350110"/>
            <a:ext cx="8245475" cy="30046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5"/>
          <p:cNvSpPr txBox="1"/>
          <p:nvPr>
            <p:ph type="title"/>
          </p:nvPr>
        </p:nvSpPr>
        <p:spPr>
          <a:xfrm>
            <a:off x="143555" y="586585"/>
            <a:ext cx="565785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3200"/>
              <a:buFont typeface="Corbel"/>
              <a:buNone/>
            </a:pPr>
            <a:r>
              <a:rPr lang="en-US" sz="3200">
                <a:latin typeface="Corbel"/>
                <a:ea typeface="Corbel"/>
                <a:cs typeface="Corbel"/>
                <a:sym typeface="Corbel"/>
              </a:rPr>
              <a:t>Searching Strategies</a:t>
            </a:r>
            <a:endParaRPr/>
          </a:p>
        </p:txBody>
      </p:sp>
      <p:sp>
        <p:nvSpPr>
          <p:cNvPr id="133" name="Google Shape;133;p5"/>
          <p:cNvSpPr txBox="1"/>
          <p:nvPr/>
        </p:nvSpPr>
        <p:spPr>
          <a:xfrm>
            <a:off x="4571999" y="1428750"/>
            <a:ext cx="3817625" cy="2862322"/>
          </a:xfrm>
          <a:prstGeom prst="rect">
            <a:avLst/>
          </a:prstGeom>
          <a:no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Corbel"/>
              <a:buChar char="•"/>
            </a:pPr>
            <a:r>
              <a:rPr b="1" lang="en-US" sz="1800">
                <a:solidFill>
                  <a:schemeClr val="dk1"/>
                </a:solidFill>
                <a:latin typeface="Corbel"/>
                <a:ea typeface="Corbel"/>
                <a:cs typeface="Corbel"/>
                <a:sym typeface="Corbel"/>
              </a:rPr>
              <a:t>Heuristic search</a:t>
            </a:r>
            <a:r>
              <a:rPr lang="en-US" sz="1800">
                <a:solidFill>
                  <a:schemeClr val="dk1"/>
                </a:solidFill>
                <a:latin typeface="Corbel"/>
                <a:ea typeface="Corbel"/>
                <a:cs typeface="Corbel"/>
                <a:sym typeface="Corbel"/>
              </a:rPr>
              <a:t> 🡪 search process takes place by traversing search space with applied rules (information). </a:t>
            </a:r>
            <a:endParaRPr/>
          </a:p>
          <a:p>
            <a:pPr indent="-114300" lvl="0" marL="0" marR="0" rtl="0" algn="l">
              <a:spcBef>
                <a:spcPts val="90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T</a:t>
            </a:r>
            <a:r>
              <a:rPr i="1" lang="en-US" sz="1800">
                <a:solidFill>
                  <a:schemeClr val="dk1"/>
                </a:solidFill>
                <a:latin typeface="Corbel"/>
                <a:ea typeface="Corbel"/>
                <a:cs typeface="Corbel"/>
                <a:sym typeface="Corbel"/>
              </a:rPr>
              <a:t>echniques</a:t>
            </a:r>
            <a:r>
              <a:rPr lang="en-US" sz="1800">
                <a:solidFill>
                  <a:schemeClr val="dk1"/>
                </a:solidFill>
                <a:latin typeface="Corbel"/>
                <a:ea typeface="Corbel"/>
                <a:cs typeface="Corbel"/>
                <a:sym typeface="Corbel"/>
              </a:rPr>
              <a:t>: </a:t>
            </a:r>
            <a:r>
              <a:rPr b="1" lang="en-US" sz="1800">
                <a:solidFill>
                  <a:schemeClr val="dk1"/>
                </a:solidFill>
                <a:latin typeface="Corbel"/>
                <a:ea typeface="Corbel"/>
                <a:cs typeface="Corbel"/>
                <a:sym typeface="Corbel"/>
              </a:rPr>
              <a:t>Greedy Best First Search, A* Algorithm </a:t>
            </a:r>
            <a:endParaRPr/>
          </a:p>
          <a:p>
            <a:pPr indent="-114300" lvl="0" marL="0" marR="0" rtl="0" algn="l">
              <a:spcBef>
                <a:spcPts val="90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There is no guarantee that solution is found</a:t>
            </a:r>
            <a:r>
              <a:rPr lang="en-US" sz="1800">
                <a:solidFill>
                  <a:schemeClr val="dk2"/>
                </a:solidFill>
                <a:latin typeface="Arial"/>
                <a:ea typeface="Arial"/>
                <a:cs typeface="Arial"/>
                <a:sym typeface="Arial"/>
              </a:rPr>
              <a:t>.</a:t>
            </a:r>
            <a:br>
              <a:rPr lang="en-US" sz="1800">
                <a:solidFill>
                  <a:schemeClr val="dk2"/>
                </a:solidFill>
                <a:latin typeface="Arial"/>
                <a:ea typeface="Arial"/>
                <a:cs typeface="Arial"/>
                <a:sym typeface="Arial"/>
              </a:rPr>
            </a:br>
            <a:br>
              <a:rPr lang="en-US" sz="1800">
                <a:solidFill>
                  <a:schemeClr val="dk2"/>
                </a:solidFill>
                <a:latin typeface="Arial"/>
                <a:ea typeface="Arial"/>
                <a:cs typeface="Arial"/>
                <a:sym typeface="Arial"/>
              </a:rPr>
            </a:br>
            <a:endParaRPr b="1" sz="1800">
              <a:solidFill>
                <a:srgbClr val="CC0000"/>
              </a:solidFill>
              <a:latin typeface="Arial"/>
              <a:ea typeface="Arial"/>
              <a:cs typeface="Arial"/>
              <a:sym typeface="Arial"/>
            </a:endParaRPr>
          </a:p>
        </p:txBody>
      </p:sp>
      <p:sp>
        <p:nvSpPr>
          <p:cNvPr id="134" name="Google Shape;134;p5"/>
          <p:cNvSpPr txBox="1"/>
          <p:nvPr/>
        </p:nvSpPr>
        <p:spPr>
          <a:xfrm>
            <a:off x="601670" y="1428750"/>
            <a:ext cx="3856030" cy="2862322"/>
          </a:xfrm>
          <a:prstGeom prst="rect">
            <a:avLst/>
          </a:prstGeom>
          <a:no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Corbel"/>
              <a:buChar char="•"/>
            </a:pPr>
            <a:r>
              <a:rPr b="1" lang="en-US" sz="1800">
                <a:solidFill>
                  <a:schemeClr val="dk1"/>
                </a:solidFill>
                <a:latin typeface="Corbel"/>
                <a:ea typeface="Corbel"/>
                <a:cs typeface="Corbel"/>
                <a:sym typeface="Corbel"/>
              </a:rPr>
              <a:t>Blind search</a:t>
            </a:r>
            <a:r>
              <a:rPr lang="en-US" sz="1800">
                <a:solidFill>
                  <a:schemeClr val="dk1"/>
                </a:solidFill>
                <a:latin typeface="Corbel"/>
                <a:ea typeface="Corbel"/>
                <a:cs typeface="Corbel"/>
                <a:sym typeface="Corbel"/>
              </a:rPr>
              <a:t> 🡪 traversing the search space until the goal nodes is found (might be doing exhaustive search).</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a:p>
            <a:pPr indent="-114300" lvl="0" marL="0" marR="0" rtl="0" algn="l">
              <a:spcBef>
                <a:spcPts val="0"/>
              </a:spcBef>
              <a:spcAft>
                <a:spcPts val="0"/>
              </a:spcAft>
              <a:buClr>
                <a:schemeClr val="dk1"/>
              </a:buClr>
              <a:buSzPts val="1800"/>
              <a:buFont typeface="Corbel"/>
              <a:buChar char="•"/>
            </a:pPr>
            <a:r>
              <a:rPr i="1" lang="en-US" sz="1800">
                <a:solidFill>
                  <a:schemeClr val="dk1"/>
                </a:solidFill>
                <a:latin typeface="Corbel"/>
                <a:ea typeface="Corbel"/>
                <a:cs typeface="Corbel"/>
                <a:sym typeface="Corbel"/>
              </a:rPr>
              <a:t>Techniques</a:t>
            </a:r>
            <a:r>
              <a:rPr lang="en-US" sz="1800">
                <a:solidFill>
                  <a:schemeClr val="dk1"/>
                </a:solidFill>
                <a:latin typeface="Corbel"/>
                <a:ea typeface="Corbel"/>
                <a:cs typeface="Corbel"/>
                <a:sym typeface="Corbel"/>
              </a:rPr>
              <a:t> : </a:t>
            </a:r>
            <a:r>
              <a:rPr b="1" lang="en-US" sz="1800">
                <a:solidFill>
                  <a:schemeClr val="dk1"/>
                </a:solidFill>
                <a:latin typeface="Corbel"/>
                <a:ea typeface="Corbel"/>
                <a:cs typeface="Corbel"/>
                <a:sym typeface="Corbel"/>
              </a:rPr>
              <a:t>Breadth First</a:t>
            </a:r>
            <a:r>
              <a:rPr lang="en-US" sz="1800">
                <a:solidFill>
                  <a:schemeClr val="dk1"/>
                </a:solidFill>
                <a:latin typeface="Corbel"/>
                <a:ea typeface="Corbel"/>
                <a:cs typeface="Corbel"/>
                <a:sym typeface="Corbel"/>
              </a:rPr>
              <a:t> </a:t>
            </a:r>
            <a:r>
              <a:rPr b="1" lang="en-US" sz="1800">
                <a:solidFill>
                  <a:schemeClr val="dk1"/>
                </a:solidFill>
                <a:latin typeface="Corbel"/>
                <a:ea typeface="Corbel"/>
                <a:cs typeface="Corbel"/>
                <a:sym typeface="Corbel"/>
              </a:rPr>
              <a:t>Uniform Cost</a:t>
            </a:r>
            <a:r>
              <a:rPr lang="en-US" sz="1800">
                <a:solidFill>
                  <a:schemeClr val="dk1"/>
                </a:solidFill>
                <a:latin typeface="Corbel"/>
                <a:ea typeface="Corbel"/>
                <a:cs typeface="Corbel"/>
                <a:sym typeface="Corbel"/>
              </a:rPr>
              <a:t> ,</a:t>
            </a:r>
            <a:r>
              <a:rPr b="1" lang="en-US" sz="1800">
                <a:solidFill>
                  <a:schemeClr val="dk1"/>
                </a:solidFill>
                <a:latin typeface="Corbel"/>
                <a:ea typeface="Corbel"/>
                <a:cs typeface="Corbel"/>
                <a:sym typeface="Corbel"/>
              </a:rPr>
              <a:t>Depth first, Interactive Deepening search</a:t>
            </a:r>
            <a:r>
              <a:rPr lang="en-US" sz="1800">
                <a:solidFill>
                  <a:schemeClr val="dk1"/>
                </a:solidFill>
                <a:latin typeface="Corbel"/>
                <a:ea typeface="Corbel"/>
                <a:cs typeface="Corbel"/>
                <a:sym typeface="Corbel"/>
              </a:rPr>
              <a:t>.</a:t>
            </a:r>
            <a:endParaRPr/>
          </a:p>
          <a:p>
            <a:pPr indent="0" lvl="2" marL="91440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orbel"/>
              <a:ea typeface="Corbel"/>
              <a:cs typeface="Corbel"/>
              <a:sym typeface="Corbel"/>
            </a:endParaRPr>
          </a:p>
          <a:p>
            <a:pPr indent="-114300" lvl="0" marL="0" marR="0" rtl="0" algn="l">
              <a:spcBef>
                <a:spcPts val="0"/>
              </a:spcBef>
              <a:spcAft>
                <a:spcPts val="0"/>
              </a:spcAft>
              <a:buClr>
                <a:schemeClr val="dk1"/>
              </a:buClr>
              <a:buSzPts val="1800"/>
              <a:buFont typeface="Corbel"/>
              <a:buChar char="•"/>
            </a:pPr>
            <a:r>
              <a:rPr lang="en-US" sz="1800">
                <a:solidFill>
                  <a:schemeClr val="dk1"/>
                </a:solidFill>
                <a:latin typeface="Corbel"/>
                <a:ea typeface="Corbel"/>
                <a:cs typeface="Corbel"/>
                <a:sym typeface="Corbel"/>
              </a:rPr>
              <a:t>Guarantees solution.</a:t>
            </a:r>
            <a:endParaRPr/>
          </a:p>
          <a:p>
            <a:pPr indent="0" lvl="1" marL="457200" marR="0" rtl="0" algn="l">
              <a:spcBef>
                <a:spcPts val="0"/>
              </a:spcBef>
              <a:spcAft>
                <a:spcPts val="0"/>
              </a:spcAft>
              <a:buNone/>
            </a:pPr>
            <a:r>
              <a:t/>
            </a:r>
            <a:endParaRPr b="0" i="0" sz="1800" u="none" cap="none" strike="noStrike">
              <a:solidFill>
                <a:schemeClr val="dk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6"/>
          <p:cNvSpPr txBox="1"/>
          <p:nvPr>
            <p:ph type="title"/>
          </p:nvPr>
        </p:nvSpPr>
        <p:spPr>
          <a:xfrm>
            <a:off x="106660" y="532180"/>
            <a:ext cx="8246070" cy="61082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2CD44"/>
              </a:buClr>
              <a:buSzPts val="3240"/>
              <a:buFont typeface="Corbel"/>
              <a:buNone/>
            </a:pPr>
            <a:r>
              <a:rPr lang="en-US" sz="3240">
                <a:latin typeface="Corbel"/>
                <a:ea typeface="Corbel"/>
                <a:cs typeface="Corbel"/>
                <a:sym typeface="Corbel"/>
              </a:rPr>
              <a:t>Example: Traveling Salesperson Problem</a:t>
            </a:r>
            <a:endParaRPr/>
          </a:p>
        </p:txBody>
      </p:sp>
      <p:sp>
        <p:nvSpPr>
          <p:cNvPr id="140" name="Google Shape;140;p6"/>
          <p:cNvSpPr txBox="1"/>
          <p:nvPr/>
        </p:nvSpPr>
        <p:spPr>
          <a:xfrm>
            <a:off x="296260" y="1257301"/>
            <a:ext cx="8847740" cy="707886"/>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Corbel"/>
              <a:buChar char="•"/>
            </a:pPr>
            <a:r>
              <a:rPr lang="en-US" sz="2000">
                <a:solidFill>
                  <a:schemeClr val="dk1"/>
                </a:solidFill>
                <a:latin typeface="Corbel"/>
                <a:ea typeface="Corbel"/>
                <a:cs typeface="Corbel"/>
                <a:sym typeface="Corbel"/>
              </a:rPr>
              <a:t>Suppose a salesperson has five cities to visit and them must return home.</a:t>
            </a:r>
            <a:r>
              <a:rPr b="1" lang="en-US" sz="2000">
                <a:solidFill>
                  <a:schemeClr val="dk1"/>
                </a:solidFill>
                <a:latin typeface="Corbel"/>
                <a:ea typeface="Corbel"/>
                <a:cs typeface="Corbel"/>
                <a:sym typeface="Corbel"/>
              </a:rPr>
              <a:t> Goal </a:t>
            </a:r>
            <a:r>
              <a:rPr lang="en-US" sz="2000">
                <a:solidFill>
                  <a:schemeClr val="dk1"/>
                </a:solidFill>
                <a:latin typeface="Corbel"/>
                <a:ea typeface="Corbel"/>
                <a:cs typeface="Corbel"/>
                <a:sym typeface="Corbel"/>
              </a:rPr>
              <a:t>🡪 find the shortest path to travel.</a:t>
            </a:r>
            <a:endParaRPr sz="2000">
              <a:solidFill>
                <a:schemeClr val="dk1"/>
              </a:solidFill>
              <a:latin typeface="Corbel"/>
              <a:ea typeface="Corbel"/>
              <a:cs typeface="Corbel"/>
              <a:sym typeface="Corbel"/>
            </a:endParaRPr>
          </a:p>
        </p:txBody>
      </p:sp>
      <p:sp>
        <p:nvSpPr>
          <p:cNvPr id="141" name="Google Shape;141;p6"/>
          <p:cNvSpPr/>
          <p:nvPr/>
        </p:nvSpPr>
        <p:spPr>
          <a:xfrm>
            <a:off x="2743200" y="2159794"/>
            <a:ext cx="3543300" cy="222885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42" name="Google Shape;142;p6"/>
          <p:cNvSpPr/>
          <p:nvPr/>
        </p:nvSpPr>
        <p:spPr>
          <a:xfrm>
            <a:off x="2743200" y="3245644"/>
            <a:ext cx="3200400" cy="628650"/>
          </a:xfrm>
          <a:custGeom>
            <a:rect b="b" l="l" r="r" t="t"/>
            <a:pathLst>
              <a:path extrusionOk="0" h="576" w="2640">
                <a:moveTo>
                  <a:pt x="0" y="0"/>
                </a:moveTo>
                <a:cubicBezTo>
                  <a:pt x="428" y="48"/>
                  <a:pt x="856" y="96"/>
                  <a:pt x="1296" y="192"/>
                </a:cubicBezTo>
                <a:cubicBezTo>
                  <a:pt x="1736" y="288"/>
                  <a:pt x="2416" y="512"/>
                  <a:pt x="2640" y="576"/>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43" name="Google Shape;143;p6"/>
          <p:cNvSpPr/>
          <p:nvPr/>
        </p:nvSpPr>
        <p:spPr>
          <a:xfrm>
            <a:off x="3543300" y="2274094"/>
            <a:ext cx="914400" cy="2114550"/>
          </a:xfrm>
          <a:custGeom>
            <a:rect b="b" l="l" r="r" t="t"/>
            <a:pathLst>
              <a:path extrusionOk="0" h="1776" w="768">
                <a:moveTo>
                  <a:pt x="192" y="0"/>
                </a:moveTo>
                <a:cubicBezTo>
                  <a:pt x="96" y="332"/>
                  <a:pt x="0" y="664"/>
                  <a:pt x="96" y="960"/>
                </a:cubicBezTo>
                <a:cubicBezTo>
                  <a:pt x="192" y="1256"/>
                  <a:pt x="480" y="1516"/>
                  <a:pt x="768" y="1776"/>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44" name="Google Shape;144;p6"/>
          <p:cNvSpPr/>
          <p:nvPr/>
        </p:nvSpPr>
        <p:spPr>
          <a:xfrm>
            <a:off x="4457700" y="2502694"/>
            <a:ext cx="1314450" cy="1885950"/>
          </a:xfrm>
          <a:custGeom>
            <a:rect b="b" l="l" r="r" t="t"/>
            <a:pathLst>
              <a:path extrusionOk="0" h="1584" w="1104">
                <a:moveTo>
                  <a:pt x="1104" y="0"/>
                </a:moveTo>
                <a:cubicBezTo>
                  <a:pt x="1028" y="372"/>
                  <a:pt x="952" y="744"/>
                  <a:pt x="768" y="1008"/>
                </a:cubicBezTo>
                <a:cubicBezTo>
                  <a:pt x="584" y="1272"/>
                  <a:pt x="292" y="1428"/>
                  <a:pt x="0" y="1584"/>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45" name="Google Shape;145;p6"/>
          <p:cNvSpPr/>
          <p:nvPr/>
        </p:nvSpPr>
        <p:spPr>
          <a:xfrm>
            <a:off x="2687241" y="2444354"/>
            <a:ext cx="3084909" cy="798909"/>
          </a:xfrm>
          <a:custGeom>
            <a:rect b="b" l="l" r="r" t="t"/>
            <a:pathLst>
              <a:path extrusionOk="0" h="624" w="2496">
                <a:moveTo>
                  <a:pt x="0" y="624"/>
                </a:moveTo>
                <a:cubicBezTo>
                  <a:pt x="440" y="408"/>
                  <a:pt x="880" y="192"/>
                  <a:pt x="1296" y="96"/>
                </a:cubicBezTo>
                <a:cubicBezTo>
                  <a:pt x="1712" y="0"/>
                  <a:pt x="2296" y="56"/>
                  <a:pt x="2496" y="48"/>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46" name="Google Shape;146;p6"/>
          <p:cNvSpPr/>
          <p:nvPr/>
        </p:nvSpPr>
        <p:spPr>
          <a:xfrm>
            <a:off x="3771900" y="2275285"/>
            <a:ext cx="2230041" cy="1657350"/>
          </a:xfrm>
          <a:custGeom>
            <a:rect b="b" l="l" r="r" t="t"/>
            <a:pathLst>
              <a:path extrusionOk="0" h="1344" w="1824">
                <a:moveTo>
                  <a:pt x="0" y="0"/>
                </a:moveTo>
                <a:cubicBezTo>
                  <a:pt x="328" y="104"/>
                  <a:pt x="656" y="208"/>
                  <a:pt x="960" y="432"/>
                </a:cubicBezTo>
                <a:cubicBezTo>
                  <a:pt x="1264" y="656"/>
                  <a:pt x="1680" y="1192"/>
                  <a:pt x="1824" y="1344"/>
                </a:cubicBezTo>
              </a:path>
            </a:pathLst>
          </a:cu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47" name="Google Shape;147;p6"/>
          <p:cNvSpPr txBox="1"/>
          <p:nvPr/>
        </p:nvSpPr>
        <p:spPr>
          <a:xfrm>
            <a:off x="5715000" y="2216944"/>
            <a:ext cx="338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9900"/>
                </a:solidFill>
                <a:latin typeface="Times New Roman"/>
                <a:ea typeface="Times New Roman"/>
                <a:cs typeface="Times New Roman"/>
                <a:sym typeface="Times New Roman"/>
              </a:rPr>
              <a:t>B</a:t>
            </a:r>
            <a:endParaRPr/>
          </a:p>
        </p:txBody>
      </p:sp>
      <p:sp>
        <p:nvSpPr>
          <p:cNvPr id="148" name="Google Shape;148;p6"/>
          <p:cNvSpPr txBox="1"/>
          <p:nvPr/>
        </p:nvSpPr>
        <p:spPr>
          <a:xfrm>
            <a:off x="6000750" y="3829050"/>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C3300"/>
                </a:solidFill>
                <a:latin typeface="Times New Roman"/>
                <a:ea typeface="Times New Roman"/>
                <a:cs typeface="Times New Roman"/>
                <a:sym typeface="Times New Roman"/>
              </a:rPr>
              <a:t>C</a:t>
            </a:r>
            <a:endParaRPr/>
          </a:p>
        </p:txBody>
      </p:sp>
      <p:sp>
        <p:nvSpPr>
          <p:cNvPr id="149" name="Google Shape;149;p6"/>
          <p:cNvSpPr txBox="1"/>
          <p:nvPr/>
        </p:nvSpPr>
        <p:spPr>
          <a:xfrm>
            <a:off x="4286250" y="4343400"/>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9900"/>
                </a:solidFill>
                <a:latin typeface="Times New Roman"/>
                <a:ea typeface="Times New Roman"/>
                <a:cs typeface="Times New Roman"/>
                <a:sym typeface="Times New Roman"/>
              </a:rPr>
              <a:t>D</a:t>
            </a:r>
            <a:endParaRPr/>
          </a:p>
        </p:txBody>
      </p:sp>
      <p:sp>
        <p:nvSpPr>
          <p:cNvPr id="150" name="Google Shape;150;p6"/>
          <p:cNvSpPr txBox="1"/>
          <p:nvPr/>
        </p:nvSpPr>
        <p:spPr>
          <a:xfrm>
            <a:off x="2390775" y="3055144"/>
            <a:ext cx="338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C0000"/>
                </a:solidFill>
                <a:latin typeface="Times New Roman"/>
                <a:ea typeface="Times New Roman"/>
                <a:cs typeface="Times New Roman"/>
                <a:sym typeface="Times New Roman"/>
              </a:rPr>
              <a:t>E</a:t>
            </a:r>
            <a:endParaRPr/>
          </a:p>
        </p:txBody>
      </p:sp>
      <p:sp>
        <p:nvSpPr>
          <p:cNvPr id="151" name="Google Shape;151;p6"/>
          <p:cNvSpPr txBox="1"/>
          <p:nvPr/>
        </p:nvSpPr>
        <p:spPr>
          <a:xfrm>
            <a:off x="2788444" y="2362200"/>
            <a:ext cx="415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75</a:t>
            </a:r>
            <a:endParaRPr/>
          </a:p>
        </p:txBody>
      </p:sp>
      <p:sp>
        <p:nvSpPr>
          <p:cNvPr id="152" name="Google Shape;152;p6"/>
          <p:cNvSpPr txBox="1"/>
          <p:nvPr/>
        </p:nvSpPr>
        <p:spPr>
          <a:xfrm>
            <a:off x="3028950" y="3988594"/>
            <a:ext cx="415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50</a:t>
            </a:r>
            <a:endParaRPr/>
          </a:p>
        </p:txBody>
      </p:sp>
      <p:sp>
        <p:nvSpPr>
          <p:cNvPr id="153" name="Google Shape;153;p6"/>
          <p:cNvSpPr txBox="1"/>
          <p:nvPr/>
        </p:nvSpPr>
        <p:spPr>
          <a:xfrm>
            <a:off x="5131594" y="4248150"/>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100</a:t>
            </a:r>
            <a:endParaRPr/>
          </a:p>
        </p:txBody>
      </p:sp>
      <p:sp>
        <p:nvSpPr>
          <p:cNvPr id="154" name="Google Shape;154;p6"/>
          <p:cNvSpPr txBox="1"/>
          <p:nvPr/>
        </p:nvSpPr>
        <p:spPr>
          <a:xfrm>
            <a:off x="3188494" y="2933700"/>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100</a:t>
            </a:r>
            <a:endParaRPr/>
          </a:p>
        </p:txBody>
      </p:sp>
      <p:sp>
        <p:nvSpPr>
          <p:cNvPr id="155" name="Google Shape;155;p6"/>
          <p:cNvSpPr txBox="1"/>
          <p:nvPr/>
        </p:nvSpPr>
        <p:spPr>
          <a:xfrm>
            <a:off x="4102894" y="3162300"/>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125</a:t>
            </a:r>
            <a:endParaRPr/>
          </a:p>
        </p:txBody>
      </p:sp>
      <p:sp>
        <p:nvSpPr>
          <p:cNvPr id="156" name="Google Shape;156;p6"/>
          <p:cNvSpPr txBox="1"/>
          <p:nvPr/>
        </p:nvSpPr>
        <p:spPr>
          <a:xfrm>
            <a:off x="3702844" y="2419350"/>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125</a:t>
            </a:r>
            <a:endParaRPr/>
          </a:p>
        </p:txBody>
      </p:sp>
      <p:sp>
        <p:nvSpPr>
          <p:cNvPr id="157" name="Google Shape;157;p6"/>
          <p:cNvSpPr txBox="1"/>
          <p:nvPr/>
        </p:nvSpPr>
        <p:spPr>
          <a:xfrm>
            <a:off x="4960144" y="2590800"/>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125</a:t>
            </a:r>
            <a:endParaRPr/>
          </a:p>
        </p:txBody>
      </p:sp>
      <p:sp>
        <p:nvSpPr>
          <p:cNvPr id="158" name="Google Shape;158;p6"/>
          <p:cNvSpPr txBox="1"/>
          <p:nvPr/>
        </p:nvSpPr>
        <p:spPr>
          <a:xfrm>
            <a:off x="5588794" y="2876550"/>
            <a:ext cx="415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75</a:t>
            </a:r>
            <a:endParaRPr/>
          </a:p>
        </p:txBody>
      </p:sp>
      <p:sp>
        <p:nvSpPr>
          <p:cNvPr id="159" name="Google Shape;159;p6"/>
          <p:cNvSpPr txBox="1"/>
          <p:nvPr/>
        </p:nvSpPr>
        <p:spPr>
          <a:xfrm>
            <a:off x="6274594" y="3048000"/>
            <a:ext cx="415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50</a:t>
            </a:r>
            <a:endParaRPr/>
          </a:p>
        </p:txBody>
      </p:sp>
      <p:sp>
        <p:nvSpPr>
          <p:cNvPr id="160" name="Google Shape;160;p6"/>
          <p:cNvSpPr txBox="1"/>
          <p:nvPr/>
        </p:nvSpPr>
        <p:spPr>
          <a:xfrm>
            <a:off x="3429000" y="2057400"/>
            <a:ext cx="351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00FF"/>
                </a:solidFill>
                <a:latin typeface="Times New Roman"/>
                <a:ea typeface="Times New Roman"/>
                <a:cs typeface="Times New Roman"/>
                <a:sym typeface="Times New Roman"/>
              </a:rPr>
              <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7"/>
          <p:cNvSpPr txBox="1"/>
          <p:nvPr>
            <p:ph type="title"/>
          </p:nvPr>
        </p:nvSpPr>
        <p:spPr>
          <a:xfrm>
            <a:off x="143555" y="613306"/>
            <a:ext cx="8246070" cy="6108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orbel"/>
              <a:buNone/>
            </a:pPr>
            <a:r>
              <a:rPr lang="en-US" sz="3240">
                <a:latin typeface="Corbel"/>
                <a:ea typeface="Corbel"/>
                <a:cs typeface="Corbel"/>
                <a:sym typeface="Corbel"/>
              </a:rPr>
              <a:t>Searching for Solution</a:t>
            </a:r>
            <a:endParaRPr/>
          </a:p>
        </p:txBody>
      </p:sp>
      <p:sp>
        <p:nvSpPr>
          <p:cNvPr id="166" name="Google Shape;166;p7"/>
          <p:cNvSpPr txBox="1"/>
          <p:nvPr/>
        </p:nvSpPr>
        <p:spPr>
          <a:xfrm>
            <a:off x="1212490" y="1350110"/>
            <a:ext cx="6229350" cy="3139321"/>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2"/>
              </a:buClr>
              <a:buSzPts val="1800"/>
              <a:buFont typeface="Corbel"/>
              <a:buChar char="•"/>
            </a:pPr>
            <a:r>
              <a:rPr lang="en-US" sz="1800">
                <a:solidFill>
                  <a:schemeClr val="dk2"/>
                </a:solidFill>
                <a:latin typeface="Corbel"/>
                <a:ea typeface="Corbel"/>
                <a:cs typeface="Corbel"/>
                <a:sym typeface="Corbel"/>
              </a:rPr>
              <a:t>Search through state space (explicitly using searching tree).</a:t>
            </a:r>
            <a:endParaRPr/>
          </a:p>
          <a:p>
            <a:pPr indent="-114300" lvl="0" marL="0" marR="0" rtl="0" algn="l">
              <a:spcBef>
                <a:spcPts val="900"/>
              </a:spcBef>
              <a:spcAft>
                <a:spcPts val="0"/>
              </a:spcAft>
              <a:buClr>
                <a:schemeClr val="dk2"/>
              </a:buClr>
              <a:buSzPts val="1800"/>
              <a:buFont typeface="Corbel"/>
              <a:buChar char="•"/>
            </a:pPr>
            <a:r>
              <a:rPr lang="en-US" sz="1800">
                <a:solidFill>
                  <a:schemeClr val="dk2"/>
                </a:solidFill>
                <a:latin typeface="Corbel"/>
                <a:ea typeface="Corbel"/>
                <a:cs typeface="Corbel"/>
                <a:sym typeface="Corbel"/>
              </a:rPr>
              <a:t>Node expansion :- generating new node related to previous nodes.</a:t>
            </a:r>
            <a:endParaRPr/>
          </a:p>
          <a:p>
            <a:pPr indent="-114300" lvl="0" marL="0" marR="0" rtl="0" algn="l">
              <a:spcBef>
                <a:spcPts val="900"/>
              </a:spcBef>
              <a:spcAft>
                <a:spcPts val="0"/>
              </a:spcAft>
              <a:buClr>
                <a:schemeClr val="dk2"/>
              </a:buClr>
              <a:buSzPts val="1800"/>
              <a:buFont typeface="Corbel"/>
              <a:buChar char="•"/>
            </a:pPr>
            <a:r>
              <a:rPr lang="en-US" sz="1800">
                <a:solidFill>
                  <a:schemeClr val="dk2"/>
                </a:solidFill>
                <a:latin typeface="Corbel"/>
                <a:ea typeface="Corbel"/>
                <a:cs typeface="Corbel"/>
                <a:sym typeface="Corbel"/>
              </a:rPr>
              <a:t>Concepts: </a:t>
            </a:r>
            <a:endParaRPr/>
          </a:p>
          <a:p>
            <a:pPr indent="-114300" lvl="1" marL="457200" marR="0" rtl="0" algn="l">
              <a:spcBef>
                <a:spcPts val="900"/>
              </a:spcBef>
              <a:spcAft>
                <a:spcPts val="0"/>
              </a:spcAft>
              <a:buClr>
                <a:schemeClr val="dk2"/>
              </a:buClr>
              <a:buSzPts val="1800"/>
              <a:buFont typeface="Corbel"/>
              <a:buChar char="•"/>
            </a:pPr>
            <a:r>
              <a:rPr b="0" i="0" lang="en-US" sz="1800" u="none" cap="none" strike="noStrike">
                <a:solidFill>
                  <a:schemeClr val="dk2"/>
                </a:solidFill>
                <a:latin typeface="Corbel"/>
                <a:ea typeface="Corbel"/>
                <a:cs typeface="Corbel"/>
                <a:sym typeface="Corbel"/>
              </a:rPr>
              <a:t>State :- conditions in which the node corresponds.</a:t>
            </a:r>
            <a:endParaRPr/>
          </a:p>
          <a:p>
            <a:pPr indent="-114300" lvl="1" marL="457200" marR="0" rtl="0" algn="l">
              <a:spcBef>
                <a:spcPts val="900"/>
              </a:spcBef>
              <a:spcAft>
                <a:spcPts val="0"/>
              </a:spcAft>
              <a:buClr>
                <a:schemeClr val="dk2"/>
              </a:buClr>
              <a:buSzPts val="1800"/>
              <a:buFont typeface="Corbel"/>
              <a:buChar char="•"/>
            </a:pPr>
            <a:r>
              <a:rPr b="0" i="0" lang="en-US" sz="1800" u="none" cap="none" strike="noStrike">
                <a:solidFill>
                  <a:schemeClr val="dk2"/>
                </a:solidFill>
                <a:latin typeface="Corbel"/>
                <a:ea typeface="Corbel"/>
                <a:cs typeface="Corbel"/>
                <a:sym typeface="Corbel"/>
              </a:rPr>
              <a:t>Parent node :- the superior node </a:t>
            </a:r>
            <a:endParaRPr/>
          </a:p>
          <a:p>
            <a:pPr indent="-114300" lvl="1" marL="457200" marR="0" rtl="0" algn="l">
              <a:spcBef>
                <a:spcPts val="900"/>
              </a:spcBef>
              <a:spcAft>
                <a:spcPts val="0"/>
              </a:spcAft>
              <a:buClr>
                <a:schemeClr val="dk2"/>
              </a:buClr>
              <a:buSzPts val="1800"/>
              <a:buFont typeface="Corbel"/>
              <a:buChar char="•"/>
            </a:pPr>
            <a:r>
              <a:rPr b="0" i="0" lang="en-US" sz="1800" u="none" cap="none" strike="noStrike">
                <a:solidFill>
                  <a:schemeClr val="dk2"/>
                </a:solidFill>
                <a:latin typeface="Corbel"/>
                <a:ea typeface="Corbel"/>
                <a:cs typeface="Corbel"/>
                <a:sym typeface="Corbel"/>
              </a:rPr>
              <a:t>Path cost :- the cost, from initial to goal state.</a:t>
            </a:r>
            <a:endParaRPr/>
          </a:p>
          <a:p>
            <a:pPr indent="-114300" lvl="1" marL="457200" marR="0" rtl="0" algn="l">
              <a:spcBef>
                <a:spcPts val="900"/>
              </a:spcBef>
              <a:spcAft>
                <a:spcPts val="0"/>
              </a:spcAft>
              <a:buClr>
                <a:schemeClr val="dk2"/>
              </a:buClr>
              <a:buSzPts val="1800"/>
              <a:buFont typeface="Corbel"/>
              <a:buChar char="•"/>
            </a:pPr>
            <a:r>
              <a:rPr b="0" i="0" lang="en-US" sz="1800" u="none" cap="none" strike="noStrike">
                <a:solidFill>
                  <a:schemeClr val="dk2"/>
                </a:solidFill>
                <a:latin typeface="Corbel"/>
                <a:ea typeface="Corbel"/>
                <a:cs typeface="Corbel"/>
                <a:sym typeface="Corbel"/>
              </a:rPr>
              <a:t>Depth:- number of steps along the path from initial state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8"/>
          <p:cNvSpPr txBox="1"/>
          <p:nvPr>
            <p:ph type="title"/>
          </p:nvPr>
        </p:nvSpPr>
        <p:spPr>
          <a:xfrm>
            <a:off x="58670" y="556022"/>
            <a:ext cx="5257800" cy="71675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600"/>
              <a:buFont typeface="Corbel"/>
              <a:buNone/>
            </a:pPr>
            <a:r>
              <a:rPr lang="en-US">
                <a:latin typeface="Corbel"/>
                <a:ea typeface="Corbel"/>
                <a:cs typeface="Corbel"/>
                <a:sym typeface="Corbel"/>
              </a:rPr>
              <a:t>Node expansion</a:t>
            </a:r>
            <a:endParaRPr/>
          </a:p>
        </p:txBody>
      </p:sp>
      <p:pic>
        <p:nvPicPr>
          <p:cNvPr id="172" name="Google Shape;172;p8"/>
          <p:cNvPicPr preferRelativeResize="0"/>
          <p:nvPr/>
        </p:nvPicPr>
        <p:blipFill rotWithShape="1">
          <a:blip r:embed="rId3">
            <a:alphaModFix/>
          </a:blip>
          <a:srcRect b="0" l="0" r="0" t="0"/>
          <a:stretch/>
        </p:blipFill>
        <p:spPr>
          <a:xfrm>
            <a:off x="1098397" y="1404574"/>
            <a:ext cx="5764178" cy="3738926"/>
          </a:xfrm>
          <a:prstGeom prst="rect">
            <a:avLst/>
          </a:prstGeom>
          <a:noFill/>
          <a:ln>
            <a:noFill/>
          </a:ln>
        </p:spPr>
      </p:pic>
      <p:sp>
        <p:nvSpPr>
          <p:cNvPr id="173" name="Google Shape;173;p8"/>
          <p:cNvSpPr/>
          <p:nvPr/>
        </p:nvSpPr>
        <p:spPr>
          <a:xfrm>
            <a:off x="1485900" y="1714500"/>
            <a:ext cx="800100" cy="4572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
        <p:nvSpPr>
          <p:cNvPr id="174" name="Google Shape;174;p8"/>
          <p:cNvSpPr/>
          <p:nvPr/>
        </p:nvSpPr>
        <p:spPr>
          <a:xfrm>
            <a:off x="4914900" y="3657600"/>
            <a:ext cx="1143000" cy="6858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9"/>
          <p:cNvSpPr txBox="1"/>
          <p:nvPr>
            <p:ph type="title"/>
          </p:nvPr>
        </p:nvSpPr>
        <p:spPr>
          <a:xfrm>
            <a:off x="143555" y="586585"/>
            <a:ext cx="6632145" cy="83581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2CD44"/>
              </a:buClr>
              <a:buSzPts val="3240"/>
              <a:buFont typeface="Corbel"/>
              <a:buNone/>
            </a:pPr>
            <a:r>
              <a:rPr lang="en-US" sz="3240">
                <a:latin typeface="Corbel"/>
                <a:ea typeface="Corbel"/>
                <a:cs typeface="Corbel"/>
                <a:sym typeface="Corbel"/>
              </a:rPr>
              <a:t>Measuring Searching Performance</a:t>
            </a:r>
            <a:endParaRPr/>
          </a:p>
        </p:txBody>
      </p:sp>
      <p:sp>
        <p:nvSpPr>
          <p:cNvPr id="180" name="Google Shape;180;p9"/>
          <p:cNvSpPr txBox="1"/>
          <p:nvPr/>
        </p:nvSpPr>
        <p:spPr>
          <a:xfrm>
            <a:off x="296260" y="1502815"/>
            <a:ext cx="7336690" cy="341632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2"/>
              </a:buClr>
              <a:buSzPts val="1800"/>
              <a:buFont typeface="Arial"/>
              <a:buChar char="•"/>
            </a:pPr>
            <a:r>
              <a:rPr lang="en-US" sz="1800">
                <a:solidFill>
                  <a:schemeClr val="dk2"/>
                </a:solidFill>
                <a:latin typeface="Arial"/>
                <a:ea typeface="Arial"/>
                <a:cs typeface="Arial"/>
                <a:sym typeface="Arial"/>
              </a:rPr>
              <a:t>The output from problem-solving (searching) algorithm is either FAILURE or SOLUTION.</a:t>
            </a:r>
            <a:endParaRPr/>
          </a:p>
          <a:p>
            <a:pPr indent="-114300" lvl="0" marL="0" marR="0" rtl="0" algn="l">
              <a:spcBef>
                <a:spcPts val="900"/>
              </a:spcBef>
              <a:spcAft>
                <a:spcPts val="0"/>
              </a:spcAft>
              <a:buClr>
                <a:schemeClr val="dk2"/>
              </a:buClr>
              <a:buSzPts val="1800"/>
              <a:buFont typeface="Arial"/>
              <a:buChar char="•"/>
            </a:pPr>
            <a:r>
              <a:rPr lang="en-US" sz="1800">
                <a:solidFill>
                  <a:schemeClr val="dk2"/>
                </a:solidFill>
                <a:latin typeface="Arial"/>
                <a:ea typeface="Arial"/>
                <a:cs typeface="Arial"/>
                <a:sym typeface="Arial"/>
              </a:rPr>
              <a:t>Four ways:</a:t>
            </a:r>
            <a:endParaRPr/>
          </a:p>
          <a:p>
            <a:pPr indent="-114300" lvl="1" marL="457200" marR="0" rtl="0" algn="l">
              <a:spcBef>
                <a:spcPts val="900"/>
              </a:spcBef>
              <a:spcAft>
                <a:spcPts val="0"/>
              </a:spcAft>
              <a:buClr>
                <a:srgbClr val="0000FF"/>
              </a:buClr>
              <a:buSzPts val="1800"/>
              <a:buFont typeface="Arial"/>
              <a:buChar char="•"/>
            </a:pPr>
            <a:r>
              <a:rPr b="1" i="0" lang="en-US" sz="1800" u="none" cap="none" strike="noStrike">
                <a:solidFill>
                  <a:srgbClr val="0000FF"/>
                </a:solidFill>
                <a:latin typeface="Arial"/>
                <a:ea typeface="Arial"/>
                <a:cs typeface="Arial"/>
                <a:sym typeface="Arial"/>
              </a:rPr>
              <a:t>Completeness </a:t>
            </a:r>
            <a:r>
              <a:rPr b="0" i="0" lang="en-US" sz="1800" u="none" cap="none" strike="noStrike">
                <a:solidFill>
                  <a:schemeClr val="dk2"/>
                </a:solidFill>
                <a:latin typeface="Arial"/>
                <a:ea typeface="Arial"/>
                <a:cs typeface="Arial"/>
                <a:sym typeface="Arial"/>
              </a:rPr>
              <a:t>: is guaranteed to find a solution?</a:t>
            </a:r>
            <a:endParaRPr/>
          </a:p>
          <a:p>
            <a:pPr indent="-114300" lvl="1" marL="457200" marR="0" rtl="0" algn="l">
              <a:spcBef>
                <a:spcPts val="900"/>
              </a:spcBef>
              <a:spcAft>
                <a:spcPts val="0"/>
              </a:spcAft>
              <a:buClr>
                <a:srgbClr val="0000FF"/>
              </a:buClr>
              <a:buSzPts val="1800"/>
              <a:buFont typeface="Arial"/>
              <a:buChar char="•"/>
            </a:pPr>
            <a:r>
              <a:rPr b="1" i="0" lang="en-US" sz="1800" u="none" cap="none" strike="noStrike">
                <a:solidFill>
                  <a:srgbClr val="0000FF"/>
                </a:solidFill>
                <a:latin typeface="Arial"/>
                <a:ea typeface="Arial"/>
                <a:cs typeface="Arial"/>
                <a:sym typeface="Arial"/>
              </a:rPr>
              <a:t>Optimality</a:t>
            </a:r>
            <a:r>
              <a:rPr b="0" i="0" lang="en-US" sz="1800" u="none" cap="none" strike="noStrike">
                <a:solidFill>
                  <a:schemeClr val="dk2"/>
                </a:solidFill>
                <a:latin typeface="Arial"/>
                <a:ea typeface="Arial"/>
                <a:cs typeface="Arial"/>
                <a:sym typeface="Arial"/>
              </a:rPr>
              <a:t>: does it find optimal solution ?</a:t>
            </a:r>
            <a:endParaRPr/>
          </a:p>
          <a:p>
            <a:pPr indent="-114300" lvl="1" marL="457200" marR="0" rtl="0" algn="l">
              <a:spcBef>
                <a:spcPts val="900"/>
              </a:spcBef>
              <a:spcAft>
                <a:spcPts val="0"/>
              </a:spcAft>
              <a:buClr>
                <a:srgbClr val="0000FF"/>
              </a:buClr>
              <a:buSzPts val="1800"/>
              <a:buFont typeface="Arial"/>
              <a:buChar char="•"/>
            </a:pPr>
            <a:r>
              <a:rPr b="1" i="0" lang="en-US" sz="1800" u="none" cap="none" strike="noStrike">
                <a:solidFill>
                  <a:srgbClr val="0000FF"/>
                </a:solidFill>
                <a:latin typeface="Arial"/>
                <a:ea typeface="Arial"/>
                <a:cs typeface="Arial"/>
                <a:sym typeface="Arial"/>
              </a:rPr>
              <a:t>Time complexity</a:t>
            </a:r>
            <a:r>
              <a:rPr b="0" i="0" lang="en-US" sz="1800" u="none" cap="none" strike="noStrike">
                <a:solidFill>
                  <a:schemeClr val="dk2"/>
                </a:solidFill>
                <a:latin typeface="Arial"/>
                <a:ea typeface="Arial"/>
                <a:cs typeface="Arial"/>
                <a:sym typeface="Arial"/>
              </a:rPr>
              <a:t>: how long?</a:t>
            </a:r>
            <a:endParaRPr/>
          </a:p>
          <a:p>
            <a:pPr indent="-114300" lvl="1" marL="457200" marR="0" rtl="0" algn="l">
              <a:spcBef>
                <a:spcPts val="900"/>
              </a:spcBef>
              <a:spcAft>
                <a:spcPts val="0"/>
              </a:spcAft>
              <a:buClr>
                <a:srgbClr val="0000FF"/>
              </a:buClr>
              <a:buSzPts val="1800"/>
              <a:buFont typeface="Arial"/>
              <a:buChar char="•"/>
            </a:pPr>
            <a:r>
              <a:rPr b="1" i="0" lang="en-US" sz="1800" u="none" cap="none" strike="noStrike">
                <a:solidFill>
                  <a:srgbClr val="0000FF"/>
                </a:solidFill>
                <a:latin typeface="Arial"/>
                <a:ea typeface="Arial"/>
                <a:cs typeface="Arial"/>
                <a:sym typeface="Arial"/>
              </a:rPr>
              <a:t>Space complexity</a:t>
            </a:r>
            <a:r>
              <a:rPr b="0" i="0" lang="en-US" sz="1800" u="none" cap="none" strike="noStrike">
                <a:solidFill>
                  <a:schemeClr val="dk2"/>
                </a:solidFill>
                <a:latin typeface="Arial"/>
                <a:ea typeface="Arial"/>
                <a:cs typeface="Arial"/>
                <a:sym typeface="Arial"/>
              </a:rPr>
              <a:t>: how much memory?</a:t>
            </a:r>
            <a:endParaRPr/>
          </a:p>
          <a:p>
            <a:pPr indent="-114300" lvl="2" marL="914400" marR="0" rtl="0" algn="l">
              <a:spcBef>
                <a:spcPts val="900"/>
              </a:spcBef>
              <a:spcAft>
                <a:spcPts val="0"/>
              </a:spcAft>
              <a:buClr>
                <a:schemeClr val="dk2"/>
              </a:buClr>
              <a:buSzPts val="1800"/>
              <a:buFont typeface="Arial"/>
              <a:buChar char="•"/>
            </a:pPr>
            <a:r>
              <a:rPr b="0" i="0" lang="en-US" sz="1800" u="none" cap="none" strike="noStrike">
                <a:solidFill>
                  <a:schemeClr val="dk2"/>
                </a:solidFill>
                <a:latin typeface="Arial"/>
                <a:ea typeface="Arial"/>
                <a:cs typeface="Arial"/>
                <a:sym typeface="Arial"/>
              </a:rPr>
              <a:t>Complexity : branching factor (</a:t>
            </a:r>
            <a:r>
              <a:rPr b="0" i="1" lang="en-US" sz="1800" u="none" cap="none" strike="noStrike">
                <a:solidFill>
                  <a:schemeClr val="dk2"/>
                </a:solidFill>
                <a:latin typeface="Arial"/>
                <a:ea typeface="Arial"/>
                <a:cs typeface="Arial"/>
                <a:sym typeface="Arial"/>
              </a:rPr>
              <a:t>b</a:t>
            </a:r>
            <a:r>
              <a:rPr b="0" i="0" lang="en-US" sz="1800" u="none" cap="none" strike="noStrike">
                <a:solidFill>
                  <a:schemeClr val="dk2"/>
                </a:solidFill>
                <a:latin typeface="Arial"/>
                <a:ea typeface="Arial"/>
                <a:cs typeface="Arial"/>
                <a:sym typeface="Arial"/>
              </a:rPr>
              <a:t>), depth (</a:t>
            </a:r>
            <a:r>
              <a:rPr b="0" i="1" lang="en-US" sz="1800" u="none" cap="none" strike="noStrike">
                <a:solidFill>
                  <a:schemeClr val="dk2"/>
                </a:solidFill>
                <a:latin typeface="Arial"/>
                <a:ea typeface="Arial"/>
                <a:cs typeface="Arial"/>
                <a:sym typeface="Arial"/>
              </a:rPr>
              <a:t>d</a:t>
            </a:r>
            <a:r>
              <a:rPr b="0" i="0" lang="en-US" sz="1800" u="none" cap="none" strike="noStrike">
                <a:solidFill>
                  <a:schemeClr val="dk2"/>
                </a:solidFill>
                <a:latin typeface="Arial"/>
                <a:ea typeface="Arial"/>
                <a:cs typeface="Arial"/>
                <a:sym typeface="Arial"/>
              </a:rPr>
              <a:t>), and max. depth (</a:t>
            </a:r>
            <a:r>
              <a:rPr b="0" i="1" lang="en-US" sz="1800" u="none" cap="none" strike="noStrike">
                <a:solidFill>
                  <a:schemeClr val="dk2"/>
                </a:solidFill>
                <a:latin typeface="Arial"/>
                <a:ea typeface="Arial"/>
                <a:cs typeface="Arial"/>
                <a:sym typeface="Arial"/>
              </a:rPr>
              <a:t>m</a:t>
            </a:r>
            <a:r>
              <a:rPr b="0" i="0" lang="en-US" sz="1800" u="none" cap="none" strike="noStrike">
                <a:solidFill>
                  <a:schemeClr val="dk2"/>
                </a:solidFill>
                <a:latin typeface="Arial"/>
                <a:ea typeface="Arial"/>
                <a:cs typeface="Arial"/>
                <a:sym typeface="Arial"/>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