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334" r:id="rId4"/>
    <p:sldId id="335" r:id="rId5"/>
    <p:sldId id="325" r:id="rId6"/>
    <p:sldId id="331" r:id="rId7"/>
    <p:sldId id="346" r:id="rId8"/>
    <p:sldId id="347" r:id="rId9"/>
    <p:sldId id="348" r:id="rId10"/>
    <p:sldId id="349" r:id="rId11"/>
    <p:sldId id="350" r:id="rId12"/>
    <p:sldId id="351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0F"/>
    <a:srgbClr val="F2CD44"/>
    <a:srgbClr val="990099"/>
    <a:srgbClr val="003F4C"/>
    <a:srgbClr val="1D3A00"/>
    <a:srgbClr val="5EEC3C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36" autoAdjust="0"/>
  </p:normalViewPr>
  <p:slideViewPr>
    <p:cSldViewPr>
      <p:cViewPr varScale="1">
        <p:scale>
          <a:sx n="106" d="100"/>
          <a:sy n="106" d="100"/>
        </p:scale>
        <p:origin x="7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2795036"/>
            <a:ext cx="1321594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1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419045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rbel" panose="020B0503020204020204" pitchFamily="34" charset="0"/>
              </a:rPr>
              <a:t>Artificial Intelligence (AI)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3290" y="3487980"/>
            <a:ext cx="8398775" cy="1374345"/>
          </a:xfrm>
        </p:spPr>
        <p:txBody>
          <a:bodyPr/>
          <a:lstStyle/>
          <a:p>
            <a:r>
              <a:rPr lang="en-IN" b="1" dirty="0" smtClean="0">
                <a:latin typeface="Corbel" panose="020B0503020204020204" pitchFamily="34" charset="0"/>
              </a:rPr>
              <a:t>Topic 2: Problem Solving Agents (Part -</a:t>
            </a:r>
            <a:r>
              <a:rPr lang="en-IN" b="1" dirty="0" smtClean="0">
                <a:latin typeface="Corbel" panose="020B0503020204020204" pitchFamily="34" charset="0"/>
              </a:rPr>
              <a:t>VI)</a:t>
            </a:r>
            <a:endParaRPr lang="en-IN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EB58BF-EC50-45F3-B200-C0D954FFD57B}" type="slidenum">
              <a:rPr lang="en-US"/>
              <a:pPr/>
              <a:t>10</a:t>
            </a:fld>
            <a:endParaRPr 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9" y="1775223"/>
            <a:ext cx="2443163" cy="159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4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93E556-BAD6-4BFB-875B-6D88A594E968}" type="slidenum">
              <a:rPr lang="en-US"/>
              <a:pPr/>
              <a:t>11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Search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04" y="1650206"/>
            <a:ext cx="3150394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2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January 26, 2003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AI: Chapter 3: Solving Problems by Searching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B20075-C4B5-47D3-8CC2-E4FED89382B9}" type="slidenum">
              <a:rPr lang="en-US"/>
              <a:pPr/>
              <a:t>12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Depth-First Search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No: fails in infinite-depth spaces, spaces with loops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350" dirty="0"/>
              <a:t>Modify to avoid repeated spaces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Yes: in finite spaces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O(</a:t>
            </a:r>
            <a:r>
              <a:rPr lang="en-US" sz="1500" dirty="0" err="1"/>
              <a:t>b</a:t>
            </a:r>
            <a:r>
              <a:rPr lang="en-US" sz="1500" baseline="30000" dirty="0" err="1"/>
              <a:t>m</a:t>
            </a:r>
            <a:r>
              <a:rPr lang="en-US" sz="15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Not great if m is much larger than 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But if the solutions are dense, this may be faster than breadth-first search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O(</a:t>
            </a:r>
            <a:r>
              <a:rPr lang="en-US" sz="1500" dirty="0" err="1"/>
              <a:t>bm</a:t>
            </a:r>
            <a:r>
              <a:rPr lang="en-US" sz="1500" dirty="0"/>
              <a:t>)…linear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281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772675" y="586585"/>
            <a:ext cx="7554295" cy="10465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>
                <a:solidFill>
                  <a:srgbClr val="F2CD44"/>
                </a:solidFill>
                <a:latin typeface="Corbel" panose="020B0503020204020204" pitchFamily="34" charset="0"/>
              </a:rPr>
              <a:t>Learning Outcomes with the Topic </a:t>
            </a:r>
            <a:endParaRPr lang="en-US" sz="3200" dirty="0" smtClean="0">
              <a:solidFill>
                <a:srgbClr val="F2CD44"/>
              </a:solidFill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670" y="1960930"/>
            <a:ext cx="87041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ar-JO" sz="2400" b="1" dirty="0" smtClean="0">
                <a:latin typeface="Corbel" panose="020B0503020204020204" pitchFamily="34" charset="0"/>
              </a:rPr>
              <a:t>Understanding the need of Search Algorithms </a:t>
            </a:r>
            <a:endParaRPr lang="en-IN" sz="20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5358" y="560125"/>
            <a:ext cx="8679898" cy="543185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Methodology</a:t>
            </a:r>
            <a:r>
              <a:rPr lang="en-US" b="1" dirty="0" smtClean="0">
                <a:solidFill>
                  <a:srgbClr val="D3A90F"/>
                </a:solidFill>
                <a:latin typeface="Corbel" panose="020B0503020204020204" pitchFamily="34" charset="0"/>
              </a:rPr>
              <a:t> And Assessment Criterias</a:t>
            </a:r>
            <a:endParaRPr lang="en-US" b="1" dirty="0">
              <a:solidFill>
                <a:srgbClr val="D3A90F"/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3206E1A-83A8-4DBF-B06F-ED203C78787D}"/>
              </a:ext>
            </a:extLst>
          </p:cNvPr>
          <p:cNvCxnSpPr>
            <a:cxnSpLocks/>
          </p:cNvCxnSpPr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E221F1A-F046-4319-B387-29EFCD56D099}"/>
              </a:ext>
            </a:extLst>
          </p:cNvPr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E1F5B6A-F17A-4478-A596-1392BEBD793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" name="Pie 10">
              <a:extLst>
                <a:ext uri="{FF2B5EF4-FFF2-40B4-BE49-F238E27FC236}">
                  <a16:creationId xmlns:a16="http://schemas.microsoft.com/office/drawing/2014/main" xmlns="" id="{B7CE135D-2F5A-4C68-9F96-C6FD55074912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60009"/>
                <a:gd name="adj2" fmla="val 192714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7B6652A-F828-4906-B683-F5C2A6F06A61}"/>
              </a:ext>
            </a:extLst>
          </p:cNvPr>
          <p:cNvCxnSpPr>
            <a:cxnSpLocks/>
          </p:cNvCxnSpPr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CE45D75-ED80-46EE-A50A-115D381CDC10}"/>
              </a:ext>
            </a:extLst>
          </p:cNvPr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8092336-E784-4AFD-9AA9-42F6AA08B8EA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Pie 14">
              <a:extLst>
                <a:ext uri="{FF2B5EF4-FFF2-40B4-BE49-F238E27FC236}">
                  <a16:creationId xmlns:a16="http://schemas.microsoft.com/office/drawing/2014/main" xmlns="" id="{749E539B-E973-48A7-9089-3A2CC2365E0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45699"/>
                <a:gd name="adj2" fmla="val 462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8627220-46B6-4472-9C4D-716E202B98C5}"/>
              </a:ext>
            </a:extLst>
          </p:cNvPr>
          <p:cNvCxnSpPr>
            <a:cxnSpLocks/>
          </p:cNvCxnSpPr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6AB4186-8B6E-4607-9D98-179CAA8366D6}"/>
              </a:ext>
            </a:extLst>
          </p:cNvPr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43DC9E00-7090-45E9-A54E-E34A8D3D5190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4" name="Pie 18">
              <a:extLst>
                <a:ext uri="{FF2B5EF4-FFF2-40B4-BE49-F238E27FC236}">
                  <a16:creationId xmlns:a16="http://schemas.microsoft.com/office/drawing/2014/main" xmlns="" id="{3317BB1A-5ADF-476A-9B01-A673C8FA1533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76551"/>
                <a:gd name="adj2" fmla="val 52779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E252B3-69F9-4992-9EF5-B629E75D2FCA}"/>
              </a:ext>
            </a:extLst>
          </p:cNvPr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87BB14AE-CBA6-4C39-8EAC-1ADB2425F70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7" name="Pie 21">
              <a:extLst>
                <a:ext uri="{FF2B5EF4-FFF2-40B4-BE49-F238E27FC236}">
                  <a16:creationId xmlns:a16="http://schemas.microsoft.com/office/drawing/2014/main" xmlns="" id="{133D800B-8719-4D93-8086-1861F3DDDBDB}"/>
                </a:ext>
              </a:extLst>
            </p:cNvPr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name="adj1" fmla="val 16115061"/>
                <a:gd name="adj2" fmla="val 799925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BCF7EDB-F334-482E-AE20-0AE2C9011BF7}"/>
              </a:ext>
            </a:extLst>
          </p:cNvPr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19" name="Elbow Connector 23">
            <a:extLst>
              <a:ext uri="{FF2B5EF4-FFF2-40B4-BE49-F238E27FC236}">
                <a16:creationId xmlns:a16="http://schemas.microsoft.com/office/drawing/2014/main" xmlns="" id="{4651D134-A270-47A9-A0A6-48209DC43DC6}"/>
              </a:ext>
            </a:extLst>
          </p:cNvPr>
          <p:cNvCxnSpPr>
            <a:cxnSpLocks/>
          </p:cNvCxnSpPr>
          <p:nvPr/>
        </p:nvCxnSpPr>
        <p:spPr>
          <a:xfrm rot="10800000">
            <a:off x="1898065" y="3407511"/>
            <a:ext cx="2837786" cy="721790"/>
          </a:xfrm>
          <a:prstGeom prst="bentConnector3">
            <a:avLst>
              <a:gd name="adj1" fmla="val 99031"/>
            </a:avLst>
          </a:prstGeom>
          <a:ln w="381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8DF8671-45A7-47E4-88FC-2EDA015B78EC}"/>
              </a:ext>
            </a:extLst>
          </p:cNvPr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AC284A-9D9B-41D5-80DD-96FB0843C45F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Class Assignment(s) 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39F7CD4-3FC4-47E7-971B-FB0562705BB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200" dirty="0">
                  <a:latin typeface="Corbel" panose="020B0503020204020204" pitchFamily="34" charset="0"/>
                  <a:cs typeface="Arial" pitchFamily="34" charset="0"/>
                </a:rPr>
                <a:t>Each chapter being covered will have one assignment.  The Case Studies will be given in line to the Changing with Speed across IT Projects in Kirirom</a:t>
              </a:r>
              <a:endParaRPr lang="ko-KR" altLang="en-US" sz="12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FFA81B98-696B-4623-A9F2-A424409C5117}"/>
              </a:ext>
            </a:extLst>
          </p:cNvPr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57CCF7-5DA8-4564-B4EC-293035C0B6A2}"/>
                </a:ext>
              </a:extLst>
            </p:cNvPr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900" b="1" dirty="0">
                  <a:latin typeface="Corbel" panose="020B0503020204020204" pitchFamily="34" charset="0"/>
                  <a:cs typeface="Arial" pitchFamily="34" charset="0"/>
                </a:rPr>
                <a:t>Internal Exam(s) </a:t>
              </a:r>
              <a:endParaRPr lang="ko-KR" altLang="en-US" sz="9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94F159A-71AD-4C32-A8FE-E43C64091862}"/>
                </a:ext>
              </a:extLst>
            </p:cNvPr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Corbel" panose="020B0503020204020204" pitchFamily="34" charset="0"/>
                  <a:cs typeface="Arial" pitchFamily="34" charset="0"/>
                </a:rPr>
                <a:t> </a:t>
              </a:r>
              <a:r>
                <a:rPr lang="en-IN" altLang="ko-KR" sz="1000" dirty="0">
                  <a:latin typeface="Corbel" panose="020B0503020204020204" pitchFamily="34" charset="0"/>
                  <a:cs typeface="Arial" pitchFamily="34" charset="0"/>
                </a:rPr>
                <a:t>There will be 2 exams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24055B-550E-413B-B730-4102CD2C0759}"/>
              </a:ext>
            </a:extLst>
          </p:cNvPr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F0BAA-66A9-4EC2-9B9A-B9E1D6B843F6}"/>
                </a:ext>
              </a:extLst>
            </p:cNvPr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Corbel" panose="020B0503020204020204" pitchFamily="34" charset="0"/>
                  <a:cs typeface="Arial" pitchFamily="34" charset="0"/>
                </a:rPr>
                <a:t>Model Exam </a:t>
              </a:r>
              <a:endParaRPr lang="ko-KR" altLang="en-US" sz="10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AB60B1-032C-4B9A-977B-98AB003C6DC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Corbel" panose="020B0503020204020204" pitchFamily="34" charset="0"/>
                </a:rPr>
                <a:t>There will be one Model Exam</a:t>
              </a:r>
              <a:r>
                <a:rPr lang="en-US" altLang="ko-KR" sz="1000" dirty="0">
                  <a:latin typeface="Corbel" panose="020B0503020204020204" pitchFamily="34" charset="0"/>
                  <a:cs typeface="Arial" pitchFamily="34" charset="0"/>
                </a:rPr>
                <a:t>. </a:t>
              </a:r>
              <a:endParaRPr lang="ko-KR" altLang="en-US" sz="1000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673816D-1C33-4EF6-810C-7C5E352EF47A}"/>
              </a:ext>
            </a:extLst>
          </p:cNvPr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AA5149D-9A50-4F93-8E23-9DA15026579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Corbel" panose="020B0503020204020204" pitchFamily="34" charset="0"/>
                  <a:cs typeface="Arial" pitchFamily="34" charset="0"/>
                </a:rPr>
                <a:t>Semester Exam</a:t>
              </a:r>
              <a:endParaRPr lang="ko-KR" altLang="en-US" sz="1100" b="1" dirty="0">
                <a:latin typeface="Corbel" panose="020B0503020204020204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3106714-E953-4400-87C4-0E719956D2D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100" dirty="0">
                  <a:cs typeface="Arial" pitchFamily="34" charset="0"/>
                </a:rPr>
                <a:t>There will be 1 Semester Exam</a:t>
              </a:r>
              <a:endParaRPr lang="ko-KR" altLang="en-US" sz="1100" dirty="0">
                <a:cs typeface="Arial" pitchFamily="34" charset="0"/>
              </a:endParaRP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8DBA390-75ED-43AA-91BA-A14DF5EABBF0}"/>
              </a:ext>
            </a:extLst>
          </p:cNvPr>
          <p:cNvSpPr/>
          <p:nvPr/>
        </p:nvSpPr>
        <p:spPr>
          <a:xfrm>
            <a:off x="5020243" y="4013983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xmlns="" id="{C931F413-FDAA-4098-B854-36A03837D3A6}"/>
              </a:ext>
            </a:extLst>
          </p:cNvPr>
          <p:cNvSpPr/>
          <p:nvPr/>
        </p:nvSpPr>
        <p:spPr>
          <a:xfrm flipH="1">
            <a:off x="4996909" y="3149267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11">
            <a:extLst>
              <a:ext uri="{FF2B5EF4-FFF2-40B4-BE49-F238E27FC236}">
                <a16:creationId xmlns:a16="http://schemas.microsoft.com/office/drawing/2014/main" xmlns="" id="{41E65A0E-75A9-4CC3-BEEC-343347FE7EC4}"/>
              </a:ext>
            </a:extLst>
          </p:cNvPr>
          <p:cNvSpPr>
            <a:spLocks noChangeAspect="1"/>
          </p:cNvSpPr>
          <p:nvPr/>
        </p:nvSpPr>
        <p:spPr>
          <a:xfrm rot="9900000">
            <a:off x="4995290" y="2285081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xmlns="" id="{C652029C-B909-475E-AE36-DFE86C0F5FA5}"/>
              </a:ext>
            </a:extLst>
          </p:cNvPr>
          <p:cNvSpPr/>
          <p:nvPr/>
        </p:nvSpPr>
        <p:spPr>
          <a:xfrm>
            <a:off x="5013891" y="145051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Rounded Rectangle 51">
            <a:extLst>
              <a:ext uri="{FF2B5EF4-FFF2-40B4-BE49-F238E27FC236}">
                <a16:creationId xmlns:a16="http://schemas.microsoft.com/office/drawing/2014/main" xmlns="" id="{899650AB-B4FC-42EE-9756-4C4FA4E2086E}"/>
              </a:ext>
            </a:extLst>
          </p:cNvPr>
          <p:cNvSpPr/>
          <p:nvPr/>
        </p:nvSpPr>
        <p:spPr>
          <a:xfrm rot="16200000" flipH="1">
            <a:off x="2105869" y="2634145"/>
            <a:ext cx="405797" cy="38216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119740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Thank You !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smtClean="0">
                <a:latin typeface="Corbel" panose="020B0503020204020204" pitchFamily="34" charset="0"/>
              </a:rPr>
              <a:t>An Algorithm Must Be Seen to Be Believed”</a:t>
            </a:r>
          </a:p>
          <a:p>
            <a:pPr algn="ctr"/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dirty="0" smtClean="0">
                <a:latin typeface="Corbel" panose="020B0503020204020204" pitchFamily="34" charset="0"/>
              </a:rPr>
              <a:t>                                      - Donald Knuth</a:t>
            </a:r>
            <a:endParaRPr lang="en-IN" sz="1600" dirty="0"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05" y="-1"/>
            <a:ext cx="4419295" cy="5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6" cy="351106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anose="020B0503020204020204" pitchFamily="34" charset="0"/>
              </a:rPr>
              <a:t>Uninformed Search Algorithms</a:t>
            </a:r>
            <a:endParaRPr lang="en-US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 smtClean="0">
                <a:latin typeface="Corbel" panose="020B0503020204020204" pitchFamily="34" charset="0"/>
              </a:rPr>
              <a:t>Learning Outcomes : Searching Algorithms</a:t>
            </a:r>
            <a:endParaRPr lang="en-IN" sz="2400" b="1" dirty="0">
              <a:latin typeface="Corbel" panose="020B0503020204020204" pitchFamily="34" charset="0"/>
            </a:endParaRPr>
          </a:p>
          <a:p>
            <a:pPr algn="just"/>
            <a:r>
              <a:rPr lang="en-IN" sz="2400" b="1" dirty="0">
                <a:latin typeface="Corbel" panose="020B0503020204020204" pitchFamily="34" charset="0"/>
              </a:rPr>
              <a:t>Methodology and Assessment Criteria for the Subject </a:t>
            </a:r>
            <a:endParaRPr lang="en-US" sz="24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07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Types of Search Algorithms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0" y="1350110"/>
            <a:ext cx="8245475" cy="30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565785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effectLst/>
                <a:latin typeface="Corbel" panose="020B0503020204020204" pitchFamily="34" charset="0"/>
              </a:rPr>
              <a:t>Searching Strategies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1999" y="1428750"/>
            <a:ext cx="3817625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b="1" dirty="0">
                <a:latin typeface="Corbel" panose="020B0503020204020204" pitchFamily="34" charset="0"/>
              </a:rPr>
              <a:t>Heuristic search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 search process takes place by traversing search space with applied rules (information).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</a:t>
            </a:r>
            <a:r>
              <a:rPr lang="en-US" i="1" dirty="0">
                <a:latin typeface="Corbel" panose="020B0503020204020204" pitchFamily="34" charset="0"/>
              </a:rPr>
              <a:t>echniques</a:t>
            </a:r>
            <a:r>
              <a:rPr lang="en-US" dirty="0">
                <a:latin typeface="Corbel" panose="020B0503020204020204" pitchFamily="34" charset="0"/>
              </a:rPr>
              <a:t>: </a:t>
            </a:r>
            <a:r>
              <a:rPr lang="en-US" b="1" dirty="0">
                <a:latin typeface="Corbel" panose="020B0503020204020204" pitchFamily="34" charset="0"/>
              </a:rPr>
              <a:t>Greedy Best First Search, A* Algorithm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Corbel" panose="020B0503020204020204" pitchFamily="34" charset="0"/>
              </a:rPr>
              <a:t>There is no guarantee that solution is found</a:t>
            </a:r>
            <a:r>
              <a:rPr lang="en-US" dirty="0">
                <a:solidFill>
                  <a:schemeClr val="tx2"/>
                </a:solidFill>
              </a:rPr>
              <a:t>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01670" y="1428750"/>
            <a:ext cx="3856030" cy="286232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Blind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 traversing the search space until the goal nodes is found (might be doing exhaustive search).</a:t>
            </a: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i="1" dirty="0">
                <a:latin typeface="Corbel" panose="020B0503020204020204" pitchFamily="34" charset="0"/>
                <a:sym typeface="Wingdings" panose="05000000000000000000" pitchFamily="2" charset="2"/>
              </a:rPr>
              <a:t>Techniques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: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Breadth First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Uniform Cost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 ,</a:t>
            </a:r>
            <a:r>
              <a:rPr lang="en-US" b="1" dirty="0">
                <a:latin typeface="Corbel" panose="020B0503020204020204" pitchFamily="34" charset="0"/>
                <a:sym typeface="Wingdings" panose="05000000000000000000" pitchFamily="2" charset="2"/>
              </a:rPr>
              <a:t>Depth first, Interactive Deepening search</a:t>
            </a: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.</a:t>
            </a:r>
          </a:p>
          <a:p>
            <a:pPr lvl="2">
              <a:buFontTx/>
              <a:buChar char="•"/>
            </a:pP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Guarantees solution.</a:t>
            </a:r>
          </a:p>
          <a:p>
            <a:pPr lvl="1"/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type="title"/>
          </p:nvPr>
        </p:nvSpPr>
        <p:spPr>
          <a:xfrm>
            <a:off x="106660" y="532180"/>
            <a:ext cx="8246070" cy="610821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dirty="0" smtClean="0">
                <a:latin typeface="Corbel" panose="020B0503020204020204" pitchFamily="34" charset="0"/>
              </a:rPr>
              <a:t>Example: Traveling Salesperson Problem</a:t>
            </a:r>
          </a:p>
        </p:txBody>
      </p:sp>
      <p:sp>
        <p:nvSpPr>
          <p:cNvPr id="11268" name="Text Box 23"/>
          <p:cNvSpPr txBox="1">
            <a:spLocks noChangeArrowheads="1"/>
          </p:cNvSpPr>
          <p:nvPr/>
        </p:nvSpPr>
        <p:spPr bwMode="auto">
          <a:xfrm>
            <a:off x="296260" y="1257301"/>
            <a:ext cx="8847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Suppose a salesperson has five cities to visit and them must return home.</a:t>
            </a:r>
            <a:r>
              <a:rPr lang="en-US" sz="2000" b="1" dirty="0">
                <a:latin typeface="Corbel" panose="020B0503020204020204" pitchFamily="34" charset="0"/>
              </a:rPr>
              <a:t> Goal </a:t>
            </a:r>
            <a:r>
              <a:rPr lang="en-US" sz="2000" dirty="0">
                <a:latin typeface="Corbel" panose="020B0503020204020204" pitchFamily="34" charset="0"/>
                <a:sym typeface="Wingdings" panose="05000000000000000000" pitchFamily="2" charset="2"/>
              </a:rPr>
              <a:t> find the shortest path to travel.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11269" name="Oval 24"/>
          <p:cNvSpPr>
            <a:spLocks noChangeArrowheads="1"/>
          </p:cNvSpPr>
          <p:nvPr/>
        </p:nvSpPr>
        <p:spPr bwMode="auto">
          <a:xfrm>
            <a:off x="2743200" y="2159794"/>
            <a:ext cx="3543300" cy="2228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0" name="Freeform 25"/>
          <p:cNvSpPr>
            <a:spLocks/>
          </p:cNvSpPr>
          <p:nvPr/>
        </p:nvSpPr>
        <p:spPr bwMode="auto">
          <a:xfrm>
            <a:off x="2743200" y="3245644"/>
            <a:ext cx="3200400" cy="628650"/>
          </a:xfrm>
          <a:custGeom>
            <a:avLst/>
            <a:gdLst>
              <a:gd name="T0" fmla="*/ 0 w 2640"/>
              <a:gd name="T1" fmla="*/ 0 h 576"/>
              <a:gd name="T2" fmla="*/ 2147483647 w 2640"/>
              <a:gd name="T3" fmla="*/ 2147483647 h 576"/>
              <a:gd name="T4" fmla="*/ 2147483647 w 2640"/>
              <a:gd name="T5" fmla="*/ 2147483647 h 576"/>
              <a:gd name="T6" fmla="*/ 0 60000 65536"/>
              <a:gd name="T7" fmla="*/ 0 60000 65536"/>
              <a:gd name="T8" fmla="*/ 0 60000 65536"/>
              <a:gd name="T9" fmla="*/ 0 w 2640"/>
              <a:gd name="T10" fmla="*/ 0 h 576"/>
              <a:gd name="T11" fmla="*/ 2640 w 264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576">
                <a:moveTo>
                  <a:pt x="0" y="0"/>
                </a:moveTo>
                <a:cubicBezTo>
                  <a:pt x="428" y="48"/>
                  <a:pt x="856" y="96"/>
                  <a:pt x="1296" y="192"/>
                </a:cubicBezTo>
                <a:cubicBezTo>
                  <a:pt x="1736" y="288"/>
                  <a:pt x="2416" y="512"/>
                  <a:pt x="2640" y="5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1" name="Freeform 26"/>
          <p:cNvSpPr>
            <a:spLocks/>
          </p:cNvSpPr>
          <p:nvPr/>
        </p:nvSpPr>
        <p:spPr bwMode="auto">
          <a:xfrm>
            <a:off x="3543300" y="2274094"/>
            <a:ext cx="914400" cy="2114550"/>
          </a:xfrm>
          <a:custGeom>
            <a:avLst/>
            <a:gdLst>
              <a:gd name="T0" fmla="*/ 2147483647 w 768"/>
              <a:gd name="T1" fmla="*/ 0 h 1776"/>
              <a:gd name="T2" fmla="*/ 2147483647 w 768"/>
              <a:gd name="T3" fmla="*/ 2147483647 h 1776"/>
              <a:gd name="T4" fmla="*/ 2147483647 w 768"/>
              <a:gd name="T5" fmla="*/ 2147483647 h 1776"/>
              <a:gd name="T6" fmla="*/ 0 60000 65536"/>
              <a:gd name="T7" fmla="*/ 0 60000 65536"/>
              <a:gd name="T8" fmla="*/ 0 60000 65536"/>
              <a:gd name="T9" fmla="*/ 0 w 768"/>
              <a:gd name="T10" fmla="*/ 0 h 1776"/>
              <a:gd name="T11" fmla="*/ 768 w 768"/>
              <a:gd name="T12" fmla="*/ 1776 h 1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776">
                <a:moveTo>
                  <a:pt x="192" y="0"/>
                </a:moveTo>
                <a:cubicBezTo>
                  <a:pt x="96" y="332"/>
                  <a:pt x="0" y="664"/>
                  <a:pt x="96" y="960"/>
                </a:cubicBezTo>
                <a:cubicBezTo>
                  <a:pt x="192" y="1256"/>
                  <a:pt x="480" y="1516"/>
                  <a:pt x="768" y="177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2" name="Freeform 27"/>
          <p:cNvSpPr>
            <a:spLocks/>
          </p:cNvSpPr>
          <p:nvPr/>
        </p:nvSpPr>
        <p:spPr bwMode="auto">
          <a:xfrm>
            <a:off x="4457700" y="2502694"/>
            <a:ext cx="1314450" cy="1885950"/>
          </a:xfrm>
          <a:custGeom>
            <a:avLst/>
            <a:gdLst>
              <a:gd name="T0" fmla="*/ 2147483647 w 1104"/>
              <a:gd name="T1" fmla="*/ 0 h 1584"/>
              <a:gd name="T2" fmla="*/ 2147483647 w 1104"/>
              <a:gd name="T3" fmla="*/ 2147483647 h 1584"/>
              <a:gd name="T4" fmla="*/ 0 w 1104"/>
              <a:gd name="T5" fmla="*/ 2147483647 h 1584"/>
              <a:gd name="T6" fmla="*/ 0 60000 65536"/>
              <a:gd name="T7" fmla="*/ 0 60000 65536"/>
              <a:gd name="T8" fmla="*/ 0 60000 65536"/>
              <a:gd name="T9" fmla="*/ 0 w 1104"/>
              <a:gd name="T10" fmla="*/ 0 h 1584"/>
              <a:gd name="T11" fmla="*/ 1104 w 110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584">
                <a:moveTo>
                  <a:pt x="1104" y="0"/>
                </a:moveTo>
                <a:cubicBezTo>
                  <a:pt x="1028" y="372"/>
                  <a:pt x="952" y="744"/>
                  <a:pt x="768" y="1008"/>
                </a:cubicBezTo>
                <a:cubicBezTo>
                  <a:pt x="584" y="1272"/>
                  <a:pt x="292" y="1428"/>
                  <a:pt x="0" y="158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3" name="Freeform 28"/>
          <p:cNvSpPr>
            <a:spLocks/>
          </p:cNvSpPr>
          <p:nvPr/>
        </p:nvSpPr>
        <p:spPr bwMode="auto">
          <a:xfrm>
            <a:off x="2687241" y="2444354"/>
            <a:ext cx="3084909" cy="798909"/>
          </a:xfrm>
          <a:custGeom>
            <a:avLst/>
            <a:gdLst>
              <a:gd name="T0" fmla="*/ 0 w 2496"/>
              <a:gd name="T1" fmla="*/ 2147483647 h 624"/>
              <a:gd name="T2" fmla="*/ 2147483647 w 2496"/>
              <a:gd name="T3" fmla="*/ 2147483647 h 624"/>
              <a:gd name="T4" fmla="*/ 2147483647 w 2496"/>
              <a:gd name="T5" fmla="*/ 2147483647 h 624"/>
              <a:gd name="T6" fmla="*/ 0 60000 65536"/>
              <a:gd name="T7" fmla="*/ 0 60000 65536"/>
              <a:gd name="T8" fmla="*/ 0 60000 65536"/>
              <a:gd name="T9" fmla="*/ 0 w 2496"/>
              <a:gd name="T10" fmla="*/ 0 h 624"/>
              <a:gd name="T11" fmla="*/ 2496 w 24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624">
                <a:moveTo>
                  <a:pt x="0" y="624"/>
                </a:moveTo>
                <a:cubicBezTo>
                  <a:pt x="440" y="408"/>
                  <a:pt x="880" y="192"/>
                  <a:pt x="1296" y="96"/>
                </a:cubicBezTo>
                <a:cubicBezTo>
                  <a:pt x="1712" y="0"/>
                  <a:pt x="2296" y="56"/>
                  <a:pt x="2496" y="4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4" name="Freeform 29"/>
          <p:cNvSpPr>
            <a:spLocks/>
          </p:cNvSpPr>
          <p:nvPr/>
        </p:nvSpPr>
        <p:spPr bwMode="auto">
          <a:xfrm>
            <a:off x="3771900" y="2275285"/>
            <a:ext cx="2230041" cy="1657350"/>
          </a:xfrm>
          <a:custGeom>
            <a:avLst/>
            <a:gdLst>
              <a:gd name="T0" fmla="*/ 0 w 1824"/>
              <a:gd name="T1" fmla="*/ 0 h 1344"/>
              <a:gd name="T2" fmla="*/ 2147483647 w 1824"/>
              <a:gd name="T3" fmla="*/ 2147483647 h 1344"/>
              <a:gd name="T4" fmla="*/ 2147483647 w 1824"/>
              <a:gd name="T5" fmla="*/ 2147483647 h 1344"/>
              <a:gd name="T6" fmla="*/ 0 60000 65536"/>
              <a:gd name="T7" fmla="*/ 0 60000 65536"/>
              <a:gd name="T8" fmla="*/ 0 60000 65536"/>
              <a:gd name="T9" fmla="*/ 0 w 1824"/>
              <a:gd name="T10" fmla="*/ 0 h 1344"/>
              <a:gd name="T11" fmla="*/ 1824 w 1824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1344">
                <a:moveTo>
                  <a:pt x="0" y="0"/>
                </a:moveTo>
                <a:cubicBezTo>
                  <a:pt x="328" y="104"/>
                  <a:pt x="656" y="208"/>
                  <a:pt x="960" y="432"/>
                </a:cubicBezTo>
                <a:cubicBezTo>
                  <a:pt x="1264" y="656"/>
                  <a:pt x="1680" y="1192"/>
                  <a:pt x="1824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350"/>
          </a:p>
        </p:txBody>
      </p:sp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5715000" y="22169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76" name="Text Box 31"/>
          <p:cNvSpPr txBox="1">
            <a:spLocks noChangeArrowheads="1"/>
          </p:cNvSpPr>
          <p:nvPr/>
        </p:nvSpPr>
        <p:spPr bwMode="auto">
          <a:xfrm>
            <a:off x="6000750" y="382905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4286250" y="4343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278" name="Text Box 33"/>
          <p:cNvSpPr txBox="1">
            <a:spLocks noChangeArrowheads="1"/>
          </p:cNvSpPr>
          <p:nvPr/>
        </p:nvSpPr>
        <p:spPr bwMode="auto">
          <a:xfrm>
            <a:off x="2390775" y="305514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279" name="Text Box 34"/>
          <p:cNvSpPr txBox="1">
            <a:spLocks noChangeArrowheads="1"/>
          </p:cNvSpPr>
          <p:nvPr/>
        </p:nvSpPr>
        <p:spPr bwMode="auto">
          <a:xfrm>
            <a:off x="2788444" y="23622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0" name="Text Box 35"/>
          <p:cNvSpPr txBox="1">
            <a:spLocks noChangeArrowheads="1"/>
          </p:cNvSpPr>
          <p:nvPr/>
        </p:nvSpPr>
        <p:spPr bwMode="auto">
          <a:xfrm>
            <a:off x="3028950" y="398859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1" name="Text Box 36"/>
          <p:cNvSpPr txBox="1">
            <a:spLocks noChangeArrowheads="1"/>
          </p:cNvSpPr>
          <p:nvPr/>
        </p:nvSpPr>
        <p:spPr bwMode="auto">
          <a:xfrm>
            <a:off x="5131594" y="42481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2" name="Text Box 37"/>
          <p:cNvSpPr txBox="1">
            <a:spLocks noChangeArrowheads="1"/>
          </p:cNvSpPr>
          <p:nvPr/>
        </p:nvSpPr>
        <p:spPr bwMode="auto">
          <a:xfrm>
            <a:off x="3188494" y="29337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100</a:t>
            </a:r>
          </a:p>
        </p:txBody>
      </p:sp>
      <p:sp>
        <p:nvSpPr>
          <p:cNvPr id="11283" name="Text Box 38"/>
          <p:cNvSpPr txBox="1">
            <a:spLocks noChangeArrowheads="1"/>
          </p:cNvSpPr>
          <p:nvPr/>
        </p:nvSpPr>
        <p:spPr bwMode="auto">
          <a:xfrm>
            <a:off x="4102894" y="31623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4" name="Text Box 39"/>
          <p:cNvSpPr txBox="1">
            <a:spLocks noChangeArrowheads="1"/>
          </p:cNvSpPr>
          <p:nvPr/>
        </p:nvSpPr>
        <p:spPr bwMode="auto">
          <a:xfrm>
            <a:off x="3702844" y="241935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5" name="Text Box 40"/>
          <p:cNvSpPr txBox="1">
            <a:spLocks noChangeArrowheads="1"/>
          </p:cNvSpPr>
          <p:nvPr/>
        </p:nvSpPr>
        <p:spPr bwMode="auto">
          <a:xfrm>
            <a:off x="4960144" y="25908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125</a:t>
            </a:r>
          </a:p>
        </p:txBody>
      </p:sp>
      <p:sp>
        <p:nvSpPr>
          <p:cNvPr id="11286" name="Text Box 41"/>
          <p:cNvSpPr txBox="1">
            <a:spLocks noChangeArrowheads="1"/>
          </p:cNvSpPr>
          <p:nvPr/>
        </p:nvSpPr>
        <p:spPr bwMode="auto">
          <a:xfrm>
            <a:off x="5588794" y="287655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1287" name="Text Box 42"/>
          <p:cNvSpPr txBox="1">
            <a:spLocks noChangeArrowheads="1"/>
          </p:cNvSpPr>
          <p:nvPr/>
        </p:nvSpPr>
        <p:spPr bwMode="auto">
          <a:xfrm>
            <a:off x="6274594" y="304800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1288" name="Text Box 43"/>
          <p:cNvSpPr txBox="1">
            <a:spLocks noChangeArrowheads="1"/>
          </p:cNvSpPr>
          <p:nvPr/>
        </p:nvSpPr>
        <p:spPr bwMode="auto">
          <a:xfrm>
            <a:off x="3429000" y="2057400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12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 hidden="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TIN 5013: Artificial Intelligence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6632145" cy="835819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  <a:latin typeface="Corbel" panose="020B0503020204020204" pitchFamily="34" charset="0"/>
              </a:rPr>
              <a:t>Measuring Searching Performance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96260" y="1502815"/>
            <a:ext cx="73366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The output from problem-solving (searching) algorithm is either FAILURE or SOLUTION.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Four ways: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Completeness </a:t>
            </a:r>
            <a:r>
              <a:rPr lang="en-US" dirty="0">
                <a:solidFill>
                  <a:schemeClr val="tx2"/>
                </a:solidFill>
              </a:rPr>
              <a:t>: is guaranteed to find a solution?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Optimality</a:t>
            </a:r>
            <a:r>
              <a:rPr lang="en-US" dirty="0">
                <a:solidFill>
                  <a:schemeClr val="tx2"/>
                </a:solidFill>
              </a:rPr>
              <a:t>: does it find optimal solution 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Time complexity</a:t>
            </a:r>
            <a:r>
              <a:rPr lang="en-US" dirty="0">
                <a:solidFill>
                  <a:schemeClr val="tx2"/>
                </a:solidFill>
              </a:rPr>
              <a:t>: how long?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b="1" dirty="0">
                <a:solidFill>
                  <a:srgbClr val="0000FF"/>
                </a:solidFill>
              </a:rPr>
              <a:t>Space complexity</a:t>
            </a:r>
            <a:r>
              <a:rPr lang="en-US" dirty="0">
                <a:solidFill>
                  <a:schemeClr val="tx2"/>
                </a:solidFill>
              </a:rPr>
              <a:t>: how much memory?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</a:rPr>
              <a:t>Complexity : branching factor (</a:t>
            </a:r>
            <a:r>
              <a:rPr lang="en-US" i="1" dirty="0">
                <a:solidFill>
                  <a:schemeClr val="tx2"/>
                </a:solidFill>
              </a:rPr>
              <a:t>b</a:t>
            </a:r>
            <a:r>
              <a:rPr lang="en-US" dirty="0">
                <a:solidFill>
                  <a:schemeClr val="tx2"/>
                </a:solidFill>
              </a:rPr>
              <a:t>), depth (</a:t>
            </a:r>
            <a:r>
              <a:rPr lang="en-US" i="1" dirty="0">
                <a:solidFill>
                  <a:schemeClr val="tx2"/>
                </a:solidFill>
              </a:rPr>
              <a:t>d</a:t>
            </a:r>
            <a:r>
              <a:rPr lang="en-US" dirty="0">
                <a:solidFill>
                  <a:schemeClr val="tx2"/>
                </a:solidFill>
              </a:rPr>
              <a:t>), and max. depth (</a:t>
            </a: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C97A24-FA9B-41AA-8846-AF8B77599B32}" type="slidenum">
              <a:rPr lang="en-US"/>
              <a:pPr/>
              <a:t>7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55" y="586585"/>
            <a:ext cx="8246070" cy="610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Breadth-First Search (1)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A Directed graph BFS Algorithm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58023"/>
              </p:ext>
            </p:extLst>
          </p:nvPr>
        </p:nvGraphicFramePr>
        <p:xfrm>
          <a:off x="2586835" y="257175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6835" y="257175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66838"/>
              </p:ext>
            </p:extLst>
          </p:nvPr>
        </p:nvGraphicFramePr>
        <p:xfrm>
          <a:off x="4114800" y="217487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17487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6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DB28720-F553-478C-9E52-6DEDE2D77309}" type="slidenum">
              <a:rPr lang="en-US"/>
              <a:pPr/>
              <a:t>8</a:t>
            </a:fld>
            <a:endParaRPr lang="en-US"/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-467265" y="433880"/>
            <a:ext cx="8229600" cy="85725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Breadth-First Search</a:t>
            </a:r>
          </a:p>
        </p:txBody>
      </p:sp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85" y="1764506"/>
            <a:ext cx="2536031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F4E071-B77C-4293-B63A-FB5F67783A07}" type="slidenum">
              <a:rPr lang="en-US"/>
              <a:pPr/>
              <a:t>9</a:t>
            </a:fld>
            <a:endParaRPr 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D3A90F"/>
                </a:solidFill>
              </a:rPr>
              <a:t>Breadth-First Search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560" y="1778794"/>
            <a:ext cx="2478881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428</Words>
  <Application>Microsoft Office PowerPoint</Application>
  <PresentationFormat>On-screen Show (16:9)</PresentationFormat>
  <Paragraphs>88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Malgun Gothic</vt:lpstr>
      <vt:lpstr>Arial</vt:lpstr>
      <vt:lpstr>Calibri</vt:lpstr>
      <vt:lpstr>Corbel</vt:lpstr>
      <vt:lpstr>Tahoma</vt:lpstr>
      <vt:lpstr>Times New Roman</vt:lpstr>
      <vt:lpstr>Wingdings</vt:lpstr>
      <vt:lpstr>Office Theme</vt:lpstr>
      <vt:lpstr>Packager Shell Object</vt:lpstr>
      <vt:lpstr>Artificial Intelligence (AI)</vt:lpstr>
      <vt:lpstr>Agenda</vt:lpstr>
      <vt:lpstr>Types of Search Algorithms</vt:lpstr>
      <vt:lpstr>Searching Strategies</vt:lpstr>
      <vt:lpstr>Example: Traveling Salesperson Problem</vt:lpstr>
      <vt:lpstr>Measuring Searching Performance</vt:lpstr>
      <vt:lpstr>Breadth-First Search (1)</vt:lpstr>
      <vt:lpstr>Breadth-First Search</vt:lpstr>
      <vt:lpstr>Breadth-First Search</vt:lpstr>
      <vt:lpstr>Breadth-First Search</vt:lpstr>
      <vt:lpstr>Breadth-First Search</vt:lpstr>
      <vt:lpstr>Depth-First Search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2019-07-01T22:27:14Z</dcterms:modified>
</cp:coreProperties>
</file>