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334" r:id="rId4"/>
    <p:sldId id="335" r:id="rId5"/>
    <p:sldId id="325" r:id="rId6"/>
    <p:sldId id="331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271" r:id="rId38"/>
    <p:sldId id="272" r:id="rId39"/>
    <p:sldId id="273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990099"/>
    <a:srgbClr val="003F4C"/>
    <a:srgbClr val="1D3A00"/>
    <a:srgbClr val="5EEC3C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36" autoAdjust="0"/>
  </p:normalViewPr>
  <p:slideViewPr>
    <p:cSldViewPr>
      <p:cViewPr varScale="1">
        <p:scale>
          <a:sx n="112" d="100"/>
          <a:sy n="112" d="100"/>
        </p:scale>
        <p:origin x="50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3C46DD9-9A8F-411D-B597-946818B71DE8}"/>
              </a:ext>
            </a:extLst>
          </p:cNvPr>
          <p:cNvGrpSpPr/>
          <p:nvPr userDrawn="1"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6E330ED-CBD0-49D6-96D9-8A0C1C4518A4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7D028152-6864-487D-B9D6-395800F0CC7C}"/>
                </a:ext>
              </a:extLst>
            </p:cNvPr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7E5C8F6-620C-4584-AE0A-5E4F2E6565C5}"/>
                </a:ext>
              </a:extLst>
            </p:cNvPr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5925AB1-BE47-453E-8EF4-924465289B54}"/>
                </a:ext>
              </a:extLst>
            </p:cNvPr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8FC2FC1-F83A-44D6-9D9A-A61E40D3B973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C8EC325-CE62-415E-834A-7F70F7855117}"/>
              </a:ext>
            </a:extLst>
          </p:cNvPr>
          <p:cNvSpPr/>
          <p:nvPr userDrawn="1"/>
        </p:nvSpPr>
        <p:spPr>
          <a:xfrm flipV="1">
            <a:off x="0" y="2795036"/>
            <a:ext cx="1321594" cy="34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181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639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248150" cy="3456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143000"/>
            <a:ext cx="4249738" cy="3456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4682729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AE4FA13E-DADB-44D3-A180-FE6BEE874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8246070" cy="137434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rbel" panose="020B0503020204020204" pitchFamily="34" charset="0"/>
              </a:rPr>
              <a:t>Artificial Intelligence (AI)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3290" y="3487980"/>
            <a:ext cx="8398775" cy="1374345"/>
          </a:xfrm>
        </p:spPr>
        <p:txBody>
          <a:bodyPr/>
          <a:lstStyle/>
          <a:p>
            <a:r>
              <a:rPr lang="en-IN" b="1" dirty="0" smtClean="0">
                <a:latin typeface="Corbel" panose="020B0503020204020204" pitchFamily="34" charset="0"/>
              </a:rPr>
              <a:t>Topic 2: Problem Solving Agents (Part -</a:t>
            </a:r>
            <a:r>
              <a:rPr lang="en-IN" b="1" dirty="0" smtClean="0">
                <a:latin typeface="Corbel" panose="020B0503020204020204" pitchFamily="34" charset="0"/>
              </a:rPr>
              <a:t>VII)</a:t>
            </a:r>
            <a:endParaRPr lang="en-IN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2DDF-4742-4BB8-92C2-8ED3739CF390}" type="slidenum">
              <a:rPr lang="en-US"/>
              <a:pPr/>
              <a:t>10</a:t>
            </a:fld>
            <a:endParaRPr lang="en-US"/>
          </a:p>
        </p:txBody>
      </p:sp>
      <p:pic>
        <p:nvPicPr>
          <p:cNvPr id="82949" name="Picture 5" descr="bf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743200"/>
            <a:ext cx="3486150" cy="20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Breadth-first search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70" y="1528894"/>
            <a:ext cx="8246070" cy="3512213"/>
          </a:xfrm>
        </p:spPr>
        <p:txBody>
          <a:bodyPr/>
          <a:lstStyle/>
          <a:p>
            <a:r>
              <a:rPr lang="en-US" dirty="0"/>
              <a:t>Expand shallowest unexpanded node
</a:t>
            </a:r>
            <a:r>
              <a:rPr lang="en-US" dirty="0" smtClean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
</a:t>
            </a:r>
          </a:p>
        </p:txBody>
      </p:sp>
    </p:spTree>
    <p:extLst>
      <p:ext uri="{BB962C8B-B14F-4D97-AF65-F5344CB8AC3E}">
        <p14:creationId xmlns:p14="http://schemas.microsoft.com/office/powerpoint/2010/main" val="269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A714-5EDF-4EF0-AE41-3D4686896796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Properties of breadth-first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42" y="1664388"/>
            <a:ext cx="8246070" cy="3512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u="sng" dirty="0">
                <a:solidFill>
                  <a:srgbClr val="CC0099"/>
                </a:solidFill>
              </a:rPr>
              <a:t>Complete?</a:t>
            </a:r>
            <a:r>
              <a:rPr lang="en-US" sz="2100" dirty="0">
                <a:solidFill>
                  <a:srgbClr val="CC0099"/>
                </a:solidFill>
              </a:rPr>
              <a:t> </a:t>
            </a:r>
            <a:r>
              <a:rPr lang="en-US" sz="2100" dirty="0"/>
              <a:t>Yes (if </a:t>
            </a:r>
            <a:r>
              <a:rPr lang="en-US" sz="2100" i="1" dirty="0"/>
              <a:t>b</a:t>
            </a:r>
            <a:r>
              <a:rPr lang="en-US" sz="2100" dirty="0"/>
              <a:t> is finite</a:t>
            </a:r>
            <a:r>
              <a:rPr lang="en-US" sz="2100" dirty="0" smtClean="0"/>
              <a:t>)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u="sng" dirty="0">
                <a:solidFill>
                  <a:srgbClr val="CC0099"/>
                </a:solidFill>
              </a:rPr>
              <a:t>Time?</a:t>
            </a:r>
            <a:r>
              <a:rPr lang="en-US" sz="2100" dirty="0"/>
              <a:t> </a:t>
            </a:r>
            <a:r>
              <a:rPr lang="en-US" sz="2100" i="1" dirty="0"/>
              <a:t>1+b+b</a:t>
            </a:r>
            <a:r>
              <a:rPr lang="en-US" sz="2100" i="1" baseline="30000" dirty="0"/>
              <a:t>2</a:t>
            </a:r>
            <a:r>
              <a:rPr lang="en-US" sz="2100" i="1" dirty="0"/>
              <a:t>+b</a:t>
            </a:r>
            <a:r>
              <a:rPr lang="en-US" sz="2100" i="1" baseline="30000" dirty="0"/>
              <a:t>3</a:t>
            </a:r>
            <a:r>
              <a:rPr lang="en-US" sz="2100" dirty="0"/>
              <a:t>+… +</a:t>
            </a:r>
            <a:r>
              <a:rPr lang="en-US" sz="2100" i="1" dirty="0" err="1"/>
              <a:t>b</a:t>
            </a:r>
            <a:r>
              <a:rPr lang="en-US" sz="2100" i="1" baseline="30000" dirty="0" err="1"/>
              <a:t>d</a:t>
            </a:r>
            <a:r>
              <a:rPr lang="en-US" sz="2100" dirty="0"/>
              <a:t> + </a:t>
            </a:r>
            <a:r>
              <a:rPr lang="en-US" sz="2100" i="1" dirty="0"/>
              <a:t>b(b</a:t>
            </a:r>
            <a:r>
              <a:rPr lang="en-US" sz="2100" i="1" baseline="30000" dirty="0"/>
              <a:t>d</a:t>
            </a:r>
            <a:r>
              <a:rPr lang="en-US" sz="2100" i="1" dirty="0"/>
              <a:t>-1</a:t>
            </a:r>
            <a:r>
              <a:rPr lang="en-US" sz="2100" dirty="0"/>
              <a:t>) = O(b</a:t>
            </a:r>
            <a:r>
              <a:rPr lang="en-US" sz="2100" baseline="30000" dirty="0"/>
              <a:t>d+1</a:t>
            </a:r>
            <a:r>
              <a:rPr lang="en-US" sz="2100" dirty="0"/>
              <a:t>)
</a:t>
            </a:r>
            <a:r>
              <a:rPr lang="en-US" sz="2100" u="sng" dirty="0" smtClean="0">
                <a:solidFill>
                  <a:srgbClr val="CC0099"/>
                </a:solidFill>
              </a:rPr>
              <a:t>Space</a:t>
            </a:r>
            <a:r>
              <a:rPr lang="en-US" sz="2100" u="sng" dirty="0">
                <a:solidFill>
                  <a:srgbClr val="CC0099"/>
                </a:solidFill>
              </a:rPr>
              <a:t>?</a:t>
            </a:r>
            <a:r>
              <a:rPr lang="en-US" sz="2100" dirty="0"/>
              <a:t> </a:t>
            </a:r>
            <a:r>
              <a:rPr lang="en-US" sz="2100" i="1" dirty="0"/>
              <a:t>O(b</a:t>
            </a:r>
            <a:r>
              <a:rPr lang="en-US" sz="2100" i="1" baseline="30000" dirty="0"/>
              <a:t>d+1</a:t>
            </a:r>
            <a:r>
              <a:rPr lang="en-US" sz="2100" i="1" dirty="0"/>
              <a:t>)</a:t>
            </a:r>
            <a:r>
              <a:rPr lang="en-US" sz="2100" dirty="0"/>
              <a:t> (keeps every node in memory)
</a:t>
            </a:r>
            <a:r>
              <a:rPr lang="en-US" sz="2100" u="sng" dirty="0" smtClean="0">
                <a:solidFill>
                  <a:srgbClr val="CC0099"/>
                </a:solidFill>
              </a:rPr>
              <a:t>Optimal</a:t>
            </a:r>
            <a:r>
              <a:rPr lang="en-US" sz="2100" u="sng" dirty="0">
                <a:solidFill>
                  <a:srgbClr val="CC0099"/>
                </a:solidFill>
              </a:rPr>
              <a:t>?</a:t>
            </a:r>
            <a:r>
              <a:rPr lang="en-US" sz="2100" dirty="0"/>
              <a:t> Yes (if cost = 1 per step)
</a:t>
            </a:r>
            <a:r>
              <a:rPr lang="en-US" sz="2100" dirty="0" smtClean="0">
                <a:solidFill>
                  <a:srgbClr val="FF0000"/>
                </a:solidFill>
              </a:rPr>
              <a:t>Space</a:t>
            </a:r>
            <a:r>
              <a:rPr lang="en-US" sz="2100" dirty="0" smtClean="0"/>
              <a:t> </a:t>
            </a:r>
            <a:r>
              <a:rPr lang="en-US" sz="2100" dirty="0"/>
              <a:t>is the bigger problem (more than time</a:t>
            </a:r>
            <a:r>
              <a:rPr lang="en-US" sz="2100" dirty="0" smtClean="0"/>
              <a:t>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789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65AF-1737-40E8-B1F2-1872CAB68019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6260" y="56050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Uniform-cost search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800"/>
              <a:t>Expand least-cost unexpanded node
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accent2"/>
                </a:solidFill>
              </a:rPr>
              <a:t>Implementation</a:t>
            </a:r>
            <a:r>
              <a:rPr lang="en-US" sz="1800"/>
              <a:t>:</a:t>
            </a:r>
          </a:p>
          <a:p>
            <a:pPr lvl="1">
              <a:lnSpc>
                <a:spcPct val="90000"/>
              </a:lnSpc>
            </a:pPr>
            <a:r>
              <a:rPr lang="en-US" sz="1500" i="1"/>
              <a:t>fringe</a:t>
            </a:r>
            <a:r>
              <a:rPr lang="en-US" sz="1500"/>
              <a:t> = queue ordered by path cost
</a:t>
            </a:r>
          </a:p>
          <a:p>
            <a:pPr>
              <a:lnSpc>
                <a:spcPct val="90000"/>
              </a:lnSpc>
            </a:pPr>
            <a:r>
              <a:rPr lang="en-US" sz="1800"/>
              <a:t>Equivalent to breadth-first if step costs all equal
</a:t>
            </a:r>
          </a:p>
          <a:p>
            <a:pPr>
              <a:lnSpc>
                <a:spcPct val="90000"/>
              </a:lnSpc>
            </a:pPr>
            <a:r>
              <a:rPr lang="en-US" sz="1800" u="sng">
                <a:solidFill>
                  <a:srgbClr val="CC0099"/>
                </a:solidFill>
              </a:rPr>
              <a:t>Complete?</a:t>
            </a:r>
            <a:r>
              <a:rPr lang="en-US" sz="1800"/>
              <a:t> Yes, if step cost </a:t>
            </a:r>
            <a:r>
              <a:rPr lang="en-US" sz="1800">
                <a:cs typeface="Arial" panose="020B0604020202020204" pitchFamily="34" charset="0"/>
              </a:rPr>
              <a:t>≥ </a:t>
            </a:r>
            <a:r>
              <a:rPr lang="el-GR" sz="1800">
                <a:cs typeface="Arial" panose="020B0604020202020204" pitchFamily="34" charset="0"/>
              </a:rPr>
              <a:t>ε</a:t>
            </a:r>
            <a:r>
              <a:rPr lang="en-US" sz="1800"/>
              <a:t>
</a:t>
            </a:r>
          </a:p>
          <a:p>
            <a:pPr>
              <a:lnSpc>
                <a:spcPct val="90000"/>
              </a:lnSpc>
            </a:pPr>
            <a:r>
              <a:rPr lang="en-US" sz="1800" u="sng">
                <a:solidFill>
                  <a:srgbClr val="CC0099"/>
                </a:solidFill>
              </a:rPr>
              <a:t>Time?</a:t>
            </a:r>
            <a:r>
              <a:rPr lang="en-US" sz="1800"/>
              <a:t> # of nodes with </a:t>
            </a:r>
            <a:r>
              <a:rPr lang="en-US" sz="1800" i="1"/>
              <a:t>g </a:t>
            </a:r>
            <a:r>
              <a:rPr lang="en-US" sz="1800">
                <a:cs typeface="Arial" panose="020B0604020202020204" pitchFamily="34" charset="0"/>
              </a:rPr>
              <a:t>≤</a:t>
            </a:r>
            <a:r>
              <a:rPr lang="en-US" sz="1800"/>
              <a:t> cost of optimal solution, </a:t>
            </a:r>
            <a:r>
              <a:rPr lang="en-US" sz="1800" i="1"/>
              <a:t>O(b</a:t>
            </a:r>
            <a:r>
              <a:rPr lang="en-US" sz="1800" i="1" baseline="30000"/>
              <a:t>ceiling(C*/ </a:t>
            </a:r>
            <a:r>
              <a:rPr lang="el-GR" sz="1800" i="1" baseline="30000">
                <a:cs typeface="Arial" panose="020B0604020202020204" pitchFamily="34" charset="0"/>
              </a:rPr>
              <a:t>ε</a:t>
            </a:r>
            <a:r>
              <a:rPr lang="en-US" sz="1800" i="1" baseline="30000">
                <a:cs typeface="Arial" panose="020B0604020202020204" pitchFamily="34" charset="0"/>
              </a:rPr>
              <a:t>)</a:t>
            </a:r>
            <a:r>
              <a:rPr lang="en-US" sz="1800" i="1"/>
              <a:t>)</a:t>
            </a:r>
            <a:r>
              <a:rPr lang="en-US" sz="1800"/>
              <a:t> where </a:t>
            </a:r>
            <a:r>
              <a:rPr lang="en-US" sz="1800" i="1"/>
              <a:t>C</a:t>
            </a:r>
            <a:r>
              <a:rPr lang="en-US" sz="1800" baseline="30000"/>
              <a:t>*</a:t>
            </a:r>
            <a:r>
              <a:rPr lang="en-US" sz="1800"/>
              <a:t> is the cost of the optimal solution</a:t>
            </a:r>
          </a:p>
          <a:p>
            <a:pPr>
              <a:lnSpc>
                <a:spcPct val="90000"/>
              </a:lnSpc>
            </a:pPr>
            <a:r>
              <a:rPr lang="en-US" sz="1800" u="sng">
                <a:solidFill>
                  <a:srgbClr val="CC0099"/>
                </a:solidFill>
              </a:rPr>
              <a:t>Space?</a:t>
            </a:r>
            <a:r>
              <a:rPr lang="en-US" sz="1800"/>
              <a:t> # of nodes with </a:t>
            </a:r>
            <a:r>
              <a:rPr lang="en-US" sz="1800" i="1"/>
              <a:t>g</a:t>
            </a:r>
            <a:r>
              <a:rPr lang="en-US" sz="1800"/>
              <a:t> </a:t>
            </a:r>
            <a:r>
              <a:rPr lang="en-US" sz="1800">
                <a:cs typeface="Arial" panose="020B0604020202020204" pitchFamily="34" charset="0"/>
              </a:rPr>
              <a:t>≤ </a:t>
            </a:r>
            <a:r>
              <a:rPr lang="en-US" sz="1800"/>
              <a:t>cost of optimal solution, </a:t>
            </a:r>
            <a:r>
              <a:rPr lang="en-US" sz="1800" i="1"/>
              <a:t>O(b</a:t>
            </a:r>
            <a:r>
              <a:rPr lang="en-US" sz="1800" i="1" baseline="30000"/>
              <a:t>ceiling(C*/ </a:t>
            </a:r>
            <a:r>
              <a:rPr lang="el-GR" sz="1800" i="1" baseline="30000">
                <a:cs typeface="Arial" panose="020B0604020202020204" pitchFamily="34" charset="0"/>
              </a:rPr>
              <a:t>ε</a:t>
            </a:r>
            <a:r>
              <a:rPr lang="en-US" sz="1800" i="1" baseline="30000">
                <a:cs typeface="Arial" panose="020B0604020202020204" pitchFamily="34" charset="0"/>
              </a:rPr>
              <a:t>)</a:t>
            </a:r>
            <a:r>
              <a:rPr lang="en-US" sz="1800" i="1"/>
              <a:t>)</a:t>
            </a:r>
            <a:r>
              <a:rPr lang="en-US" sz="1800"/>
              <a:t>
</a:t>
            </a:r>
          </a:p>
          <a:p>
            <a:pPr>
              <a:lnSpc>
                <a:spcPct val="90000"/>
              </a:lnSpc>
            </a:pPr>
            <a:r>
              <a:rPr lang="en-US" sz="1800" u="sng">
                <a:solidFill>
                  <a:srgbClr val="CC0099"/>
                </a:solidFill>
              </a:rPr>
              <a:t>Optimal?</a:t>
            </a:r>
            <a:r>
              <a:rPr lang="en-US" sz="1800"/>
              <a:t> Yes – nodes expanded in increasing order of </a:t>
            </a:r>
            <a:r>
              <a:rPr lang="en-US" sz="1800" i="1"/>
              <a:t>g(n)</a:t>
            </a:r>
            <a:r>
              <a:rPr lang="en-US" sz="180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9206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08BF-7949-406C-9EA8-ED0730B2BB4E}" type="slidenum">
              <a:rPr lang="en-US"/>
              <a:pPr/>
              <a:t>13</a:t>
            </a:fld>
            <a:endParaRPr lang="en-US"/>
          </a:p>
        </p:txBody>
      </p:sp>
      <p:pic>
        <p:nvPicPr>
          <p:cNvPr id="32772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86000"/>
            <a:ext cx="3886200" cy="225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Expand deepest unexpanded </a:t>
            </a:r>
            <a:r>
              <a:rPr lang="en-US" sz="2100" dirty="0" smtClean="0"/>
              <a:t>node</a:t>
            </a:r>
            <a:endParaRPr lang="en-US" sz="2100" dirty="0"/>
          </a:p>
          <a:p>
            <a:r>
              <a:rPr lang="en-US" sz="2100" dirty="0">
                <a:solidFill>
                  <a:schemeClr val="accent2"/>
                </a:solidFill>
              </a:rPr>
              <a:t>Implementation</a:t>
            </a:r>
            <a:r>
              <a:rPr lang="en-US" sz="2100" dirty="0"/>
              <a:t>:</a:t>
            </a:r>
          </a:p>
          <a:p>
            <a:pPr lvl="1"/>
            <a:r>
              <a:rPr lang="en-US" sz="1800" i="1" dirty="0"/>
              <a:t>fringe </a:t>
            </a:r>
            <a:r>
              <a:rPr lang="en-US" sz="1800" dirty="0"/>
              <a:t>= LIFO queue, i.e., put successors at front
</a:t>
            </a:r>
          </a:p>
        </p:txBody>
      </p:sp>
    </p:spTree>
    <p:extLst>
      <p:ext uri="{BB962C8B-B14F-4D97-AF65-F5344CB8AC3E}">
        <p14:creationId xmlns:p14="http://schemas.microsoft.com/office/powerpoint/2010/main" val="5076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4AE1-69EB-4003-850C-A53F553692B1}" type="slidenum">
              <a:rPr lang="en-US"/>
              <a:pPr/>
              <a:t>14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/>
              <a:t>Expand deepest unexpanded node
</a:t>
            </a:r>
          </a:p>
          <a:p>
            <a:r>
              <a:rPr lang="en-US" sz="2100">
                <a:solidFill>
                  <a:schemeClr val="accent2"/>
                </a:solidFill>
              </a:rPr>
              <a:t>Implementation</a:t>
            </a:r>
            <a:r>
              <a:rPr lang="en-US" sz="2100"/>
              <a:t>:</a:t>
            </a:r>
          </a:p>
          <a:p>
            <a:pPr lvl="1"/>
            <a:r>
              <a:rPr lang="en-US" sz="1800" i="1"/>
              <a:t>fringe </a:t>
            </a:r>
            <a:r>
              <a:rPr lang="en-US" sz="1800"/>
              <a:t>= LIFO queue, i.e., put successors at front
</a:t>
            </a:r>
          </a:p>
        </p:txBody>
      </p:sp>
      <p:pic>
        <p:nvPicPr>
          <p:cNvPr id="87045" name="Picture 5" descr="dfs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86000"/>
            <a:ext cx="38862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4D0B-F73D-484E-9630-7628ADF432B9}" type="slidenum">
              <a:rPr lang="en-US"/>
              <a:pPr/>
              <a:t>15</a:t>
            </a:fld>
            <a:endParaRPr lang="en-US"/>
          </a:p>
        </p:txBody>
      </p:sp>
      <p:pic>
        <p:nvPicPr>
          <p:cNvPr id="88069" name="Picture 5" descr="dfs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835" y="2359629"/>
            <a:ext cx="38862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/>
              <a:t>Expand deepest unexpanded node
</a:t>
            </a:r>
          </a:p>
          <a:p>
            <a:r>
              <a:rPr lang="en-US" sz="2100">
                <a:solidFill>
                  <a:schemeClr val="accent2"/>
                </a:solidFill>
              </a:rPr>
              <a:t>Implementation</a:t>
            </a:r>
            <a:r>
              <a:rPr lang="en-US" sz="2100"/>
              <a:t>:</a:t>
            </a:r>
          </a:p>
          <a:p>
            <a:pPr lvl="1"/>
            <a:r>
              <a:rPr lang="en-US" sz="1800" i="1"/>
              <a:t>fringe </a:t>
            </a:r>
            <a:r>
              <a:rPr lang="en-US" sz="1800"/>
              <a:t>= LIFO queue, i.e., put successors at front
</a:t>
            </a:r>
          </a:p>
        </p:txBody>
      </p:sp>
    </p:spTree>
    <p:extLst>
      <p:ext uri="{BB962C8B-B14F-4D97-AF65-F5344CB8AC3E}">
        <p14:creationId xmlns:p14="http://schemas.microsoft.com/office/powerpoint/2010/main" val="35710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6D90-1A84-45FD-9CAD-C68E7EF23E5B}" type="slidenum">
              <a:rPr lang="en-US"/>
              <a:pPr/>
              <a:t>16</a:t>
            </a:fld>
            <a:endParaRPr lang="en-US"/>
          </a:p>
        </p:txBody>
      </p:sp>
      <p:pic>
        <p:nvPicPr>
          <p:cNvPr id="93189" name="Picture 5" descr="dfs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277057"/>
            <a:ext cx="3886200" cy="21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/>
              <a:t>Expand deepest unexpanded node
</a:t>
            </a:r>
          </a:p>
          <a:p>
            <a:r>
              <a:rPr lang="en-US" sz="2100">
                <a:solidFill>
                  <a:schemeClr val="accent2"/>
                </a:solidFill>
              </a:rPr>
              <a:t>Implementation</a:t>
            </a:r>
            <a:r>
              <a:rPr lang="en-US" sz="2100"/>
              <a:t>:</a:t>
            </a:r>
          </a:p>
          <a:p>
            <a:pPr lvl="1"/>
            <a:r>
              <a:rPr lang="en-US" sz="1800" i="1"/>
              <a:t>fringe </a:t>
            </a:r>
            <a:r>
              <a:rPr lang="en-US" sz="1800"/>
              <a:t>= LIFO queue, i.e., put successors at front
</a:t>
            </a:r>
          </a:p>
        </p:txBody>
      </p:sp>
    </p:spTree>
    <p:extLst>
      <p:ext uri="{BB962C8B-B14F-4D97-AF65-F5344CB8AC3E}">
        <p14:creationId xmlns:p14="http://schemas.microsoft.com/office/powerpoint/2010/main" val="32277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B2F-7150-4411-958F-30046D03BBF2}" type="slidenum">
              <a:rPr lang="en-US"/>
              <a:pPr/>
              <a:t>17</a:t>
            </a:fld>
            <a:endParaRPr lang="en-US"/>
          </a:p>
        </p:txBody>
      </p:sp>
      <p:pic>
        <p:nvPicPr>
          <p:cNvPr id="89093" name="Picture 5" descr="dfs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835" y="2113635"/>
            <a:ext cx="3886200" cy="225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Expand deepest unexpanded </a:t>
            </a:r>
            <a:r>
              <a:rPr lang="en-US" sz="2100" dirty="0" smtClean="0"/>
              <a:t>node</a:t>
            </a:r>
            <a:endParaRPr lang="en-US" sz="2100" dirty="0"/>
          </a:p>
          <a:p>
            <a:r>
              <a:rPr lang="en-US" sz="2100" dirty="0">
                <a:solidFill>
                  <a:schemeClr val="accent2"/>
                </a:solidFill>
              </a:rPr>
              <a:t>Implementation</a:t>
            </a:r>
            <a:r>
              <a:rPr lang="en-US" sz="2100" dirty="0"/>
              <a:t>:</a:t>
            </a:r>
          </a:p>
          <a:p>
            <a:pPr lvl="1"/>
            <a:r>
              <a:rPr lang="en-US" sz="1800" i="1" dirty="0"/>
              <a:t>fringe </a:t>
            </a:r>
            <a:r>
              <a:rPr lang="en-US" sz="1800" dirty="0"/>
              <a:t>= LIFO queue, i.e., put successors at front
</a:t>
            </a:r>
          </a:p>
        </p:txBody>
      </p:sp>
    </p:spTree>
    <p:extLst>
      <p:ext uri="{BB962C8B-B14F-4D97-AF65-F5344CB8AC3E}">
        <p14:creationId xmlns:p14="http://schemas.microsoft.com/office/powerpoint/2010/main" val="30204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CE64-85A7-49A0-8952-FB2B89F4D1E8}" type="slidenum">
              <a:rPr lang="en-US"/>
              <a:pPr/>
              <a:t>18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Expand deepest unexpanded </a:t>
            </a:r>
            <a:r>
              <a:rPr lang="en-US" sz="2100" dirty="0" smtClean="0"/>
              <a:t>node</a:t>
            </a:r>
            <a:endParaRPr lang="en-US" sz="2100" dirty="0"/>
          </a:p>
          <a:p>
            <a:r>
              <a:rPr lang="en-US" sz="2100" dirty="0">
                <a:solidFill>
                  <a:schemeClr val="accent2"/>
                </a:solidFill>
              </a:rPr>
              <a:t>Implementation</a:t>
            </a:r>
            <a:r>
              <a:rPr lang="en-US" sz="2100" dirty="0"/>
              <a:t>:</a:t>
            </a:r>
          </a:p>
          <a:p>
            <a:pPr lvl="1"/>
            <a:r>
              <a:rPr lang="en-US" sz="1800" i="1" dirty="0"/>
              <a:t>fringe </a:t>
            </a:r>
            <a:r>
              <a:rPr lang="en-US" sz="1800" dirty="0"/>
              <a:t>= LIFO queue, i.e., put successors at </a:t>
            </a:r>
            <a:r>
              <a:rPr lang="en-US" sz="1800" dirty="0" smtClean="0"/>
              <a:t>front</a:t>
            </a:r>
            <a:endParaRPr lang="en-US" sz="1800" dirty="0"/>
          </a:p>
        </p:txBody>
      </p:sp>
      <p:pic>
        <p:nvPicPr>
          <p:cNvPr id="90118" name="Picture 6" descr="dfs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618" y="2633663"/>
            <a:ext cx="3886200" cy="22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B94-1F0C-436E-9D8B-967B0E88AED2}" type="slidenum">
              <a:rPr lang="en-US"/>
              <a:pPr/>
              <a:t>19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Expand deepest unexpanded node
</a:t>
            </a:r>
            <a:r>
              <a:rPr lang="en-US" sz="2100" dirty="0" smtClean="0">
                <a:solidFill>
                  <a:schemeClr val="accent2"/>
                </a:solidFill>
              </a:rPr>
              <a:t>Implementation</a:t>
            </a:r>
            <a:r>
              <a:rPr lang="en-US" sz="2100" dirty="0"/>
              <a:t>:</a:t>
            </a:r>
          </a:p>
          <a:p>
            <a:pPr lvl="1"/>
            <a:r>
              <a:rPr lang="en-US" sz="1800" i="1" dirty="0"/>
              <a:t>fringe </a:t>
            </a:r>
            <a:r>
              <a:rPr lang="en-US" sz="1800" dirty="0"/>
              <a:t>= LIFO queue, i.e., put successors at front
</a:t>
            </a:r>
          </a:p>
        </p:txBody>
      </p:sp>
      <p:pic>
        <p:nvPicPr>
          <p:cNvPr id="91140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571434"/>
            <a:ext cx="3314700" cy="19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2" name="Picture 6" descr="dfs-progress0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2850148"/>
            <a:ext cx="2992570" cy="17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rbel" panose="020B0503020204020204" pitchFamily="34" charset="0"/>
              </a:rPr>
              <a:t>Uninformed Search Algorithms</a:t>
            </a:r>
            <a:endParaRPr lang="en-US" sz="2400" b="1" dirty="0">
              <a:latin typeface="Corbel" panose="020B0503020204020204" pitchFamily="34" charset="0"/>
            </a:endParaRPr>
          </a:p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Learning Outcomes : Searching Algorithms</a:t>
            </a:r>
            <a:endParaRPr lang="en-IN" sz="2400" b="1" dirty="0">
              <a:latin typeface="Corbel" panose="020B0503020204020204" pitchFamily="34" charset="0"/>
            </a:endParaRPr>
          </a:p>
          <a:p>
            <a:pPr algn="just"/>
            <a:r>
              <a:rPr lang="en-IN" sz="2400" b="1" dirty="0">
                <a:latin typeface="Corbel" panose="020B0503020204020204" pitchFamily="34" charset="0"/>
              </a:rPr>
              <a:t>Methodology and Assessment Criteria for the Subject </a:t>
            </a:r>
            <a:endParaRPr lang="en-US" sz="2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8FFE-3B08-48F0-A27E-B63E013EB6F3}" type="slidenum">
              <a:rPr lang="en-US"/>
              <a:pPr/>
              <a:t>20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Expand deepest unexpanded node
</a:t>
            </a:r>
            <a:r>
              <a:rPr lang="en-US" sz="2100" dirty="0" smtClean="0">
                <a:solidFill>
                  <a:schemeClr val="accent2"/>
                </a:solidFill>
              </a:rPr>
              <a:t>Implementation</a:t>
            </a:r>
            <a:r>
              <a:rPr lang="en-US" sz="2100" dirty="0"/>
              <a:t>:</a:t>
            </a:r>
          </a:p>
          <a:p>
            <a:pPr lvl="1"/>
            <a:r>
              <a:rPr lang="en-US" sz="1800" i="1" dirty="0"/>
              <a:t>fringe </a:t>
            </a:r>
            <a:r>
              <a:rPr lang="en-US" sz="1800" dirty="0"/>
              <a:t>= LIFO queue, i.e., put successors at front
</a:t>
            </a:r>
          </a:p>
        </p:txBody>
      </p:sp>
      <p:pic>
        <p:nvPicPr>
          <p:cNvPr id="92164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840832"/>
            <a:ext cx="3314700" cy="19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6" name="Picture 6" descr="dfs-progress0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09838"/>
            <a:ext cx="38862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4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F702-70E5-45DC-BE62-D5FACCB2F488}" type="slidenum">
              <a:rPr lang="en-US"/>
              <a:pPr/>
              <a:t>21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Expand deepest unexpanded node
</a:t>
            </a:r>
            <a:r>
              <a:rPr lang="en-US" sz="2100" dirty="0" smtClean="0">
                <a:solidFill>
                  <a:schemeClr val="accent2"/>
                </a:solidFill>
              </a:rPr>
              <a:t>Implementation</a:t>
            </a:r>
            <a:r>
              <a:rPr lang="en-US" sz="2100" dirty="0"/>
              <a:t>:</a:t>
            </a:r>
          </a:p>
          <a:p>
            <a:pPr lvl="1"/>
            <a:r>
              <a:rPr lang="en-US" sz="1800" i="1" dirty="0"/>
              <a:t>fringe </a:t>
            </a:r>
            <a:r>
              <a:rPr lang="en-US" sz="1800" dirty="0"/>
              <a:t>= LIFO queue, i.e., put successors at front
</a:t>
            </a:r>
          </a:p>
        </p:txBody>
      </p:sp>
      <p:pic>
        <p:nvPicPr>
          <p:cNvPr id="94212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811934"/>
            <a:ext cx="3314700" cy="19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dfs-progress0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2617223"/>
            <a:ext cx="3679984" cy="215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D7EE-B5CB-4E8E-9BD8-806F4FEBD014}" type="slidenum">
              <a:rPr lang="en-US"/>
              <a:pPr/>
              <a:t>22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Expand deepest unexpanded node
</a:t>
            </a:r>
          </a:p>
          <a:p>
            <a:r>
              <a:rPr lang="en-US" sz="2100" dirty="0">
                <a:solidFill>
                  <a:schemeClr val="accent2"/>
                </a:solidFill>
              </a:rPr>
              <a:t>Implementation</a:t>
            </a:r>
            <a:r>
              <a:rPr lang="en-US" sz="2100" dirty="0"/>
              <a:t>:</a:t>
            </a:r>
          </a:p>
          <a:p>
            <a:pPr lvl="1"/>
            <a:r>
              <a:rPr lang="en-US" sz="1800" i="1" dirty="0"/>
              <a:t>fringe </a:t>
            </a:r>
            <a:r>
              <a:rPr lang="en-US" sz="1800" dirty="0"/>
              <a:t>= LIFO queue, i.e., put successors at front
</a:t>
            </a:r>
          </a:p>
        </p:txBody>
      </p:sp>
      <p:pic>
        <p:nvPicPr>
          <p:cNvPr id="95236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3025284"/>
            <a:ext cx="3314700" cy="19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38" name="Picture 6" descr="dfs-progress1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063" y="2999745"/>
            <a:ext cx="3000152" cy="18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2CAC-A651-49D4-A020-E3845CEB1D4C}" type="slidenum">
              <a:rPr lang="en-US"/>
              <a:pPr/>
              <a:t>23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Expand deepest unexpanded node
</a:t>
            </a:r>
            <a:r>
              <a:rPr lang="en-US" sz="2100" dirty="0" smtClean="0">
                <a:solidFill>
                  <a:schemeClr val="accent2"/>
                </a:solidFill>
              </a:rPr>
              <a:t>Implementation</a:t>
            </a:r>
            <a:r>
              <a:rPr lang="en-US" sz="2100" dirty="0"/>
              <a:t>:</a:t>
            </a:r>
          </a:p>
          <a:p>
            <a:pPr lvl="1"/>
            <a:r>
              <a:rPr lang="en-US" sz="1800" i="1" dirty="0"/>
              <a:t>fringe </a:t>
            </a:r>
            <a:r>
              <a:rPr lang="en-US" sz="1800" dirty="0"/>
              <a:t>= LIFO queue, i.e., put successors at front
</a:t>
            </a:r>
          </a:p>
        </p:txBody>
      </p:sp>
      <p:pic>
        <p:nvPicPr>
          <p:cNvPr id="96260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2935892"/>
            <a:ext cx="3314700" cy="19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2" name="Picture 6" descr="dfs-progress1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70" y="2526839"/>
            <a:ext cx="38862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A300-3D3E-4682-8628-4ED15ACE0C14}" type="slidenum">
              <a:rPr lang="en-US"/>
              <a:pPr/>
              <a:t>24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Depth-first search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/>
              <a:t>Expand deepest unexpanded node
</a:t>
            </a:r>
          </a:p>
          <a:p>
            <a:r>
              <a:rPr lang="en-US" sz="2100">
                <a:solidFill>
                  <a:schemeClr val="accent2"/>
                </a:solidFill>
              </a:rPr>
              <a:t>Implementation</a:t>
            </a:r>
            <a:r>
              <a:rPr lang="en-US" sz="2100"/>
              <a:t>:</a:t>
            </a:r>
          </a:p>
          <a:p>
            <a:pPr lvl="1"/>
            <a:r>
              <a:rPr lang="en-US" sz="1800" i="1"/>
              <a:t>fringe </a:t>
            </a:r>
            <a:r>
              <a:rPr lang="en-US" sz="1800"/>
              <a:t>= LIFO queue, i.e., put successors at front
</a:t>
            </a:r>
          </a:p>
        </p:txBody>
      </p:sp>
      <p:pic>
        <p:nvPicPr>
          <p:cNvPr id="97284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343151"/>
            <a:ext cx="3314700" cy="19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6" name="Picture 6" descr="dfs-progress1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86001"/>
            <a:ext cx="3886200" cy="22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0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72DE-B5F4-4ACB-A80B-62DE160BF8FC}" type="slidenum">
              <a:rPr lang="en-US"/>
              <a:pPr/>
              <a:t>25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Properties of depth-first search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100" u="sng" dirty="0">
                <a:solidFill>
                  <a:srgbClr val="CC0099"/>
                </a:solidFill>
              </a:rPr>
              <a:t>Complete?</a:t>
            </a:r>
            <a:r>
              <a:rPr lang="en-US" sz="2100" dirty="0"/>
              <a:t> No: fails in infinite-depth spaces, spaces with loops</a:t>
            </a:r>
          </a:p>
          <a:p>
            <a:pPr lvl="1"/>
            <a:r>
              <a:rPr lang="en-US" sz="1800" dirty="0"/>
              <a:t>Modify to avoid repeated states along path
</a:t>
            </a:r>
            <a:r>
              <a:rPr lang="en-US" sz="1500" dirty="0" smtClean="0">
                <a:sym typeface="Wingdings" panose="05000000000000000000" pitchFamily="2" charset="2"/>
              </a:rPr>
              <a:t></a:t>
            </a:r>
            <a:r>
              <a:rPr lang="en-US" sz="1500" dirty="0" smtClean="0"/>
              <a:t> </a:t>
            </a:r>
            <a:r>
              <a:rPr lang="en-US" sz="1500" dirty="0"/>
              <a:t>complete in finite </a:t>
            </a:r>
            <a:r>
              <a:rPr lang="en-US" sz="1500" dirty="0" smtClean="0"/>
              <a:t>spaces
</a:t>
            </a:r>
          </a:p>
          <a:p>
            <a:r>
              <a:rPr lang="en-US" sz="2100" u="sng" dirty="0" smtClean="0">
                <a:solidFill>
                  <a:srgbClr val="CC0099"/>
                </a:solidFill>
              </a:rPr>
              <a:t>Time?</a:t>
            </a:r>
            <a:r>
              <a:rPr lang="en-US" sz="2100" dirty="0" smtClean="0"/>
              <a:t> </a:t>
            </a:r>
            <a:r>
              <a:rPr lang="en-US" sz="2100" i="1" dirty="0" smtClean="0"/>
              <a:t>O(</a:t>
            </a:r>
            <a:r>
              <a:rPr lang="en-US" sz="2100" i="1" dirty="0" err="1" smtClean="0"/>
              <a:t>b</a:t>
            </a:r>
            <a:r>
              <a:rPr lang="en-US" sz="2100" i="1" baseline="30000" dirty="0" err="1" smtClean="0"/>
              <a:t>m</a:t>
            </a:r>
            <a:r>
              <a:rPr lang="en-US" sz="2100" i="1" dirty="0" smtClean="0"/>
              <a:t>)</a:t>
            </a:r>
            <a:r>
              <a:rPr lang="en-US" sz="2100" dirty="0" smtClean="0"/>
              <a:t>: terrible if </a:t>
            </a:r>
            <a:r>
              <a:rPr lang="en-US" sz="2100" i="1" dirty="0" smtClean="0"/>
              <a:t>m</a:t>
            </a:r>
            <a:r>
              <a:rPr lang="en-US" sz="2100" dirty="0" smtClean="0"/>
              <a:t> is much larger than </a:t>
            </a:r>
            <a:r>
              <a:rPr lang="en-US" sz="2100" i="1" dirty="0" smtClean="0"/>
              <a:t>d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but if solutions are dense, may be much faster than </a:t>
            </a:r>
            <a:r>
              <a:rPr lang="en-US" sz="1800" dirty="0" smtClean="0"/>
              <a:t>breadth-first</a:t>
            </a:r>
            <a:endParaRPr lang="en-US" sz="1800" dirty="0"/>
          </a:p>
          <a:p>
            <a:r>
              <a:rPr lang="en-US" sz="2100" u="sng" dirty="0">
                <a:solidFill>
                  <a:srgbClr val="CC0099"/>
                </a:solidFill>
              </a:rPr>
              <a:t>Space?</a:t>
            </a:r>
            <a:r>
              <a:rPr lang="en-US" sz="2100" dirty="0"/>
              <a:t> </a:t>
            </a:r>
            <a:r>
              <a:rPr lang="en-US" sz="2100" i="1" dirty="0"/>
              <a:t>O(</a:t>
            </a:r>
            <a:r>
              <a:rPr lang="en-US" sz="2100" i="1" dirty="0" err="1"/>
              <a:t>bm</a:t>
            </a:r>
            <a:r>
              <a:rPr lang="en-US" sz="2100" i="1" dirty="0"/>
              <a:t>), </a:t>
            </a:r>
            <a:r>
              <a:rPr lang="en-US" sz="2100" dirty="0"/>
              <a:t>i.e., linear space</a:t>
            </a:r>
            <a:r>
              <a:rPr lang="en-US" sz="2100" dirty="0" smtClean="0"/>
              <a:t>!</a:t>
            </a:r>
            <a:endParaRPr lang="en-US" sz="2100" dirty="0"/>
          </a:p>
          <a:p>
            <a:r>
              <a:rPr lang="en-US" sz="2100" u="sng" dirty="0">
                <a:solidFill>
                  <a:srgbClr val="CC0099"/>
                </a:solidFill>
              </a:rPr>
              <a:t>Optimal?</a:t>
            </a:r>
            <a:r>
              <a:rPr lang="en-US" sz="2100" dirty="0"/>
              <a:t> </a:t>
            </a:r>
            <a:r>
              <a:rPr lang="en-US" sz="2100" dirty="0" smtClean="0"/>
              <a:t>No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06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4A8F-BE47-4A23-8F56-98ADCF3E321E}" type="slidenum">
              <a:rPr lang="en-US"/>
              <a:pPr/>
              <a:t>26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Depth-limited search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1800"/>
              <a:t>= depth-first search with depth limit </a:t>
            </a:r>
            <a:r>
              <a:rPr lang="en-US" sz="1800" i="1"/>
              <a:t>l</a:t>
            </a:r>
            <a:r>
              <a:rPr lang="en-US" sz="1800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800"/>
              <a:t>i.e., nodes at depth </a:t>
            </a:r>
            <a:r>
              <a:rPr lang="en-US" sz="1800" i="1"/>
              <a:t>l</a:t>
            </a:r>
            <a:r>
              <a:rPr lang="en-US" sz="1800"/>
              <a:t> have no successors
</a:t>
            </a:r>
          </a:p>
          <a:p>
            <a:pPr lvl="4"/>
            <a:endParaRPr lang="en-US" sz="1200">
              <a:solidFill>
                <a:schemeClr val="accent2"/>
              </a:solidFill>
            </a:endParaRPr>
          </a:p>
          <a:p>
            <a:r>
              <a:rPr lang="en-US" sz="1800">
                <a:solidFill>
                  <a:schemeClr val="accent2"/>
                </a:solidFill>
              </a:rPr>
              <a:t>Recursive implementation</a:t>
            </a:r>
            <a:r>
              <a:rPr lang="en-US" sz="1800"/>
              <a:t>: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3" t="36458" r="7422" b="20833"/>
          <a:stretch>
            <a:fillRect/>
          </a:stretch>
        </p:blipFill>
        <p:spPr bwMode="auto">
          <a:xfrm>
            <a:off x="3676903" y="2187305"/>
            <a:ext cx="5029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7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B528-C4C1-4B59-95F8-EABBD97DD321}" type="slidenum">
              <a:rPr lang="en-US"/>
              <a:pPr/>
              <a:t>27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Iterative deepening search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907080" y="2055982"/>
            <a:ext cx="60007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1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C418-1B25-4399-ACB3-43A3FB972328}" type="slidenum">
              <a:rPr lang="en-US"/>
              <a:pPr/>
              <a:t>28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Iterative deepening search </a:t>
            </a:r>
            <a:r>
              <a:rPr lang="en-US" sz="3000" i="1"/>
              <a:t>l </a:t>
            </a:r>
            <a:r>
              <a:rPr lang="en-US" sz="3000"/>
              <a:t>=0</a:t>
            </a:r>
          </a:p>
        </p:txBody>
      </p:sp>
      <p:pic>
        <p:nvPicPr>
          <p:cNvPr id="48132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808225"/>
            <a:ext cx="5715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07DA-D66D-47C5-8CD4-C2B60FB1FBD0}" type="slidenum">
              <a:rPr lang="en-US"/>
              <a:pPr/>
              <a:t>29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Iterative deepening search </a:t>
            </a:r>
            <a:r>
              <a:rPr lang="en-US" sz="3000" i="1"/>
              <a:t>l </a:t>
            </a:r>
            <a:r>
              <a:rPr lang="en-US" sz="3000"/>
              <a:t>=1</a:t>
            </a:r>
          </a:p>
        </p:txBody>
      </p:sp>
      <p:pic>
        <p:nvPicPr>
          <p:cNvPr id="49156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1502815"/>
            <a:ext cx="5715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07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orbel" panose="020B0503020204020204" pitchFamily="34" charset="0"/>
              </a:rPr>
              <a:t>Types of Search Algorithms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1350110"/>
            <a:ext cx="8245475" cy="30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14BC-2BF0-45C1-BBE8-380B9FD7E4B8}" type="slidenum">
              <a:rPr lang="en-US"/>
              <a:pPr/>
              <a:t>30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Iterative deepening search </a:t>
            </a:r>
            <a:r>
              <a:rPr lang="en-US" sz="3000" i="1"/>
              <a:t>l </a:t>
            </a:r>
            <a:r>
              <a:rPr lang="en-US" sz="3000"/>
              <a:t>=2</a:t>
            </a:r>
          </a:p>
        </p:txBody>
      </p:sp>
      <p:pic>
        <p:nvPicPr>
          <p:cNvPr id="50180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1573672"/>
            <a:ext cx="5715000" cy="26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5F77-4C14-48EE-B024-AAD102AA1BAF}" type="slidenum">
              <a:rPr lang="en-US"/>
              <a:pPr/>
              <a:t>31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Iterative deepening search </a:t>
            </a:r>
            <a:r>
              <a:rPr lang="en-US" sz="3000" i="1"/>
              <a:t>l </a:t>
            </a:r>
            <a:r>
              <a:rPr lang="en-US" sz="3000"/>
              <a:t>=3</a:t>
            </a:r>
          </a:p>
        </p:txBody>
      </p:sp>
      <p:pic>
        <p:nvPicPr>
          <p:cNvPr id="51204" name="Picture 4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57" y="1577244"/>
            <a:ext cx="5715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B0D7-CA8F-4607-A131-6A4781A4CB01}" type="slidenum">
              <a:rPr lang="en-US"/>
              <a:pPr/>
              <a:t>32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Iterative deepening search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800"/>
              <a:t>Number of nodes generated in a depth-limited search to depth </a:t>
            </a:r>
            <a:r>
              <a:rPr lang="en-US" sz="1800" i="1"/>
              <a:t>d</a:t>
            </a:r>
            <a:r>
              <a:rPr lang="en-US" sz="1800"/>
              <a:t> with branching factor </a:t>
            </a:r>
            <a:r>
              <a:rPr lang="en-US" sz="1800" i="1"/>
              <a:t>b</a:t>
            </a:r>
            <a:r>
              <a:rPr lang="en-US" sz="1800"/>
              <a:t>: 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i="1"/>
              <a:t>	N</a:t>
            </a:r>
            <a:r>
              <a:rPr lang="en-US" sz="1800" i="1" baseline="-25000"/>
              <a:t>DLS</a:t>
            </a:r>
            <a:r>
              <a:rPr lang="en-US" sz="1800" i="1"/>
              <a:t> = b</a:t>
            </a:r>
            <a:r>
              <a:rPr lang="en-US" sz="1800" i="1" baseline="30000">
                <a:latin typeface="r"/>
              </a:rPr>
              <a:t>0</a:t>
            </a:r>
            <a:r>
              <a:rPr lang="en-US" sz="1800" i="1"/>
              <a:t> + b</a:t>
            </a:r>
            <a:r>
              <a:rPr lang="en-US" sz="1800" i="1" baseline="30000">
                <a:latin typeface="r"/>
              </a:rPr>
              <a:t>1</a:t>
            </a:r>
            <a:r>
              <a:rPr lang="en-US" sz="1800" i="1"/>
              <a:t> + b</a:t>
            </a:r>
            <a:r>
              <a:rPr lang="en-US" sz="1800" i="1" baseline="30000">
                <a:latin typeface="r"/>
              </a:rPr>
              <a:t>2</a:t>
            </a:r>
            <a:r>
              <a:rPr lang="en-US" sz="1800" i="1"/>
              <a:t> + … + b</a:t>
            </a:r>
            <a:r>
              <a:rPr lang="en-US" sz="1800" i="1" baseline="30000">
                <a:latin typeface="r"/>
              </a:rPr>
              <a:t>d-2</a:t>
            </a:r>
            <a:r>
              <a:rPr lang="en-US" sz="1800" i="1"/>
              <a:t> + b</a:t>
            </a:r>
            <a:r>
              <a:rPr lang="en-US" sz="1800" i="1" baseline="30000">
                <a:latin typeface="r"/>
              </a:rPr>
              <a:t>d-1</a:t>
            </a:r>
            <a:r>
              <a:rPr lang="en-US" sz="1800" i="1"/>
              <a:t> + b</a:t>
            </a:r>
            <a:r>
              <a:rPr lang="en-US" sz="1800" i="1" baseline="30000">
                <a:latin typeface="r"/>
              </a:rPr>
              <a:t>d</a:t>
            </a:r>
            <a:r>
              <a:rPr lang="en-US" sz="1800"/>
              <a:t> 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Number of nodes generated in an iterative deepening search to depth </a:t>
            </a:r>
            <a:r>
              <a:rPr lang="en-US" sz="1800" i="1"/>
              <a:t>d</a:t>
            </a:r>
            <a:r>
              <a:rPr lang="en-US" sz="1800"/>
              <a:t> with branching factor </a:t>
            </a:r>
            <a:r>
              <a:rPr lang="en-US" sz="1800" i="1"/>
              <a:t>b</a:t>
            </a:r>
            <a:r>
              <a:rPr lang="en-US" sz="1800"/>
              <a:t>: 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/>
              <a:t>N</a:t>
            </a:r>
            <a:r>
              <a:rPr lang="en-US" sz="1800" baseline="-25000"/>
              <a:t>IDS</a:t>
            </a:r>
            <a:r>
              <a:rPr lang="en-US" sz="1800"/>
              <a:t> = (d+1)b</a:t>
            </a:r>
            <a:r>
              <a:rPr lang="en-US" sz="1800" baseline="30000"/>
              <a:t>0</a:t>
            </a:r>
            <a:r>
              <a:rPr lang="en-US" sz="1800"/>
              <a:t> + d b^</a:t>
            </a:r>
            <a:r>
              <a:rPr lang="en-US" sz="1800" baseline="30000"/>
              <a:t>1</a:t>
            </a:r>
            <a:r>
              <a:rPr lang="en-US" sz="1800"/>
              <a:t> + (d-1)b^</a:t>
            </a:r>
            <a:r>
              <a:rPr lang="en-US" sz="1800" baseline="30000"/>
              <a:t>2</a:t>
            </a:r>
            <a:r>
              <a:rPr lang="en-US" sz="1800"/>
              <a:t> + … + 3b</a:t>
            </a:r>
            <a:r>
              <a:rPr lang="en-US" sz="1800" baseline="30000"/>
              <a:t>d-2</a:t>
            </a:r>
            <a:r>
              <a:rPr lang="en-US" sz="1800"/>
              <a:t> +2b</a:t>
            </a:r>
            <a:r>
              <a:rPr lang="en-US" sz="1800" baseline="30000"/>
              <a:t>d-1</a:t>
            </a:r>
            <a:r>
              <a:rPr lang="en-US" sz="1800"/>
              <a:t> + 1b</a:t>
            </a:r>
            <a:r>
              <a:rPr lang="en-US" sz="1800" baseline="30000"/>
              <a:t>d</a:t>
            </a:r>
            <a:r>
              <a:rPr lang="en-US" sz="1800"/>
              <a:t> 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For </a:t>
            </a:r>
            <a:r>
              <a:rPr lang="en-US" sz="1800" i="1"/>
              <a:t>b = 10</a:t>
            </a:r>
            <a:r>
              <a:rPr lang="en-US" sz="1800"/>
              <a:t>, </a:t>
            </a:r>
            <a:r>
              <a:rPr lang="en-US" sz="1800" i="1"/>
              <a:t>d = 5</a:t>
            </a:r>
            <a:r>
              <a:rPr lang="en-US" sz="1800"/>
              <a:t>,
</a:t>
            </a:r>
          </a:p>
          <a:p>
            <a:pPr lvl="1">
              <a:lnSpc>
                <a:spcPct val="80000"/>
              </a:lnSpc>
            </a:pPr>
            <a:r>
              <a:rPr lang="en-US" sz="1500"/>
              <a:t>N</a:t>
            </a:r>
            <a:r>
              <a:rPr lang="en-US" sz="1500" baseline="-25000"/>
              <a:t>DLS </a:t>
            </a:r>
            <a:r>
              <a:rPr lang="en-US" sz="1500"/>
              <a:t>= 1 + 10 + 100 + 1,000 + 10,000 + 100,000 = 111,111
</a:t>
            </a:r>
          </a:p>
          <a:p>
            <a:pPr lvl="1">
              <a:lnSpc>
                <a:spcPct val="80000"/>
              </a:lnSpc>
            </a:pPr>
            <a:r>
              <a:rPr lang="en-US" sz="1500"/>
              <a:t>N</a:t>
            </a:r>
            <a:r>
              <a:rPr lang="en-US" sz="1500" baseline="-25000"/>
              <a:t>IDS</a:t>
            </a:r>
            <a:r>
              <a:rPr lang="en-US" sz="1500"/>
              <a:t> = 6 + 50 + 400 + 3,000 + 20,000 + 100,000 = 123,456
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Overhead = (123,456 - 111,111)/111,111 = 11%</a:t>
            </a:r>
          </a:p>
        </p:txBody>
      </p:sp>
    </p:spTree>
    <p:extLst>
      <p:ext uri="{BB962C8B-B14F-4D97-AF65-F5344CB8AC3E}">
        <p14:creationId xmlns:p14="http://schemas.microsoft.com/office/powerpoint/2010/main" val="10166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FD19F-41EE-4325-9969-1CE4E049DA95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iterative deepening search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CC0099"/>
                </a:solidFill>
              </a:rPr>
              <a:t>Complete?</a:t>
            </a:r>
            <a:r>
              <a:rPr lang="en-US" dirty="0"/>
              <a:t> </a:t>
            </a:r>
            <a:r>
              <a:rPr lang="en-US" dirty="0" smtClean="0"/>
              <a:t>Yes</a:t>
            </a:r>
            <a:endParaRPr lang="en-US" dirty="0"/>
          </a:p>
          <a:p>
            <a:r>
              <a:rPr lang="en-US" u="sng" dirty="0">
                <a:solidFill>
                  <a:srgbClr val="CC0099"/>
                </a:solidFill>
              </a:rPr>
              <a:t>Time?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i="1" dirty="0"/>
              <a:t>(d+1)b</a:t>
            </a:r>
            <a:r>
              <a:rPr lang="en-US" i="1" baseline="30000" dirty="0"/>
              <a:t>0</a:t>
            </a:r>
            <a:r>
              <a:rPr lang="en-US" i="1" dirty="0"/>
              <a:t> + d b</a:t>
            </a:r>
            <a:r>
              <a:rPr lang="en-US" i="1" baseline="30000" dirty="0"/>
              <a:t>1</a:t>
            </a:r>
            <a:r>
              <a:rPr lang="en-US" i="1" dirty="0"/>
              <a:t> + (d-1)b</a:t>
            </a:r>
            <a:r>
              <a:rPr lang="en-US" i="1" baseline="30000" dirty="0"/>
              <a:t>2</a:t>
            </a:r>
            <a:r>
              <a:rPr lang="en-US" i="1" dirty="0"/>
              <a:t> + … + </a:t>
            </a:r>
            <a:r>
              <a:rPr lang="en-US" i="1" dirty="0" err="1"/>
              <a:t>b</a:t>
            </a:r>
            <a:r>
              <a:rPr lang="en-US" i="1" baseline="30000" dirty="0" err="1"/>
              <a:t>d</a:t>
            </a:r>
            <a:r>
              <a:rPr lang="en-US" i="1" dirty="0"/>
              <a:t> = O(</a:t>
            </a:r>
            <a:r>
              <a:rPr lang="en-US" i="1" dirty="0" err="1"/>
              <a:t>b</a:t>
            </a:r>
            <a:r>
              <a:rPr lang="en-US" i="1" baseline="30000" dirty="0" err="1"/>
              <a:t>d</a:t>
            </a:r>
            <a:r>
              <a:rPr lang="en-US" i="1" dirty="0"/>
              <a:t>)</a:t>
            </a:r>
            <a:r>
              <a:rPr lang="en-US" dirty="0"/>
              <a:t>
</a:t>
            </a:r>
            <a:r>
              <a:rPr lang="en-US" u="sng" dirty="0" smtClean="0">
                <a:solidFill>
                  <a:srgbClr val="CC0099"/>
                </a:solidFill>
              </a:rPr>
              <a:t>Space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r>
              <a:rPr lang="en-US" i="1" dirty="0"/>
              <a:t>O(</a:t>
            </a:r>
            <a:r>
              <a:rPr lang="en-US" i="1" dirty="0" err="1"/>
              <a:t>bd</a:t>
            </a:r>
            <a:r>
              <a:rPr lang="en-US" i="1" dirty="0"/>
              <a:t>)</a:t>
            </a:r>
            <a:r>
              <a:rPr lang="en-US" dirty="0"/>
              <a:t>
</a:t>
            </a:r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Yes, if step cost = 1</a:t>
            </a:r>
          </a:p>
        </p:txBody>
      </p:sp>
    </p:spTree>
    <p:extLst>
      <p:ext uri="{BB962C8B-B14F-4D97-AF65-F5344CB8AC3E}">
        <p14:creationId xmlns:p14="http://schemas.microsoft.com/office/powerpoint/2010/main" val="14227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29A8-09BF-415A-AF80-BFBFD7D667C3}" type="slidenum">
              <a:rPr lang="en-US"/>
              <a:pPr/>
              <a:t>34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Summary of algorithms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1530659" y="2113635"/>
            <a:ext cx="49720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6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AEC9-AA54-49DB-A32B-7A5FB4F8C2D2}" type="slidenum">
              <a:rPr lang="en-US"/>
              <a:pPr/>
              <a:t>35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Repeated states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Failure to detect repeated states can turn a linear problem into an exponential one!
</a:t>
            </a:r>
          </a:p>
        </p:txBody>
      </p:sp>
      <p:pic>
        <p:nvPicPr>
          <p:cNvPr id="55300" name="Picture 4" descr="ribbon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6172200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7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7345-636A-41C5-BC3A-EAAE57DE8FE3}" type="slidenum">
              <a:rPr lang="en-US"/>
              <a:pPr/>
              <a:t>36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Graph search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3125" b="35417"/>
          <a:stretch>
            <a:fillRect/>
          </a:stretch>
        </p:blipFill>
        <p:spPr bwMode="auto">
          <a:xfrm>
            <a:off x="1059785" y="1641775"/>
            <a:ext cx="6057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772675" y="586585"/>
            <a:ext cx="7554295" cy="10465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F2CD44"/>
                </a:solidFill>
                <a:latin typeface="Corbel" panose="020B0503020204020204" pitchFamily="34" charset="0"/>
              </a:rPr>
              <a:t>Learning Outcomes with the Topic </a:t>
            </a:r>
            <a:endParaRPr lang="en-US" sz="3200" dirty="0" smtClean="0">
              <a:solidFill>
                <a:srgbClr val="F2CD44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670" y="1960930"/>
            <a:ext cx="87041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ar-JO" sz="2400" b="1" dirty="0" smtClean="0">
                <a:latin typeface="Corbel" panose="020B0503020204020204" pitchFamily="34" charset="0"/>
              </a:rPr>
              <a:t>Understanding the need of Search Algorithms </a:t>
            </a:r>
            <a:endParaRPr lang="en-IN" sz="20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5358" y="560125"/>
            <a:ext cx="8679898" cy="543185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Methodology</a:t>
            </a:r>
            <a:r>
              <a:rPr lang="en-US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 And Assessment Criterias</a:t>
            </a:r>
            <a:endParaRPr lang="en-US" b="1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13206E1A-83A8-4DBF-B06F-ED203C78787D}"/>
              </a:ext>
            </a:extLst>
          </p:cNvPr>
          <p:cNvCxnSpPr>
            <a:cxnSpLocks/>
          </p:cNvCxnSpPr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E221F1A-F046-4319-B387-29EFCD56D099}"/>
              </a:ext>
            </a:extLst>
          </p:cNvPr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2E1F5B6A-F17A-4478-A596-1392BEBD793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" name="Pie 10">
              <a:extLst>
                <a:ext uri="{FF2B5EF4-FFF2-40B4-BE49-F238E27FC236}">
                  <a16:creationId xmlns="" xmlns:a16="http://schemas.microsoft.com/office/drawing/2014/main" id="{B7CE135D-2F5A-4C68-9F96-C6FD5507491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7B6652A-F828-4906-B683-F5C2A6F06A61}"/>
              </a:ext>
            </a:extLst>
          </p:cNvPr>
          <p:cNvCxnSpPr>
            <a:cxnSpLocks/>
          </p:cNvCxnSpPr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CE45D75-ED80-46EE-A50A-115D381CDC10}"/>
              </a:ext>
            </a:extLst>
          </p:cNvPr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F8092336-E784-4AFD-9AA9-42F6AA08B8EA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Pie 14">
              <a:extLst>
                <a:ext uri="{FF2B5EF4-FFF2-40B4-BE49-F238E27FC236}">
                  <a16:creationId xmlns="" xmlns:a16="http://schemas.microsoft.com/office/drawing/2014/main" id="{749E539B-E973-48A7-9089-3A2CC2365E0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8627220-46B6-4472-9C4D-716E202B98C5}"/>
              </a:ext>
            </a:extLst>
          </p:cNvPr>
          <p:cNvCxnSpPr>
            <a:cxnSpLocks/>
          </p:cNvCxnSpPr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6AB4186-8B6E-4607-9D98-179CAA8366D6}"/>
              </a:ext>
            </a:extLst>
          </p:cNvPr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43DC9E00-7090-45E9-A54E-E34A8D3D519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" name="Pie 18">
              <a:extLst>
                <a:ext uri="{FF2B5EF4-FFF2-40B4-BE49-F238E27FC236}">
                  <a16:creationId xmlns="" xmlns:a16="http://schemas.microsoft.com/office/drawing/2014/main" id="{3317BB1A-5ADF-476A-9B01-A673C8FA153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CE252B3-69F9-4992-9EF5-B629E75D2FCA}"/>
              </a:ext>
            </a:extLst>
          </p:cNvPr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87BB14AE-CBA6-4C39-8EAC-1ADB2425F70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7" name="Pie 21">
              <a:extLst>
                <a:ext uri="{FF2B5EF4-FFF2-40B4-BE49-F238E27FC236}">
                  <a16:creationId xmlns="" xmlns:a16="http://schemas.microsoft.com/office/drawing/2014/main" id="{133D800B-8719-4D93-8086-1861F3DDDBD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ABCF7EDB-F334-482E-AE20-0AE2C9011BF7}"/>
              </a:ext>
            </a:extLst>
          </p:cNvPr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9" name="Elbow Connector 23">
            <a:extLst>
              <a:ext uri="{FF2B5EF4-FFF2-40B4-BE49-F238E27FC236}">
                <a16:creationId xmlns="" xmlns:a16="http://schemas.microsoft.com/office/drawing/2014/main" id="{4651D134-A270-47A9-A0A6-48209DC43DC6}"/>
              </a:ext>
            </a:extLst>
          </p:cNvPr>
          <p:cNvCxnSpPr>
            <a:cxnSpLocks/>
          </p:cNvCxnSpPr>
          <p:nvPr/>
        </p:nvCxnSpPr>
        <p:spPr>
          <a:xfrm rot="10800000">
            <a:off x="1898065" y="3407511"/>
            <a:ext cx="2837786" cy="721790"/>
          </a:xfrm>
          <a:prstGeom prst="bentConnector3">
            <a:avLst>
              <a:gd name="adj1" fmla="val 99031"/>
            </a:avLst>
          </a:prstGeom>
          <a:ln w="381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98DF8671-45A7-47E4-88FC-2EDA015B78EC}"/>
              </a:ext>
            </a:extLst>
          </p:cNvPr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CAC284A-9D9B-41D5-80DD-96FB0843C45F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Class Assignment(s) 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39F7CD4-3FC4-47E7-971B-FB0562705BB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200" dirty="0">
                  <a:latin typeface="Corbel" panose="020B0503020204020204" pitchFamily="34" charset="0"/>
                  <a:cs typeface="Arial" pitchFamily="34" charset="0"/>
                </a:rPr>
                <a:t>Each chapter being covered will have one assignment.  The Case Studies will be given in line to the Changing with Speed across IT Projects in Kirirom</a:t>
              </a:r>
              <a:endParaRPr lang="ko-KR" altLang="en-US" sz="12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FA81B98-696B-4623-A9F2-A424409C5117}"/>
              </a:ext>
            </a:extLst>
          </p:cNvPr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B57CCF7-5DA8-4564-B4EC-293035C0B6A2}"/>
                </a:ext>
              </a:extLst>
            </p:cNvPr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900" b="1" dirty="0">
                  <a:latin typeface="Corbel" panose="020B0503020204020204" pitchFamily="34" charset="0"/>
                  <a:cs typeface="Arial" pitchFamily="34" charset="0"/>
                </a:rPr>
                <a:t>Internal Exam(s) </a:t>
              </a:r>
              <a:endParaRPr lang="ko-KR" altLang="en-US" sz="9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94F159A-71AD-4C32-A8FE-E43C64091862}"/>
                </a:ext>
              </a:extLst>
            </p:cNvPr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000" dirty="0">
                  <a:latin typeface="Corbel" panose="020B0503020204020204" pitchFamily="34" charset="0"/>
                  <a:cs typeface="Arial" pitchFamily="34" charset="0"/>
                </a:rPr>
                <a:t>There will be 2 exams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224055B-550E-413B-B730-4102CD2C0759}"/>
              </a:ext>
            </a:extLst>
          </p:cNvPr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9A7F0BAA-66A9-4EC2-9B9A-B9E1D6B843F6}"/>
                </a:ext>
              </a:extLst>
            </p:cNvPr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rbel" panose="020B0503020204020204" pitchFamily="34" charset="0"/>
                  <a:cs typeface="Arial" pitchFamily="34" charset="0"/>
                </a:rPr>
                <a:t>Model Exam </a:t>
              </a:r>
              <a:endParaRPr lang="ko-KR" altLang="en-US" sz="10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1DAB60B1-032C-4B9A-977B-98AB003C6DC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rbel" panose="020B0503020204020204" pitchFamily="34" charset="0"/>
                </a:rPr>
                <a:t>There will be one Model Exam</a:t>
              </a:r>
              <a:r>
                <a:rPr lang="en-US" altLang="ko-KR" sz="1000" dirty="0">
                  <a:latin typeface="Corbel" panose="020B0503020204020204" pitchFamily="34" charset="0"/>
                  <a:cs typeface="Arial" pitchFamily="34" charset="0"/>
                </a:rPr>
                <a:t>.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7673816D-1C33-4EF6-810C-7C5E352EF47A}"/>
              </a:ext>
            </a:extLst>
          </p:cNvPr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AA5149D-9A50-4F93-8E23-9DA15026579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Semester Exam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73106714-E953-4400-87C4-0E719956D2D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100" dirty="0">
                  <a:cs typeface="Arial" pitchFamily="34" charset="0"/>
                </a:rPr>
                <a:t>There will be 1 Semester Exam</a:t>
              </a:r>
              <a:endParaRPr lang="ko-KR" altLang="en-US" sz="1100" dirty="0">
                <a:cs typeface="Arial" pitchFamily="34" charset="0"/>
              </a:endParaRP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="" xmlns:a16="http://schemas.microsoft.com/office/drawing/2014/main" id="{18DBA390-75ED-43AA-91BA-A14DF5EABBF0}"/>
              </a:ext>
            </a:extLst>
          </p:cNvPr>
          <p:cNvSpPr/>
          <p:nvPr/>
        </p:nvSpPr>
        <p:spPr>
          <a:xfrm>
            <a:off x="5020243" y="4013983"/>
            <a:ext cx="247097" cy="2313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="" xmlns:a16="http://schemas.microsoft.com/office/drawing/2014/main" id="{C931F413-FDAA-4098-B854-36A03837D3A6}"/>
              </a:ext>
            </a:extLst>
          </p:cNvPr>
          <p:cNvSpPr/>
          <p:nvPr/>
        </p:nvSpPr>
        <p:spPr>
          <a:xfrm flipH="1">
            <a:off x="4996909" y="3149267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="" xmlns:a16="http://schemas.microsoft.com/office/drawing/2014/main" id="{41E65A0E-75A9-4CC3-BEEC-343347FE7EC4}"/>
              </a:ext>
            </a:extLst>
          </p:cNvPr>
          <p:cNvSpPr>
            <a:spLocks noChangeAspect="1"/>
          </p:cNvSpPr>
          <p:nvPr/>
        </p:nvSpPr>
        <p:spPr>
          <a:xfrm rot="9900000">
            <a:off x="4995290" y="2285081"/>
            <a:ext cx="297000" cy="25224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="" xmlns:a16="http://schemas.microsoft.com/office/drawing/2014/main" id="{C652029C-B909-475E-AE36-DFE86C0F5FA5}"/>
              </a:ext>
            </a:extLst>
          </p:cNvPr>
          <p:cNvSpPr/>
          <p:nvPr/>
        </p:nvSpPr>
        <p:spPr>
          <a:xfrm>
            <a:off x="5013891" y="1450518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Rounded Rectangle 51">
            <a:extLst>
              <a:ext uri="{FF2B5EF4-FFF2-40B4-BE49-F238E27FC236}">
                <a16:creationId xmlns="" xmlns:a16="http://schemas.microsoft.com/office/drawing/2014/main" id="{899650AB-B4FC-42EE-9756-4C4FA4E2086E}"/>
              </a:ext>
            </a:extLst>
          </p:cNvPr>
          <p:cNvSpPr/>
          <p:nvPr/>
        </p:nvSpPr>
        <p:spPr>
          <a:xfrm rot="16200000" flipH="1">
            <a:off x="2105869" y="2634145"/>
            <a:ext cx="405797" cy="38216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119740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Thank You !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260" y="1960930"/>
            <a:ext cx="427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</a:t>
            </a:r>
            <a:r>
              <a:rPr lang="en-IN" dirty="0" smtClean="0">
                <a:latin typeface="Corbel" panose="020B0503020204020204" pitchFamily="34" charset="0"/>
              </a:rPr>
              <a:t>An Algorithm Must Be Seen to Be Believed”</a:t>
            </a:r>
          </a:p>
          <a:p>
            <a:pPr algn="ctr"/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                                      - Donald Knuth</a:t>
            </a:r>
            <a:endParaRPr lang="en-IN" sz="1600" dirty="0"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-1"/>
            <a:ext cx="4419295" cy="5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565785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effectLst/>
                <a:latin typeface="Corbel" panose="020B0503020204020204" pitchFamily="34" charset="0"/>
              </a:rPr>
              <a:t>Searching Strategies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1999" y="1428750"/>
            <a:ext cx="3817625" cy="286232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Corbel" panose="020B0503020204020204" pitchFamily="34" charset="0"/>
              </a:rPr>
              <a:t>Heuristic search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 search process takes place by traversing search space with applied rules (information).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Corbel" panose="020B0503020204020204" pitchFamily="34" charset="0"/>
              </a:rPr>
              <a:t>T</a:t>
            </a:r>
            <a:r>
              <a:rPr lang="en-US" i="1" dirty="0">
                <a:latin typeface="Corbel" panose="020B0503020204020204" pitchFamily="34" charset="0"/>
              </a:rPr>
              <a:t>echniques</a:t>
            </a:r>
            <a:r>
              <a:rPr lang="en-US" dirty="0">
                <a:latin typeface="Corbel" panose="020B0503020204020204" pitchFamily="34" charset="0"/>
              </a:rPr>
              <a:t>: </a:t>
            </a:r>
            <a:r>
              <a:rPr lang="en-US" b="1" dirty="0">
                <a:latin typeface="Corbel" panose="020B0503020204020204" pitchFamily="34" charset="0"/>
              </a:rPr>
              <a:t>Greedy Best First Search, A* Algorithm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Corbel" panose="020B0503020204020204" pitchFamily="34" charset="0"/>
              </a:rPr>
              <a:t>There is no guarantee that solution is found</a:t>
            </a:r>
            <a:r>
              <a:rPr lang="en-US" dirty="0">
                <a:solidFill>
                  <a:schemeClr val="tx2"/>
                </a:solidFill>
              </a:rPr>
              <a:t>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601670" y="1428750"/>
            <a:ext cx="3856030" cy="286232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Blind search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 traversing the search space until the goal nodes is found (might be doing exhaustive search).</a:t>
            </a:r>
          </a:p>
          <a:p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i="1" dirty="0">
                <a:latin typeface="Corbel" panose="020B0503020204020204" pitchFamily="34" charset="0"/>
                <a:sym typeface="Wingdings" panose="05000000000000000000" pitchFamily="2" charset="2"/>
              </a:rPr>
              <a:t>Techniques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: </a:t>
            </a: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Breadth First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Uniform Cost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,</a:t>
            </a: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Depth first, Interactive Deepening search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.</a:t>
            </a:r>
          </a:p>
          <a:p>
            <a:pPr lvl="2">
              <a:buFontTx/>
              <a:buChar char="•"/>
            </a:pPr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Guarantees solution.</a:t>
            </a:r>
          </a:p>
          <a:p>
            <a:pPr lvl="1"/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8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type="title"/>
          </p:nvPr>
        </p:nvSpPr>
        <p:spPr>
          <a:xfrm>
            <a:off x="106660" y="532180"/>
            <a:ext cx="8246070" cy="610821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dirty="0" smtClean="0">
                <a:latin typeface="Corbel" panose="020B0503020204020204" pitchFamily="34" charset="0"/>
              </a:rPr>
              <a:t>Example: Traveling Salesperson Problem</a:t>
            </a:r>
          </a:p>
        </p:txBody>
      </p:sp>
      <p:sp>
        <p:nvSpPr>
          <p:cNvPr id="11268" name="Text Box 23"/>
          <p:cNvSpPr txBox="1">
            <a:spLocks noChangeArrowheads="1"/>
          </p:cNvSpPr>
          <p:nvPr/>
        </p:nvSpPr>
        <p:spPr bwMode="auto">
          <a:xfrm>
            <a:off x="296260" y="1257301"/>
            <a:ext cx="8847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Suppose a salesperson has five cities to visit and them must return home.</a:t>
            </a:r>
            <a:r>
              <a:rPr lang="en-US" sz="2000" b="1" dirty="0">
                <a:latin typeface="Corbel" panose="020B0503020204020204" pitchFamily="34" charset="0"/>
              </a:rPr>
              <a:t> Goal 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 find the shortest path to travel.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1269" name="Oval 24"/>
          <p:cNvSpPr>
            <a:spLocks noChangeArrowheads="1"/>
          </p:cNvSpPr>
          <p:nvPr/>
        </p:nvSpPr>
        <p:spPr bwMode="auto">
          <a:xfrm>
            <a:off x="2743200" y="2159794"/>
            <a:ext cx="3543300" cy="22288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0" name="Freeform 25"/>
          <p:cNvSpPr>
            <a:spLocks/>
          </p:cNvSpPr>
          <p:nvPr/>
        </p:nvSpPr>
        <p:spPr bwMode="auto">
          <a:xfrm>
            <a:off x="2743200" y="3245644"/>
            <a:ext cx="3200400" cy="628650"/>
          </a:xfrm>
          <a:custGeom>
            <a:avLst/>
            <a:gdLst>
              <a:gd name="T0" fmla="*/ 0 w 2640"/>
              <a:gd name="T1" fmla="*/ 0 h 576"/>
              <a:gd name="T2" fmla="*/ 2147483647 w 2640"/>
              <a:gd name="T3" fmla="*/ 2147483647 h 576"/>
              <a:gd name="T4" fmla="*/ 2147483647 w 2640"/>
              <a:gd name="T5" fmla="*/ 2147483647 h 576"/>
              <a:gd name="T6" fmla="*/ 0 60000 65536"/>
              <a:gd name="T7" fmla="*/ 0 60000 65536"/>
              <a:gd name="T8" fmla="*/ 0 60000 65536"/>
              <a:gd name="T9" fmla="*/ 0 w 2640"/>
              <a:gd name="T10" fmla="*/ 0 h 576"/>
              <a:gd name="T11" fmla="*/ 2640 w 264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576">
                <a:moveTo>
                  <a:pt x="0" y="0"/>
                </a:moveTo>
                <a:cubicBezTo>
                  <a:pt x="428" y="48"/>
                  <a:pt x="856" y="96"/>
                  <a:pt x="1296" y="192"/>
                </a:cubicBezTo>
                <a:cubicBezTo>
                  <a:pt x="1736" y="288"/>
                  <a:pt x="2416" y="512"/>
                  <a:pt x="2640" y="5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1" name="Freeform 26"/>
          <p:cNvSpPr>
            <a:spLocks/>
          </p:cNvSpPr>
          <p:nvPr/>
        </p:nvSpPr>
        <p:spPr bwMode="auto">
          <a:xfrm>
            <a:off x="3543300" y="2274094"/>
            <a:ext cx="914400" cy="2114550"/>
          </a:xfrm>
          <a:custGeom>
            <a:avLst/>
            <a:gdLst>
              <a:gd name="T0" fmla="*/ 2147483647 w 768"/>
              <a:gd name="T1" fmla="*/ 0 h 1776"/>
              <a:gd name="T2" fmla="*/ 2147483647 w 768"/>
              <a:gd name="T3" fmla="*/ 2147483647 h 1776"/>
              <a:gd name="T4" fmla="*/ 2147483647 w 768"/>
              <a:gd name="T5" fmla="*/ 2147483647 h 1776"/>
              <a:gd name="T6" fmla="*/ 0 60000 65536"/>
              <a:gd name="T7" fmla="*/ 0 60000 65536"/>
              <a:gd name="T8" fmla="*/ 0 60000 65536"/>
              <a:gd name="T9" fmla="*/ 0 w 768"/>
              <a:gd name="T10" fmla="*/ 0 h 1776"/>
              <a:gd name="T11" fmla="*/ 768 w 768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776">
                <a:moveTo>
                  <a:pt x="192" y="0"/>
                </a:moveTo>
                <a:cubicBezTo>
                  <a:pt x="96" y="332"/>
                  <a:pt x="0" y="664"/>
                  <a:pt x="96" y="960"/>
                </a:cubicBezTo>
                <a:cubicBezTo>
                  <a:pt x="192" y="1256"/>
                  <a:pt x="480" y="1516"/>
                  <a:pt x="768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2" name="Freeform 27"/>
          <p:cNvSpPr>
            <a:spLocks/>
          </p:cNvSpPr>
          <p:nvPr/>
        </p:nvSpPr>
        <p:spPr bwMode="auto">
          <a:xfrm>
            <a:off x="4457700" y="2502694"/>
            <a:ext cx="1314450" cy="1885950"/>
          </a:xfrm>
          <a:custGeom>
            <a:avLst/>
            <a:gdLst>
              <a:gd name="T0" fmla="*/ 2147483647 w 1104"/>
              <a:gd name="T1" fmla="*/ 0 h 1584"/>
              <a:gd name="T2" fmla="*/ 2147483647 w 1104"/>
              <a:gd name="T3" fmla="*/ 2147483647 h 1584"/>
              <a:gd name="T4" fmla="*/ 0 w 1104"/>
              <a:gd name="T5" fmla="*/ 2147483647 h 1584"/>
              <a:gd name="T6" fmla="*/ 0 60000 65536"/>
              <a:gd name="T7" fmla="*/ 0 60000 65536"/>
              <a:gd name="T8" fmla="*/ 0 60000 65536"/>
              <a:gd name="T9" fmla="*/ 0 w 1104"/>
              <a:gd name="T10" fmla="*/ 0 h 1584"/>
              <a:gd name="T11" fmla="*/ 1104 w 1104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584">
                <a:moveTo>
                  <a:pt x="1104" y="0"/>
                </a:moveTo>
                <a:cubicBezTo>
                  <a:pt x="1028" y="372"/>
                  <a:pt x="952" y="744"/>
                  <a:pt x="768" y="1008"/>
                </a:cubicBezTo>
                <a:cubicBezTo>
                  <a:pt x="584" y="1272"/>
                  <a:pt x="292" y="1428"/>
                  <a:pt x="0" y="158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3" name="Freeform 28"/>
          <p:cNvSpPr>
            <a:spLocks/>
          </p:cNvSpPr>
          <p:nvPr/>
        </p:nvSpPr>
        <p:spPr bwMode="auto">
          <a:xfrm>
            <a:off x="2687241" y="2444354"/>
            <a:ext cx="3084909" cy="798909"/>
          </a:xfrm>
          <a:custGeom>
            <a:avLst/>
            <a:gdLst>
              <a:gd name="T0" fmla="*/ 0 w 2496"/>
              <a:gd name="T1" fmla="*/ 2147483647 h 624"/>
              <a:gd name="T2" fmla="*/ 2147483647 w 2496"/>
              <a:gd name="T3" fmla="*/ 2147483647 h 624"/>
              <a:gd name="T4" fmla="*/ 2147483647 w 2496"/>
              <a:gd name="T5" fmla="*/ 2147483647 h 624"/>
              <a:gd name="T6" fmla="*/ 0 60000 65536"/>
              <a:gd name="T7" fmla="*/ 0 60000 65536"/>
              <a:gd name="T8" fmla="*/ 0 60000 65536"/>
              <a:gd name="T9" fmla="*/ 0 w 2496"/>
              <a:gd name="T10" fmla="*/ 0 h 624"/>
              <a:gd name="T11" fmla="*/ 2496 w 2496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624">
                <a:moveTo>
                  <a:pt x="0" y="624"/>
                </a:moveTo>
                <a:cubicBezTo>
                  <a:pt x="440" y="408"/>
                  <a:pt x="880" y="192"/>
                  <a:pt x="1296" y="96"/>
                </a:cubicBezTo>
                <a:cubicBezTo>
                  <a:pt x="1712" y="0"/>
                  <a:pt x="2296" y="56"/>
                  <a:pt x="2496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4" name="Freeform 29"/>
          <p:cNvSpPr>
            <a:spLocks/>
          </p:cNvSpPr>
          <p:nvPr/>
        </p:nvSpPr>
        <p:spPr bwMode="auto">
          <a:xfrm>
            <a:off x="3771900" y="2275285"/>
            <a:ext cx="2230041" cy="1657350"/>
          </a:xfrm>
          <a:custGeom>
            <a:avLst/>
            <a:gdLst>
              <a:gd name="T0" fmla="*/ 0 w 1824"/>
              <a:gd name="T1" fmla="*/ 0 h 1344"/>
              <a:gd name="T2" fmla="*/ 2147483647 w 1824"/>
              <a:gd name="T3" fmla="*/ 2147483647 h 1344"/>
              <a:gd name="T4" fmla="*/ 2147483647 w 1824"/>
              <a:gd name="T5" fmla="*/ 2147483647 h 1344"/>
              <a:gd name="T6" fmla="*/ 0 60000 65536"/>
              <a:gd name="T7" fmla="*/ 0 60000 65536"/>
              <a:gd name="T8" fmla="*/ 0 60000 65536"/>
              <a:gd name="T9" fmla="*/ 0 w 1824"/>
              <a:gd name="T10" fmla="*/ 0 h 1344"/>
              <a:gd name="T11" fmla="*/ 1824 w 18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1344">
                <a:moveTo>
                  <a:pt x="0" y="0"/>
                </a:moveTo>
                <a:cubicBezTo>
                  <a:pt x="328" y="104"/>
                  <a:pt x="656" y="208"/>
                  <a:pt x="960" y="432"/>
                </a:cubicBezTo>
                <a:cubicBezTo>
                  <a:pt x="1264" y="656"/>
                  <a:pt x="1680" y="1192"/>
                  <a:pt x="1824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5" name="Text Box 30"/>
          <p:cNvSpPr txBox="1">
            <a:spLocks noChangeArrowheads="1"/>
          </p:cNvSpPr>
          <p:nvPr/>
        </p:nvSpPr>
        <p:spPr bwMode="auto">
          <a:xfrm>
            <a:off x="5715000" y="221694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99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76" name="Text Box 31"/>
          <p:cNvSpPr txBox="1">
            <a:spLocks noChangeArrowheads="1"/>
          </p:cNvSpPr>
          <p:nvPr/>
        </p:nvSpPr>
        <p:spPr bwMode="auto">
          <a:xfrm>
            <a:off x="6000750" y="382905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77" name="Text Box 32"/>
          <p:cNvSpPr txBox="1">
            <a:spLocks noChangeArrowheads="1"/>
          </p:cNvSpPr>
          <p:nvPr/>
        </p:nvSpPr>
        <p:spPr bwMode="auto">
          <a:xfrm>
            <a:off x="4286250" y="43434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99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78" name="Text Box 33"/>
          <p:cNvSpPr txBox="1">
            <a:spLocks noChangeArrowheads="1"/>
          </p:cNvSpPr>
          <p:nvPr/>
        </p:nvSpPr>
        <p:spPr bwMode="auto">
          <a:xfrm>
            <a:off x="2390775" y="305514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79" name="Text Box 34"/>
          <p:cNvSpPr txBox="1">
            <a:spLocks noChangeArrowheads="1"/>
          </p:cNvSpPr>
          <p:nvPr/>
        </p:nvSpPr>
        <p:spPr bwMode="auto">
          <a:xfrm>
            <a:off x="2788444" y="23622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1280" name="Text Box 35"/>
          <p:cNvSpPr txBox="1">
            <a:spLocks noChangeArrowheads="1"/>
          </p:cNvSpPr>
          <p:nvPr/>
        </p:nvSpPr>
        <p:spPr bwMode="auto">
          <a:xfrm>
            <a:off x="3028950" y="3988594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281" name="Text Box 36"/>
          <p:cNvSpPr txBox="1">
            <a:spLocks noChangeArrowheads="1"/>
          </p:cNvSpPr>
          <p:nvPr/>
        </p:nvSpPr>
        <p:spPr bwMode="auto">
          <a:xfrm>
            <a:off x="5131594" y="424815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1282" name="Text Box 37"/>
          <p:cNvSpPr txBox="1">
            <a:spLocks noChangeArrowheads="1"/>
          </p:cNvSpPr>
          <p:nvPr/>
        </p:nvSpPr>
        <p:spPr bwMode="auto">
          <a:xfrm>
            <a:off x="3188494" y="29337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1283" name="Text Box 38"/>
          <p:cNvSpPr txBox="1">
            <a:spLocks noChangeArrowheads="1"/>
          </p:cNvSpPr>
          <p:nvPr/>
        </p:nvSpPr>
        <p:spPr bwMode="auto">
          <a:xfrm>
            <a:off x="4102894" y="31623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125</a:t>
            </a:r>
          </a:p>
        </p:txBody>
      </p:sp>
      <p:sp>
        <p:nvSpPr>
          <p:cNvPr id="11284" name="Text Box 39"/>
          <p:cNvSpPr txBox="1">
            <a:spLocks noChangeArrowheads="1"/>
          </p:cNvSpPr>
          <p:nvPr/>
        </p:nvSpPr>
        <p:spPr bwMode="auto">
          <a:xfrm>
            <a:off x="3702844" y="241935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125</a:t>
            </a:r>
          </a:p>
        </p:txBody>
      </p:sp>
      <p:sp>
        <p:nvSpPr>
          <p:cNvPr id="11285" name="Text Box 40"/>
          <p:cNvSpPr txBox="1">
            <a:spLocks noChangeArrowheads="1"/>
          </p:cNvSpPr>
          <p:nvPr/>
        </p:nvSpPr>
        <p:spPr bwMode="auto">
          <a:xfrm>
            <a:off x="4960144" y="25908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125</a:t>
            </a:r>
          </a:p>
        </p:txBody>
      </p:sp>
      <p:sp>
        <p:nvSpPr>
          <p:cNvPr id="11286" name="Text Box 41"/>
          <p:cNvSpPr txBox="1">
            <a:spLocks noChangeArrowheads="1"/>
          </p:cNvSpPr>
          <p:nvPr/>
        </p:nvSpPr>
        <p:spPr bwMode="auto">
          <a:xfrm>
            <a:off x="5588794" y="287655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1287" name="Text Box 42"/>
          <p:cNvSpPr txBox="1">
            <a:spLocks noChangeArrowheads="1"/>
          </p:cNvSpPr>
          <p:nvPr/>
        </p:nvSpPr>
        <p:spPr bwMode="auto">
          <a:xfrm>
            <a:off x="6274594" y="30480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288" name="Text Box 43"/>
          <p:cNvSpPr txBox="1">
            <a:spLocks noChangeArrowheads="1"/>
          </p:cNvSpPr>
          <p:nvPr/>
        </p:nvSpPr>
        <p:spPr bwMode="auto">
          <a:xfrm>
            <a:off x="3429000" y="20574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512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6632145" cy="835819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  <a:latin typeface="Corbel" panose="020B0503020204020204" pitchFamily="34" charset="0"/>
              </a:rPr>
              <a:t>Measuring Searching Performance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96260" y="1502815"/>
            <a:ext cx="733669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The output from problem-solving (searching) algorithm is either FAILURE or SOLUTION.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Four ways: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Completeness </a:t>
            </a:r>
            <a:r>
              <a:rPr lang="en-US" dirty="0">
                <a:solidFill>
                  <a:schemeClr val="tx2"/>
                </a:solidFill>
              </a:rPr>
              <a:t>: is guaranteed to find a solution?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Optimality</a:t>
            </a:r>
            <a:r>
              <a:rPr lang="en-US" dirty="0">
                <a:solidFill>
                  <a:schemeClr val="tx2"/>
                </a:solidFill>
              </a:rPr>
              <a:t>: does it find optimal solution 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Time complexity</a:t>
            </a:r>
            <a:r>
              <a:rPr lang="en-US" dirty="0">
                <a:solidFill>
                  <a:schemeClr val="tx2"/>
                </a:solidFill>
              </a:rPr>
              <a:t>: how long?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Space complexity</a:t>
            </a:r>
            <a:r>
              <a:rPr lang="en-US" dirty="0">
                <a:solidFill>
                  <a:schemeClr val="tx2"/>
                </a:solidFill>
              </a:rPr>
              <a:t>: how much memory?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Complexity : branching factor (</a:t>
            </a:r>
            <a:r>
              <a:rPr lang="en-US" i="1" dirty="0">
                <a:solidFill>
                  <a:schemeClr val="tx2"/>
                </a:solidFill>
              </a:rPr>
              <a:t>b</a:t>
            </a:r>
            <a:r>
              <a:rPr lang="en-US" dirty="0">
                <a:solidFill>
                  <a:schemeClr val="tx2"/>
                </a:solidFill>
              </a:rPr>
              <a:t>), depth (</a:t>
            </a:r>
            <a:r>
              <a:rPr lang="en-US" i="1" dirty="0">
                <a:solidFill>
                  <a:schemeClr val="tx2"/>
                </a:solidFill>
              </a:rPr>
              <a:t>d</a:t>
            </a:r>
            <a:r>
              <a:rPr lang="en-US" dirty="0">
                <a:solidFill>
                  <a:schemeClr val="tx2"/>
                </a:solidFill>
              </a:rPr>
              <a:t>), and max. depth (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215A-95DC-44D1-BA0F-C81ECE3754E5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60" y="1325602"/>
            <a:ext cx="8246070" cy="3512213"/>
          </a:xfrm>
        </p:spPr>
        <p:txBody>
          <a:bodyPr/>
          <a:lstStyle/>
          <a:p>
            <a:r>
              <a:rPr lang="en-US" dirty="0"/>
              <a:t>Expand shallowest unexpanded node
</a:t>
            </a:r>
          </a:p>
          <a:p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
</a:t>
            </a:r>
          </a:p>
        </p:txBody>
      </p:sp>
      <p:pic>
        <p:nvPicPr>
          <p:cNvPr id="26628" name="Picture 4" descr="bf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2724455"/>
            <a:ext cx="3200400" cy="211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8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3BC6-CA97-488B-97E9-BFDF79D97D43}" type="slidenum">
              <a:rPr lang="en-US"/>
              <a:pPr/>
              <a:t>8</a:t>
            </a:fld>
            <a:endParaRPr lang="en-US"/>
          </a:p>
        </p:txBody>
      </p:sp>
      <p:pic>
        <p:nvPicPr>
          <p:cNvPr id="83973" name="Picture 5" descr="bfs-progress2c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3094" y="2582466"/>
            <a:ext cx="3257550" cy="2100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36200" y="590955"/>
            <a:ext cx="7793037" cy="6393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2CD44"/>
                </a:solidFill>
              </a:rPr>
              <a:t>Breadth-first search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031" y="1350110"/>
            <a:ext cx="6246019" cy="3456385"/>
          </a:xfrm>
        </p:spPr>
        <p:txBody>
          <a:bodyPr>
            <a:normAutofit/>
          </a:bodyPr>
          <a:lstStyle/>
          <a:p>
            <a:r>
              <a:rPr lang="en-US" dirty="0"/>
              <a:t>Expand shallowest unexpanded node
</a:t>
            </a:r>
          </a:p>
          <a:p>
            <a:r>
              <a:rPr lang="en-US" dirty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</a:t>
            </a: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4A59-0B30-4F4C-BDDA-A5825C194025}" type="slidenum">
              <a:rPr lang="en-US"/>
              <a:pPr/>
              <a:t>9</a:t>
            </a:fld>
            <a:endParaRPr lang="en-US"/>
          </a:p>
        </p:txBody>
      </p:sp>
      <p:pic>
        <p:nvPicPr>
          <p:cNvPr id="81925" name="Picture 5" descr="bf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743200"/>
            <a:ext cx="3257550" cy="214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260" y="520487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Breadth-first search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4229" y="1255050"/>
            <a:ext cx="8704185" cy="3512213"/>
          </a:xfrm>
        </p:spPr>
        <p:txBody>
          <a:bodyPr/>
          <a:lstStyle/>
          <a:p>
            <a:r>
              <a:rPr lang="en-US" dirty="0"/>
              <a:t>Expand shallowest unexpanded node
</a:t>
            </a:r>
            <a:r>
              <a:rPr lang="en-US" dirty="0" smtClean="0">
                <a:solidFill>
                  <a:schemeClr val="accent2"/>
                </a:solidFill>
              </a:rPr>
              <a:t>Implementation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
</a:t>
            </a:r>
          </a:p>
        </p:txBody>
      </p:sp>
    </p:spTree>
    <p:extLst>
      <p:ext uri="{BB962C8B-B14F-4D97-AF65-F5344CB8AC3E}">
        <p14:creationId xmlns:p14="http://schemas.microsoft.com/office/powerpoint/2010/main" val="29984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669</Words>
  <Application>Microsoft Office PowerPoint</Application>
  <PresentationFormat>On-screen Show (16:9)</PresentationFormat>
  <Paragraphs>198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Malgun Gothic</vt:lpstr>
      <vt:lpstr>Arial</vt:lpstr>
      <vt:lpstr>Calibri</vt:lpstr>
      <vt:lpstr>Corbel</vt:lpstr>
      <vt:lpstr>r</vt:lpstr>
      <vt:lpstr>Times New Roman</vt:lpstr>
      <vt:lpstr>Wingdings</vt:lpstr>
      <vt:lpstr>Office Theme</vt:lpstr>
      <vt:lpstr>Artificial Intelligence (AI)</vt:lpstr>
      <vt:lpstr>Agenda</vt:lpstr>
      <vt:lpstr>Types of Search Algorithms</vt:lpstr>
      <vt:lpstr>Searching Strategies</vt:lpstr>
      <vt:lpstr>Example: Traveling Salesperson Problem</vt:lpstr>
      <vt:lpstr>Measuring Searching Performance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Depth-limited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Iterative deepening search</vt:lpstr>
      <vt:lpstr>Properties of iterative deepening search</vt:lpstr>
      <vt:lpstr>Summary of algorithms</vt:lpstr>
      <vt:lpstr>Repeated states</vt:lpstr>
      <vt:lpstr>Graph search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2019-07-15T02:44:43Z</dcterms:modified>
</cp:coreProperties>
</file>