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sldIdLst>
    <p:sldId id="256" r:id="rId2"/>
    <p:sldId id="261" r:id="rId3"/>
    <p:sldId id="334" r:id="rId4"/>
    <p:sldId id="335" r:id="rId5"/>
    <p:sldId id="325" r:id="rId6"/>
    <p:sldId id="331"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271" r:id="rId51"/>
    <p:sldId id="272" r:id="rId52"/>
    <p:sldId id="273"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44"/>
    <a:srgbClr val="D3A90F"/>
    <a:srgbClr val="990099"/>
    <a:srgbClr val="003F4C"/>
    <a:srgbClr val="1D3A00"/>
    <a:srgbClr val="5EEC3C"/>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73" autoAdjust="0"/>
    <p:restoredTop sz="95036" autoAdjust="0"/>
  </p:normalViewPr>
  <p:slideViewPr>
    <p:cSldViewPr>
      <p:cViewPr varScale="1">
        <p:scale>
          <a:sx n="112" d="100"/>
          <a:sy n="112" d="100"/>
        </p:scale>
        <p:origin x="504" y="6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63204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CBE48-A79C-415F-9FA8-1FCAADE25CD5}" type="slidenum">
              <a:rPr lang="en-GB"/>
              <a:pPr/>
              <a:t>41</a:t>
            </a:fld>
            <a:endParaRPr lang="en-GB"/>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085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4DA94-BB91-431D-BDAA-451A4AFC64DC}" type="slidenum">
              <a:rPr lang="en-GB"/>
              <a:pPr/>
              <a:t>42</a:t>
            </a:fld>
            <a:endParaRPr lang="en-GB"/>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960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AEF2E5-FBD7-4B4F-9202-6F9323100384}" type="slidenum">
              <a:rPr lang="en-GB"/>
              <a:pPr/>
              <a:t>43</a:t>
            </a:fld>
            <a:endParaRPr lang="en-GB"/>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1584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EE112-55E9-455C-8CC8-F9CA1C87AB16}" type="slidenum">
              <a:rPr lang="en-GB"/>
              <a:pPr/>
              <a:t>45</a:t>
            </a:fld>
            <a:endParaRPr lang="en-GB"/>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7097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65F06-4EE3-4837-9F39-146963D45CD9}" type="slidenum">
              <a:rPr lang="en-GB"/>
              <a:pPr/>
              <a:t>46</a:t>
            </a:fld>
            <a:endParaRPr lang="en-GB"/>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5448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7E013-D1F4-4C25-A003-70A8941F0CCE}" type="slidenum">
              <a:rPr lang="en-GB"/>
              <a:pPr/>
              <a:t>47</a:t>
            </a:fld>
            <a:endParaRPr lang="en-GB"/>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219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EBA57-1A29-4DB0-91BE-6B7937B63DAC}" type="slidenum">
              <a:rPr lang="en-GB"/>
              <a:pPr/>
              <a:t>48</a:t>
            </a:fld>
            <a:endParaRPr lang="en-GB"/>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584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50</a:t>
            </a:fld>
            <a:endParaRPr lang="en-US"/>
          </a:p>
        </p:txBody>
      </p:sp>
    </p:spTree>
    <p:extLst>
      <p:ext uri="{BB962C8B-B14F-4D97-AF65-F5344CB8AC3E}">
        <p14:creationId xmlns:p14="http://schemas.microsoft.com/office/powerpoint/2010/main" val="158621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87186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7093A-5DD8-4D82-8FA2-58E48C2F5593}" type="slidenum">
              <a:rPr lang="en-GB"/>
              <a:pPr/>
              <a:t>34</a:t>
            </a:fld>
            <a:endParaRPr lang="en-GB"/>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622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53B00-29FC-4399-A871-BA387FBD4EB8}" type="slidenum">
              <a:rPr lang="en-GB"/>
              <a:pPr/>
              <a:t>35</a:t>
            </a:fld>
            <a:endParaRPr lang="en-GB"/>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4253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166E8-6FED-449E-9D68-3D4FC33DAED4}" type="slidenum">
              <a:rPr lang="en-GB"/>
              <a:pPr/>
              <a:t>36</a:t>
            </a:fld>
            <a:endParaRPr lang="en-GB"/>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117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72FFD-16A5-407E-8734-34F6FD9B1802}" type="slidenum">
              <a:rPr lang="en-GB"/>
              <a:pPr/>
              <a:t>37</a:t>
            </a:fld>
            <a:endParaRPr lang="en-GB"/>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79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DFD28-7988-4FE1-8BD2-18D6E2A85C03}" type="slidenum">
              <a:rPr lang="en-GB"/>
              <a:pPr/>
              <a:t>38</a:t>
            </a:fld>
            <a:endParaRPr lang="en-GB"/>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508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7DC50-9511-4DE3-A481-E351B48046A4}" type="slidenum">
              <a:rPr lang="en-GB"/>
              <a:pPr/>
              <a:t>39</a:t>
            </a:fld>
            <a:endParaRPr lang="en-GB"/>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248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6E7426-2539-47AD-974E-6BC9C8E9236E}" type="slidenum">
              <a:rPr lang="en-GB"/>
              <a:pPr/>
              <a:t>40</a:t>
            </a:fld>
            <a:endParaRPr lang="en-GB"/>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5883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endParaRPr lang="en-US" dirty="0" smtClean="0"/>
          </a:p>
          <a:p>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E3C46DD9-9A8F-411D-B597-946818B71DE8}"/>
              </a:ext>
            </a:extLst>
          </p:cNvPr>
          <p:cNvGrpSpPr/>
          <p:nvPr userDrawn="1"/>
        </p:nvGrpSpPr>
        <p:grpSpPr>
          <a:xfrm>
            <a:off x="0" y="4948390"/>
            <a:ext cx="9144000" cy="195110"/>
            <a:chOff x="4379494" y="697832"/>
            <a:chExt cx="2586787" cy="168442"/>
          </a:xfrm>
        </p:grpSpPr>
        <p:sp>
          <p:nvSpPr>
            <p:cNvPr id="6" name="Rectangle 5">
              <a:extLst>
                <a:ext uri="{FF2B5EF4-FFF2-40B4-BE49-F238E27FC236}">
                  <a16:creationId xmlns="" xmlns:a16="http://schemas.microsoft.com/office/drawing/2014/main" id="{E6E330ED-CBD0-49D6-96D9-8A0C1C4518A4}"/>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7" name="Rectangle 6">
              <a:extLst>
                <a:ext uri="{FF2B5EF4-FFF2-40B4-BE49-F238E27FC236}">
                  <a16:creationId xmlns="" xmlns:a16="http://schemas.microsoft.com/office/drawing/2014/main" id="{7D028152-6864-487D-B9D6-395800F0CC7C}"/>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8" name="Rectangle 7">
              <a:extLst>
                <a:ext uri="{FF2B5EF4-FFF2-40B4-BE49-F238E27FC236}">
                  <a16:creationId xmlns="" xmlns:a16="http://schemas.microsoft.com/office/drawing/2014/main" id="{57E5C8F6-620C-4584-AE0A-5E4F2E6565C5}"/>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9" name="Rectangle 8">
              <a:extLst>
                <a:ext uri="{FF2B5EF4-FFF2-40B4-BE49-F238E27FC236}">
                  <a16:creationId xmlns="" xmlns:a16="http://schemas.microsoft.com/office/drawing/2014/main" id="{B5925AB1-BE47-453E-8EF4-924465289B54}"/>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Rectangle 9">
              <a:extLst>
                <a:ext uri="{FF2B5EF4-FFF2-40B4-BE49-F238E27FC236}">
                  <a16:creationId xmlns="" xmlns:a16="http://schemas.microsoft.com/office/drawing/2014/main" id="{68FC2FC1-F83A-44D6-9D9A-A61E40D3B973}"/>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3" name="Rectangle 2">
            <a:extLst>
              <a:ext uri="{FF2B5EF4-FFF2-40B4-BE49-F238E27FC236}">
                <a16:creationId xmlns="" xmlns:a16="http://schemas.microsoft.com/office/drawing/2014/main" id="{BC8EC325-CE62-415E-834A-7F70F7855117}"/>
              </a:ext>
            </a:extLst>
          </p:cNvPr>
          <p:cNvSpPr/>
          <p:nvPr userDrawn="1"/>
        </p:nvSpPr>
        <p:spPr>
          <a:xfrm flipV="1">
            <a:off x="0" y="2795036"/>
            <a:ext cx="1321594" cy="342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11810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58889" y="141685"/>
            <a:ext cx="7634287" cy="594122"/>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1258888" y="844154"/>
            <a:ext cx="3740150" cy="38873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51439" y="844154"/>
            <a:ext cx="3741737" cy="38873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1331913" y="4786313"/>
            <a:ext cx="1655762" cy="254794"/>
          </a:xfrm>
        </p:spPr>
        <p:txBody>
          <a:bodyPr/>
          <a:lstStyle>
            <a:lvl1pPr>
              <a:defRPr/>
            </a:lvl1pPr>
          </a:lstStyle>
          <a:p>
            <a:r>
              <a:rPr lang="en-GB"/>
              <a:t>21/10/04</a:t>
            </a:r>
          </a:p>
        </p:txBody>
      </p:sp>
      <p:sp>
        <p:nvSpPr>
          <p:cNvPr id="6" name="Footer Placeholder 5"/>
          <p:cNvSpPr>
            <a:spLocks noGrp="1"/>
          </p:cNvSpPr>
          <p:nvPr>
            <p:ph type="ftr" sz="quarter" idx="11"/>
          </p:nvPr>
        </p:nvSpPr>
        <p:spPr>
          <a:xfrm>
            <a:off x="3124200" y="4786313"/>
            <a:ext cx="4471988" cy="254794"/>
          </a:xfrm>
        </p:spPr>
        <p:txBody>
          <a:bodyPr/>
          <a:lstStyle>
            <a:lvl1pPr>
              <a:defRPr/>
            </a:lvl1pPr>
          </a:lstStyle>
          <a:p>
            <a:r>
              <a:rPr lang="en-GB"/>
              <a:t>AIPP Lecture 9: Informed Search Strategies</a:t>
            </a:r>
          </a:p>
        </p:txBody>
      </p:sp>
      <p:sp>
        <p:nvSpPr>
          <p:cNvPr id="7" name="Slide Number Placeholder 6"/>
          <p:cNvSpPr>
            <a:spLocks noGrp="1"/>
          </p:cNvSpPr>
          <p:nvPr>
            <p:ph type="sldNum" sz="quarter" idx="12"/>
          </p:nvPr>
        </p:nvSpPr>
        <p:spPr>
          <a:xfrm>
            <a:off x="7740650" y="4786313"/>
            <a:ext cx="946150" cy="254794"/>
          </a:xfrm>
        </p:spPr>
        <p:txBody>
          <a:bodyPr/>
          <a:lstStyle>
            <a:lvl1pPr>
              <a:defRPr/>
            </a:lvl1pPr>
          </a:lstStyle>
          <a:p>
            <a:fld id="{D4C864C6-FAFC-4CD4-8498-B6985BFB79E5}" type="slidenum">
              <a:rPr lang="en-GB"/>
              <a:pPr/>
              <a:t>‹#›</a:t>
            </a:fld>
            <a:endParaRPr lang="en-GB"/>
          </a:p>
        </p:txBody>
      </p:sp>
    </p:spTree>
    <p:extLst>
      <p:ext uri="{BB962C8B-B14F-4D97-AF65-F5344CB8AC3E}">
        <p14:creationId xmlns:p14="http://schemas.microsoft.com/office/powerpoint/2010/main" val="175199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hyperlink" Target="http://www.permadi.com/java/puzzle8/"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2419045"/>
            <a:ext cx="8246070" cy="1374345"/>
          </a:xfrm>
        </p:spPr>
        <p:txBody>
          <a:bodyPr>
            <a:normAutofit/>
          </a:bodyPr>
          <a:lstStyle/>
          <a:p>
            <a:r>
              <a:rPr lang="en-US" sz="4000" b="1" dirty="0" smtClean="0">
                <a:latin typeface="Corbel" panose="020B0503020204020204" pitchFamily="34" charset="0"/>
              </a:rPr>
              <a:t>Artificial Intelligence (AI)</a:t>
            </a:r>
            <a:endParaRPr lang="en-US" sz="4000" b="1" dirty="0">
              <a:latin typeface="Corbel" panose="020B0503020204020204" pitchFamily="34" charset="0"/>
            </a:endParaRPr>
          </a:p>
        </p:txBody>
      </p:sp>
      <p:sp>
        <p:nvSpPr>
          <p:cNvPr id="4" name="Subtitle 3"/>
          <p:cNvSpPr>
            <a:spLocks noGrp="1"/>
          </p:cNvSpPr>
          <p:nvPr>
            <p:ph type="subTitle" idx="1"/>
          </p:nvPr>
        </p:nvSpPr>
        <p:spPr>
          <a:xfrm>
            <a:off x="183290" y="3487980"/>
            <a:ext cx="8398775" cy="1374345"/>
          </a:xfrm>
        </p:spPr>
        <p:txBody>
          <a:bodyPr/>
          <a:lstStyle/>
          <a:p>
            <a:r>
              <a:rPr lang="en-IN" b="1" dirty="0" smtClean="0">
                <a:latin typeface="Corbel" panose="020B0503020204020204" pitchFamily="34" charset="0"/>
              </a:rPr>
              <a:t>Topic 2: Problem Solving Agents (Part -</a:t>
            </a:r>
            <a:r>
              <a:rPr lang="en-IN" b="1" dirty="0" smtClean="0">
                <a:latin typeface="Corbel" panose="020B0503020204020204" pitchFamily="34" charset="0"/>
              </a:rPr>
              <a:t>VIII)</a:t>
            </a:r>
            <a:endParaRPr lang="en-IN" b="1" dirty="0">
              <a:latin typeface="Corbel" panose="020B0503020204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t>Greedy best-first search</a:t>
            </a:r>
          </a:p>
        </p:txBody>
      </p:sp>
      <p:sp>
        <p:nvSpPr>
          <p:cNvPr id="9219" name="Rectangle 3"/>
          <p:cNvSpPr>
            <a:spLocks noGrp="1" noChangeArrowheads="1"/>
          </p:cNvSpPr>
          <p:nvPr>
            <p:ph type="body" idx="1"/>
          </p:nvPr>
        </p:nvSpPr>
        <p:spPr>
          <a:xfrm>
            <a:off x="1365195" y="1655520"/>
            <a:ext cx="6172200" cy="3028950"/>
          </a:xfrm>
        </p:spPr>
        <p:txBody>
          <a:bodyPr>
            <a:normAutofit fontScale="92500" lnSpcReduction="20000"/>
          </a:bodyPr>
          <a:lstStyle/>
          <a:p>
            <a:r>
              <a:rPr lang="en-US" dirty="0"/>
              <a:t>Evaluation function </a:t>
            </a:r>
            <a:r>
              <a:rPr lang="en-US" i="1" dirty="0"/>
              <a:t>h(n) </a:t>
            </a:r>
            <a:r>
              <a:rPr lang="en-US" dirty="0"/>
              <a:t>(</a:t>
            </a:r>
            <a:r>
              <a:rPr lang="en-US" dirty="0">
                <a:solidFill>
                  <a:srgbClr val="FF0000"/>
                </a:solidFill>
              </a:rPr>
              <a:t>h</a:t>
            </a:r>
            <a:r>
              <a:rPr lang="en-US" dirty="0"/>
              <a:t>euristic)</a:t>
            </a:r>
          </a:p>
          <a:p>
            <a:pPr lvl="1"/>
            <a:r>
              <a:rPr lang="en-US" dirty="0"/>
              <a:t>h(n) = estimate of cost from </a:t>
            </a:r>
            <a:r>
              <a:rPr lang="en-US" i="1" dirty="0"/>
              <a:t>n</a:t>
            </a:r>
            <a:r>
              <a:rPr lang="en-US" dirty="0"/>
              <a:t> to </a:t>
            </a:r>
            <a:r>
              <a:rPr lang="en-US" i="1" dirty="0"/>
              <a:t>goal</a:t>
            </a:r>
          </a:p>
          <a:p>
            <a:pPr lvl="1"/>
            <a:r>
              <a:rPr lang="en-US" i="1" dirty="0"/>
              <a:t>The better the estimate </a:t>
            </a:r>
            <a:r>
              <a:rPr lang="en-US" dirty="0"/>
              <a:t>the better the solution</a:t>
            </a:r>
          </a:p>
          <a:p>
            <a:r>
              <a:rPr lang="en-US" dirty="0"/>
              <a:t>e.g., </a:t>
            </a:r>
            <a:r>
              <a:rPr lang="en-US" i="1" dirty="0" err="1"/>
              <a:t>h</a:t>
            </a:r>
            <a:r>
              <a:rPr lang="en-US" i="1" baseline="-25000" dirty="0" err="1"/>
              <a:t>SLD</a:t>
            </a:r>
            <a:r>
              <a:rPr lang="en-US" i="1" dirty="0"/>
              <a:t>(n)</a:t>
            </a:r>
            <a:r>
              <a:rPr lang="en-US" dirty="0"/>
              <a:t> = straight-line distance from </a:t>
            </a:r>
            <a:r>
              <a:rPr lang="en-US" i="1" dirty="0"/>
              <a:t>n</a:t>
            </a:r>
            <a:r>
              <a:rPr lang="en-US" dirty="0"/>
              <a:t> to </a:t>
            </a:r>
            <a:r>
              <a:rPr lang="en-US" dirty="0" smtClean="0"/>
              <a:t>Bucharest</a:t>
            </a:r>
            <a:endParaRPr lang="en-US" dirty="0"/>
          </a:p>
          <a:p>
            <a:r>
              <a:rPr lang="en-US" dirty="0"/>
              <a:t>Greedy best-first search expands the node that </a:t>
            </a:r>
            <a:r>
              <a:rPr lang="en-US" dirty="0">
                <a:solidFill>
                  <a:srgbClr val="FF0000"/>
                </a:solidFill>
              </a:rPr>
              <a:t>appears</a:t>
            </a:r>
            <a:r>
              <a:rPr lang="en-US" dirty="0"/>
              <a:t> to be closest to </a:t>
            </a:r>
            <a:r>
              <a:rPr lang="en-US" dirty="0" smtClean="0"/>
              <a:t>goal</a:t>
            </a:r>
            <a:endParaRPr lang="en-US" dirty="0"/>
          </a:p>
        </p:txBody>
      </p:sp>
    </p:spTree>
    <p:extLst>
      <p:ext uri="{BB962C8B-B14F-4D97-AF65-F5344CB8AC3E}">
        <p14:creationId xmlns:p14="http://schemas.microsoft.com/office/powerpoint/2010/main" val="2028926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Greedy best-first search example</a:t>
            </a:r>
          </a:p>
        </p:txBody>
      </p:sp>
      <p:pic>
        <p:nvPicPr>
          <p:cNvPr id="10244" name="Picture 4" descr="greedy-progress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425" y="2113635"/>
            <a:ext cx="4100513" cy="149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65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descr="greedy-progress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130" y="2266340"/>
            <a:ext cx="4100513" cy="1493044"/>
          </a:xfrm>
          <a:prstGeom prst="rect">
            <a:avLst/>
          </a:prstGeom>
          <a:noFill/>
          <a:extLst>
            <a:ext uri="{909E8E84-426E-40DD-AFC4-6F175D3DCCD1}">
              <a14:hiddenFill xmlns:a14="http://schemas.microsoft.com/office/drawing/2010/main">
                <a:solidFill>
                  <a:srgbClr val="FFFFFF"/>
                </a:solidFill>
              </a14:hiddenFill>
            </a:ext>
          </a:extLst>
        </p:spPr>
      </p:pic>
      <p:sp>
        <p:nvSpPr>
          <p:cNvPr id="47106" name="Rectangle 2"/>
          <p:cNvSpPr>
            <a:spLocks noGrp="1" noChangeArrowheads="1"/>
          </p:cNvSpPr>
          <p:nvPr>
            <p:ph type="title"/>
          </p:nvPr>
        </p:nvSpPr>
        <p:spPr/>
        <p:txBody>
          <a:bodyPr>
            <a:normAutofit fontScale="90000"/>
          </a:bodyPr>
          <a:lstStyle/>
          <a:p>
            <a:r>
              <a:rPr lang="en-US"/>
              <a:t>Greedy best-first search example</a:t>
            </a:r>
          </a:p>
        </p:txBody>
      </p:sp>
    </p:spTree>
    <p:extLst>
      <p:ext uri="{BB962C8B-B14F-4D97-AF65-F5344CB8AC3E}">
        <p14:creationId xmlns:p14="http://schemas.microsoft.com/office/powerpoint/2010/main" val="2785035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greedy-progress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130" y="1960930"/>
            <a:ext cx="4100513" cy="1493044"/>
          </a:xfrm>
          <a:prstGeom prst="rect">
            <a:avLst/>
          </a:prstGeom>
          <a:noFill/>
          <a:extLst>
            <a:ext uri="{909E8E84-426E-40DD-AFC4-6F175D3DCCD1}">
              <a14:hiddenFill xmlns:a14="http://schemas.microsoft.com/office/drawing/2010/main">
                <a:solidFill>
                  <a:srgbClr val="FFFFFF"/>
                </a:solidFill>
              </a14:hiddenFill>
            </a:ext>
          </a:extLst>
        </p:spPr>
      </p:pic>
      <p:sp>
        <p:nvSpPr>
          <p:cNvPr id="48130" name="Rectangle 2"/>
          <p:cNvSpPr>
            <a:spLocks noGrp="1" noChangeArrowheads="1"/>
          </p:cNvSpPr>
          <p:nvPr>
            <p:ph type="title"/>
          </p:nvPr>
        </p:nvSpPr>
        <p:spPr/>
        <p:txBody>
          <a:bodyPr>
            <a:normAutofit fontScale="90000"/>
          </a:bodyPr>
          <a:lstStyle/>
          <a:p>
            <a:r>
              <a:rPr lang="en-US"/>
              <a:t>Greedy best-first search example</a:t>
            </a:r>
          </a:p>
        </p:txBody>
      </p:sp>
    </p:spTree>
    <p:extLst>
      <p:ext uri="{BB962C8B-B14F-4D97-AF65-F5344CB8AC3E}">
        <p14:creationId xmlns:p14="http://schemas.microsoft.com/office/powerpoint/2010/main" val="1541238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greedy-progress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371600"/>
            <a:ext cx="4100513" cy="1493044"/>
          </a:xfrm>
          <a:prstGeom prst="rect">
            <a:avLst/>
          </a:prstGeom>
          <a:noFill/>
          <a:extLst>
            <a:ext uri="{909E8E84-426E-40DD-AFC4-6F175D3DCCD1}">
              <a14:hiddenFill xmlns:a14="http://schemas.microsoft.com/office/drawing/2010/main">
                <a:solidFill>
                  <a:srgbClr val="FFFFFF"/>
                </a:solidFill>
              </a14:hiddenFill>
            </a:ext>
          </a:extLst>
        </p:spPr>
      </p:pic>
      <p:sp>
        <p:nvSpPr>
          <p:cNvPr id="49154" name="Rectangle 2"/>
          <p:cNvSpPr>
            <a:spLocks noGrp="1" noChangeArrowheads="1"/>
          </p:cNvSpPr>
          <p:nvPr>
            <p:ph type="title"/>
          </p:nvPr>
        </p:nvSpPr>
        <p:spPr/>
        <p:txBody>
          <a:bodyPr>
            <a:normAutofit fontScale="90000"/>
          </a:bodyPr>
          <a:lstStyle/>
          <a:p>
            <a:r>
              <a:rPr lang="en-US"/>
              <a:t>Greedy best-first search example</a:t>
            </a:r>
          </a:p>
        </p:txBody>
      </p:sp>
    </p:spTree>
    <p:extLst>
      <p:ext uri="{BB962C8B-B14F-4D97-AF65-F5344CB8AC3E}">
        <p14:creationId xmlns:p14="http://schemas.microsoft.com/office/powerpoint/2010/main" val="2872544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7300" y="0"/>
            <a:ext cx="6515100" cy="857250"/>
          </a:xfrm>
        </p:spPr>
        <p:txBody>
          <a:bodyPr>
            <a:normAutofit fontScale="90000"/>
          </a:bodyPr>
          <a:lstStyle/>
          <a:p>
            <a:r>
              <a:rPr lang="en-US" dirty="0"/>
              <a:t>Properties of greedy best-first search</a:t>
            </a:r>
          </a:p>
        </p:txBody>
      </p:sp>
      <p:sp>
        <p:nvSpPr>
          <p:cNvPr id="14339" name="Rectangle 3"/>
          <p:cNvSpPr>
            <a:spLocks noGrp="1" noChangeArrowheads="1"/>
          </p:cNvSpPr>
          <p:nvPr>
            <p:ph type="body" idx="1"/>
          </p:nvPr>
        </p:nvSpPr>
        <p:spPr/>
        <p:txBody>
          <a:bodyPr/>
          <a:lstStyle/>
          <a:p>
            <a:r>
              <a:rPr lang="en-US" u="sng" dirty="0">
                <a:solidFill>
                  <a:srgbClr val="CC0099"/>
                </a:solidFill>
              </a:rPr>
              <a:t>Complete?</a:t>
            </a:r>
            <a:r>
              <a:rPr lang="en-US" dirty="0"/>
              <a:t> No – can get stuck in loops, e.g., Iasi </a:t>
            </a:r>
            <a:r>
              <a:rPr lang="en-US" dirty="0">
                <a:sym typeface="Wingdings" panose="05000000000000000000" pitchFamily="2" charset="2"/>
              </a:rPr>
              <a:t></a:t>
            </a:r>
            <a:r>
              <a:rPr lang="en-US" dirty="0"/>
              <a:t> </a:t>
            </a:r>
            <a:r>
              <a:rPr lang="en-US" dirty="0" err="1"/>
              <a:t>Neamt</a:t>
            </a:r>
            <a:r>
              <a:rPr lang="en-US" dirty="0"/>
              <a:t> </a:t>
            </a:r>
            <a:r>
              <a:rPr lang="en-US" dirty="0">
                <a:sym typeface="Wingdings" panose="05000000000000000000" pitchFamily="2" charset="2"/>
              </a:rPr>
              <a:t></a:t>
            </a:r>
            <a:r>
              <a:rPr lang="en-US" dirty="0"/>
              <a:t> Iasi </a:t>
            </a:r>
            <a:r>
              <a:rPr lang="en-US" dirty="0">
                <a:sym typeface="Wingdings" panose="05000000000000000000" pitchFamily="2" charset="2"/>
              </a:rPr>
              <a:t></a:t>
            </a:r>
            <a:r>
              <a:rPr lang="en-US" dirty="0"/>
              <a:t> </a:t>
            </a:r>
            <a:r>
              <a:rPr lang="en-US" dirty="0" err="1"/>
              <a:t>Neamt</a:t>
            </a:r>
            <a:r>
              <a:rPr lang="en-US" dirty="0"/>
              <a:t> </a:t>
            </a:r>
            <a:r>
              <a:rPr lang="en-US" dirty="0">
                <a:sym typeface="Wingdings" panose="05000000000000000000" pitchFamily="2" charset="2"/>
              </a:rPr>
              <a:t></a:t>
            </a:r>
            <a:r>
              <a:rPr lang="en-US" dirty="0"/>
              <a:t> </a:t>
            </a:r>
          </a:p>
          <a:p>
            <a:r>
              <a:rPr lang="en-US" u="sng" dirty="0">
                <a:solidFill>
                  <a:srgbClr val="CC0099"/>
                </a:solidFill>
              </a:rPr>
              <a:t>Time?</a:t>
            </a:r>
            <a:r>
              <a:rPr lang="en-US" dirty="0"/>
              <a:t> </a:t>
            </a:r>
            <a:r>
              <a:rPr lang="en-US" i="1" dirty="0"/>
              <a:t>O(</a:t>
            </a:r>
            <a:r>
              <a:rPr lang="en-US" i="1" dirty="0" err="1"/>
              <a:t>b</a:t>
            </a:r>
            <a:r>
              <a:rPr lang="en-US" i="1" baseline="30000" dirty="0" err="1"/>
              <a:t>m</a:t>
            </a:r>
            <a:r>
              <a:rPr lang="en-US" i="1" dirty="0"/>
              <a:t>)</a:t>
            </a:r>
            <a:r>
              <a:rPr lang="en-US" dirty="0"/>
              <a:t>, but a good heuristic can give dramatic </a:t>
            </a:r>
            <a:r>
              <a:rPr lang="en-US" dirty="0" smtClean="0"/>
              <a:t>improvement</a:t>
            </a:r>
            <a:endParaRPr lang="en-US" dirty="0"/>
          </a:p>
          <a:p>
            <a:r>
              <a:rPr lang="en-US" u="sng" dirty="0">
                <a:solidFill>
                  <a:srgbClr val="CC0099"/>
                </a:solidFill>
              </a:rPr>
              <a:t>Space?</a:t>
            </a:r>
            <a:r>
              <a:rPr lang="en-US" dirty="0"/>
              <a:t> </a:t>
            </a:r>
            <a:r>
              <a:rPr lang="en-US" i="1" dirty="0"/>
              <a:t>O(</a:t>
            </a:r>
            <a:r>
              <a:rPr lang="en-US" i="1" dirty="0" err="1"/>
              <a:t>b</a:t>
            </a:r>
            <a:r>
              <a:rPr lang="en-US" i="1" baseline="30000" dirty="0" err="1"/>
              <a:t>m</a:t>
            </a:r>
            <a:r>
              <a:rPr lang="en-US" i="1" dirty="0"/>
              <a:t>) </a:t>
            </a:r>
            <a:r>
              <a:rPr lang="en-US" dirty="0"/>
              <a:t>-- keeps all nodes in memory
</a:t>
            </a:r>
            <a:r>
              <a:rPr lang="en-US" u="sng" dirty="0" smtClean="0">
                <a:solidFill>
                  <a:srgbClr val="CC0099"/>
                </a:solidFill>
              </a:rPr>
              <a:t>Optimal</a:t>
            </a:r>
            <a:r>
              <a:rPr lang="en-US" u="sng" dirty="0">
                <a:solidFill>
                  <a:srgbClr val="CC0099"/>
                </a:solidFill>
              </a:rPr>
              <a:t>?</a:t>
            </a:r>
            <a:r>
              <a:rPr lang="en-US" dirty="0"/>
              <a:t> No (i.e., it might not find the optimal solution)</a:t>
            </a:r>
          </a:p>
        </p:txBody>
      </p:sp>
    </p:spTree>
    <p:extLst>
      <p:ext uri="{BB962C8B-B14F-4D97-AF65-F5344CB8AC3E}">
        <p14:creationId xmlns:p14="http://schemas.microsoft.com/office/powerpoint/2010/main" val="1485178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85900" y="114300"/>
            <a:ext cx="6172200" cy="857250"/>
          </a:xfrm>
        </p:spPr>
        <p:txBody>
          <a:bodyPr/>
          <a:lstStyle/>
          <a:p>
            <a:r>
              <a:rPr lang="en-US" dirty="0"/>
              <a:t>A</a:t>
            </a:r>
            <a:r>
              <a:rPr lang="en-US" baseline="30000" dirty="0"/>
              <a:t>*</a:t>
            </a:r>
            <a:r>
              <a:rPr lang="en-US" dirty="0"/>
              <a:t> search</a:t>
            </a:r>
          </a:p>
        </p:txBody>
      </p:sp>
      <p:sp>
        <p:nvSpPr>
          <p:cNvPr id="15363" name="Rectangle 3"/>
          <p:cNvSpPr>
            <a:spLocks noGrp="1" noChangeArrowheads="1"/>
          </p:cNvSpPr>
          <p:nvPr>
            <p:ph type="body" idx="1"/>
          </p:nvPr>
        </p:nvSpPr>
        <p:spPr>
          <a:xfrm>
            <a:off x="1059785" y="1502815"/>
            <a:ext cx="6172200" cy="3394472"/>
          </a:xfrm>
        </p:spPr>
        <p:txBody>
          <a:bodyPr>
            <a:normAutofit lnSpcReduction="10000"/>
          </a:bodyPr>
          <a:lstStyle/>
          <a:p>
            <a:r>
              <a:rPr lang="en-US" dirty="0"/>
              <a:t>Idea: avoid expanding paths that are already </a:t>
            </a:r>
            <a:r>
              <a:rPr lang="en-US" dirty="0" smtClean="0"/>
              <a:t>expensive</a:t>
            </a:r>
            <a:endParaRPr lang="en-US" dirty="0"/>
          </a:p>
          <a:p>
            <a:r>
              <a:rPr lang="en-US" dirty="0"/>
              <a:t>Evaluation function </a:t>
            </a:r>
            <a:r>
              <a:rPr lang="en-US" i="1" dirty="0"/>
              <a:t>f(n) = g(n) + h(n</a:t>
            </a:r>
            <a:r>
              <a:rPr lang="en-US" i="1" dirty="0" smtClean="0"/>
              <a:t>)</a:t>
            </a:r>
            <a:endParaRPr lang="en-US" dirty="0"/>
          </a:p>
          <a:p>
            <a:pPr lvl="1"/>
            <a:r>
              <a:rPr lang="en-US" i="1" dirty="0"/>
              <a:t>g(n) </a:t>
            </a:r>
            <a:r>
              <a:rPr lang="en-US" dirty="0"/>
              <a:t>= cost so far to reach </a:t>
            </a:r>
            <a:r>
              <a:rPr lang="en-US" i="1" dirty="0"/>
              <a:t>n (exact)</a:t>
            </a:r>
          </a:p>
          <a:p>
            <a:pPr lvl="1"/>
            <a:r>
              <a:rPr lang="en-US" i="1" dirty="0"/>
              <a:t>h(n)</a:t>
            </a:r>
            <a:r>
              <a:rPr lang="en-US" dirty="0"/>
              <a:t> = estimated cost from </a:t>
            </a:r>
            <a:r>
              <a:rPr lang="en-US" i="1" dirty="0"/>
              <a:t>n</a:t>
            </a:r>
            <a:r>
              <a:rPr lang="en-US" dirty="0"/>
              <a:t> to goal</a:t>
            </a:r>
          </a:p>
          <a:p>
            <a:pPr lvl="1"/>
            <a:r>
              <a:rPr lang="en-US" i="1" dirty="0"/>
              <a:t>f(n) </a:t>
            </a:r>
            <a:r>
              <a:rPr lang="en-US" dirty="0"/>
              <a:t>= estimated total cost of path through </a:t>
            </a:r>
            <a:r>
              <a:rPr lang="en-US" i="1" dirty="0"/>
              <a:t>n</a:t>
            </a:r>
            <a:r>
              <a:rPr lang="en-US" dirty="0"/>
              <a:t> to </a:t>
            </a:r>
            <a:r>
              <a:rPr lang="en-US" dirty="0" smtClean="0"/>
              <a:t>goal</a:t>
            </a:r>
            <a:endParaRPr lang="en-US" dirty="0"/>
          </a:p>
        </p:txBody>
      </p:sp>
    </p:spTree>
    <p:extLst>
      <p:ext uri="{BB962C8B-B14F-4D97-AF65-F5344CB8AC3E}">
        <p14:creationId xmlns:p14="http://schemas.microsoft.com/office/powerpoint/2010/main" val="1995875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t>A</a:t>
            </a:r>
            <a:r>
              <a:rPr lang="en-US" baseline="30000"/>
              <a:t>*</a:t>
            </a:r>
            <a:r>
              <a:rPr lang="en-US"/>
              <a:t> search</a:t>
            </a:r>
          </a:p>
        </p:txBody>
      </p:sp>
      <p:sp>
        <p:nvSpPr>
          <p:cNvPr id="54275" name="Rectangle 3"/>
          <p:cNvSpPr>
            <a:spLocks noGrp="1" noChangeArrowheads="1"/>
          </p:cNvSpPr>
          <p:nvPr>
            <p:ph type="body" idx="1"/>
          </p:nvPr>
        </p:nvSpPr>
        <p:spPr>
          <a:xfrm>
            <a:off x="907079" y="1350110"/>
            <a:ext cx="7787955" cy="3565922"/>
          </a:xfrm>
        </p:spPr>
        <p:txBody>
          <a:bodyPr>
            <a:normAutofit fontScale="92500" lnSpcReduction="20000"/>
          </a:bodyPr>
          <a:lstStyle/>
          <a:p>
            <a:r>
              <a:rPr lang="en-US" dirty="0"/>
              <a:t>A* search uses an admissible heuristic, i.e., h(n) </a:t>
            </a:r>
            <a:r>
              <a:rPr lang="en-US" dirty="0">
                <a:latin typeface="cmsy10" pitchFamily="34" charset="0"/>
              </a:rPr>
              <a:t>·</a:t>
            </a:r>
            <a:r>
              <a:rPr lang="en-US" dirty="0"/>
              <a:t> h</a:t>
            </a:r>
            <a:r>
              <a:rPr lang="en-US" baseline="30000" dirty="0"/>
              <a:t>*</a:t>
            </a:r>
            <a:r>
              <a:rPr lang="en-US" dirty="0"/>
              <a:t>(n), where h</a:t>
            </a:r>
            <a:r>
              <a:rPr lang="en-US" baseline="30000" dirty="0"/>
              <a:t>*</a:t>
            </a:r>
            <a:r>
              <a:rPr lang="en-US" dirty="0"/>
              <a:t>(n) is the true cost from n to goal node. </a:t>
            </a:r>
          </a:p>
          <a:p>
            <a:pPr lvl="1"/>
            <a:r>
              <a:rPr lang="en-US" dirty="0"/>
              <a:t>we also require h(n) </a:t>
            </a:r>
            <a:r>
              <a:rPr lang="en-US" dirty="0">
                <a:latin typeface="cmsy10" pitchFamily="34" charset="0"/>
              </a:rPr>
              <a:t>¸</a:t>
            </a:r>
            <a:r>
              <a:rPr lang="en-US" dirty="0"/>
              <a:t> 0, so that h(G) = 0 for any goal node G</a:t>
            </a:r>
          </a:p>
          <a:p>
            <a:pPr lvl="1"/>
            <a:r>
              <a:rPr lang="en-US" dirty="0" err="1"/>
              <a:t>h</a:t>
            </a:r>
            <a:r>
              <a:rPr lang="en-US" baseline="-25000" dirty="0" err="1"/>
              <a:t>SLD</a:t>
            </a:r>
            <a:r>
              <a:rPr lang="en-US" dirty="0"/>
              <a:t>(n) never overestimates the actual road distance due to triangle inequality.</a:t>
            </a:r>
          </a:p>
          <a:p>
            <a:r>
              <a:rPr lang="en-US" dirty="0"/>
              <a:t>Theorem: A* search is optimal.</a:t>
            </a:r>
          </a:p>
          <a:p>
            <a:pPr lvl="1"/>
            <a:r>
              <a:rPr lang="en-US" dirty="0"/>
              <a:t>why? Intuition: it is good to be optimistic.</a:t>
            </a:r>
          </a:p>
        </p:txBody>
      </p:sp>
    </p:spTree>
    <p:extLst>
      <p:ext uri="{BB962C8B-B14F-4D97-AF65-F5344CB8AC3E}">
        <p14:creationId xmlns:p14="http://schemas.microsoft.com/office/powerpoint/2010/main" val="140793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t>First, an A</a:t>
            </a:r>
            <a:r>
              <a:rPr lang="en-US" baseline="30000"/>
              <a:t>*</a:t>
            </a:r>
            <a:r>
              <a:rPr lang="en-US"/>
              <a:t> search example</a:t>
            </a:r>
          </a:p>
        </p:txBody>
      </p:sp>
      <p:pic>
        <p:nvPicPr>
          <p:cNvPr id="16388" name="Picture 4" descr="astar-progress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1655520"/>
            <a:ext cx="4057650"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46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astar-progress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1808225"/>
            <a:ext cx="4057650" cy="1664494"/>
          </a:xfrm>
          <a:prstGeom prst="rect">
            <a:avLst/>
          </a:prstGeom>
          <a:noFill/>
          <a:extLst>
            <a:ext uri="{909E8E84-426E-40DD-AFC4-6F175D3DCCD1}">
              <a14:hiddenFill xmlns:a14="http://schemas.microsoft.com/office/drawing/2010/main">
                <a:solidFill>
                  <a:srgbClr val="FFFFFF"/>
                </a:solidFill>
              </a14:hiddenFill>
            </a:ext>
          </a:extLst>
        </p:spPr>
      </p:pic>
      <p:sp>
        <p:nvSpPr>
          <p:cNvPr id="17410" name="Rectangle 2"/>
          <p:cNvSpPr>
            <a:spLocks noGrp="1" noChangeArrowheads="1"/>
          </p:cNvSpPr>
          <p:nvPr>
            <p:ph type="title"/>
          </p:nvPr>
        </p:nvSpPr>
        <p:spPr/>
        <p:txBody>
          <a:bodyPr>
            <a:normAutofit fontScale="90000"/>
          </a:bodyPr>
          <a:lstStyle/>
          <a:p>
            <a:r>
              <a:rPr lang="en-US"/>
              <a:t>A</a:t>
            </a:r>
            <a:r>
              <a:rPr lang="en-US" baseline="30000"/>
              <a:t>*</a:t>
            </a:r>
            <a:r>
              <a:rPr lang="en-US"/>
              <a:t> search example</a:t>
            </a:r>
          </a:p>
        </p:txBody>
      </p:sp>
    </p:spTree>
    <p:extLst>
      <p:ext uri="{BB962C8B-B14F-4D97-AF65-F5344CB8AC3E}">
        <p14:creationId xmlns:p14="http://schemas.microsoft.com/office/powerpoint/2010/main" val="2017147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Agenda</a:t>
            </a:r>
            <a:endParaRPr lang="en-US" dirty="0"/>
          </a:p>
        </p:txBody>
      </p:sp>
      <p:sp>
        <p:nvSpPr>
          <p:cNvPr id="5" name="Content Placeholder 4"/>
          <p:cNvSpPr>
            <a:spLocks noGrp="1"/>
          </p:cNvSpPr>
          <p:nvPr>
            <p:ph idx="1"/>
          </p:nvPr>
        </p:nvSpPr>
        <p:spPr>
          <a:xfrm>
            <a:off x="448965" y="1197405"/>
            <a:ext cx="6260906" cy="3511061"/>
          </a:xfrm>
        </p:spPr>
        <p:txBody>
          <a:bodyPr>
            <a:normAutofit/>
          </a:bodyPr>
          <a:lstStyle/>
          <a:p>
            <a:r>
              <a:rPr lang="en-US" sz="2400" b="1" dirty="0" smtClean="0">
                <a:latin typeface="Corbel" panose="020B0503020204020204" pitchFamily="34" charset="0"/>
              </a:rPr>
              <a:t>Informed </a:t>
            </a:r>
            <a:r>
              <a:rPr lang="en-US" sz="2400" b="1" dirty="0" smtClean="0">
                <a:latin typeface="Corbel" panose="020B0503020204020204" pitchFamily="34" charset="0"/>
              </a:rPr>
              <a:t>Search Algorithms</a:t>
            </a:r>
            <a:endParaRPr lang="en-US" sz="2400" b="1" dirty="0">
              <a:latin typeface="Corbel" panose="020B0503020204020204" pitchFamily="34" charset="0"/>
            </a:endParaRPr>
          </a:p>
          <a:p>
            <a:pPr algn="just"/>
            <a:r>
              <a:rPr lang="en-IN" sz="2400" b="1" dirty="0" smtClean="0">
                <a:latin typeface="Corbel" panose="020B0503020204020204" pitchFamily="34" charset="0"/>
              </a:rPr>
              <a:t>Learning Outcomes : Searching Algorithms</a:t>
            </a:r>
            <a:endParaRPr lang="en-IN" sz="2400" b="1" dirty="0">
              <a:latin typeface="Corbel" panose="020B0503020204020204" pitchFamily="34" charset="0"/>
            </a:endParaRPr>
          </a:p>
          <a:p>
            <a:pPr algn="just"/>
            <a:r>
              <a:rPr lang="en-IN" sz="2400" b="1" dirty="0">
                <a:latin typeface="Corbel" panose="020B0503020204020204" pitchFamily="34" charset="0"/>
              </a:rPr>
              <a:t>Methodology and Assessment Criteria for the Subject </a:t>
            </a:r>
            <a:endParaRPr lang="en-US" sz="2400" b="1" dirty="0">
              <a:latin typeface="Corbel" panose="020B0503020204020204" pitchFamily="34" charset="0"/>
            </a:endParaRPr>
          </a:p>
        </p:txBody>
      </p:sp>
    </p:spTree>
    <p:extLst>
      <p:ext uri="{BB962C8B-B14F-4D97-AF65-F5344CB8AC3E}">
        <p14:creationId xmlns:p14="http://schemas.microsoft.com/office/powerpoint/2010/main" val="364809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t>A</a:t>
            </a:r>
            <a:r>
              <a:rPr lang="en-US" baseline="30000"/>
              <a:t>*</a:t>
            </a:r>
            <a:r>
              <a:rPr lang="en-US"/>
              <a:t> search example</a:t>
            </a:r>
          </a:p>
        </p:txBody>
      </p:sp>
      <p:pic>
        <p:nvPicPr>
          <p:cNvPr id="18437" name="Picture 5" descr="astar-progress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1808225"/>
            <a:ext cx="4057650"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717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t>A</a:t>
            </a:r>
            <a:r>
              <a:rPr lang="en-US" baseline="30000"/>
              <a:t>*</a:t>
            </a:r>
            <a:r>
              <a:rPr lang="en-US"/>
              <a:t> search example</a:t>
            </a:r>
          </a:p>
        </p:txBody>
      </p:sp>
      <p:pic>
        <p:nvPicPr>
          <p:cNvPr id="19460" name="Picture 4" descr="astar-progress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720" y="1960930"/>
            <a:ext cx="4057650"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7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t>A</a:t>
            </a:r>
            <a:r>
              <a:rPr lang="en-US" baseline="30000"/>
              <a:t>*</a:t>
            </a:r>
            <a:r>
              <a:rPr lang="en-US"/>
              <a:t> search example</a:t>
            </a:r>
          </a:p>
        </p:txBody>
      </p:sp>
      <p:pic>
        <p:nvPicPr>
          <p:cNvPr id="20484" name="Picture 4" descr="astar-progress0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2113635"/>
            <a:ext cx="4057650"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50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t>A</a:t>
            </a:r>
            <a:r>
              <a:rPr lang="en-US" baseline="30000"/>
              <a:t>*</a:t>
            </a:r>
            <a:r>
              <a:rPr lang="en-US"/>
              <a:t> search example</a:t>
            </a:r>
          </a:p>
        </p:txBody>
      </p:sp>
      <p:pic>
        <p:nvPicPr>
          <p:cNvPr id="21508" name="Picture 4" descr="astar-progress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015" y="1960930"/>
            <a:ext cx="4057650" cy="166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6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6260" y="492860"/>
            <a:ext cx="6172200" cy="857250"/>
          </a:xfrm>
        </p:spPr>
        <p:txBody>
          <a:bodyPr/>
          <a:lstStyle/>
          <a:p>
            <a:r>
              <a:rPr lang="en-US"/>
              <a:t>Admissible heuristics</a:t>
            </a:r>
          </a:p>
        </p:txBody>
      </p:sp>
      <p:sp>
        <p:nvSpPr>
          <p:cNvPr id="22531" name="Rectangle 3"/>
          <p:cNvSpPr>
            <a:spLocks noGrp="1" noChangeArrowheads="1"/>
          </p:cNvSpPr>
          <p:nvPr>
            <p:ph type="body" idx="1"/>
          </p:nvPr>
        </p:nvSpPr>
        <p:spPr>
          <a:xfrm>
            <a:off x="1212490" y="1502815"/>
            <a:ext cx="6172200" cy="3394472"/>
          </a:xfrm>
        </p:spPr>
        <p:txBody>
          <a:bodyPr>
            <a:normAutofit lnSpcReduction="10000"/>
          </a:bodyPr>
          <a:lstStyle/>
          <a:p>
            <a:r>
              <a:rPr lang="en-US" sz="2100" dirty="0"/>
              <a:t>A heuristic </a:t>
            </a:r>
            <a:r>
              <a:rPr lang="en-US" sz="2100" i="1" dirty="0"/>
              <a:t>h(n)</a:t>
            </a:r>
            <a:r>
              <a:rPr lang="en-US" sz="2100" dirty="0"/>
              <a:t> is </a:t>
            </a:r>
            <a:r>
              <a:rPr lang="en-US" sz="2100" dirty="0">
                <a:solidFill>
                  <a:srgbClr val="FF0000"/>
                </a:solidFill>
              </a:rPr>
              <a:t>admissible</a:t>
            </a:r>
            <a:r>
              <a:rPr lang="en-US" sz="2100" dirty="0"/>
              <a:t> if for every node </a:t>
            </a:r>
            <a:r>
              <a:rPr lang="en-US" sz="2100" i="1" dirty="0"/>
              <a:t>n</a:t>
            </a:r>
            <a:r>
              <a:rPr lang="en-US" sz="2100" dirty="0"/>
              <a:t>,</a:t>
            </a:r>
          </a:p>
          <a:p>
            <a:pPr>
              <a:buFontTx/>
              <a:buNone/>
            </a:pPr>
            <a:r>
              <a:rPr lang="en-US" sz="2100" i="1" dirty="0"/>
              <a:t>	h(n) ≤ h</a:t>
            </a:r>
            <a:r>
              <a:rPr lang="en-US" sz="2100" i="1" baseline="30000" dirty="0"/>
              <a:t>*</a:t>
            </a:r>
            <a:r>
              <a:rPr lang="en-US" sz="2100" i="1" dirty="0"/>
              <a:t>(n), </a:t>
            </a:r>
            <a:r>
              <a:rPr lang="en-US" sz="2100" dirty="0"/>
              <a:t>where </a:t>
            </a:r>
            <a:r>
              <a:rPr lang="en-US" sz="2100" i="1" dirty="0"/>
              <a:t>h</a:t>
            </a:r>
            <a:r>
              <a:rPr lang="en-US" sz="2100" i="1" baseline="30000" dirty="0"/>
              <a:t>*</a:t>
            </a:r>
            <a:r>
              <a:rPr lang="en-US" sz="2100" i="1" dirty="0"/>
              <a:t>(n)</a:t>
            </a:r>
            <a:r>
              <a:rPr lang="en-US" sz="2100" dirty="0"/>
              <a:t> is the </a:t>
            </a:r>
            <a:r>
              <a:rPr lang="en-US" sz="2100" dirty="0">
                <a:solidFill>
                  <a:srgbClr val="FF0000"/>
                </a:solidFill>
              </a:rPr>
              <a:t>true </a:t>
            </a:r>
            <a:r>
              <a:rPr lang="en-US" sz="2100" dirty="0"/>
              <a:t>cost to reach the goal state from </a:t>
            </a:r>
            <a:r>
              <a:rPr lang="en-US" sz="2100" i="1" dirty="0"/>
              <a:t>n</a:t>
            </a:r>
            <a:r>
              <a:rPr lang="en-US" sz="2100" dirty="0"/>
              <a:t>.
An admissible heuristic </a:t>
            </a:r>
            <a:r>
              <a:rPr lang="en-US" sz="2100" dirty="0">
                <a:solidFill>
                  <a:srgbClr val="FF0000"/>
                </a:solidFill>
              </a:rPr>
              <a:t>never overestimates</a:t>
            </a:r>
            <a:r>
              <a:rPr lang="en-US" sz="2100" dirty="0"/>
              <a:t> the cost to reach the goal, i.e., it is </a:t>
            </a:r>
            <a:r>
              <a:rPr lang="en-US" sz="2100" dirty="0">
                <a:solidFill>
                  <a:srgbClr val="FF0000"/>
                </a:solidFill>
              </a:rPr>
              <a:t>optimistic</a:t>
            </a:r>
            <a:r>
              <a:rPr lang="en-US" sz="2100" dirty="0"/>
              <a:t>
Example: </a:t>
            </a:r>
            <a:r>
              <a:rPr lang="en-US" sz="2100" i="1" dirty="0" err="1"/>
              <a:t>h</a:t>
            </a:r>
            <a:r>
              <a:rPr lang="en-US" sz="2100" i="1" baseline="-25000" dirty="0" err="1"/>
              <a:t>SLD</a:t>
            </a:r>
            <a:r>
              <a:rPr lang="en-US" sz="2100" i="1" dirty="0"/>
              <a:t>(n) </a:t>
            </a:r>
            <a:r>
              <a:rPr lang="en-US" sz="2100" dirty="0"/>
              <a:t>(never overestimates the actual road distance)
</a:t>
            </a:r>
            <a:r>
              <a:rPr lang="en-US" sz="2100" dirty="0">
                <a:solidFill>
                  <a:schemeClr val="accent2"/>
                </a:solidFill>
              </a:rPr>
              <a:t>Theorem</a:t>
            </a:r>
            <a:r>
              <a:rPr lang="en-US" sz="2100" dirty="0"/>
              <a:t>: If </a:t>
            </a:r>
            <a:r>
              <a:rPr lang="en-US" sz="2100" i="1" dirty="0"/>
              <a:t>h(n) </a:t>
            </a:r>
            <a:r>
              <a:rPr lang="en-US" sz="2100" dirty="0"/>
              <a:t>is admissible, A</a:t>
            </a:r>
            <a:r>
              <a:rPr lang="en-US" sz="2100" baseline="30000" dirty="0"/>
              <a:t>*</a:t>
            </a:r>
            <a:r>
              <a:rPr lang="en-US" sz="2100" dirty="0"/>
              <a:t> using </a:t>
            </a:r>
            <a:r>
              <a:rPr lang="en-US" sz="2100" dirty="0">
                <a:latin typeface="Courier New" panose="02070309020205020404" pitchFamily="49" charset="0"/>
              </a:rPr>
              <a:t>TREE-SEARCH</a:t>
            </a:r>
            <a:r>
              <a:rPr lang="en-US" sz="2100" dirty="0"/>
              <a:t> is optimal
</a:t>
            </a:r>
          </a:p>
        </p:txBody>
      </p:sp>
    </p:spTree>
    <p:extLst>
      <p:ext uri="{BB962C8B-B14F-4D97-AF65-F5344CB8AC3E}">
        <p14:creationId xmlns:p14="http://schemas.microsoft.com/office/powerpoint/2010/main" val="3054687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85900" y="-57150"/>
            <a:ext cx="6172200" cy="857250"/>
          </a:xfrm>
        </p:spPr>
        <p:txBody>
          <a:bodyPr/>
          <a:lstStyle/>
          <a:p>
            <a:r>
              <a:rPr lang="en-US"/>
              <a:t>Optimality of A</a:t>
            </a:r>
            <a:r>
              <a:rPr lang="en-US" baseline="30000"/>
              <a:t>*</a:t>
            </a:r>
            <a:r>
              <a:rPr lang="en-US"/>
              <a:t> (proof)</a:t>
            </a:r>
          </a:p>
        </p:txBody>
      </p:sp>
      <p:sp>
        <p:nvSpPr>
          <p:cNvPr id="23555" name="Rectangle 3"/>
          <p:cNvSpPr>
            <a:spLocks noGrp="1" noChangeArrowheads="1"/>
          </p:cNvSpPr>
          <p:nvPr>
            <p:ph type="body" idx="1"/>
          </p:nvPr>
        </p:nvSpPr>
        <p:spPr>
          <a:xfrm>
            <a:off x="296260" y="1454348"/>
            <a:ext cx="6172200" cy="3623072"/>
          </a:xfrm>
        </p:spPr>
        <p:txBody>
          <a:bodyPr/>
          <a:lstStyle/>
          <a:p>
            <a:r>
              <a:rPr lang="en-US" sz="1500" dirty="0"/>
              <a:t>Suppose some suboptimal goal </a:t>
            </a:r>
            <a:r>
              <a:rPr lang="en-US" sz="1500" i="1" dirty="0"/>
              <a:t>G</a:t>
            </a:r>
            <a:r>
              <a:rPr lang="en-US" sz="1500" i="1" baseline="-25000" dirty="0"/>
              <a:t>2</a:t>
            </a:r>
            <a:r>
              <a:rPr lang="en-US" sz="1500" i="1" dirty="0"/>
              <a:t> </a:t>
            </a:r>
            <a:r>
              <a:rPr lang="en-US" sz="1500" dirty="0"/>
              <a:t>has been generated and is in the fringe. Let </a:t>
            </a:r>
            <a:r>
              <a:rPr lang="en-US" sz="1500" i="1" dirty="0"/>
              <a:t>n</a:t>
            </a:r>
            <a:r>
              <a:rPr lang="en-US" sz="1500" dirty="0"/>
              <a:t> be an unexpanded node in the fringe such that </a:t>
            </a:r>
            <a:r>
              <a:rPr lang="en-US" sz="1500" i="1" dirty="0"/>
              <a:t>n </a:t>
            </a:r>
            <a:r>
              <a:rPr lang="en-US" sz="1500" dirty="0"/>
              <a:t>is on a shortest path to an optimal goal </a:t>
            </a:r>
            <a:r>
              <a:rPr lang="en-US" sz="1500" i="1" dirty="0"/>
              <a:t>G</a:t>
            </a:r>
            <a:r>
              <a:rPr lang="en-US" sz="1500" dirty="0"/>
              <a:t>.</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25" y="2113635"/>
            <a:ext cx="3559969" cy="162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6015" y="3265884"/>
            <a:ext cx="4689872"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90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EE562</a:t>
            </a:r>
          </a:p>
        </p:txBody>
      </p:sp>
      <p:sp>
        <p:nvSpPr>
          <p:cNvPr id="50178" name="Rectangle 2"/>
          <p:cNvSpPr>
            <a:spLocks noGrp="1" noChangeArrowheads="1"/>
          </p:cNvSpPr>
          <p:nvPr>
            <p:ph type="title"/>
          </p:nvPr>
        </p:nvSpPr>
        <p:spPr>
          <a:xfrm>
            <a:off x="143555" y="588278"/>
            <a:ext cx="6172200" cy="857250"/>
          </a:xfrm>
        </p:spPr>
        <p:txBody>
          <a:bodyPr/>
          <a:lstStyle/>
          <a:p>
            <a:r>
              <a:rPr lang="en-US" dirty="0"/>
              <a:t>Optimality of A</a:t>
            </a:r>
            <a:r>
              <a:rPr lang="en-US" baseline="30000" dirty="0"/>
              <a:t>*</a:t>
            </a:r>
            <a:r>
              <a:rPr lang="en-US" dirty="0"/>
              <a:t> (proof)</a:t>
            </a:r>
          </a:p>
        </p:txBody>
      </p:sp>
      <p:pic>
        <p:nvPicPr>
          <p:cNvPr id="501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350110"/>
            <a:ext cx="64008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295" y="2398196"/>
            <a:ext cx="4134350" cy="261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4" name="Text Box 8"/>
          <p:cNvSpPr txBox="1">
            <a:spLocks noChangeArrowheads="1"/>
          </p:cNvSpPr>
          <p:nvPr/>
        </p:nvSpPr>
        <p:spPr bwMode="auto">
          <a:xfrm>
            <a:off x="1212490" y="2724455"/>
            <a:ext cx="1291636" cy="19620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a:t>contours</a:t>
            </a:r>
          </a:p>
          <a:p>
            <a:r>
              <a:rPr lang="en-US" sz="1350"/>
              <a:t>can be any</a:t>
            </a:r>
          </a:p>
          <a:p>
            <a:r>
              <a:rPr lang="en-US" sz="1350"/>
              <a:t>shape! The</a:t>
            </a:r>
          </a:p>
          <a:p>
            <a:r>
              <a:rPr lang="en-US" sz="1350"/>
              <a:t>better the </a:t>
            </a:r>
          </a:p>
          <a:p>
            <a:r>
              <a:rPr lang="en-US" sz="1350"/>
              <a:t>heuristic, the</a:t>
            </a:r>
          </a:p>
          <a:p>
            <a:r>
              <a:rPr lang="en-US" sz="1350"/>
              <a:t>more the shape</a:t>
            </a:r>
          </a:p>
          <a:p>
            <a:r>
              <a:rPr lang="en-US" sz="1350"/>
              <a:t>of the contour</a:t>
            </a:r>
          </a:p>
          <a:p>
            <a:r>
              <a:rPr lang="en-US" sz="1350"/>
              <a:t>becomes an</a:t>
            </a:r>
          </a:p>
          <a:p>
            <a:r>
              <a:rPr lang="en-US" sz="1350"/>
              <a:t>optimal path.</a:t>
            </a:r>
          </a:p>
        </p:txBody>
      </p:sp>
    </p:spTree>
    <p:extLst>
      <p:ext uri="{BB962C8B-B14F-4D97-AF65-F5344CB8AC3E}">
        <p14:creationId xmlns:p14="http://schemas.microsoft.com/office/powerpoint/2010/main" val="232077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48965" y="433880"/>
            <a:ext cx="6172200" cy="857250"/>
          </a:xfrm>
        </p:spPr>
        <p:txBody>
          <a:bodyPr/>
          <a:lstStyle/>
          <a:p>
            <a:r>
              <a:rPr lang="en-US" dirty="0"/>
              <a:t>Properties of A*</a:t>
            </a:r>
          </a:p>
        </p:txBody>
      </p:sp>
      <p:sp>
        <p:nvSpPr>
          <p:cNvPr id="55299" name="Rectangle 3"/>
          <p:cNvSpPr>
            <a:spLocks noGrp="1" noChangeArrowheads="1"/>
          </p:cNvSpPr>
          <p:nvPr>
            <p:ph type="body" idx="1"/>
          </p:nvPr>
        </p:nvSpPr>
        <p:spPr>
          <a:xfrm>
            <a:off x="907080" y="1502815"/>
            <a:ext cx="6172200" cy="3943350"/>
          </a:xfrm>
        </p:spPr>
        <p:txBody>
          <a:bodyPr/>
          <a:lstStyle/>
          <a:p>
            <a:pPr>
              <a:lnSpc>
                <a:spcPct val="90000"/>
              </a:lnSpc>
            </a:pPr>
            <a:r>
              <a:rPr lang="en-US" sz="2100" u="sng" dirty="0">
                <a:solidFill>
                  <a:srgbClr val="CC0099"/>
                </a:solidFill>
              </a:rPr>
              <a:t>Complete?</a:t>
            </a:r>
            <a:r>
              <a:rPr lang="en-US" sz="2100" dirty="0"/>
              <a:t> Yes, unless there are infinitely many nodes with f </a:t>
            </a:r>
            <a:r>
              <a:rPr lang="en-US" sz="2100" dirty="0">
                <a:latin typeface="cmsy10" pitchFamily="34" charset="0"/>
              </a:rPr>
              <a:t>·</a:t>
            </a:r>
            <a:r>
              <a:rPr lang="en-US" sz="2100" dirty="0"/>
              <a:t> f(G) 
</a:t>
            </a:r>
            <a:r>
              <a:rPr lang="en-US" sz="2100" u="sng" dirty="0">
                <a:solidFill>
                  <a:srgbClr val="CC0099"/>
                </a:solidFill>
              </a:rPr>
              <a:t>Time?</a:t>
            </a:r>
            <a:r>
              <a:rPr lang="en-US" sz="2100" dirty="0"/>
              <a:t> </a:t>
            </a:r>
            <a:r>
              <a:rPr lang="en-US" sz="2100" i="1" dirty="0"/>
              <a:t>Exponential in [relative error in h x length of solution] (i.e., low error if relative error is logarithmic)</a:t>
            </a:r>
            <a:endParaRPr lang="en-US" sz="2100" dirty="0"/>
          </a:p>
          <a:p>
            <a:pPr>
              <a:lnSpc>
                <a:spcPct val="90000"/>
              </a:lnSpc>
            </a:pPr>
            <a:r>
              <a:rPr lang="en-US" sz="2100" u="sng" dirty="0">
                <a:solidFill>
                  <a:srgbClr val="CC0099"/>
                </a:solidFill>
              </a:rPr>
              <a:t>Space?</a:t>
            </a:r>
            <a:r>
              <a:rPr lang="en-US" sz="2100" dirty="0"/>
              <a:t> </a:t>
            </a:r>
            <a:r>
              <a:rPr lang="en-US" sz="2100" i="1" dirty="0"/>
              <a:t>Keeps all nodes in memory</a:t>
            </a:r>
            <a:r>
              <a:rPr lang="en-US" sz="2100" dirty="0"/>
              <a:t>
</a:t>
            </a:r>
            <a:r>
              <a:rPr lang="en-US" sz="2100" u="sng" dirty="0">
                <a:solidFill>
                  <a:srgbClr val="CC0099"/>
                </a:solidFill>
              </a:rPr>
              <a:t>Optimal?</a:t>
            </a:r>
            <a:r>
              <a:rPr lang="en-US" sz="2100" dirty="0"/>
              <a:t> Yes, cannot expand f</a:t>
            </a:r>
            <a:r>
              <a:rPr lang="en-US" sz="2100" baseline="-25000" dirty="0"/>
              <a:t>i+1</a:t>
            </a:r>
            <a:r>
              <a:rPr lang="en-US" sz="2100" dirty="0"/>
              <a:t> until f</a:t>
            </a:r>
            <a:r>
              <a:rPr lang="en-US" sz="2100" baseline="-25000" dirty="0"/>
              <a:t>i</a:t>
            </a:r>
            <a:r>
              <a:rPr lang="en-US" sz="2100" dirty="0"/>
              <a:t> is finished.</a:t>
            </a:r>
          </a:p>
          <a:p>
            <a:pPr>
              <a:lnSpc>
                <a:spcPct val="90000"/>
              </a:lnSpc>
              <a:buFontTx/>
              <a:buNone/>
            </a:pPr>
            <a:r>
              <a:rPr lang="en-US" sz="2100" dirty="0"/>
              <a:t>A* expands all nodes with f(n) &lt; C*</a:t>
            </a:r>
          </a:p>
          <a:p>
            <a:pPr>
              <a:lnSpc>
                <a:spcPct val="90000"/>
              </a:lnSpc>
              <a:buFontTx/>
              <a:buNone/>
            </a:pPr>
            <a:r>
              <a:rPr lang="en-US" sz="2100" dirty="0"/>
              <a:t>A* expands some nodes with f(n) = C*</a:t>
            </a:r>
          </a:p>
          <a:p>
            <a:pPr>
              <a:lnSpc>
                <a:spcPct val="90000"/>
              </a:lnSpc>
              <a:buFontTx/>
              <a:buNone/>
            </a:pPr>
            <a:r>
              <a:rPr lang="en-US" sz="2100" dirty="0"/>
              <a:t>A* expands no nodes with f(n) &gt; C*</a:t>
            </a:r>
          </a:p>
        </p:txBody>
      </p:sp>
    </p:spTree>
    <p:extLst>
      <p:ext uri="{BB962C8B-B14F-4D97-AF65-F5344CB8AC3E}">
        <p14:creationId xmlns:p14="http://schemas.microsoft.com/office/powerpoint/2010/main" val="3849646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t>Consistent heuristics</a:t>
            </a:r>
          </a:p>
        </p:txBody>
      </p:sp>
      <p:sp>
        <p:nvSpPr>
          <p:cNvPr id="25603" name="Rectangle 3"/>
          <p:cNvSpPr>
            <a:spLocks noGrp="1" noChangeArrowheads="1"/>
          </p:cNvSpPr>
          <p:nvPr>
            <p:ph type="body" idx="1"/>
          </p:nvPr>
        </p:nvSpPr>
        <p:spPr/>
        <p:txBody>
          <a:bodyPr/>
          <a:lstStyle/>
          <a:p>
            <a:pPr>
              <a:lnSpc>
                <a:spcPct val="80000"/>
              </a:lnSpc>
            </a:pPr>
            <a:r>
              <a:rPr lang="en-US" sz="1500" dirty="0"/>
              <a:t>A heuristic is </a:t>
            </a:r>
            <a:r>
              <a:rPr lang="en-US" sz="1500" dirty="0">
                <a:solidFill>
                  <a:srgbClr val="FF0000"/>
                </a:solidFill>
              </a:rPr>
              <a:t>consistent</a:t>
            </a:r>
            <a:r>
              <a:rPr lang="en-US" sz="1500" dirty="0"/>
              <a:t> if for every node </a:t>
            </a:r>
            <a:r>
              <a:rPr lang="en-US" sz="1500" i="1" dirty="0"/>
              <a:t>n</a:t>
            </a:r>
            <a:r>
              <a:rPr lang="en-US" sz="1500" dirty="0"/>
              <a:t>, every successor </a:t>
            </a:r>
            <a:r>
              <a:rPr lang="en-US" sz="1500" i="1" dirty="0"/>
              <a:t>n'</a:t>
            </a:r>
            <a:r>
              <a:rPr lang="en-US" sz="1500" dirty="0"/>
              <a:t> of </a:t>
            </a:r>
            <a:r>
              <a:rPr lang="en-US" sz="1500" i="1" dirty="0"/>
              <a:t>n</a:t>
            </a:r>
            <a:r>
              <a:rPr lang="en-US" sz="1500" dirty="0"/>
              <a:t> generated by any action </a:t>
            </a:r>
            <a:r>
              <a:rPr lang="en-US" sz="1500" i="1" dirty="0"/>
              <a:t>a</a:t>
            </a:r>
            <a:r>
              <a:rPr lang="en-US" sz="1500" dirty="0"/>
              <a:t>, 
  </a:t>
            </a:r>
            <a:r>
              <a:rPr lang="en-US" sz="1500" i="1" dirty="0"/>
              <a:t>h(n) ≤ c(</a:t>
            </a:r>
            <a:r>
              <a:rPr lang="en-US" sz="1500" i="1" dirty="0" err="1"/>
              <a:t>n,a,n</a:t>
            </a:r>
            <a:r>
              <a:rPr lang="en-US" sz="1500" i="1" dirty="0"/>
              <a:t>') + h(n')</a:t>
            </a:r>
            <a:endParaRPr lang="en-US" sz="1500" dirty="0"/>
          </a:p>
          <a:p>
            <a:pPr>
              <a:lnSpc>
                <a:spcPct val="80000"/>
              </a:lnSpc>
            </a:pPr>
            <a:r>
              <a:rPr lang="en-US" sz="1500" dirty="0"/>
              <a:t>If </a:t>
            </a:r>
            <a:r>
              <a:rPr lang="en-US" sz="1500" i="1" dirty="0"/>
              <a:t>h</a:t>
            </a:r>
            <a:r>
              <a:rPr lang="en-US" sz="1500" dirty="0"/>
              <a:t> is consistent, we have</a:t>
            </a:r>
          </a:p>
          <a:p>
            <a:pPr>
              <a:lnSpc>
                <a:spcPct val="80000"/>
              </a:lnSpc>
              <a:buFontTx/>
              <a:buNone/>
            </a:pPr>
            <a:r>
              <a:rPr lang="en-US" sz="1500" dirty="0"/>
              <a:t>f(n') 	= g(n') + h(n') </a:t>
            </a:r>
          </a:p>
          <a:p>
            <a:pPr>
              <a:lnSpc>
                <a:spcPct val="80000"/>
              </a:lnSpc>
              <a:buFontTx/>
              <a:buNone/>
            </a:pPr>
            <a:r>
              <a:rPr lang="en-US" sz="1500" dirty="0"/>
              <a:t>      	= g(n) + c(</a:t>
            </a:r>
            <a:r>
              <a:rPr lang="en-US" sz="1500" dirty="0" err="1"/>
              <a:t>n,a,n</a:t>
            </a:r>
            <a:r>
              <a:rPr lang="en-US" sz="1500" dirty="0"/>
              <a:t>') + h(n') </a:t>
            </a:r>
          </a:p>
          <a:p>
            <a:pPr>
              <a:lnSpc>
                <a:spcPct val="80000"/>
              </a:lnSpc>
              <a:buFontTx/>
              <a:buNone/>
            </a:pPr>
            <a:r>
              <a:rPr lang="en-US" sz="1500" dirty="0"/>
              <a:t>      	≥ g(n) + h(n) </a:t>
            </a:r>
          </a:p>
          <a:p>
            <a:pPr>
              <a:lnSpc>
                <a:spcPct val="80000"/>
              </a:lnSpc>
              <a:buFontTx/>
              <a:buNone/>
            </a:pPr>
            <a:r>
              <a:rPr lang="en-US" sz="1500" dirty="0"/>
              <a:t>      	= f(n)
</a:t>
            </a:r>
          </a:p>
          <a:p>
            <a:pPr>
              <a:lnSpc>
                <a:spcPct val="80000"/>
              </a:lnSpc>
            </a:pPr>
            <a:r>
              <a:rPr lang="en-US" sz="1500" dirty="0"/>
              <a:t>i.e., </a:t>
            </a:r>
            <a:r>
              <a:rPr lang="en-US" sz="1500" i="1" dirty="0"/>
              <a:t>f(n)</a:t>
            </a:r>
            <a:r>
              <a:rPr lang="en-US" sz="1500" dirty="0"/>
              <a:t> is non-decreasing along any path.</a:t>
            </a:r>
          </a:p>
          <a:p>
            <a:pPr>
              <a:lnSpc>
                <a:spcPct val="80000"/>
              </a:lnSpc>
            </a:pPr>
            <a:r>
              <a:rPr lang="en-US" sz="1500" dirty="0">
                <a:solidFill>
                  <a:schemeClr val="accent2"/>
                </a:solidFill>
              </a:rPr>
              <a:t>Theorem</a:t>
            </a:r>
            <a:r>
              <a:rPr lang="en-US" sz="1500" dirty="0"/>
              <a:t>: If </a:t>
            </a:r>
            <a:r>
              <a:rPr lang="en-US" sz="1500" i="1" dirty="0"/>
              <a:t>h(n)</a:t>
            </a:r>
            <a:r>
              <a:rPr lang="en-US" sz="1500" dirty="0"/>
              <a:t> is consistent, A</a:t>
            </a:r>
            <a:r>
              <a:rPr lang="en-US" sz="1500" i="1" dirty="0"/>
              <a:t>*</a:t>
            </a:r>
            <a:r>
              <a:rPr lang="en-US" sz="1500" dirty="0"/>
              <a:t> using </a:t>
            </a:r>
            <a:r>
              <a:rPr lang="en-US" sz="1500" dirty="0">
                <a:latin typeface="Courier New" panose="02070309020205020404" pitchFamily="49" charset="0"/>
              </a:rPr>
              <a:t>GRAPH-SEARCH</a:t>
            </a:r>
            <a:r>
              <a:rPr lang="en-US" sz="1500" dirty="0"/>
              <a:t> is optimal</a:t>
            </a:r>
          </a:p>
        </p:txBody>
      </p:sp>
      <p:pic>
        <p:nvPicPr>
          <p:cNvPr id="25604" name="Picture 4" descr="consist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771651"/>
            <a:ext cx="1471613" cy="156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856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t>Admissible heuristics</a:t>
            </a:r>
          </a:p>
        </p:txBody>
      </p:sp>
      <p:sp>
        <p:nvSpPr>
          <p:cNvPr id="28675" name="Rectangle 3"/>
          <p:cNvSpPr>
            <a:spLocks noGrp="1" noChangeArrowheads="1"/>
          </p:cNvSpPr>
          <p:nvPr>
            <p:ph type="body" idx="1"/>
          </p:nvPr>
        </p:nvSpPr>
        <p:spPr>
          <a:xfrm>
            <a:off x="1314450" y="1063229"/>
            <a:ext cx="6172200" cy="3394472"/>
          </a:xfrm>
        </p:spPr>
        <p:txBody>
          <a:bodyPr>
            <a:normAutofit fontScale="92500" lnSpcReduction="10000"/>
          </a:bodyPr>
          <a:lstStyle/>
          <a:p>
            <a:pPr>
              <a:lnSpc>
                <a:spcPct val="90000"/>
              </a:lnSpc>
              <a:buFontTx/>
              <a:buNone/>
            </a:pPr>
            <a:r>
              <a:rPr lang="en-US" sz="1500" dirty="0"/>
              <a:t>E.g., for the 8-puzzle:
</a:t>
            </a:r>
          </a:p>
          <a:p>
            <a:pPr>
              <a:lnSpc>
                <a:spcPct val="90000"/>
              </a:lnSpc>
            </a:pPr>
            <a:r>
              <a:rPr lang="en-US" sz="1500" i="1" dirty="0"/>
              <a:t>h</a:t>
            </a:r>
            <a:r>
              <a:rPr lang="en-US" sz="1500" i="1" baseline="-25000" dirty="0"/>
              <a:t>1</a:t>
            </a:r>
            <a:r>
              <a:rPr lang="en-US" sz="1500" i="1" dirty="0"/>
              <a:t>(n) </a:t>
            </a:r>
            <a:r>
              <a:rPr lang="en-US" sz="1500" dirty="0"/>
              <a:t>= number of misplaced tiles</a:t>
            </a:r>
          </a:p>
          <a:p>
            <a:pPr>
              <a:lnSpc>
                <a:spcPct val="90000"/>
              </a:lnSpc>
            </a:pPr>
            <a:r>
              <a:rPr lang="en-US" sz="1500" i="1" dirty="0"/>
              <a:t>h</a:t>
            </a:r>
            <a:r>
              <a:rPr lang="en-US" sz="1500" i="1" baseline="-25000" dirty="0"/>
              <a:t>2</a:t>
            </a:r>
            <a:r>
              <a:rPr lang="en-US" sz="1500" i="1" dirty="0"/>
              <a:t>(n) </a:t>
            </a:r>
            <a:r>
              <a:rPr lang="en-US" sz="1500" dirty="0"/>
              <a:t>= total Manhattan distance</a:t>
            </a:r>
          </a:p>
          <a:p>
            <a:pPr>
              <a:lnSpc>
                <a:spcPct val="90000"/>
              </a:lnSpc>
              <a:buFontTx/>
              <a:buNone/>
            </a:pPr>
            <a:r>
              <a:rPr lang="en-US" sz="1500" dirty="0"/>
              <a:t>(i.e., no. of squares from desired location of each tile)
</a:t>
            </a:r>
          </a:p>
          <a:p>
            <a:pPr>
              <a:lnSpc>
                <a:spcPct val="90000"/>
              </a:lnSpc>
              <a:buFontTx/>
              <a:buNone/>
            </a:pPr>
            <a:endParaRPr lang="en-US" sz="1500"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pPr>
            <a:r>
              <a:rPr lang="en-US" sz="2100" u="sng" dirty="0">
                <a:solidFill>
                  <a:srgbClr val="CC0099"/>
                </a:solidFill>
              </a:rPr>
              <a:t>h</a:t>
            </a:r>
            <a:r>
              <a:rPr lang="en-US" sz="2100" u="sng" baseline="-25000" dirty="0">
                <a:solidFill>
                  <a:srgbClr val="CC0099"/>
                </a:solidFill>
              </a:rPr>
              <a:t>1</a:t>
            </a:r>
            <a:r>
              <a:rPr lang="en-US" sz="2100" u="sng" dirty="0">
                <a:solidFill>
                  <a:srgbClr val="CC0099"/>
                </a:solidFill>
              </a:rPr>
              <a:t>(S) = ? </a:t>
            </a:r>
          </a:p>
          <a:p>
            <a:pPr>
              <a:lnSpc>
                <a:spcPct val="90000"/>
              </a:lnSpc>
            </a:pPr>
            <a:r>
              <a:rPr lang="en-US" sz="2100" u="sng" dirty="0">
                <a:solidFill>
                  <a:srgbClr val="CC0099"/>
                </a:solidFill>
              </a:rPr>
              <a:t>h</a:t>
            </a:r>
            <a:r>
              <a:rPr lang="en-US" sz="2100" u="sng" baseline="-25000" dirty="0">
                <a:solidFill>
                  <a:srgbClr val="CC0099"/>
                </a:solidFill>
              </a:rPr>
              <a:t>2</a:t>
            </a:r>
            <a:r>
              <a:rPr lang="en-US" sz="2100" u="sng" dirty="0">
                <a:solidFill>
                  <a:srgbClr val="CC0099"/>
                </a:solidFill>
              </a:rPr>
              <a:t>(S) = ?</a:t>
            </a:r>
            <a:r>
              <a:rPr lang="en-US" sz="2100" dirty="0"/>
              <a:t> </a:t>
            </a:r>
          </a:p>
        </p:txBody>
      </p:sp>
      <p:pic>
        <p:nvPicPr>
          <p:cNvPr id="28677" name="Picture 5"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1" y="2628901"/>
            <a:ext cx="3193256" cy="162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49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hidden="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smtClean="0"/>
              <a:t>TIN 5013: Artificial Intelligence</a:t>
            </a:r>
          </a:p>
        </p:txBody>
      </p:sp>
      <p:sp>
        <p:nvSpPr>
          <p:cNvPr id="8195" name="Rectangle 2"/>
          <p:cNvSpPr>
            <a:spLocks noGrp="1" noChangeArrowheads="1"/>
          </p:cNvSpPr>
          <p:nvPr>
            <p:ph type="title"/>
          </p:nvPr>
        </p:nvSpPr>
        <p:spPr>
          <a:xfrm>
            <a:off x="219907" y="586585"/>
            <a:ext cx="8246070" cy="610821"/>
          </a:xfrm>
        </p:spPr>
        <p:txBody>
          <a:bodyPr>
            <a:normAutofit fontScale="90000"/>
          </a:bodyPr>
          <a:lstStyle/>
          <a:p>
            <a:pPr eaLnBrk="1" hangingPunct="1"/>
            <a:r>
              <a:rPr lang="en-US" dirty="0" smtClean="0">
                <a:latin typeface="Corbel" panose="020B0503020204020204" pitchFamily="34" charset="0"/>
              </a:rPr>
              <a:t>Types of Search Algorithms</a:t>
            </a:r>
          </a:p>
        </p:txBody>
      </p:sp>
      <p:pic>
        <p:nvPicPr>
          <p:cNvPr id="3" name="Content Placeholder 2"/>
          <p:cNvPicPr>
            <a:picLocks noGrp="1" noChangeAspect="1"/>
          </p:cNvPicPr>
          <p:nvPr>
            <p:ph idx="1"/>
          </p:nvPr>
        </p:nvPicPr>
        <p:blipFill>
          <a:blip r:embed="rId2"/>
          <a:stretch>
            <a:fillRect/>
          </a:stretch>
        </p:blipFill>
        <p:spPr>
          <a:xfrm>
            <a:off x="296260" y="1350110"/>
            <a:ext cx="8245475" cy="3004648"/>
          </a:xfrm>
          <a:prstGeom prst="rect">
            <a:avLst/>
          </a:prstGeom>
        </p:spPr>
      </p:pic>
    </p:spTree>
    <p:extLst>
      <p:ext uri="{BB962C8B-B14F-4D97-AF65-F5344CB8AC3E}">
        <p14:creationId xmlns:p14="http://schemas.microsoft.com/office/powerpoint/2010/main" val="1785901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96260" y="417374"/>
            <a:ext cx="6172200" cy="857250"/>
          </a:xfrm>
        </p:spPr>
        <p:txBody>
          <a:bodyPr/>
          <a:lstStyle/>
          <a:p>
            <a:r>
              <a:rPr lang="en-US" dirty="0"/>
              <a:t>Admissible heuristics</a:t>
            </a:r>
          </a:p>
        </p:txBody>
      </p:sp>
      <p:sp>
        <p:nvSpPr>
          <p:cNvPr id="51203" name="Rectangle 3"/>
          <p:cNvSpPr>
            <a:spLocks noGrp="1" noChangeArrowheads="1"/>
          </p:cNvSpPr>
          <p:nvPr>
            <p:ph type="body" idx="1"/>
          </p:nvPr>
        </p:nvSpPr>
        <p:spPr>
          <a:xfrm>
            <a:off x="601670" y="1502815"/>
            <a:ext cx="6172200" cy="3394472"/>
          </a:xfrm>
        </p:spPr>
        <p:txBody>
          <a:bodyPr>
            <a:normAutofit fontScale="92500" lnSpcReduction="10000"/>
          </a:bodyPr>
          <a:lstStyle/>
          <a:p>
            <a:pPr>
              <a:lnSpc>
                <a:spcPct val="90000"/>
              </a:lnSpc>
              <a:buFontTx/>
              <a:buNone/>
            </a:pPr>
            <a:r>
              <a:rPr lang="en-US" sz="1500" dirty="0"/>
              <a:t>E.g., for the 8-puzzle:
</a:t>
            </a:r>
          </a:p>
          <a:p>
            <a:pPr>
              <a:lnSpc>
                <a:spcPct val="90000"/>
              </a:lnSpc>
            </a:pPr>
            <a:r>
              <a:rPr lang="en-US" sz="1500" i="1" dirty="0"/>
              <a:t>h</a:t>
            </a:r>
            <a:r>
              <a:rPr lang="en-US" sz="1500" i="1" baseline="-25000" dirty="0"/>
              <a:t>1</a:t>
            </a:r>
            <a:r>
              <a:rPr lang="en-US" sz="1500" i="1" dirty="0"/>
              <a:t>(n) </a:t>
            </a:r>
            <a:r>
              <a:rPr lang="en-US" sz="1500" dirty="0"/>
              <a:t>= number of misplaced tiles</a:t>
            </a:r>
          </a:p>
          <a:p>
            <a:pPr>
              <a:lnSpc>
                <a:spcPct val="90000"/>
              </a:lnSpc>
            </a:pPr>
            <a:r>
              <a:rPr lang="en-US" sz="1500" i="1" dirty="0"/>
              <a:t>h</a:t>
            </a:r>
            <a:r>
              <a:rPr lang="en-US" sz="1500" i="1" baseline="-25000" dirty="0"/>
              <a:t>2</a:t>
            </a:r>
            <a:r>
              <a:rPr lang="en-US" sz="1500" i="1" dirty="0"/>
              <a:t>(n) </a:t>
            </a:r>
            <a:r>
              <a:rPr lang="en-US" sz="1500" dirty="0"/>
              <a:t>= total Manhattan distance</a:t>
            </a:r>
          </a:p>
          <a:p>
            <a:pPr>
              <a:lnSpc>
                <a:spcPct val="90000"/>
              </a:lnSpc>
              <a:buFontTx/>
              <a:buNone/>
            </a:pPr>
            <a:r>
              <a:rPr lang="en-US" sz="1500" dirty="0"/>
              <a:t>(i.e., no. of squares from desired location of each tile)
</a:t>
            </a:r>
          </a:p>
          <a:p>
            <a:pPr>
              <a:lnSpc>
                <a:spcPct val="90000"/>
              </a:lnSpc>
              <a:buFontTx/>
              <a:buNone/>
            </a:pPr>
            <a:endParaRPr lang="en-US" sz="1500"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pPr>
            <a:r>
              <a:rPr lang="en-US" sz="2100" u="sng" dirty="0">
                <a:solidFill>
                  <a:srgbClr val="CC0099"/>
                </a:solidFill>
              </a:rPr>
              <a:t>h</a:t>
            </a:r>
            <a:r>
              <a:rPr lang="en-US" sz="2100" u="sng" baseline="-25000" dirty="0">
                <a:solidFill>
                  <a:srgbClr val="CC0099"/>
                </a:solidFill>
              </a:rPr>
              <a:t>1</a:t>
            </a:r>
            <a:r>
              <a:rPr lang="en-US" sz="2100" u="sng" dirty="0">
                <a:solidFill>
                  <a:srgbClr val="CC0099"/>
                </a:solidFill>
              </a:rPr>
              <a:t>(S) = ?</a:t>
            </a:r>
            <a:r>
              <a:rPr lang="en-US" sz="2100" dirty="0"/>
              <a:t> 8</a:t>
            </a:r>
            <a:endParaRPr lang="en-US" sz="2100" u="sng" dirty="0">
              <a:solidFill>
                <a:srgbClr val="CC0099"/>
              </a:solidFill>
            </a:endParaRPr>
          </a:p>
          <a:p>
            <a:pPr>
              <a:lnSpc>
                <a:spcPct val="90000"/>
              </a:lnSpc>
            </a:pPr>
            <a:r>
              <a:rPr lang="en-US" sz="2100" u="sng" dirty="0">
                <a:solidFill>
                  <a:srgbClr val="CC0099"/>
                </a:solidFill>
              </a:rPr>
              <a:t>h</a:t>
            </a:r>
            <a:r>
              <a:rPr lang="en-US" sz="2100" u="sng" baseline="-25000" dirty="0">
                <a:solidFill>
                  <a:srgbClr val="CC0099"/>
                </a:solidFill>
              </a:rPr>
              <a:t>2</a:t>
            </a:r>
            <a:r>
              <a:rPr lang="en-US" sz="2100" u="sng" dirty="0">
                <a:solidFill>
                  <a:srgbClr val="CC0099"/>
                </a:solidFill>
              </a:rPr>
              <a:t>(S) = ?</a:t>
            </a:r>
            <a:r>
              <a:rPr lang="en-US" sz="2100" dirty="0"/>
              <a:t> 3+1+2+2+2+3+3+2 = 18</a:t>
            </a:r>
            <a:r>
              <a:rPr lang="en-US" sz="1800" dirty="0"/>
              <a:t> </a:t>
            </a:r>
          </a:p>
        </p:txBody>
      </p:sp>
      <p:pic>
        <p:nvPicPr>
          <p:cNvPr id="51204" name="Picture 4" descr="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2877160"/>
            <a:ext cx="3193256" cy="162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85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96260" y="433880"/>
            <a:ext cx="6172200" cy="857250"/>
          </a:xfrm>
        </p:spPr>
        <p:txBody>
          <a:bodyPr/>
          <a:lstStyle/>
          <a:p>
            <a:r>
              <a:rPr lang="en-US" dirty="0"/>
              <a:t>Dominance</a:t>
            </a:r>
          </a:p>
        </p:txBody>
      </p:sp>
      <p:sp>
        <p:nvSpPr>
          <p:cNvPr id="30723" name="Rectangle 3"/>
          <p:cNvSpPr>
            <a:spLocks noGrp="1" noChangeArrowheads="1"/>
          </p:cNvSpPr>
          <p:nvPr>
            <p:ph type="body" idx="1"/>
          </p:nvPr>
        </p:nvSpPr>
        <p:spPr>
          <a:xfrm>
            <a:off x="1059784" y="1502815"/>
            <a:ext cx="7177135" cy="3943350"/>
          </a:xfrm>
        </p:spPr>
        <p:txBody>
          <a:bodyPr/>
          <a:lstStyle/>
          <a:p>
            <a:pPr>
              <a:lnSpc>
                <a:spcPct val="80000"/>
              </a:lnSpc>
            </a:pPr>
            <a:r>
              <a:rPr lang="en-US" sz="1800" dirty="0"/>
              <a:t>If </a:t>
            </a:r>
            <a:r>
              <a:rPr lang="en-US" sz="1800" i="1" dirty="0"/>
              <a:t>h</a:t>
            </a:r>
            <a:r>
              <a:rPr lang="en-US" sz="1800" i="1" baseline="-25000" dirty="0"/>
              <a:t>2</a:t>
            </a:r>
            <a:r>
              <a:rPr lang="en-US" sz="1800" i="1" dirty="0"/>
              <a:t>(n) ≥ h</a:t>
            </a:r>
            <a:r>
              <a:rPr lang="en-US" sz="1800" i="1" baseline="-25000" dirty="0"/>
              <a:t>1</a:t>
            </a:r>
            <a:r>
              <a:rPr lang="en-US" sz="1800" i="1" dirty="0"/>
              <a:t>(n)</a:t>
            </a:r>
            <a:r>
              <a:rPr lang="en-US" sz="1800" dirty="0"/>
              <a:t> for all </a:t>
            </a:r>
            <a:r>
              <a:rPr lang="en-US" sz="1800" i="1" dirty="0"/>
              <a:t>n</a:t>
            </a:r>
            <a:r>
              <a:rPr lang="en-US" sz="1800" dirty="0"/>
              <a:t> (both admissible), then </a:t>
            </a:r>
            <a:r>
              <a:rPr lang="en-US" sz="1800" i="1" dirty="0"/>
              <a:t>h</a:t>
            </a:r>
            <a:r>
              <a:rPr lang="en-US" sz="1800" i="1" baseline="-25000" dirty="0"/>
              <a:t>2</a:t>
            </a:r>
            <a:r>
              <a:rPr lang="en-US" sz="1800" i="1" dirty="0"/>
              <a:t> </a:t>
            </a:r>
            <a:r>
              <a:rPr lang="en-US" sz="1800" dirty="0">
                <a:solidFill>
                  <a:srgbClr val="FF0000"/>
                </a:solidFill>
              </a:rPr>
              <a:t>dominates</a:t>
            </a:r>
            <a:r>
              <a:rPr lang="en-US" sz="1800" dirty="0"/>
              <a:t> </a:t>
            </a:r>
            <a:r>
              <a:rPr lang="en-US" sz="1800" i="1" dirty="0"/>
              <a:t>h</a:t>
            </a:r>
            <a:r>
              <a:rPr lang="en-US" sz="1800" i="1" baseline="-25000" dirty="0"/>
              <a:t>1 </a:t>
            </a:r>
            <a:r>
              <a:rPr lang="en-US" sz="1800" i="1" dirty="0"/>
              <a:t>and h</a:t>
            </a:r>
            <a:r>
              <a:rPr lang="en-US" sz="1800" i="1" baseline="-25000" dirty="0"/>
              <a:t>2</a:t>
            </a:r>
            <a:r>
              <a:rPr lang="en-US" sz="1800" i="1" dirty="0"/>
              <a:t> </a:t>
            </a:r>
            <a:r>
              <a:rPr lang="en-US" sz="1800" dirty="0"/>
              <a:t>is better for search
</a:t>
            </a:r>
          </a:p>
          <a:p>
            <a:pPr>
              <a:lnSpc>
                <a:spcPct val="80000"/>
              </a:lnSpc>
            </a:pPr>
            <a:r>
              <a:rPr lang="en-US" sz="1800" dirty="0"/>
              <a:t>Typical search costs (average number of nodes expanded): Comparing Iterative </a:t>
            </a:r>
            <a:r>
              <a:rPr lang="en-US" sz="1800" dirty="0" smtClean="0"/>
              <a:t>Deepening </a:t>
            </a:r>
            <a:r>
              <a:rPr lang="en-US" sz="1800" dirty="0"/>
              <a:t>Search and A* search (for solution depth d):</a:t>
            </a:r>
            <a:endParaRPr lang="en-US" sz="1800" i="1" dirty="0"/>
          </a:p>
          <a:p>
            <a:pPr>
              <a:lnSpc>
                <a:spcPct val="80000"/>
              </a:lnSpc>
            </a:pPr>
            <a:r>
              <a:rPr lang="en-US" sz="1800" i="1" dirty="0"/>
              <a:t>d=12	</a:t>
            </a:r>
            <a:r>
              <a:rPr lang="en-US" sz="1800" dirty="0"/>
              <a:t>IDS = 3,644,035 nodes</a:t>
            </a:r>
            <a:br>
              <a:rPr lang="en-US" sz="1800" dirty="0"/>
            </a:br>
            <a:r>
              <a:rPr lang="en-US" sz="1800" dirty="0"/>
              <a:t>	A</a:t>
            </a:r>
            <a:r>
              <a:rPr lang="en-US" sz="1800" baseline="30000" dirty="0"/>
              <a:t>*</a:t>
            </a:r>
            <a:r>
              <a:rPr lang="en-US" sz="1800" dirty="0"/>
              <a:t>(h</a:t>
            </a:r>
            <a:r>
              <a:rPr lang="en-US" sz="1800" baseline="-25000" dirty="0"/>
              <a:t>1</a:t>
            </a:r>
            <a:r>
              <a:rPr lang="en-US" sz="1800" dirty="0"/>
              <a:t>) = 227 nodes </a:t>
            </a:r>
            <a:br>
              <a:rPr lang="en-US" sz="1800" dirty="0"/>
            </a:br>
            <a:r>
              <a:rPr lang="en-US" sz="1800" dirty="0"/>
              <a:t>	A</a:t>
            </a:r>
            <a:r>
              <a:rPr lang="en-US" sz="1800" baseline="30000" dirty="0"/>
              <a:t>*</a:t>
            </a:r>
            <a:r>
              <a:rPr lang="en-US" sz="1800" dirty="0"/>
              <a:t>(h</a:t>
            </a:r>
            <a:r>
              <a:rPr lang="en-US" sz="1800" baseline="-25000" dirty="0"/>
              <a:t>2</a:t>
            </a:r>
            <a:r>
              <a:rPr lang="en-US" sz="1800" dirty="0"/>
              <a:t>) = 73 nodes </a:t>
            </a:r>
          </a:p>
          <a:p>
            <a:pPr>
              <a:lnSpc>
                <a:spcPct val="80000"/>
              </a:lnSpc>
            </a:pPr>
            <a:r>
              <a:rPr lang="en-US" sz="1800" i="1" dirty="0"/>
              <a:t>d=24 	</a:t>
            </a:r>
            <a:r>
              <a:rPr lang="en-US" sz="1800" dirty="0"/>
              <a:t>IDS = too many nodes</a:t>
            </a:r>
            <a:br>
              <a:rPr lang="en-US" sz="1800" dirty="0"/>
            </a:br>
            <a:r>
              <a:rPr lang="en-US" sz="1800" dirty="0"/>
              <a:t>	A</a:t>
            </a:r>
            <a:r>
              <a:rPr lang="en-US" sz="1800" baseline="30000" dirty="0"/>
              <a:t>*</a:t>
            </a:r>
            <a:r>
              <a:rPr lang="en-US" sz="1800" dirty="0"/>
              <a:t>(h</a:t>
            </a:r>
            <a:r>
              <a:rPr lang="en-US" sz="1800" baseline="-25000" dirty="0"/>
              <a:t>1</a:t>
            </a:r>
            <a:r>
              <a:rPr lang="en-US" sz="1800" dirty="0"/>
              <a:t>) = 39,135 nodes </a:t>
            </a:r>
            <a:br>
              <a:rPr lang="en-US" sz="1800" dirty="0"/>
            </a:br>
            <a:r>
              <a:rPr lang="en-US" sz="1800" dirty="0"/>
              <a:t>	A</a:t>
            </a:r>
            <a:r>
              <a:rPr lang="en-US" sz="1800" baseline="30000" dirty="0"/>
              <a:t>*</a:t>
            </a:r>
            <a:r>
              <a:rPr lang="en-US" sz="1800" dirty="0"/>
              <a:t>(h</a:t>
            </a:r>
            <a:r>
              <a:rPr lang="en-US" sz="1800" baseline="-25000" dirty="0"/>
              <a:t>2</a:t>
            </a:r>
            <a:r>
              <a:rPr lang="en-US" sz="1800" dirty="0"/>
              <a:t>) = 1,641 nodes </a:t>
            </a:r>
          </a:p>
          <a:p>
            <a:pPr>
              <a:lnSpc>
                <a:spcPct val="80000"/>
              </a:lnSpc>
            </a:pPr>
            <a:r>
              <a:rPr lang="en-US" sz="1800" dirty="0"/>
              <a:t>Moreover, given any admissible heuristic h</a:t>
            </a:r>
            <a:r>
              <a:rPr lang="en-US" sz="1800" baseline="-25000" dirty="0"/>
              <a:t>a</a:t>
            </a:r>
            <a:r>
              <a:rPr lang="en-US" sz="1800" dirty="0"/>
              <a:t> and </a:t>
            </a:r>
            <a:r>
              <a:rPr lang="en-US" sz="1800" dirty="0" err="1"/>
              <a:t>h</a:t>
            </a:r>
            <a:r>
              <a:rPr lang="en-US" sz="1800" baseline="-25000" dirty="0" err="1"/>
              <a:t>b</a:t>
            </a:r>
            <a:r>
              <a:rPr lang="en-US" sz="1800" dirty="0"/>
              <a:t>, then h = max(</a:t>
            </a:r>
            <a:r>
              <a:rPr lang="en-US" sz="1800" dirty="0" err="1"/>
              <a:t>h</a:t>
            </a:r>
            <a:r>
              <a:rPr lang="en-US" sz="1800" baseline="-25000" dirty="0" err="1"/>
              <a:t>a</a:t>
            </a:r>
            <a:r>
              <a:rPr lang="en-US" sz="1800" dirty="0" err="1"/>
              <a:t>,h</a:t>
            </a:r>
            <a:r>
              <a:rPr lang="en-US" sz="1800" baseline="-25000" dirty="0" err="1"/>
              <a:t>b</a:t>
            </a:r>
            <a:r>
              <a:rPr lang="en-US" sz="1800" dirty="0"/>
              <a:t>) is also admissible and dominates h</a:t>
            </a:r>
            <a:r>
              <a:rPr lang="en-US" sz="1800" baseline="-25000" dirty="0"/>
              <a:t>a</a:t>
            </a:r>
            <a:r>
              <a:rPr lang="en-US" sz="1800" dirty="0"/>
              <a:t> and </a:t>
            </a:r>
            <a:r>
              <a:rPr lang="en-US" sz="1800" dirty="0" err="1"/>
              <a:t>h</a:t>
            </a:r>
            <a:r>
              <a:rPr lang="en-US" sz="1800" baseline="-25000" dirty="0" err="1"/>
              <a:t>b</a:t>
            </a:r>
            <a:r>
              <a:rPr lang="en-US" sz="1800" dirty="0"/>
              <a:t>.</a:t>
            </a:r>
          </a:p>
        </p:txBody>
      </p:sp>
    </p:spTree>
    <p:extLst>
      <p:ext uri="{BB962C8B-B14F-4D97-AF65-F5344CB8AC3E}">
        <p14:creationId xmlns:p14="http://schemas.microsoft.com/office/powerpoint/2010/main" val="448980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3555" y="433880"/>
            <a:ext cx="7209135" cy="857250"/>
          </a:xfrm>
        </p:spPr>
        <p:txBody>
          <a:bodyPr/>
          <a:lstStyle/>
          <a:p>
            <a:r>
              <a:rPr lang="en-US" dirty="0"/>
              <a:t>Relaxed problems</a:t>
            </a:r>
          </a:p>
        </p:txBody>
      </p:sp>
      <p:sp>
        <p:nvSpPr>
          <p:cNvPr id="31747" name="Rectangle 3"/>
          <p:cNvSpPr>
            <a:spLocks noGrp="1" noChangeArrowheads="1"/>
          </p:cNvSpPr>
          <p:nvPr>
            <p:ph type="body" idx="1"/>
          </p:nvPr>
        </p:nvSpPr>
        <p:spPr>
          <a:xfrm>
            <a:off x="907080" y="1486526"/>
            <a:ext cx="6172200" cy="3600450"/>
          </a:xfrm>
        </p:spPr>
        <p:txBody>
          <a:bodyPr>
            <a:normAutofit lnSpcReduction="10000"/>
          </a:bodyPr>
          <a:lstStyle/>
          <a:p>
            <a:pPr>
              <a:lnSpc>
                <a:spcPct val="90000"/>
              </a:lnSpc>
            </a:pPr>
            <a:r>
              <a:rPr lang="en-US" sz="1800" dirty="0"/>
              <a:t>A problem with fewer restrictions on the actions is called a </a:t>
            </a:r>
            <a:r>
              <a:rPr lang="en-US" sz="1800" dirty="0">
                <a:solidFill>
                  <a:srgbClr val="FF0000"/>
                </a:solidFill>
              </a:rPr>
              <a:t>relaxed problem</a:t>
            </a:r>
            <a:endParaRPr lang="en-US" sz="1800" dirty="0"/>
          </a:p>
          <a:p>
            <a:pPr>
              <a:lnSpc>
                <a:spcPct val="90000"/>
              </a:lnSpc>
            </a:pPr>
            <a:r>
              <a:rPr lang="en-US" sz="1800" dirty="0"/>
              <a:t>The cost of an optimal solution to a relaxed problem is an admissible heuristic for the original problem</a:t>
            </a:r>
          </a:p>
          <a:p>
            <a:pPr>
              <a:lnSpc>
                <a:spcPct val="90000"/>
              </a:lnSpc>
            </a:pPr>
            <a:r>
              <a:rPr lang="en-US" sz="1800" dirty="0"/>
              <a:t>If the rules of the 8-puzzle are relaxed so that a tile can move </a:t>
            </a:r>
            <a:r>
              <a:rPr lang="en-US" sz="1800" dirty="0">
                <a:solidFill>
                  <a:srgbClr val="FF0000"/>
                </a:solidFill>
              </a:rPr>
              <a:t>anywhere</a:t>
            </a:r>
            <a:r>
              <a:rPr lang="en-US" sz="1800" dirty="0"/>
              <a:t>, then </a:t>
            </a:r>
            <a:r>
              <a:rPr lang="en-US" sz="1800" i="1" dirty="0"/>
              <a:t>h</a:t>
            </a:r>
            <a:r>
              <a:rPr lang="en-US" sz="1800" i="1" baseline="-25000" dirty="0"/>
              <a:t>1</a:t>
            </a:r>
            <a:r>
              <a:rPr lang="en-US" sz="1800" i="1" dirty="0"/>
              <a:t>(n) </a:t>
            </a:r>
            <a:r>
              <a:rPr lang="en-US" sz="1800" dirty="0"/>
              <a:t>gives the shortest solution</a:t>
            </a:r>
          </a:p>
          <a:p>
            <a:pPr>
              <a:lnSpc>
                <a:spcPct val="90000"/>
              </a:lnSpc>
            </a:pPr>
            <a:r>
              <a:rPr lang="en-US" sz="1800" dirty="0"/>
              <a:t>If the rules are relaxed so that a tile can move to </a:t>
            </a:r>
            <a:r>
              <a:rPr lang="en-US" sz="1800" dirty="0">
                <a:solidFill>
                  <a:srgbClr val="FF0000"/>
                </a:solidFill>
              </a:rPr>
              <a:t>any adjacent square,</a:t>
            </a:r>
            <a:r>
              <a:rPr lang="en-US" sz="1800" dirty="0"/>
              <a:t> then </a:t>
            </a:r>
            <a:r>
              <a:rPr lang="en-US" sz="1800" i="1" dirty="0"/>
              <a:t>h</a:t>
            </a:r>
            <a:r>
              <a:rPr lang="en-US" sz="1800" i="1" baseline="-25000" dirty="0"/>
              <a:t>2</a:t>
            </a:r>
            <a:r>
              <a:rPr lang="en-US" sz="1800" i="1" dirty="0"/>
              <a:t>(n) </a:t>
            </a:r>
            <a:r>
              <a:rPr lang="en-US" sz="1800" dirty="0"/>
              <a:t>gives the shortest solution</a:t>
            </a:r>
          </a:p>
          <a:p>
            <a:pPr>
              <a:lnSpc>
                <a:spcPct val="90000"/>
              </a:lnSpc>
            </a:pPr>
            <a:r>
              <a:rPr lang="en-US" sz="1800" dirty="0"/>
              <a:t>This can be a good way to generate heuristics.</a:t>
            </a:r>
          </a:p>
          <a:p>
            <a:pPr>
              <a:lnSpc>
                <a:spcPct val="90000"/>
              </a:lnSpc>
            </a:pPr>
            <a:r>
              <a:rPr lang="en-US" sz="1800" dirty="0"/>
              <a:t>Also, computer programs can themselves help to propose good heuristics (or we can learn heuristics).</a:t>
            </a:r>
          </a:p>
          <a:p>
            <a:pPr>
              <a:lnSpc>
                <a:spcPct val="90000"/>
              </a:lnSpc>
            </a:pPr>
            <a:r>
              <a:rPr lang="en-US" sz="1800" dirty="0"/>
              <a:t>Sometimes even if h is not admissible, we can do A* search and it works pretty well (Speech Recognition using “Stack Decoding”)</a:t>
            </a:r>
          </a:p>
        </p:txBody>
      </p:sp>
    </p:spTree>
    <p:extLst>
      <p:ext uri="{BB962C8B-B14F-4D97-AF65-F5344CB8AC3E}">
        <p14:creationId xmlns:p14="http://schemas.microsoft.com/office/powerpoint/2010/main" val="3793032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538" y="1808225"/>
            <a:ext cx="6260905" cy="572644"/>
          </a:xfrm>
        </p:spPr>
        <p:txBody>
          <a:bodyPr>
            <a:normAutofit fontScale="90000"/>
          </a:bodyPr>
          <a:lstStyle/>
          <a:p>
            <a:r>
              <a:rPr lang="en-IN" dirty="0" smtClean="0"/>
              <a:t>Some More Notes</a:t>
            </a:r>
            <a:endParaRPr lang="en-IN" dirty="0"/>
          </a:p>
        </p:txBody>
      </p:sp>
    </p:spTree>
    <p:extLst>
      <p:ext uri="{BB962C8B-B14F-4D97-AF65-F5344CB8AC3E}">
        <p14:creationId xmlns:p14="http://schemas.microsoft.com/office/powerpoint/2010/main" val="3979842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92E9BB-6DFF-4D68-8B04-7396812BFF6F}" type="slidenum">
              <a:rPr lang="en-GB"/>
              <a:pPr/>
              <a:t>34</a:t>
            </a:fld>
            <a:endParaRPr lang="en-GB"/>
          </a:p>
        </p:txBody>
      </p:sp>
      <p:sp>
        <p:nvSpPr>
          <p:cNvPr id="9218" name="Rectangle 2"/>
          <p:cNvSpPr>
            <a:spLocks noGrp="1" noChangeArrowheads="1"/>
          </p:cNvSpPr>
          <p:nvPr>
            <p:ph type="title"/>
          </p:nvPr>
        </p:nvSpPr>
        <p:spPr/>
        <p:txBody>
          <a:bodyPr>
            <a:normAutofit fontScale="90000"/>
          </a:bodyPr>
          <a:lstStyle/>
          <a:p>
            <a:r>
              <a:rPr lang="en-GB"/>
              <a:t>Blind Search</a:t>
            </a:r>
          </a:p>
        </p:txBody>
      </p:sp>
      <p:sp>
        <p:nvSpPr>
          <p:cNvPr id="9219" name="Rectangle 3"/>
          <p:cNvSpPr>
            <a:spLocks noGrp="1" noChangeArrowheads="1"/>
          </p:cNvSpPr>
          <p:nvPr>
            <p:ph type="body" idx="1"/>
          </p:nvPr>
        </p:nvSpPr>
        <p:spPr>
          <a:xfrm>
            <a:off x="296260" y="1528895"/>
            <a:ext cx="8246070" cy="2875316"/>
          </a:xfrm>
        </p:spPr>
        <p:txBody>
          <a:bodyPr/>
          <a:lstStyle/>
          <a:p>
            <a:pPr algn="just"/>
            <a:r>
              <a:rPr lang="en-US" sz="1500" dirty="0"/>
              <a:t>Depth-first search and breadth-first search are examples of </a:t>
            </a:r>
            <a:r>
              <a:rPr lang="en-US" sz="1500" i="1" dirty="0">
                <a:solidFill>
                  <a:srgbClr val="0000FF"/>
                </a:solidFill>
              </a:rPr>
              <a:t>blind</a:t>
            </a:r>
            <a:r>
              <a:rPr lang="en-US" sz="1500" dirty="0"/>
              <a:t> (or uninformed) search strategies. </a:t>
            </a:r>
          </a:p>
          <a:p>
            <a:pPr algn="just">
              <a:buFontTx/>
              <a:buNone/>
            </a:pPr>
            <a:endParaRPr lang="en-US" sz="600" dirty="0"/>
          </a:p>
          <a:p>
            <a:pPr algn="just"/>
            <a:r>
              <a:rPr lang="en-US" sz="1500" dirty="0"/>
              <a:t>Breadth-first search produces an optimal solution (eventually, and if one exists), but it still searches blindly through the state-space.</a:t>
            </a:r>
          </a:p>
          <a:p>
            <a:pPr algn="just">
              <a:buFontTx/>
              <a:buNone/>
            </a:pPr>
            <a:endParaRPr lang="en-US" sz="600" dirty="0"/>
          </a:p>
          <a:p>
            <a:pPr algn="just"/>
            <a:r>
              <a:rPr lang="en-US" sz="1500" dirty="0"/>
              <a:t>Neither uses any knowledge about the specific domain in question to search through the state-space in a more directed manner.</a:t>
            </a:r>
          </a:p>
          <a:p>
            <a:pPr algn="just">
              <a:buFontTx/>
              <a:buNone/>
            </a:pPr>
            <a:endParaRPr lang="en-US" sz="600" dirty="0"/>
          </a:p>
          <a:p>
            <a:pPr algn="just"/>
            <a:r>
              <a:rPr lang="en-US" sz="1500" dirty="0"/>
              <a:t>If the search space is big, blind search can simply take too long to be practical, or can significantly limit how deep we're able to look into the space.</a:t>
            </a:r>
          </a:p>
          <a:p>
            <a:pPr algn="just">
              <a:buFontTx/>
              <a:buNone/>
            </a:pPr>
            <a:endParaRPr lang="en-US" sz="600" dirty="0"/>
          </a:p>
        </p:txBody>
      </p:sp>
    </p:spTree>
    <p:extLst>
      <p:ext uri="{BB962C8B-B14F-4D97-AF65-F5344CB8AC3E}">
        <p14:creationId xmlns:p14="http://schemas.microsoft.com/office/powerpoint/2010/main" val="262686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766149-7FFB-4FAC-8B6E-A98967A7E94F}" type="slidenum">
              <a:rPr lang="en-GB"/>
              <a:pPr/>
              <a:t>35</a:t>
            </a:fld>
            <a:endParaRPr lang="en-GB"/>
          </a:p>
        </p:txBody>
      </p:sp>
      <p:sp>
        <p:nvSpPr>
          <p:cNvPr id="10242" name="Rectangle 2"/>
          <p:cNvSpPr>
            <a:spLocks noGrp="1" noChangeArrowheads="1"/>
          </p:cNvSpPr>
          <p:nvPr>
            <p:ph type="title"/>
          </p:nvPr>
        </p:nvSpPr>
        <p:spPr/>
        <p:txBody>
          <a:bodyPr>
            <a:normAutofit fontScale="90000"/>
          </a:bodyPr>
          <a:lstStyle/>
          <a:p>
            <a:r>
              <a:rPr lang="en-GB"/>
              <a:t>Informed Search</a:t>
            </a:r>
          </a:p>
        </p:txBody>
      </p:sp>
      <p:sp>
        <p:nvSpPr>
          <p:cNvPr id="10243" name="Rectangle 3"/>
          <p:cNvSpPr>
            <a:spLocks noGrp="1" noChangeArrowheads="1"/>
          </p:cNvSpPr>
          <p:nvPr>
            <p:ph type="body" idx="1"/>
          </p:nvPr>
        </p:nvSpPr>
        <p:spPr>
          <a:xfrm>
            <a:off x="907080" y="1655520"/>
            <a:ext cx="7635250" cy="3661172"/>
          </a:xfrm>
        </p:spPr>
        <p:txBody>
          <a:bodyPr/>
          <a:lstStyle/>
          <a:p>
            <a:r>
              <a:rPr lang="en-US" sz="1500" dirty="0"/>
              <a:t>A search strategy which searches the most promising branches of the state-space first can:</a:t>
            </a:r>
          </a:p>
          <a:p>
            <a:pPr lvl="1"/>
            <a:endParaRPr lang="en-US" sz="600" dirty="0"/>
          </a:p>
          <a:p>
            <a:pPr lvl="1"/>
            <a:r>
              <a:rPr lang="en-US" sz="1500" dirty="0"/>
              <a:t>find a solution more quickly, </a:t>
            </a:r>
          </a:p>
          <a:p>
            <a:pPr lvl="1"/>
            <a:r>
              <a:rPr lang="en-US" sz="1500" dirty="0"/>
              <a:t>find solutions even when there is limited time available, </a:t>
            </a:r>
          </a:p>
          <a:p>
            <a:pPr lvl="1"/>
            <a:r>
              <a:rPr lang="en-US" sz="1500" dirty="0"/>
              <a:t>often find a </a:t>
            </a:r>
            <a:r>
              <a:rPr lang="en-US" sz="1500" i="1" dirty="0">
                <a:solidFill>
                  <a:srgbClr val="0000FF"/>
                </a:solidFill>
              </a:rPr>
              <a:t>better</a:t>
            </a:r>
            <a:r>
              <a:rPr lang="en-US" sz="1500" dirty="0"/>
              <a:t> solution, since more profitable parts of the state-space can be examined, while ignoring the unprofitable parts.</a:t>
            </a:r>
          </a:p>
          <a:p>
            <a:pPr>
              <a:buFontTx/>
              <a:buNone/>
            </a:pPr>
            <a:endParaRPr lang="en-US" sz="600" dirty="0"/>
          </a:p>
          <a:p>
            <a:pPr>
              <a:buFontTx/>
              <a:buNone/>
            </a:pPr>
            <a:endParaRPr lang="en-US" sz="600" dirty="0"/>
          </a:p>
          <a:p>
            <a:r>
              <a:rPr lang="en-US" sz="1500" dirty="0"/>
              <a:t>A search strategy which is better than another at identifying the most promising branches of a search-space is said to be more </a:t>
            </a:r>
            <a:r>
              <a:rPr lang="en-US" sz="1500" i="1" dirty="0">
                <a:solidFill>
                  <a:srgbClr val="0000FF"/>
                </a:solidFill>
              </a:rPr>
              <a:t>informed</a:t>
            </a:r>
            <a:r>
              <a:rPr lang="en-US" sz="1500" dirty="0"/>
              <a:t>.</a:t>
            </a:r>
          </a:p>
          <a:p>
            <a:endParaRPr lang="en-GB" sz="1500" dirty="0"/>
          </a:p>
          <a:p>
            <a:endParaRPr lang="en-GB" dirty="0"/>
          </a:p>
        </p:txBody>
      </p:sp>
    </p:spTree>
    <p:extLst>
      <p:ext uri="{BB962C8B-B14F-4D97-AF65-F5344CB8AC3E}">
        <p14:creationId xmlns:p14="http://schemas.microsoft.com/office/powerpoint/2010/main" val="293860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t>21/10/04</a:t>
            </a:r>
          </a:p>
        </p:txBody>
      </p:sp>
      <p:sp>
        <p:nvSpPr>
          <p:cNvPr id="6" name="Footer Placeholder 4"/>
          <p:cNvSpPr>
            <a:spLocks noGrp="1"/>
          </p:cNvSpPr>
          <p:nvPr>
            <p:ph type="ftr" sz="quarter" idx="11"/>
          </p:nvPr>
        </p:nvSpPr>
        <p:spPr/>
        <p:txBody>
          <a:bodyPr/>
          <a:lstStyle/>
          <a:p>
            <a:r>
              <a:rPr lang="en-GB"/>
              <a:t>AIPP Lecture 9: Informed Search Strategies</a:t>
            </a:r>
          </a:p>
        </p:txBody>
      </p:sp>
      <p:sp>
        <p:nvSpPr>
          <p:cNvPr id="7" name="Slide Number Placeholder 5"/>
          <p:cNvSpPr>
            <a:spLocks noGrp="1"/>
          </p:cNvSpPr>
          <p:nvPr>
            <p:ph type="sldNum" sz="quarter" idx="12"/>
          </p:nvPr>
        </p:nvSpPr>
        <p:spPr/>
        <p:txBody>
          <a:bodyPr/>
          <a:lstStyle/>
          <a:p>
            <a:fld id="{30066C44-8DFF-4F94-A657-4ACB790FD7D4}" type="slidenum">
              <a:rPr lang="en-GB"/>
              <a:pPr/>
              <a:t>36</a:t>
            </a:fld>
            <a:endParaRPr lang="en-GB"/>
          </a:p>
        </p:txBody>
      </p:sp>
      <p:sp>
        <p:nvSpPr>
          <p:cNvPr id="11266" name="Rectangle 2"/>
          <p:cNvSpPr>
            <a:spLocks noGrp="1" noChangeArrowheads="1"/>
          </p:cNvSpPr>
          <p:nvPr>
            <p:ph type="title"/>
          </p:nvPr>
        </p:nvSpPr>
        <p:spPr/>
        <p:txBody>
          <a:bodyPr>
            <a:normAutofit fontScale="90000"/>
          </a:bodyPr>
          <a:lstStyle/>
          <a:p>
            <a:r>
              <a:rPr lang="en-GB"/>
              <a:t>Best-first search</a:t>
            </a:r>
          </a:p>
        </p:txBody>
      </p:sp>
      <p:sp>
        <p:nvSpPr>
          <p:cNvPr id="11267" name="Rectangle 3"/>
          <p:cNvSpPr>
            <a:spLocks noGrp="1" noChangeArrowheads="1"/>
          </p:cNvSpPr>
          <p:nvPr>
            <p:ph type="body" idx="1"/>
          </p:nvPr>
        </p:nvSpPr>
        <p:spPr/>
        <p:txBody>
          <a:bodyPr/>
          <a:lstStyle/>
          <a:p>
            <a:pPr algn="just"/>
            <a:r>
              <a:rPr lang="en-US" sz="1500"/>
              <a:t>To implement an </a:t>
            </a:r>
            <a:r>
              <a:rPr lang="en-US" sz="1500" i="1">
                <a:solidFill>
                  <a:srgbClr val="0000FF"/>
                </a:solidFill>
              </a:rPr>
              <a:t>informed</a:t>
            </a:r>
            <a:r>
              <a:rPr lang="en-US" sz="1500"/>
              <a:t> search strategy, we need to slightly modify the skeleton for agenda-based search that we've already seen.</a:t>
            </a:r>
          </a:p>
          <a:p>
            <a:pPr algn="just">
              <a:buFontTx/>
              <a:buNone/>
            </a:pPr>
            <a:endParaRPr lang="en-US" sz="600"/>
          </a:p>
          <a:p>
            <a:pPr algn="just"/>
            <a:r>
              <a:rPr lang="en-US" sz="1500"/>
              <a:t>Again, the crucial part of the skeleton is where we update the agenda.</a:t>
            </a:r>
          </a:p>
          <a:p>
            <a:pPr algn="just">
              <a:buFontTx/>
              <a:buNone/>
            </a:pPr>
            <a:endParaRPr lang="en-US" sz="600"/>
          </a:p>
          <a:p>
            <a:pPr algn="just"/>
            <a:r>
              <a:rPr lang="en-US" sz="1500"/>
              <a:t>Rather than simply adding the new agenda items to the beginning (depth-first) or end (breadth-first) of the existing agenda, </a:t>
            </a:r>
            <a:r>
              <a:rPr lang="en-US" sz="1500" i="1">
                <a:solidFill>
                  <a:srgbClr val="0000FF"/>
                </a:solidFill>
              </a:rPr>
              <a:t>we add them to the existing agenda in order</a:t>
            </a:r>
            <a:r>
              <a:rPr lang="en-US" sz="1500"/>
              <a:t> according to some measure of how promising we think a state is, with the most promising ones first. This gives us </a:t>
            </a:r>
            <a:r>
              <a:rPr lang="en-US" sz="1500" i="1">
                <a:solidFill>
                  <a:srgbClr val="0000FF"/>
                </a:solidFill>
              </a:rPr>
              <a:t>best-first search</a:t>
            </a:r>
            <a:r>
              <a:rPr lang="en-US" sz="1500"/>
              <a:t>.</a:t>
            </a:r>
          </a:p>
          <a:p>
            <a:pPr algn="just">
              <a:buFontTx/>
              <a:buNone/>
            </a:pPr>
            <a:endParaRPr lang="en-US" sz="600"/>
          </a:p>
          <a:p>
            <a:pPr algn="just">
              <a:buFontTx/>
              <a:buNone/>
            </a:pPr>
            <a:r>
              <a:rPr lang="en-US" sz="1350">
                <a:latin typeface="Courier New" panose="02070309020205020404" pitchFamily="49" charset="0"/>
              </a:rPr>
              <a:t>	</a:t>
            </a:r>
            <a:r>
              <a:rPr lang="en-US" sz="1350" b="1">
                <a:latin typeface="Courier New" panose="02070309020205020404" pitchFamily="49" charset="0"/>
              </a:rPr>
              <a:t>update_agenda(OldAgenda, NewStates, NewAgenda) :-</a:t>
            </a:r>
          </a:p>
          <a:p>
            <a:pPr algn="just">
              <a:buFontTx/>
              <a:buNone/>
            </a:pPr>
            <a:r>
              <a:rPr lang="en-US" sz="1350" b="1">
                <a:latin typeface="Courier New" panose="02070309020205020404" pitchFamily="49" charset="0"/>
              </a:rPr>
              <a:t>		append(NewStates, OldAgenda, NewAgenda).</a:t>
            </a:r>
          </a:p>
          <a:p>
            <a:pPr algn="just">
              <a:buFontTx/>
              <a:buNone/>
            </a:pPr>
            <a:r>
              <a:rPr lang="en-US" sz="1350" b="1">
                <a:latin typeface="Courier New" panose="02070309020205020404" pitchFamily="49" charset="0"/>
              </a:rPr>
              <a:t>       sort_agenda(NewStates, OldAgenda, NewAgenda).</a:t>
            </a:r>
            <a:endParaRPr lang="en-GB" sz="1500" b="1"/>
          </a:p>
        </p:txBody>
      </p:sp>
      <p:sp>
        <p:nvSpPr>
          <p:cNvPr id="11268" name="Line 4"/>
          <p:cNvSpPr>
            <a:spLocks noChangeShapeType="1"/>
          </p:cNvSpPr>
          <p:nvPr/>
        </p:nvSpPr>
        <p:spPr bwMode="auto">
          <a:xfrm>
            <a:off x="2736057" y="3975497"/>
            <a:ext cx="4212431"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Tree>
    <p:extLst>
      <p:ext uri="{BB962C8B-B14F-4D97-AF65-F5344CB8AC3E}">
        <p14:creationId xmlns:p14="http://schemas.microsoft.com/office/powerpoint/2010/main" val="3839601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GB"/>
              <a:t>21/10/04</a:t>
            </a:r>
          </a:p>
        </p:txBody>
      </p:sp>
      <p:sp>
        <p:nvSpPr>
          <p:cNvPr id="6" name="Footer Placeholder 4"/>
          <p:cNvSpPr>
            <a:spLocks noGrp="1"/>
          </p:cNvSpPr>
          <p:nvPr>
            <p:ph type="ftr" sz="quarter" idx="11"/>
          </p:nvPr>
        </p:nvSpPr>
        <p:spPr/>
        <p:txBody>
          <a:bodyPr/>
          <a:lstStyle/>
          <a:p>
            <a:r>
              <a:rPr lang="en-GB"/>
              <a:t>AIPP Lecture 9: Informed Search Strategies</a:t>
            </a:r>
          </a:p>
        </p:txBody>
      </p:sp>
      <p:sp>
        <p:nvSpPr>
          <p:cNvPr id="7" name="Slide Number Placeholder 5"/>
          <p:cNvSpPr>
            <a:spLocks noGrp="1"/>
          </p:cNvSpPr>
          <p:nvPr>
            <p:ph type="sldNum" sz="quarter" idx="12"/>
          </p:nvPr>
        </p:nvSpPr>
        <p:spPr/>
        <p:txBody>
          <a:bodyPr/>
          <a:lstStyle/>
          <a:p>
            <a:fld id="{E1A9061B-C3DB-4481-BB69-66D12EAD22E4}" type="slidenum">
              <a:rPr lang="en-GB"/>
              <a:pPr/>
              <a:t>37</a:t>
            </a:fld>
            <a:endParaRPr lang="en-GB"/>
          </a:p>
        </p:txBody>
      </p:sp>
      <p:sp>
        <p:nvSpPr>
          <p:cNvPr id="23554" name="Rectangle 2"/>
          <p:cNvSpPr>
            <a:spLocks noGrp="1" noChangeArrowheads="1"/>
          </p:cNvSpPr>
          <p:nvPr>
            <p:ph type="title"/>
          </p:nvPr>
        </p:nvSpPr>
        <p:spPr/>
        <p:txBody>
          <a:bodyPr>
            <a:normAutofit fontScale="90000"/>
          </a:bodyPr>
          <a:lstStyle/>
          <a:p>
            <a:r>
              <a:rPr lang="en-GB"/>
              <a:t>Best-first search (2)</a:t>
            </a:r>
          </a:p>
        </p:txBody>
      </p:sp>
      <p:sp>
        <p:nvSpPr>
          <p:cNvPr id="23555" name="Rectangle 3"/>
          <p:cNvSpPr>
            <a:spLocks noGrp="1" noChangeArrowheads="1"/>
          </p:cNvSpPr>
          <p:nvPr>
            <p:ph type="body" idx="1"/>
          </p:nvPr>
        </p:nvSpPr>
        <p:spPr>
          <a:xfrm>
            <a:off x="2087167" y="789385"/>
            <a:ext cx="5725715" cy="3942159"/>
          </a:xfrm>
        </p:spPr>
        <p:txBody>
          <a:bodyPr/>
          <a:lstStyle/>
          <a:p>
            <a:pPr algn="just">
              <a:buFontTx/>
              <a:buNone/>
            </a:pPr>
            <a:r>
              <a:rPr lang="en-US" sz="600">
                <a:latin typeface="Courier New" panose="02070309020205020404" pitchFamily="49" charset="0"/>
              </a:rPr>
              <a:t>	</a:t>
            </a:r>
          </a:p>
          <a:p>
            <a:pPr algn="just">
              <a:buFontTx/>
              <a:buNone/>
            </a:pPr>
            <a:r>
              <a:rPr lang="en-US" sz="1200">
                <a:latin typeface="Courier New" panose="02070309020205020404" pitchFamily="49" charset="0"/>
              </a:rPr>
              <a:t>	</a:t>
            </a:r>
            <a:r>
              <a:rPr lang="en-US" sz="1200" b="1">
                <a:latin typeface="Courier New" panose="02070309020205020404" pitchFamily="49" charset="0"/>
              </a:rPr>
              <a:t>sort_agenda([], NewAgenda, NewAgenda).</a:t>
            </a:r>
          </a:p>
          <a:p>
            <a:pPr>
              <a:buFontTx/>
              <a:buNone/>
            </a:pPr>
            <a:r>
              <a:rPr lang="en-US" sz="1200" b="1">
                <a:latin typeface="Courier New" panose="02070309020205020404" pitchFamily="49" charset="0"/>
              </a:rPr>
              <a:t>	sort_agenda([State|NewStates], OldAgenda, SortedAgenda):-</a:t>
            </a:r>
          </a:p>
          <a:p>
            <a:pPr>
              <a:buFontTx/>
              <a:buNone/>
            </a:pPr>
            <a:r>
              <a:rPr lang="en-US" sz="1200" b="1">
                <a:latin typeface="Courier New" panose="02070309020205020404" pitchFamily="49" charset="0"/>
              </a:rPr>
              <a:t>		insert(State, OldAgenda, NewAgenda),</a:t>
            </a:r>
          </a:p>
          <a:p>
            <a:pPr>
              <a:buFontTx/>
              <a:buNone/>
            </a:pPr>
            <a:r>
              <a:rPr lang="en-US" sz="1200" b="1">
                <a:latin typeface="Courier New" panose="02070309020205020404" pitchFamily="49" charset="0"/>
              </a:rPr>
              <a:t>		sort_agenda(NewStates, NewAgenda, SortedAgenda).</a:t>
            </a:r>
          </a:p>
          <a:p>
            <a:pPr>
              <a:buFontTx/>
              <a:buNone/>
            </a:pPr>
            <a:endParaRPr lang="en-US" sz="600" b="1">
              <a:latin typeface="Courier New" panose="02070309020205020404" pitchFamily="49" charset="0"/>
            </a:endParaRPr>
          </a:p>
          <a:p>
            <a:pPr>
              <a:buFontTx/>
              <a:buNone/>
            </a:pPr>
            <a:r>
              <a:rPr lang="en-US" sz="1200" b="1">
                <a:latin typeface="Courier New" panose="02070309020205020404" pitchFamily="49" charset="0"/>
              </a:rPr>
              <a:t>	insert(New, [], [New]).</a:t>
            </a:r>
          </a:p>
          <a:p>
            <a:pPr>
              <a:buFontTx/>
              <a:buNone/>
            </a:pPr>
            <a:r>
              <a:rPr lang="en-US" sz="1200" b="1">
                <a:latin typeface="Courier New" panose="02070309020205020404" pitchFamily="49" charset="0"/>
              </a:rPr>
              <a:t>	insert(New, [Old|Agenda], [New,Old|Agenda]):-</a:t>
            </a:r>
          </a:p>
          <a:p>
            <a:pPr>
              <a:buFontTx/>
              <a:buNone/>
            </a:pPr>
            <a:r>
              <a:rPr lang="en-US" sz="1200" b="1">
                <a:latin typeface="Courier New" panose="02070309020205020404" pitchFamily="49" charset="0"/>
              </a:rPr>
              <a:t>		h(New,H), h(Old,H2), H =&lt; H2. </a:t>
            </a:r>
          </a:p>
          <a:p>
            <a:pPr>
              <a:buFontTx/>
              <a:buNone/>
            </a:pPr>
            <a:r>
              <a:rPr lang="en-US" sz="1200" b="1">
                <a:latin typeface="Courier New" panose="02070309020205020404" pitchFamily="49" charset="0"/>
              </a:rPr>
              <a:t>	insert(New, [Old|Agenda], [Old|Rest]):-</a:t>
            </a:r>
          </a:p>
          <a:p>
            <a:pPr>
              <a:buFontTx/>
              <a:buNone/>
            </a:pPr>
            <a:r>
              <a:rPr lang="en-US" sz="1200" b="1">
                <a:latin typeface="Courier New" panose="02070309020205020404" pitchFamily="49" charset="0"/>
              </a:rPr>
              <a:t>		insert(New, Agenda, Rest).</a:t>
            </a:r>
          </a:p>
          <a:p>
            <a:pPr>
              <a:buFontTx/>
              <a:buNone/>
            </a:pPr>
            <a:endParaRPr lang="en-US" sz="600" b="1">
              <a:latin typeface="Courier New" panose="02070309020205020404" pitchFamily="49" charset="0"/>
            </a:endParaRPr>
          </a:p>
          <a:p>
            <a:pPr algn="just"/>
            <a:endParaRPr lang="en-US" sz="600"/>
          </a:p>
          <a:p>
            <a:pPr algn="just"/>
            <a:r>
              <a:rPr lang="en-US" sz="1425"/>
              <a:t>This is a very general skeleton. By implementing </a:t>
            </a:r>
            <a:r>
              <a:rPr lang="en-US" sz="1425" b="1">
                <a:solidFill>
                  <a:srgbClr val="0000FF"/>
                </a:solidFill>
                <a:latin typeface="Courier New" panose="02070309020205020404" pitchFamily="49" charset="0"/>
              </a:rPr>
              <a:t>sort_agenda/3</a:t>
            </a:r>
            <a:r>
              <a:rPr lang="en-US" sz="1425"/>
              <a:t>, according to whatever domain we're looking at, we can make the search strategy </a:t>
            </a:r>
            <a:r>
              <a:rPr lang="en-US" sz="1425" i="1">
                <a:solidFill>
                  <a:srgbClr val="0000FF"/>
                </a:solidFill>
              </a:rPr>
              <a:t>informed</a:t>
            </a:r>
            <a:r>
              <a:rPr lang="en-US" sz="1425"/>
              <a:t> by our knowledge of the domain.</a:t>
            </a:r>
          </a:p>
          <a:p>
            <a:pPr algn="just"/>
            <a:r>
              <a:rPr lang="en-US" sz="1425"/>
              <a:t>Best-first search isn't so much a search strategy, as a mechanism for implementing many </a:t>
            </a:r>
            <a:r>
              <a:rPr lang="en-US" sz="1425" i="1">
                <a:solidFill>
                  <a:srgbClr val="0000FF"/>
                </a:solidFill>
              </a:rPr>
              <a:t>different</a:t>
            </a:r>
            <a:r>
              <a:rPr lang="en-US" sz="1425"/>
              <a:t> types of informed search.</a:t>
            </a:r>
            <a:endParaRPr lang="en-GB" sz="1425"/>
          </a:p>
        </p:txBody>
      </p:sp>
      <p:sp>
        <p:nvSpPr>
          <p:cNvPr id="23556" name="Text Box 4"/>
          <p:cNvSpPr txBox="1">
            <a:spLocks noChangeArrowheads="1"/>
          </p:cNvSpPr>
          <p:nvPr/>
        </p:nvSpPr>
        <p:spPr bwMode="auto">
          <a:xfrm>
            <a:off x="6316266" y="2356248"/>
            <a:ext cx="1742785"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Font typeface="Wingdings" panose="05000000000000000000" pitchFamily="2" charset="2"/>
              <a:buChar char="ß"/>
            </a:pPr>
            <a:r>
              <a:rPr lang="en-US" sz="1200">
                <a:latin typeface="Arial" panose="020B0604020202020204" pitchFamily="34" charset="0"/>
                <a:sym typeface="Wingdings" panose="05000000000000000000" pitchFamily="2" charset="2"/>
              </a:rPr>
              <a:t> Compares heuristic </a:t>
            </a:r>
          </a:p>
          <a:p>
            <a:pPr algn="l">
              <a:spcBef>
                <a:spcPct val="20000"/>
              </a:spcBef>
              <a:buFont typeface="Wingdings" panose="05000000000000000000" pitchFamily="2" charset="2"/>
              <a:buNone/>
            </a:pPr>
            <a:r>
              <a:rPr lang="en-US" sz="1200">
                <a:latin typeface="Arial" panose="020B0604020202020204" pitchFamily="34" charset="0"/>
                <a:sym typeface="Wingdings" panose="05000000000000000000" pitchFamily="2" charset="2"/>
              </a:rPr>
              <a:t>     evaluation for </a:t>
            </a:r>
          </a:p>
          <a:p>
            <a:pPr algn="l">
              <a:spcBef>
                <a:spcPct val="20000"/>
              </a:spcBef>
              <a:buFont typeface="Wingdings" panose="05000000000000000000" pitchFamily="2" charset="2"/>
              <a:buNone/>
            </a:pPr>
            <a:r>
              <a:rPr lang="en-US" sz="1200">
                <a:latin typeface="Arial" panose="020B0604020202020204" pitchFamily="34" charset="0"/>
                <a:sym typeface="Wingdings" panose="05000000000000000000" pitchFamily="2" charset="2"/>
              </a:rPr>
              <a:t>     each state</a:t>
            </a:r>
            <a:r>
              <a:rPr lang="en-US" sz="1200">
                <a:latin typeface="Arial" panose="020B0604020202020204" pitchFamily="34" charset="0"/>
              </a:rPr>
              <a:t>.</a:t>
            </a:r>
            <a:endParaRPr lang="en-GB" sz="1200">
              <a:latin typeface="Arial" panose="020B0604020202020204" pitchFamily="34" charset="0"/>
            </a:endParaRPr>
          </a:p>
        </p:txBody>
      </p:sp>
    </p:spTree>
    <p:extLst>
      <p:ext uri="{BB962C8B-B14F-4D97-AF65-F5344CB8AC3E}">
        <p14:creationId xmlns:p14="http://schemas.microsoft.com/office/powerpoint/2010/main" val="4287363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DF86E8-D905-44B5-B6B9-979B50D541D3}" type="slidenum">
              <a:rPr lang="en-GB"/>
              <a:pPr/>
              <a:t>38</a:t>
            </a:fld>
            <a:endParaRPr lang="en-GB"/>
          </a:p>
        </p:txBody>
      </p:sp>
      <p:sp>
        <p:nvSpPr>
          <p:cNvPr id="12290" name="Rectangle 2"/>
          <p:cNvSpPr>
            <a:spLocks noGrp="1" noChangeArrowheads="1"/>
          </p:cNvSpPr>
          <p:nvPr>
            <p:ph type="title"/>
          </p:nvPr>
        </p:nvSpPr>
        <p:spPr>
          <a:xfrm>
            <a:off x="262559" y="586585"/>
            <a:ext cx="8246070" cy="610821"/>
          </a:xfrm>
        </p:spPr>
        <p:txBody>
          <a:bodyPr/>
          <a:lstStyle/>
          <a:p>
            <a:r>
              <a:rPr lang="en-US" sz="2400" dirty="0"/>
              <a:t>Uniform-cost search</a:t>
            </a:r>
            <a:endParaRPr lang="en-GB" sz="2400" dirty="0"/>
          </a:p>
        </p:txBody>
      </p:sp>
      <p:sp>
        <p:nvSpPr>
          <p:cNvPr id="12291" name="Rectangle 3"/>
          <p:cNvSpPr>
            <a:spLocks noGrp="1" noChangeArrowheads="1"/>
          </p:cNvSpPr>
          <p:nvPr>
            <p:ph type="body" idx="1"/>
          </p:nvPr>
        </p:nvSpPr>
        <p:spPr>
          <a:xfrm>
            <a:off x="296260" y="1630269"/>
            <a:ext cx="8246070" cy="3512213"/>
          </a:xfrm>
        </p:spPr>
        <p:txBody>
          <a:bodyPr/>
          <a:lstStyle/>
          <a:p>
            <a:pPr algn="just"/>
            <a:r>
              <a:rPr lang="en-US" sz="1500" dirty="0"/>
              <a:t>One simple way to sort the agenda is by the </a:t>
            </a:r>
            <a:r>
              <a:rPr lang="en-US" sz="1500" i="1" dirty="0">
                <a:solidFill>
                  <a:srgbClr val="0000FF"/>
                </a:solidFill>
              </a:rPr>
              <a:t>cost-so-far</a:t>
            </a:r>
            <a:r>
              <a:rPr lang="en-US" sz="1500" dirty="0"/>
              <a:t>. This might be the number of moves we've made so far in a game, or the distance we've </a:t>
            </a:r>
            <a:r>
              <a:rPr lang="en-GB" sz="1500" dirty="0"/>
              <a:t>travelled</a:t>
            </a:r>
            <a:r>
              <a:rPr lang="en-US" sz="1500" dirty="0"/>
              <a:t> so far looking for a route between towns.</a:t>
            </a:r>
          </a:p>
          <a:p>
            <a:pPr algn="just"/>
            <a:endParaRPr lang="en-US" sz="600" dirty="0"/>
          </a:p>
          <a:p>
            <a:pPr algn="just"/>
            <a:r>
              <a:rPr lang="en-US" sz="1500" dirty="0"/>
              <a:t>If we sort the agenda so that the states with the </a:t>
            </a:r>
            <a:r>
              <a:rPr lang="en-US" sz="1500" i="1" dirty="0">
                <a:solidFill>
                  <a:srgbClr val="0000FF"/>
                </a:solidFill>
              </a:rPr>
              <a:t>lowest</a:t>
            </a:r>
            <a:r>
              <a:rPr lang="en-US" sz="1500" dirty="0"/>
              <a:t> costs come first, then we'll always expand these first, and that means that we're sure we'll always find an </a:t>
            </a:r>
            <a:r>
              <a:rPr lang="en-US" sz="1500" i="1" dirty="0">
                <a:solidFill>
                  <a:srgbClr val="0000FF"/>
                </a:solidFill>
              </a:rPr>
              <a:t>optimal</a:t>
            </a:r>
            <a:r>
              <a:rPr lang="en-US" sz="1500" dirty="0"/>
              <a:t> solution first. </a:t>
            </a:r>
          </a:p>
          <a:p>
            <a:pPr algn="just"/>
            <a:endParaRPr lang="en-US" sz="600" dirty="0"/>
          </a:p>
          <a:p>
            <a:pPr algn="just"/>
            <a:r>
              <a:rPr lang="en-US" sz="1500" dirty="0"/>
              <a:t>This is </a:t>
            </a:r>
            <a:r>
              <a:rPr lang="en-US" sz="1500" i="1" dirty="0">
                <a:solidFill>
                  <a:srgbClr val="0000FF"/>
                </a:solidFill>
              </a:rPr>
              <a:t>uniform-cost search</a:t>
            </a:r>
            <a:r>
              <a:rPr lang="en-US" sz="1500" dirty="0"/>
              <a:t>. It looks a lot like breadth-first search, except that it will find an optimal solution even if the steps between states have different costs (e.g. the distance between towns is irregular).</a:t>
            </a:r>
          </a:p>
          <a:p>
            <a:endParaRPr lang="en-US" sz="600" dirty="0"/>
          </a:p>
          <a:p>
            <a:pPr algn="just"/>
            <a:r>
              <a:rPr lang="en-US" sz="1500" dirty="0"/>
              <a:t>However, uniform-cost search doesn't really direct us towards the goal we're looking for, so it isn't very informed.</a:t>
            </a:r>
            <a:endParaRPr lang="en-US" sz="1350" dirty="0">
              <a:latin typeface="Courier New" panose="02070309020205020404" pitchFamily="49" charset="0"/>
            </a:endParaRPr>
          </a:p>
          <a:p>
            <a:endParaRPr lang="en-US" sz="1500" dirty="0"/>
          </a:p>
        </p:txBody>
      </p:sp>
    </p:spTree>
    <p:extLst>
      <p:ext uri="{BB962C8B-B14F-4D97-AF65-F5344CB8AC3E}">
        <p14:creationId xmlns:p14="http://schemas.microsoft.com/office/powerpoint/2010/main" val="2294771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5EA42D63-3697-49F0-BA1E-DCF0C64BDC99}" type="slidenum">
              <a:rPr lang="en-GB"/>
              <a:pPr/>
              <a:t>39</a:t>
            </a:fld>
            <a:endParaRPr lang="en-GB"/>
          </a:p>
        </p:txBody>
      </p:sp>
      <p:sp>
        <p:nvSpPr>
          <p:cNvPr id="13314" name="Rectangle 2"/>
          <p:cNvSpPr>
            <a:spLocks noGrp="1" noChangeArrowheads="1"/>
          </p:cNvSpPr>
          <p:nvPr>
            <p:ph type="title"/>
          </p:nvPr>
        </p:nvSpPr>
        <p:spPr/>
        <p:txBody>
          <a:bodyPr/>
          <a:lstStyle/>
          <a:p>
            <a:r>
              <a:rPr lang="en-US" sz="2700"/>
              <a:t>Greedy Search</a:t>
            </a:r>
            <a:endParaRPr lang="en-GB" sz="2700"/>
          </a:p>
        </p:txBody>
      </p:sp>
      <p:sp>
        <p:nvSpPr>
          <p:cNvPr id="13315" name="Rectangle 3"/>
          <p:cNvSpPr>
            <a:spLocks noGrp="1" noChangeArrowheads="1"/>
          </p:cNvSpPr>
          <p:nvPr>
            <p:ph type="body" idx="1"/>
          </p:nvPr>
        </p:nvSpPr>
        <p:spPr>
          <a:xfrm>
            <a:off x="176705" y="1197405"/>
            <a:ext cx="7516622" cy="3995738"/>
          </a:xfrm>
        </p:spPr>
        <p:txBody>
          <a:bodyPr>
            <a:normAutofit/>
          </a:bodyPr>
          <a:lstStyle/>
          <a:p>
            <a:pPr algn="just"/>
            <a:r>
              <a:rPr lang="en-US" sz="1500" dirty="0"/>
              <a:t>Alternatively, we might sort the agenda by the </a:t>
            </a:r>
            <a:r>
              <a:rPr lang="en-US" sz="1500" i="1" dirty="0">
                <a:solidFill>
                  <a:srgbClr val="0000FF"/>
                </a:solidFill>
              </a:rPr>
              <a:t>cost of getting to the goal from that state</a:t>
            </a:r>
            <a:r>
              <a:rPr lang="en-US" sz="1500" dirty="0"/>
              <a:t>. This is known as greedy search.</a:t>
            </a:r>
          </a:p>
          <a:p>
            <a:pPr algn="just"/>
            <a:r>
              <a:rPr lang="en-US" sz="1500" dirty="0" smtClean="0"/>
              <a:t>An </a:t>
            </a:r>
            <a:r>
              <a:rPr lang="en-US" sz="1500" dirty="0"/>
              <a:t>obvious problem with greedy search is that it doesn't take account of the cost so far, so it isn't optimal, and can wander into dead-ends, like depth-first search.</a:t>
            </a:r>
          </a:p>
          <a:p>
            <a:pPr algn="just"/>
            <a:endParaRPr lang="en-US" sz="1500" dirty="0"/>
          </a:p>
          <a:p>
            <a:pPr algn="just"/>
            <a:endParaRPr lang="en-US" sz="1500" dirty="0"/>
          </a:p>
          <a:p>
            <a:pPr algn="just"/>
            <a:endParaRPr lang="en-US" sz="1500" dirty="0"/>
          </a:p>
          <a:p>
            <a:pPr algn="just"/>
            <a:endParaRPr lang="en-US" sz="1500" dirty="0"/>
          </a:p>
          <a:p>
            <a:pPr algn="just"/>
            <a:endParaRPr lang="en-US" sz="900" dirty="0"/>
          </a:p>
          <a:p>
            <a:pPr algn="just"/>
            <a:endParaRPr lang="en-US" sz="600" dirty="0"/>
          </a:p>
          <a:p>
            <a:pPr algn="just"/>
            <a:r>
              <a:rPr lang="en-US" sz="1500" dirty="0"/>
              <a:t>In most domains, we also don't </a:t>
            </a:r>
            <a:r>
              <a:rPr lang="en-US" sz="1500" i="1" dirty="0">
                <a:solidFill>
                  <a:srgbClr val="0000FF"/>
                </a:solidFill>
              </a:rPr>
              <a:t>know</a:t>
            </a:r>
            <a:r>
              <a:rPr lang="en-US" sz="1500" dirty="0"/>
              <a:t> the cost of getting to the goal from a state. So we have to guess, using a </a:t>
            </a:r>
            <a:r>
              <a:rPr lang="en-US" sz="1500" i="1" dirty="0">
                <a:solidFill>
                  <a:srgbClr val="0000FF"/>
                </a:solidFill>
              </a:rPr>
              <a:t>heuristic evaluation function.</a:t>
            </a:r>
          </a:p>
          <a:p>
            <a:pPr lvl="1" algn="just"/>
            <a:r>
              <a:rPr lang="en-GB" sz="1500" dirty="0"/>
              <a:t>If we knew how far we were from the goal state we wouldn’t need to search for it!</a:t>
            </a:r>
            <a:endParaRPr lang="en-GB" dirty="0"/>
          </a:p>
        </p:txBody>
      </p:sp>
      <p:sp>
        <p:nvSpPr>
          <p:cNvPr id="13316" name="Line 4"/>
          <p:cNvSpPr>
            <a:spLocks noChangeShapeType="1"/>
          </p:cNvSpPr>
          <p:nvPr/>
        </p:nvSpPr>
        <p:spPr bwMode="auto">
          <a:xfrm flipV="1">
            <a:off x="4038600" y="2182416"/>
            <a:ext cx="0" cy="1026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3317" name="Line 5"/>
          <p:cNvSpPr>
            <a:spLocks noChangeShapeType="1"/>
          </p:cNvSpPr>
          <p:nvPr/>
        </p:nvSpPr>
        <p:spPr bwMode="auto">
          <a:xfrm flipV="1">
            <a:off x="4038600" y="3208735"/>
            <a:ext cx="124301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3318" name="Freeform 6"/>
          <p:cNvSpPr>
            <a:spLocks/>
          </p:cNvSpPr>
          <p:nvPr/>
        </p:nvSpPr>
        <p:spPr bwMode="auto">
          <a:xfrm>
            <a:off x="4038600" y="2290763"/>
            <a:ext cx="1134666" cy="917972"/>
          </a:xfrm>
          <a:custGeom>
            <a:avLst/>
            <a:gdLst>
              <a:gd name="T0" fmla="*/ 0 w 817"/>
              <a:gd name="T1" fmla="*/ 0 h 771"/>
              <a:gd name="T2" fmla="*/ 363 w 817"/>
              <a:gd name="T3" fmla="*/ 544 h 771"/>
              <a:gd name="T4" fmla="*/ 590 w 817"/>
              <a:gd name="T5" fmla="*/ 499 h 771"/>
              <a:gd name="T6" fmla="*/ 817 w 817"/>
              <a:gd name="T7" fmla="*/ 771 h 771"/>
            </a:gdLst>
            <a:ahLst/>
            <a:cxnLst>
              <a:cxn ang="0">
                <a:pos x="T0" y="T1"/>
              </a:cxn>
              <a:cxn ang="0">
                <a:pos x="T2" y="T3"/>
              </a:cxn>
              <a:cxn ang="0">
                <a:pos x="T4" y="T5"/>
              </a:cxn>
              <a:cxn ang="0">
                <a:pos x="T6" y="T7"/>
              </a:cxn>
            </a:cxnLst>
            <a:rect l="0" t="0" r="r" b="b"/>
            <a:pathLst>
              <a:path w="817" h="771">
                <a:moveTo>
                  <a:pt x="0" y="0"/>
                </a:moveTo>
                <a:cubicBezTo>
                  <a:pt x="132" y="230"/>
                  <a:pt x="265" y="461"/>
                  <a:pt x="363" y="544"/>
                </a:cubicBezTo>
                <a:cubicBezTo>
                  <a:pt x="461" y="627"/>
                  <a:pt x="515" y="461"/>
                  <a:pt x="590" y="499"/>
                </a:cubicBezTo>
                <a:cubicBezTo>
                  <a:pt x="665" y="537"/>
                  <a:pt x="772" y="726"/>
                  <a:pt x="817" y="77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3319" name="Text Box 7"/>
          <p:cNvSpPr txBox="1">
            <a:spLocks noChangeArrowheads="1"/>
          </p:cNvSpPr>
          <p:nvPr/>
        </p:nvSpPr>
        <p:spPr bwMode="auto">
          <a:xfrm rot="16200000">
            <a:off x="3288828" y="2567196"/>
            <a:ext cx="12137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050">
                <a:latin typeface="Arial" panose="020B0604020202020204" pitchFamily="34" charset="0"/>
              </a:rPr>
              <a:t>0 </a:t>
            </a:r>
            <a:r>
              <a:rPr lang="en-GB" sz="1200">
                <a:latin typeface="Arial" panose="020B0604020202020204" pitchFamily="34" charset="0"/>
              </a:rPr>
              <a:t>    Cost    </a:t>
            </a:r>
            <a:r>
              <a:rPr lang="en-GB" sz="1050">
                <a:latin typeface="Arial" panose="020B0604020202020204" pitchFamily="34" charset="0"/>
              </a:rPr>
              <a:t>Max</a:t>
            </a:r>
          </a:p>
        </p:txBody>
      </p:sp>
      <p:sp>
        <p:nvSpPr>
          <p:cNvPr id="13320" name="Text Box 8"/>
          <p:cNvSpPr txBox="1">
            <a:spLocks noChangeArrowheads="1"/>
          </p:cNvSpPr>
          <p:nvPr/>
        </p:nvSpPr>
        <p:spPr bwMode="auto">
          <a:xfrm>
            <a:off x="3935016" y="3187304"/>
            <a:ext cx="14654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050">
                <a:latin typeface="Arial" panose="020B0604020202020204" pitchFamily="34" charset="0"/>
              </a:rPr>
              <a:t>Initial    </a:t>
            </a:r>
            <a:r>
              <a:rPr lang="en-GB" sz="1200">
                <a:latin typeface="Arial" panose="020B0604020202020204" pitchFamily="34" charset="0"/>
              </a:rPr>
              <a:t>State    </a:t>
            </a:r>
            <a:r>
              <a:rPr lang="en-GB" sz="1050">
                <a:latin typeface="Arial" panose="020B0604020202020204" pitchFamily="34" charset="0"/>
              </a:rPr>
              <a:t>Goal</a:t>
            </a:r>
          </a:p>
        </p:txBody>
      </p:sp>
      <p:sp>
        <p:nvSpPr>
          <p:cNvPr id="13321" name="Oval 9"/>
          <p:cNvSpPr>
            <a:spLocks noChangeArrowheads="1"/>
          </p:cNvSpPr>
          <p:nvPr/>
        </p:nvSpPr>
        <p:spPr bwMode="auto">
          <a:xfrm>
            <a:off x="4579144" y="2939654"/>
            <a:ext cx="66675" cy="666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3322" name="Line 10"/>
          <p:cNvSpPr>
            <a:spLocks noChangeShapeType="1"/>
          </p:cNvSpPr>
          <p:nvPr/>
        </p:nvSpPr>
        <p:spPr bwMode="auto">
          <a:xfrm>
            <a:off x="4644628" y="2969419"/>
            <a:ext cx="985838" cy="0"/>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3323" name="Text Box 11"/>
          <p:cNvSpPr txBox="1">
            <a:spLocks noChangeArrowheads="1"/>
          </p:cNvSpPr>
          <p:nvPr/>
        </p:nvSpPr>
        <p:spPr bwMode="auto">
          <a:xfrm>
            <a:off x="5572125" y="2820591"/>
            <a:ext cx="204575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a:latin typeface="Arial" panose="020B0604020202020204" pitchFamily="34" charset="0"/>
              </a:rPr>
              <a:t>local minimum = looping</a:t>
            </a:r>
          </a:p>
        </p:txBody>
      </p:sp>
    </p:spTree>
    <p:extLst>
      <p:ext uri="{BB962C8B-B14F-4D97-AF65-F5344CB8AC3E}">
        <p14:creationId xmlns:p14="http://schemas.microsoft.com/office/powerpoint/2010/main" val="9031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hidden="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smtClean="0"/>
              <a:t>TIN 5013: Artificial Intelligence</a:t>
            </a:r>
          </a:p>
        </p:txBody>
      </p:sp>
      <p:sp>
        <p:nvSpPr>
          <p:cNvPr id="18435" name="Rectangle 2"/>
          <p:cNvSpPr>
            <a:spLocks noGrp="1" noChangeArrowheads="1"/>
          </p:cNvSpPr>
          <p:nvPr>
            <p:ph type="title"/>
          </p:nvPr>
        </p:nvSpPr>
        <p:spPr>
          <a:xfrm>
            <a:off x="143555" y="586585"/>
            <a:ext cx="5657850" cy="457200"/>
          </a:xfrm>
        </p:spPr>
        <p:txBody>
          <a:bodyPr>
            <a:noAutofit/>
          </a:bodyPr>
          <a:lstStyle/>
          <a:p>
            <a:pPr eaLnBrk="1" hangingPunct="1"/>
            <a:r>
              <a:rPr lang="en-US" sz="3200" dirty="0">
                <a:effectLst/>
                <a:latin typeface="Corbel" panose="020B0503020204020204" pitchFamily="34" charset="0"/>
              </a:rPr>
              <a:t>Searching Strategies</a:t>
            </a:r>
          </a:p>
        </p:txBody>
      </p:sp>
      <p:sp>
        <p:nvSpPr>
          <p:cNvPr id="18436" name="Text Box 3"/>
          <p:cNvSpPr txBox="1">
            <a:spLocks noChangeArrowheads="1"/>
          </p:cNvSpPr>
          <p:nvPr/>
        </p:nvSpPr>
        <p:spPr bwMode="auto">
          <a:xfrm>
            <a:off x="4571999" y="1428750"/>
            <a:ext cx="3817625" cy="286232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b="1" dirty="0">
                <a:latin typeface="Corbel" panose="020B0503020204020204" pitchFamily="34" charset="0"/>
              </a:rPr>
              <a:t>Heuristic search</a:t>
            </a:r>
            <a:r>
              <a:rPr lang="en-US" dirty="0">
                <a:latin typeface="Corbel" panose="020B0503020204020204" pitchFamily="34" charset="0"/>
              </a:rPr>
              <a:t> </a:t>
            </a:r>
            <a:r>
              <a:rPr lang="en-US" dirty="0">
                <a:latin typeface="Corbel" panose="020B0503020204020204" pitchFamily="34" charset="0"/>
                <a:sym typeface="Wingdings" panose="05000000000000000000" pitchFamily="2" charset="2"/>
              </a:rPr>
              <a:t> search process takes place by traversing search space with applied rules (information). </a:t>
            </a:r>
          </a:p>
          <a:p>
            <a:pPr eaLnBrk="1" hangingPunct="1">
              <a:spcBef>
                <a:spcPct val="50000"/>
              </a:spcBef>
              <a:buFontTx/>
              <a:buChar char="•"/>
            </a:pPr>
            <a:r>
              <a:rPr lang="en-US" dirty="0">
                <a:latin typeface="Corbel" panose="020B0503020204020204" pitchFamily="34" charset="0"/>
              </a:rPr>
              <a:t>T</a:t>
            </a:r>
            <a:r>
              <a:rPr lang="en-US" i="1" dirty="0">
                <a:latin typeface="Corbel" panose="020B0503020204020204" pitchFamily="34" charset="0"/>
              </a:rPr>
              <a:t>echniques</a:t>
            </a:r>
            <a:r>
              <a:rPr lang="en-US" dirty="0">
                <a:latin typeface="Corbel" panose="020B0503020204020204" pitchFamily="34" charset="0"/>
              </a:rPr>
              <a:t>: </a:t>
            </a:r>
            <a:r>
              <a:rPr lang="en-US" b="1" dirty="0">
                <a:latin typeface="Corbel" panose="020B0503020204020204" pitchFamily="34" charset="0"/>
              </a:rPr>
              <a:t>Greedy Best First Search, A* Algorithm </a:t>
            </a:r>
          </a:p>
          <a:p>
            <a:pPr eaLnBrk="1" hangingPunct="1">
              <a:spcBef>
                <a:spcPct val="50000"/>
              </a:spcBef>
              <a:buFontTx/>
              <a:buChar char="•"/>
            </a:pPr>
            <a:r>
              <a:rPr lang="en-US" dirty="0">
                <a:latin typeface="Corbel" panose="020B0503020204020204" pitchFamily="34" charset="0"/>
              </a:rPr>
              <a:t>There is no guarantee that solution is found</a:t>
            </a:r>
            <a:r>
              <a:rPr lang="en-US" dirty="0">
                <a:solidFill>
                  <a:schemeClr val="tx2"/>
                </a:solidFill>
              </a:rPr>
              <a:t>.</a:t>
            </a:r>
            <a:br>
              <a:rPr lang="en-US" dirty="0">
                <a:solidFill>
                  <a:schemeClr val="tx2"/>
                </a:solidFill>
              </a:rPr>
            </a:br>
            <a:r>
              <a:rPr lang="en-US" dirty="0">
                <a:solidFill>
                  <a:schemeClr val="tx2"/>
                </a:solidFill>
              </a:rPr>
              <a:t/>
            </a:r>
            <a:br>
              <a:rPr lang="en-US" dirty="0">
                <a:solidFill>
                  <a:schemeClr val="tx2"/>
                </a:solidFill>
              </a:rPr>
            </a:br>
            <a:endParaRPr lang="en-US" b="1" dirty="0">
              <a:solidFill>
                <a:srgbClr val="CC0000"/>
              </a:solidFill>
            </a:endParaRPr>
          </a:p>
        </p:txBody>
      </p:sp>
      <p:sp>
        <p:nvSpPr>
          <p:cNvPr id="18437" name="Text Box 6"/>
          <p:cNvSpPr txBox="1">
            <a:spLocks noChangeArrowheads="1"/>
          </p:cNvSpPr>
          <p:nvPr/>
        </p:nvSpPr>
        <p:spPr bwMode="auto">
          <a:xfrm>
            <a:off x="601670" y="1428750"/>
            <a:ext cx="3856030" cy="286232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b="1" dirty="0">
                <a:latin typeface="Corbel" panose="020B0503020204020204" pitchFamily="34" charset="0"/>
                <a:sym typeface="Wingdings" panose="05000000000000000000" pitchFamily="2" charset="2"/>
              </a:rPr>
              <a:t>Blind search</a:t>
            </a:r>
            <a:r>
              <a:rPr lang="en-US" dirty="0">
                <a:latin typeface="Corbel" panose="020B0503020204020204" pitchFamily="34" charset="0"/>
                <a:sym typeface="Wingdings" panose="05000000000000000000" pitchFamily="2" charset="2"/>
              </a:rPr>
              <a:t>  traversing the search space until the goal nodes is found (might be doing exhaustive search).</a:t>
            </a:r>
          </a:p>
          <a:p>
            <a:endParaRPr lang="en-US" dirty="0">
              <a:latin typeface="Corbel" panose="020B0503020204020204" pitchFamily="34" charset="0"/>
              <a:sym typeface="Wingdings" panose="05000000000000000000" pitchFamily="2" charset="2"/>
            </a:endParaRPr>
          </a:p>
          <a:p>
            <a:pPr>
              <a:buFontTx/>
              <a:buChar char="•"/>
            </a:pPr>
            <a:r>
              <a:rPr lang="en-US" i="1" dirty="0">
                <a:latin typeface="Corbel" panose="020B0503020204020204" pitchFamily="34" charset="0"/>
                <a:sym typeface="Wingdings" panose="05000000000000000000" pitchFamily="2" charset="2"/>
              </a:rPr>
              <a:t>Techniques</a:t>
            </a:r>
            <a:r>
              <a:rPr lang="en-US" dirty="0">
                <a:latin typeface="Corbel" panose="020B0503020204020204" pitchFamily="34" charset="0"/>
                <a:sym typeface="Wingdings" panose="05000000000000000000" pitchFamily="2" charset="2"/>
              </a:rPr>
              <a:t> : </a:t>
            </a:r>
            <a:r>
              <a:rPr lang="en-US" b="1" dirty="0">
                <a:latin typeface="Corbel" panose="020B0503020204020204" pitchFamily="34" charset="0"/>
                <a:sym typeface="Wingdings" panose="05000000000000000000" pitchFamily="2" charset="2"/>
              </a:rPr>
              <a:t>Breadth First</a:t>
            </a:r>
            <a:r>
              <a:rPr lang="en-US" dirty="0">
                <a:latin typeface="Corbel" panose="020B0503020204020204" pitchFamily="34" charset="0"/>
                <a:sym typeface="Wingdings" panose="05000000000000000000" pitchFamily="2" charset="2"/>
              </a:rPr>
              <a:t> </a:t>
            </a:r>
            <a:r>
              <a:rPr lang="en-US" b="1" dirty="0">
                <a:latin typeface="Corbel" panose="020B0503020204020204" pitchFamily="34" charset="0"/>
                <a:sym typeface="Wingdings" panose="05000000000000000000" pitchFamily="2" charset="2"/>
              </a:rPr>
              <a:t>Uniform Cost</a:t>
            </a:r>
            <a:r>
              <a:rPr lang="en-US" dirty="0">
                <a:latin typeface="Corbel" panose="020B0503020204020204" pitchFamily="34" charset="0"/>
                <a:sym typeface="Wingdings" panose="05000000000000000000" pitchFamily="2" charset="2"/>
              </a:rPr>
              <a:t> ,</a:t>
            </a:r>
            <a:r>
              <a:rPr lang="en-US" b="1" dirty="0">
                <a:latin typeface="Corbel" panose="020B0503020204020204" pitchFamily="34" charset="0"/>
                <a:sym typeface="Wingdings" panose="05000000000000000000" pitchFamily="2" charset="2"/>
              </a:rPr>
              <a:t>Depth first, Interactive Deepening search</a:t>
            </a:r>
            <a:r>
              <a:rPr lang="en-US" dirty="0">
                <a:latin typeface="Corbel" panose="020B0503020204020204" pitchFamily="34" charset="0"/>
                <a:sym typeface="Wingdings" panose="05000000000000000000" pitchFamily="2" charset="2"/>
              </a:rPr>
              <a:t>.</a:t>
            </a:r>
          </a:p>
          <a:p>
            <a:pPr lvl="2">
              <a:buFontTx/>
              <a:buChar char="•"/>
            </a:pPr>
            <a:endParaRPr lang="en-US" dirty="0">
              <a:latin typeface="Corbel" panose="020B0503020204020204" pitchFamily="34" charset="0"/>
              <a:sym typeface="Wingdings" panose="05000000000000000000" pitchFamily="2" charset="2"/>
            </a:endParaRPr>
          </a:p>
          <a:p>
            <a:pPr>
              <a:buFontTx/>
              <a:buChar char="•"/>
            </a:pPr>
            <a:r>
              <a:rPr lang="en-US" dirty="0">
                <a:latin typeface="Corbel" panose="020B0503020204020204" pitchFamily="34" charset="0"/>
                <a:sym typeface="Wingdings" panose="05000000000000000000" pitchFamily="2" charset="2"/>
              </a:rPr>
              <a:t>Guarantees solution.</a:t>
            </a:r>
          </a:p>
          <a:p>
            <a:pPr lvl="1"/>
            <a:endParaRPr lang="en-US" dirty="0">
              <a:latin typeface="Corbel" panose="020B0503020204020204" pitchFamily="34" charset="0"/>
              <a:sym typeface="Wingdings" panose="05000000000000000000" pitchFamily="2" charset="2"/>
            </a:endParaRPr>
          </a:p>
        </p:txBody>
      </p:sp>
    </p:spTree>
    <p:extLst>
      <p:ext uri="{BB962C8B-B14F-4D97-AF65-F5344CB8AC3E}">
        <p14:creationId xmlns:p14="http://schemas.microsoft.com/office/powerpoint/2010/main" val="2838299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06D2C13-7D03-4EAB-BE34-100B09E28248}" type="slidenum">
              <a:rPr lang="en-GB"/>
              <a:pPr/>
              <a:t>40</a:t>
            </a:fld>
            <a:endParaRPr lang="en-GB"/>
          </a:p>
        </p:txBody>
      </p:sp>
      <p:sp>
        <p:nvSpPr>
          <p:cNvPr id="14338" name="Rectangle 2"/>
          <p:cNvSpPr>
            <a:spLocks noGrp="1" noChangeArrowheads="1"/>
          </p:cNvSpPr>
          <p:nvPr>
            <p:ph type="title"/>
          </p:nvPr>
        </p:nvSpPr>
        <p:spPr/>
        <p:txBody>
          <a:bodyPr/>
          <a:lstStyle/>
          <a:p>
            <a:r>
              <a:rPr lang="en-GB" sz="2700"/>
              <a:t>Heuristic evaluation functions</a:t>
            </a:r>
          </a:p>
        </p:txBody>
      </p:sp>
      <p:sp>
        <p:nvSpPr>
          <p:cNvPr id="14339" name="Rectangle 3"/>
          <p:cNvSpPr>
            <a:spLocks noGrp="1" noChangeArrowheads="1"/>
          </p:cNvSpPr>
          <p:nvPr>
            <p:ph type="body" idx="1"/>
          </p:nvPr>
        </p:nvSpPr>
        <p:spPr/>
        <p:txBody>
          <a:bodyPr/>
          <a:lstStyle/>
          <a:p>
            <a:pPr algn="just"/>
            <a:r>
              <a:rPr lang="en-US" sz="1500"/>
              <a:t>A </a:t>
            </a:r>
            <a:r>
              <a:rPr lang="en-US" sz="1500" i="1">
                <a:solidFill>
                  <a:srgbClr val="0000FF"/>
                </a:solidFill>
              </a:rPr>
              <a:t>heuristic evaluation</a:t>
            </a:r>
            <a:r>
              <a:rPr lang="en-US" sz="1500"/>
              <a:t> function, </a:t>
            </a:r>
            <a:r>
              <a:rPr lang="en-US" sz="1500" b="1">
                <a:latin typeface="Courier New" panose="02070309020205020404" pitchFamily="49" charset="0"/>
              </a:rPr>
              <a:t>h(n)</a:t>
            </a:r>
            <a:r>
              <a:rPr lang="en-US" sz="1500"/>
              <a:t>, is the estimated cost of the cheapest path from the state at node </a:t>
            </a:r>
            <a:r>
              <a:rPr lang="en-US" sz="1500" b="1">
                <a:latin typeface="Courier New" panose="02070309020205020404" pitchFamily="49" charset="0"/>
              </a:rPr>
              <a:t>n</a:t>
            </a:r>
            <a:r>
              <a:rPr lang="en-US" sz="1500"/>
              <a:t>, to a goal state.</a:t>
            </a:r>
          </a:p>
          <a:p>
            <a:pPr algn="just"/>
            <a:endParaRPr lang="en-US" sz="600"/>
          </a:p>
          <a:p>
            <a:pPr algn="just"/>
            <a:r>
              <a:rPr lang="en-US" sz="1500"/>
              <a:t>Heuristic evaluation functions are very much dependent on the domain used. </a:t>
            </a:r>
            <a:r>
              <a:rPr lang="en-US" sz="1500" b="1">
                <a:latin typeface="Courier New" panose="02070309020205020404" pitchFamily="49" charset="0"/>
              </a:rPr>
              <a:t>h(n)</a:t>
            </a:r>
            <a:r>
              <a:rPr lang="en-US" sz="1500"/>
              <a:t> might be the estimated number of moves needed to complete a puzzle, or the estimated straight-line distance to some town in a route finder.</a:t>
            </a:r>
          </a:p>
          <a:p>
            <a:pPr algn="just"/>
            <a:endParaRPr lang="en-US" sz="600"/>
          </a:p>
          <a:p>
            <a:pPr algn="just"/>
            <a:r>
              <a:rPr lang="en-US" sz="1500"/>
              <a:t>Choosing an appropriate function greatly affects the effectiveness of the state-space search, since it tells us which parts of the state-space to search next.</a:t>
            </a:r>
          </a:p>
          <a:p>
            <a:pPr algn="just"/>
            <a:endParaRPr lang="en-US" sz="600"/>
          </a:p>
          <a:p>
            <a:pPr algn="just"/>
            <a:r>
              <a:rPr lang="en-US" sz="1500"/>
              <a:t>A heuristic evaluation function which accurately represents the </a:t>
            </a:r>
            <a:r>
              <a:rPr lang="en-US" sz="1500" i="1">
                <a:solidFill>
                  <a:srgbClr val="0000FF"/>
                </a:solidFill>
              </a:rPr>
              <a:t>actual cost</a:t>
            </a:r>
            <a:r>
              <a:rPr lang="en-US" sz="1500"/>
              <a:t> of getting to a goal state, tells us very clearly which nodes in the state-space to expand next, and leads us quickly to the goal state.</a:t>
            </a:r>
            <a:endParaRPr lang="en-GB" sz="1500"/>
          </a:p>
        </p:txBody>
      </p:sp>
    </p:spTree>
    <p:extLst>
      <p:ext uri="{BB962C8B-B14F-4D97-AF65-F5344CB8AC3E}">
        <p14:creationId xmlns:p14="http://schemas.microsoft.com/office/powerpoint/2010/main" val="4052728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lide Number Placeholder 6"/>
          <p:cNvSpPr>
            <a:spLocks noGrp="1"/>
          </p:cNvSpPr>
          <p:nvPr>
            <p:ph type="sldNum" sz="quarter" idx="12"/>
          </p:nvPr>
        </p:nvSpPr>
        <p:spPr/>
        <p:txBody>
          <a:bodyPr/>
          <a:lstStyle/>
          <a:p>
            <a:fld id="{01AB9FF7-C7F0-4745-A8D2-1F03BE6AB9E4}" type="slidenum">
              <a:rPr lang="en-GB"/>
              <a:pPr/>
              <a:t>41</a:t>
            </a:fld>
            <a:endParaRPr lang="en-GB"/>
          </a:p>
        </p:txBody>
      </p:sp>
      <p:sp>
        <p:nvSpPr>
          <p:cNvPr id="15439" name="Oval 79"/>
          <p:cNvSpPr>
            <a:spLocks noChangeArrowheads="1"/>
          </p:cNvSpPr>
          <p:nvPr/>
        </p:nvSpPr>
        <p:spPr bwMode="auto">
          <a:xfrm>
            <a:off x="6237685" y="3243262"/>
            <a:ext cx="233363" cy="233363"/>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08" name="Text Box 48"/>
          <p:cNvSpPr txBox="1">
            <a:spLocks noChangeArrowheads="1"/>
          </p:cNvSpPr>
          <p:nvPr/>
        </p:nvSpPr>
        <p:spPr bwMode="auto">
          <a:xfrm>
            <a:off x="6490097" y="2565798"/>
            <a:ext cx="301686"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F</a:t>
            </a:r>
          </a:p>
        </p:txBody>
      </p:sp>
      <p:sp>
        <p:nvSpPr>
          <p:cNvPr id="15375" name="Oval 15"/>
          <p:cNvSpPr>
            <a:spLocks noChangeArrowheads="1"/>
          </p:cNvSpPr>
          <p:nvPr/>
        </p:nvSpPr>
        <p:spPr bwMode="auto">
          <a:xfrm>
            <a:off x="2812256" y="3057525"/>
            <a:ext cx="95250" cy="9525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74" name="Oval 14"/>
          <p:cNvSpPr>
            <a:spLocks noChangeArrowheads="1"/>
          </p:cNvSpPr>
          <p:nvPr/>
        </p:nvSpPr>
        <p:spPr bwMode="auto">
          <a:xfrm>
            <a:off x="3624263" y="2584847"/>
            <a:ext cx="116681" cy="109538"/>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72" name="Oval 12"/>
          <p:cNvSpPr>
            <a:spLocks noChangeArrowheads="1"/>
          </p:cNvSpPr>
          <p:nvPr/>
        </p:nvSpPr>
        <p:spPr bwMode="auto">
          <a:xfrm>
            <a:off x="3375422" y="3357563"/>
            <a:ext cx="108347" cy="10239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73" name="Oval 13"/>
          <p:cNvSpPr>
            <a:spLocks noChangeArrowheads="1"/>
          </p:cNvSpPr>
          <p:nvPr/>
        </p:nvSpPr>
        <p:spPr bwMode="auto">
          <a:xfrm>
            <a:off x="3849291" y="2946797"/>
            <a:ext cx="109538"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71" name="Oval 11"/>
          <p:cNvSpPr>
            <a:spLocks noChangeArrowheads="1"/>
          </p:cNvSpPr>
          <p:nvPr/>
        </p:nvSpPr>
        <p:spPr bwMode="auto">
          <a:xfrm>
            <a:off x="3228976" y="2545556"/>
            <a:ext cx="116681" cy="1095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62" name="Rectangle 2"/>
          <p:cNvSpPr>
            <a:spLocks noGrp="1" noChangeArrowheads="1"/>
          </p:cNvSpPr>
          <p:nvPr>
            <p:ph type="title"/>
          </p:nvPr>
        </p:nvSpPr>
        <p:spPr>
          <a:xfrm>
            <a:off x="-1188244" y="362487"/>
            <a:ext cx="8229600" cy="857250"/>
          </a:xfrm>
        </p:spPr>
        <p:txBody>
          <a:bodyPr/>
          <a:lstStyle/>
          <a:p>
            <a:r>
              <a:rPr lang="en-GB" dirty="0">
                <a:solidFill>
                  <a:srgbClr val="F2CD44"/>
                </a:solidFill>
              </a:rPr>
              <a:t>Example Heuristics</a:t>
            </a:r>
          </a:p>
        </p:txBody>
      </p:sp>
      <p:sp>
        <p:nvSpPr>
          <p:cNvPr id="15364" name="Rectangle 4"/>
          <p:cNvSpPr>
            <a:spLocks noGrp="1" noChangeArrowheads="1"/>
          </p:cNvSpPr>
          <p:nvPr>
            <p:ph type="body" sz="half" idx="1"/>
          </p:nvPr>
        </p:nvSpPr>
        <p:spPr>
          <a:xfrm>
            <a:off x="224319" y="1390055"/>
            <a:ext cx="2805113" cy="1435894"/>
          </a:xfrm>
        </p:spPr>
        <p:txBody>
          <a:bodyPr>
            <a:normAutofit fontScale="92500"/>
          </a:bodyPr>
          <a:lstStyle/>
          <a:p>
            <a:pPr>
              <a:buFontTx/>
              <a:buNone/>
            </a:pPr>
            <a:r>
              <a:rPr lang="en-GB" sz="1500" b="1" dirty="0"/>
              <a:t>Straight-line distance</a:t>
            </a:r>
          </a:p>
          <a:p>
            <a:r>
              <a:rPr lang="en-GB" sz="1500" dirty="0"/>
              <a:t>The distance between two locations on a map can be known without knowing how they are linked by roads (i.e. the absolute path to the goal).</a:t>
            </a:r>
          </a:p>
        </p:txBody>
      </p:sp>
      <p:sp>
        <p:nvSpPr>
          <p:cNvPr id="15365" name="Rectangle 5"/>
          <p:cNvSpPr>
            <a:spLocks noGrp="1" noChangeArrowheads="1"/>
          </p:cNvSpPr>
          <p:nvPr>
            <p:ph type="body" sz="half" idx="2"/>
          </p:nvPr>
        </p:nvSpPr>
        <p:spPr>
          <a:xfrm>
            <a:off x="4324149" y="1281113"/>
            <a:ext cx="4411034" cy="1538288"/>
          </a:xfrm>
        </p:spPr>
        <p:txBody>
          <a:bodyPr/>
          <a:lstStyle/>
          <a:p>
            <a:pPr>
              <a:buFontTx/>
              <a:buNone/>
            </a:pPr>
            <a:r>
              <a:rPr lang="en-GB" sz="1500" b="1" dirty="0"/>
              <a:t>Manhattan Distance</a:t>
            </a:r>
          </a:p>
          <a:p>
            <a:r>
              <a:rPr lang="en-GB" sz="1500" dirty="0"/>
              <a:t>The smallest number of vertical and horizontal moves needed to get to the goal (ignoring obstacles). </a:t>
            </a:r>
          </a:p>
        </p:txBody>
      </p:sp>
      <p:sp>
        <p:nvSpPr>
          <p:cNvPr id="15366" name="Text Box 6"/>
          <p:cNvSpPr txBox="1">
            <a:spLocks noChangeArrowheads="1"/>
          </p:cNvSpPr>
          <p:nvPr/>
        </p:nvSpPr>
        <p:spPr bwMode="auto">
          <a:xfrm>
            <a:off x="2597944" y="2987278"/>
            <a:ext cx="28886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A</a:t>
            </a:r>
          </a:p>
        </p:txBody>
      </p:sp>
      <p:sp>
        <p:nvSpPr>
          <p:cNvPr id="15367" name="Text Box 7"/>
          <p:cNvSpPr txBox="1">
            <a:spLocks noChangeArrowheads="1"/>
          </p:cNvSpPr>
          <p:nvPr/>
        </p:nvSpPr>
        <p:spPr bwMode="auto">
          <a:xfrm>
            <a:off x="3415903" y="3374231"/>
            <a:ext cx="2824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B</a:t>
            </a:r>
          </a:p>
        </p:txBody>
      </p:sp>
      <p:sp>
        <p:nvSpPr>
          <p:cNvPr id="15368" name="Text Box 8"/>
          <p:cNvSpPr txBox="1">
            <a:spLocks noChangeArrowheads="1"/>
          </p:cNvSpPr>
          <p:nvPr/>
        </p:nvSpPr>
        <p:spPr bwMode="auto">
          <a:xfrm>
            <a:off x="3939778" y="2924175"/>
            <a:ext cx="27603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C</a:t>
            </a:r>
          </a:p>
        </p:txBody>
      </p:sp>
      <p:sp>
        <p:nvSpPr>
          <p:cNvPr id="15369" name="Rectangle 9"/>
          <p:cNvSpPr>
            <a:spLocks noChangeArrowheads="1"/>
          </p:cNvSpPr>
          <p:nvPr/>
        </p:nvSpPr>
        <p:spPr bwMode="auto">
          <a:xfrm>
            <a:off x="3173016" y="2339578"/>
            <a:ext cx="2696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E</a:t>
            </a:r>
          </a:p>
        </p:txBody>
      </p:sp>
      <p:sp>
        <p:nvSpPr>
          <p:cNvPr id="15370" name="Rectangle 10"/>
          <p:cNvSpPr>
            <a:spLocks noChangeArrowheads="1"/>
          </p:cNvSpPr>
          <p:nvPr/>
        </p:nvSpPr>
        <p:spPr bwMode="auto">
          <a:xfrm>
            <a:off x="3712369" y="2437210"/>
            <a:ext cx="29367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D</a:t>
            </a:r>
          </a:p>
        </p:txBody>
      </p:sp>
      <p:sp>
        <p:nvSpPr>
          <p:cNvPr id="15376" name="Line 16"/>
          <p:cNvSpPr>
            <a:spLocks noChangeShapeType="1"/>
          </p:cNvSpPr>
          <p:nvPr/>
        </p:nvSpPr>
        <p:spPr bwMode="auto">
          <a:xfrm>
            <a:off x="3338513" y="2589610"/>
            <a:ext cx="276225" cy="3690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77" name="Line 17"/>
          <p:cNvSpPr>
            <a:spLocks noChangeShapeType="1"/>
          </p:cNvSpPr>
          <p:nvPr/>
        </p:nvSpPr>
        <p:spPr bwMode="auto">
          <a:xfrm>
            <a:off x="3712369" y="2693194"/>
            <a:ext cx="160735" cy="2512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78" name="Line 18"/>
          <p:cNvSpPr>
            <a:spLocks noChangeShapeType="1"/>
          </p:cNvSpPr>
          <p:nvPr/>
        </p:nvSpPr>
        <p:spPr bwMode="auto">
          <a:xfrm>
            <a:off x="2907506" y="3152775"/>
            <a:ext cx="466725" cy="2345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79" name="Line 19"/>
          <p:cNvSpPr>
            <a:spLocks noChangeShapeType="1"/>
          </p:cNvSpPr>
          <p:nvPr/>
        </p:nvSpPr>
        <p:spPr bwMode="auto">
          <a:xfrm flipV="1">
            <a:off x="3484960" y="3057525"/>
            <a:ext cx="385763" cy="328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80" name="Line 20"/>
          <p:cNvSpPr>
            <a:spLocks noChangeShapeType="1"/>
          </p:cNvSpPr>
          <p:nvPr/>
        </p:nvSpPr>
        <p:spPr bwMode="auto">
          <a:xfrm flipV="1">
            <a:off x="2907507" y="2647950"/>
            <a:ext cx="335756" cy="401241"/>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81" name="Line 21"/>
          <p:cNvSpPr>
            <a:spLocks noChangeShapeType="1"/>
          </p:cNvSpPr>
          <p:nvPr/>
        </p:nvSpPr>
        <p:spPr bwMode="auto">
          <a:xfrm flipV="1">
            <a:off x="2931319" y="3021807"/>
            <a:ext cx="889397" cy="73819"/>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83" name="Oval 23"/>
          <p:cNvSpPr>
            <a:spLocks noChangeArrowheads="1"/>
          </p:cNvSpPr>
          <p:nvPr/>
        </p:nvSpPr>
        <p:spPr bwMode="auto">
          <a:xfrm>
            <a:off x="3224212" y="3657600"/>
            <a:ext cx="233363" cy="233363"/>
          </a:xfrm>
          <a:prstGeom prst="ellipse">
            <a:avLst/>
          </a:prstGeom>
          <a:solidFill>
            <a:srgbClr val="33CC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84" name="Rectangle 24"/>
          <p:cNvSpPr>
            <a:spLocks noChangeArrowheads="1"/>
          </p:cNvSpPr>
          <p:nvPr/>
        </p:nvSpPr>
        <p:spPr bwMode="auto">
          <a:xfrm>
            <a:off x="3226594" y="3648075"/>
            <a:ext cx="29367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D</a:t>
            </a:r>
          </a:p>
        </p:txBody>
      </p:sp>
      <p:sp>
        <p:nvSpPr>
          <p:cNvPr id="15385" name="Oval 25"/>
          <p:cNvSpPr>
            <a:spLocks noChangeArrowheads="1"/>
          </p:cNvSpPr>
          <p:nvPr/>
        </p:nvSpPr>
        <p:spPr bwMode="auto">
          <a:xfrm>
            <a:off x="2930128" y="3911203"/>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86" name="Rectangle 26"/>
          <p:cNvSpPr>
            <a:spLocks noChangeArrowheads="1"/>
          </p:cNvSpPr>
          <p:nvPr/>
        </p:nvSpPr>
        <p:spPr bwMode="auto">
          <a:xfrm>
            <a:off x="2926556" y="3902869"/>
            <a:ext cx="2696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E</a:t>
            </a:r>
          </a:p>
        </p:txBody>
      </p:sp>
      <p:sp>
        <p:nvSpPr>
          <p:cNvPr id="15387" name="Oval 27"/>
          <p:cNvSpPr>
            <a:spLocks noChangeArrowheads="1"/>
          </p:cNvSpPr>
          <p:nvPr/>
        </p:nvSpPr>
        <p:spPr bwMode="auto">
          <a:xfrm>
            <a:off x="3508772" y="3912394"/>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88" name="Text Box 28"/>
          <p:cNvSpPr txBox="1">
            <a:spLocks noChangeArrowheads="1"/>
          </p:cNvSpPr>
          <p:nvPr/>
        </p:nvSpPr>
        <p:spPr bwMode="auto">
          <a:xfrm>
            <a:off x="3496866" y="3904060"/>
            <a:ext cx="27603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C</a:t>
            </a:r>
          </a:p>
        </p:txBody>
      </p:sp>
      <p:sp>
        <p:nvSpPr>
          <p:cNvPr id="15389" name="Oval 29"/>
          <p:cNvSpPr>
            <a:spLocks noChangeArrowheads="1"/>
          </p:cNvSpPr>
          <p:nvPr/>
        </p:nvSpPr>
        <p:spPr bwMode="auto">
          <a:xfrm>
            <a:off x="3514725" y="4191000"/>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90" name="Text Box 30"/>
          <p:cNvSpPr txBox="1">
            <a:spLocks noChangeArrowheads="1"/>
          </p:cNvSpPr>
          <p:nvPr/>
        </p:nvSpPr>
        <p:spPr bwMode="auto">
          <a:xfrm>
            <a:off x="3519487" y="4186237"/>
            <a:ext cx="2824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B</a:t>
            </a:r>
          </a:p>
        </p:txBody>
      </p:sp>
      <p:sp>
        <p:nvSpPr>
          <p:cNvPr id="15391" name="Oval 31"/>
          <p:cNvSpPr>
            <a:spLocks noChangeArrowheads="1"/>
          </p:cNvSpPr>
          <p:nvPr/>
        </p:nvSpPr>
        <p:spPr bwMode="auto">
          <a:xfrm>
            <a:off x="3515916" y="4466035"/>
            <a:ext cx="233363" cy="2333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392" name="Text Box 32"/>
          <p:cNvSpPr txBox="1">
            <a:spLocks noChangeArrowheads="1"/>
          </p:cNvSpPr>
          <p:nvPr/>
        </p:nvSpPr>
        <p:spPr bwMode="auto">
          <a:xfrm>
            <a:off x="3512344" y="4454128"/>
            <a:ext cx="28886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solidFill>
                  <a:schemeClr val="bg1"/>
                </a:solidFill>
              </a:rPr>
              <a:t>A</a:t>
            </a:r>
          </a:p>
        </p:txBody>
      </p:sp>
      <p:sp>
        <p:nvSpPr>
          <p:cNvPr id="15393" name="Line 33"/>
          <p:cNvSpPr>
            <a:spLocks noChangeShapeType="1"/>
          </p:cNvSpPr>
          <p:nvPr/>
        </p:nvSpPr>
        <p:spPr bwMode="auto">
          <a:xfrm flipH="1">
            <a:off x="3127772" y="3852863"/>
            <a:ext cx="123825" cy="1023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94" name="Line 34"/>
          <p:cNvSpPr>
            <a:spLocks noChangeShapeType="1"/>
          </p:cNvSpPr>
          <p:nvPr/>
        </p:nvSpPr>
        <p:spPr bwMode="auto">
          <a:xfrm>
            <a:off x="3427810" y="3846910"/>
            <a:ext cx="109538" cy="10834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95" name="Line 35"/>
          <p:cNvSpPr>
            <a:spLocks noChangeShapeType="1"/>
          </p:cNvSpPr>
          <p:nvPr/>
        </p:nvSpPr>
        <p:spPr bwMode="auto">
          <a:xfrm flipH="1">
            <a:off x="3626644" y="4126706"/>
            <a:ext cx="0" cy="8691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96" name="Line 36"/>
          <p:cNvSpPr>
            <a:spLocks noChangeShapeType="1"/>
          </p:cNvSpPr>
          <p:nvPr/>
        </p:nvSpPr>
        <p:spPr bwMode="auto">
          <a:xfrm flipH="1">
            <a:off x="3627835" y="4405313"/>
            <a:ext cx="0" cy="8691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397" name="Text Box 37"/>
          <p:cNvSpPr txBox="1">
            <a:spLocks noChangeArrowheads="1"/>
          </p:cNvSpPr>
          <p:nvPr/>
        </p:nvSpPr>
        <p:spPr bwMode="auto">
          <a:xfrm>
            <a:off x="4588669" y="3806429"/>
            <a:ext cx="670376" cy="46166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a:latin typeface="Arial" panose="020B0604020202020204" pitchFamily="34" charset="0"/>
              </a:rPr>
              <a:t>Search</a:t>
            </a:r>
          </a:p>
          <a:p>
            <a:r>
              <a:rPr lang="en-GB" sz="1200">
                <a:latin typeface="Arial" panose="020B0604020202020204" pitchFamily="34" charset="0"/>
              </a:rPr>
              <a:t>Tree</a:t>
            </a:r>
          </a:p>
        </p:txBody>
      </p:sp>
      <p:sp>
        <p:nvSpPr>
          <p:cNvPr id="15398" name="Text Box 38"/>
          <p:cNvSpPr txBox="1">
            <a:spLocks noChangeArrowheads="1"/>
          </p:cNvSpPr>
          <p:nvPr/>
        </p:nvSpPr>
        <p:spPr bwMode="auto">
          <a:xfrm>
            <a:off x="4529138" y="2603898"/>
            <a:ext cx="755335" cy="46166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dirty="0">
                <a:latin typeface="Arial" panose="020B0604020202020204" pitchFamily="34" charset="0"/>
              </a:rPr>
              <a:t>Problem</a:t>
            </a:r>
          </a:p>
          <a:p>
            <a:r>
              <a:rPr lang="en-GB" sz="1200" dirty="0">
                <a:latin typeface="Arial" panose="020B0604020202020204" pitchFamily="34" charset="0"/>
              </a:rPr>
              <a:t>Space</a:t>
            </a:r>
          </a:p>
        </p:txBody>
      </p:sp>
      <p:sp>
        <p:nvSpPr>
          <p:cNvPr id="15403" name="Text Box 43"/>
          <p:cNvSpPr txBox="1">
            <a:spLocks noChangeArrowheads="1"/>
          </p:cNvSpPr>
          <p:nvPr/>
        </p:nvSpPr>
        <p:spPr bwMode="auto">
          <a:xfrm>
            <a:off x="5940029" y="2256235"/>
            <a:ext cx="324128"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A</a:t>
            </a:r>
          </a:p>
        </p:txBody>
      </p:sp>
      <p:sp>
        <p:nvSpPr>
          <p:cNvPr id="15404" name="Text Box 44"/>
          <p:cNvSpPr txBox="1">
            <a:spLocks noChangeArrowheads="1"/>
          </p:cNvSpPr>
          <p:nvPr/>
        </p:nvSpPr>
        <p:spPr bwMode="auto">
          <a:xfrm>
            <a:off x="6210300" y="2256235"/>
            <a:ext cx="324128"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B</a:t>
            </a:r>
          </a:p>
        </p:txBody>
      </p:sp>
      <p:sp>
        <p:nvSpPr>
          <p:cNvPr id="15405" name="Text Box 45"/>
          <p:cNvSpPr txBox="1">
            <a:spLocks noChangeArrowheads="1"/>
          </p:cNvSpPr>
          <p:nvPr/>
        </p:nvSpPr>
        <p:spPr bwMode="auto">
          <a:xfrm>
            <a:off x="6480572" y="2256235"/>
            <a:ext cx="324128"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C</a:t>
            </a:r>
          </a:p>
        </p:txBody>
      </p:sp>
      <p:sp>
        <p:nvSpPr>
          <p:cNvPr id="15406" name="Text Box 46"/>
          <p:cNvSpPr txBox="1">
            <a:spLocks noChangeArrowheads="1"/>
          </p:cNvSpPr>
          <p:nvPr/>
        </p:nvSpPr>
        <p:spPr bwMode="auto">
          <a:xfrm>
            <a:off x="5942410" y="2565798"/>
            <a:ext cx="312906" cy="323165"/>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solidFill>
                  <a:schemeClr val="bg1"/>
                </a:solidFill>
                <a:latin typeface="Eurostile" pitchFamily="34" charset="0"/>
              </a:rPr>
              <a:t>S</a:t>
            </a:r>
          </a:p>
        </p:txBody>
      </p:sp>
      <p:sp>
        <p:nvSpPr>
          <p:cNvPr id="15407" name="Text Box 47"/>
          <p:cNvSpPr txBox="1">
            <a:spLocks noChangeArrowheads="1"/>
          </p:cNvSpPr>
          <p:nvPr/>
        </p:nvSpPr>
        <p:spPr bwMode="auto">
          <a:xfrm>
            <a:off x="6218635" y="2565798"/>
            <a:ext cx="312906"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E</a:t>
            </a:r>
          </a:p>
        </p:txBody>
      </p:sp>
      <p:sp>
        <p:nvSpPr>
          <p:cNvPr id="15409" name="Text Box 49"/>
          <p:cNvSpPr txBox="1">
            <a:spLocks noChangeArrowheads="1"/>
          </p:cNvSpPr>
          <p:nvPr/>
        </p:nvSpPr>
        <p:spPr bwMode="auto">
          <a:xfrm>
            <a:off x="5938837" y="2868216"/>
            <a:ext cx="333746"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G</a:t>
            </a:r>
          </a:p>
        </p:txBody>
      </p:sp>
      <p:sp>
        <p:nvSpPr>
          <p:cNvPr id="15410" name="Text Box 50"/>
          <p:cNvSpPr txBox="1">
            <a:spLocks noChangeArrowheads="1"/>
          </p:cNvSpPr>
          <p:nvPr/>
        </p:nvSpPr>
        <p:spPr bwMode="auto">
          <a:xfrm>
            <a:off x="6205538" y="2867025"/>
            <a:ext cx="324128" cy="3231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latin typeface="Eurostile" pitchFamily="34" charset="0"/>
              </a:rPr>
              <a:t>H</a:t>
            </a:r>
          </a:p>
        </p:txBody>
      </p:sp>
      <p:sp>
        <p:nvSpPr>
          <p:cNvPr id="15413" name="Line 53"/>
          <p:cNvSpPr>
            <a:spLocks noChangeShapeType="1"/>
          </p:cNvSpPr>
          <p:nvPr/>
        </p:nvSpPr>
        <p:spPr bwMode="auto">
          <a:xfrm flipV="1">
            <a:off x="6687741" y="2625329"/>
            <a:ext cx="0" cy="2631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18" name="Text Box 58"/>
          <p:cNvSpPr txBox="1">
            <a:spLocks noChangeArrowheads="1"/>
          </p:cNvSpPr>
          <p:nvPr/>
        </p:nvSpPr>
        <p:spPr bwMode="auto">
          <a:xfrm>
            <a:off x="6946107" y="2297907"/>
            <a:ext cx="878681"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GB" sz="1200">
                <a:latin typeface="Arial" panose="020B0604020202020204" pitchFamily="34" charset="0"/>
              </a:rPr>
              <a:t>ManhattanDistance </a:t>
            </a:r>
          </a:p>
          <a:p>
            <a:pPr algn="l"/>
            <a:r>
              <a:rPr lang="en-GB" sz="1200">
                <a:latin typeface="Arial" panose="020B0604020202020204" pitchFamily="34" charset="0"/>
              </a:rPr>
              <a:t>A = 4</a:t>
            </a:r>
          </a:p>
          <a:p>
            <a:pPr algn="l"/>
            <a:r>
              <a:rPr lang="en-GB" sz="1200">
                <a:latin typeface="Arial" panose="020B0604020202020204" pitchFamily="34" charset="0"/>
              </a:rPr>
              <a:t>E = 2</a:t>
            </a:r>
          </a:p>
        </p:txBody>
      </p:sp>
      <p:sp>
        <p:nvSpPr>
          <p:cNvPr id="15419" name="Text Box 59"/>
          <p:cNvSpPr txBox="1">
            <a:spLocks noChangeArrowheads="1"/>
          </p:cNvSpPr>
          <p:nvPr/>
        </p:nvSpPr>
        <p:spPr bwMode="auto">
          <a:xfrm>
            <a:off x="6479381" y="2867025"/>
            <a:ext cx="312906" cy="32316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500" b="1">
                <a:solidFill>
                  <a:schemeClr val="bg1"/>
                </a:solidFill>
                <a:latin typeface="Eurostile" pitchFamily="34" charset="0"/>
              </a:rPr>
              <a:t>X</a:t>
            </a:r>
          </a:p>
        </p:txBody>
      </p:sp>
      <p:sp>
        <p:nvSpPr>
          <p:cNvPr id="15421" name="Line 61"/>
          <p:cNvSpPr>
            <a:spLocks noChangeShapeType="1"/>
          </p:cNvSpPr>
          <p:nvPr/>
        </p:nvSpPr>
        <p:spPr bwMode="auto">
          <a:xfrm>
            <a:off x="5936456" y="2253853"/>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2" name="Line 62"/>
          <p:cNvSpPr>
            <a:spLocks noChangeShapeType="1"/>
          </p:cNvSpPr>
          <p:nvPr/>
        </p:nvSpPr>
        <p:spPr bwMode="auto">
          <a:xfrm>
            <a:off x="5930504" y="2875360"/>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3" name="Line 63"/>
          <p:cNvSpPr>
            <a:spLocks noChangeShapeType="1"/>
          </p:cNvSpPr>
          <p:nvPr/>
        </p:nvSpPr>
        <p:spPr bwMode="auto">
          <a:xfrm>
            <a:off x="6471047" y="2576513"/>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4" name="Line 64"/>
          <p:cNvSpPr>
            <a:spLocks noChangeShapeType="1"/>
          </p:cNvSpPr>
          <p:nvPr/>
        </p:nvSpPr>
        <p:spPr bwMode="auto">
          <a:xfrm>
            <a:off x="6471047" y="2868216"/>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6" name="Line 66"/>
          <p:cNvSpPr>
            <a:spLocks noChangeShapeType="1"/>
          </p:cNvSpPr>
          <p:nvPr/>
        </p:nvSpPr>
        <p:spPr bwMode="auto">
          <a:xfrm>
            <a:off x="6725841" y="2255044"/>
            <a:ext cx="8334" cy="598885"/>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7" name="Line 67"/>
          <p:cNvSpPr>
            <a:spLocks noChangeShapeType="1"/>
          </p:cNvSpPr>
          <p:nvPr/>
        </p:nvSpPr>
        <p:spPr bwMode="auto">
          <a:xfrm rot="-5400000">
            <a:off x="6338293" y="2416374"/>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8" name="Line 68"/>
          <p:cNvSpPr>
            <a:spLocks noChangeShapeType="1"/>
          </p:cNvSpPr>
          <p:nvPr/>
        </p:nvSpPr>
        <p:spPr bwMode="auto">
          <a:xfrm rot="-5400000">
            <a:off x="6056114" y="2717602"/>
            <a:ext cx="0" cy="298847"/>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29" name="Line 69"/>
          <p:cNvSpPr>
            <a:spLocks noChangeShapeType="1"/>
          </p:cNvSpPr>
          <p:nvPr/>
        </p:nvSpPr>
        <p:spPr bwMode="auto">
          <a:xfrm rot="5400000" flipV="1">
            <a:off x="6322219" y="2756297"/>
            <a:ext cx="7144" cy="823913"/>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30" name="Line 70"/>
          <p:cNvSpPr>
            <a:spLocks noChangeShapeType="1"/>
          </p:cNvSpPr>
          <p:nvPr/>
        </p:nvSpPr>
        <p:spPr bwMode="auto">
          <a:xfrm rot="5400000" flipV="1">
            <a:off x="6329363" y="1845469"/>
            <a:ext cx="7144" cy="823913"/>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17" name="Line 57"/>
          <p:cNvSpPr>
            <a:spLocks noChangeShapeType="1"/>
          </p:cNvSpPr>
          <p:nvPr/>
        </p:nvSpPr>
        <p:spPr bwMode="auto">
          <a:xfrm rot="16200000" flipV="1">
            <a:off x="6482358" y="2486620"/>
            <a:ext cx="0" cy="291704"/>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31" name="Line 71"/>
          <p:cNvSpPr>
            <a:spLocks noChangeShapeType="1"/>
          </p:cNvSpPr>
          <p:nvPr/>
        </p:nvSpPr>
        <p:spPr bwMode="auto">
          <a:xfrm rot="16200000" flipV="1">
            <a:off x="6191846" y="2166342"/>
            <a:ext cx="0" cy="291704"/>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32" name="Line 72"/>
          <p:cNvSpPr>
            <a:spLocks noChangeShapeType="1"/>
          </p:cNvSpPr>
          <p:nvPr/>
        </p:nvSpPr>
        <p:spPr bwMode="auto">
          <a:xfrm rot="16200000" flipV="1">
            <a:off x="6512124" y="2173486"/>
            <a:ext cx="0" cy="291703"/>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33" name="Line 73"/>
          <p:cNvSpPr>
            <a:spLocks noChangeShapeType="1"/>
          </p:cNvSpPr>
          <p:nvPr/>
        </p:nvSpPr>
        <p:spPr bwMode="auto">
          <a:xfrm flipV="1">
            <a:off x="6681788" y="2320529"/>
            <a:ext cx="0" cy="263128"/>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cxnSp>
        <p:nvCxnSpPr>
          <p:cNvPr id="15434" name="AutoShape 74"/>
          <p:cNvCxnSpPr>
            <a:cxnSpLocks noChangeShapeType="1"/>
            <a:stCxn id="15384" idx="1"/>
            <a:endCxn id="15386" idx="0"/>
          </p:cNvCxnSpPr>
          <p:nvPr/>
        </p:nvCxnSpPr>
        <p:spPr bwMode="auto">
          <a:xfrm rot="10800000" flipV="1">
            <a:off x="3061370" y="3798115"/>
            <a:ext cx="165225" cy="104753"/>
          </a:xfrm>
          <a:prstGeom prst="curvedConnector2">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5" name="AutoShape 75"/>
          <p:cNvCxnSpPr>
            <a:cxnSpLocks noChangeShapeType="1"/>
            <a:stCxn id="15386" idx="3"/>
            <a:endCxn id="15384" idx="2"/>
          </p:cNvCxnSpPr>
          <p:nvPr/>
        </p:nvCxnSpPr>
        <p:spPr bwMode="auto">
          <a:xfrm flipV="1">
            <a:off x="3196182" y="3948157"/>
            <a:ext cx="177247" cy="104753"/>
          </a:xfrm>
          <a:prstGeom prst="curvedConnector2">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38" name="Rectangle 78"/>
          <p:cNvSpPr>
            <a:spLocks noChangeArrowheads="1"/>
          </p:cNvSpPr>
          <p:nvPr/>
        </p:nvSpPr>
        <p:spPr bwMode="auto">
          <a:xfrm>
            <a:off x="6232922" y="3211116"/>
            <a:ext cx="30008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solidFill>
                  <a:schemeClr val="bg1"/>
                </a:solidFill>
                <a:latin typeface="Eurostile" pitchFamily="34" charset="0"/>
              </a:rPr>
              <a:t>S</a:t>
            </a:r>
          </a:p>
        </p:txBody>
      </p:sp>
      <p:sp>
        <p:nvSpPr>
          <p:cNvPr id="15440" name="Oval 80"/>
          <p:cNvSpPr>
            <a:spLocks noChangeArrowheads="1"/>
          </p:cNvSpPr>
          <p:nvPr/>
        </p:nvSpPr>
        <p:spPr bwMode="auto">
          <a:xfrm>
            <a:off x="6056710" y="3704035"/>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41" name="Rectangle 81"/>
          <p:cNvSpPr>
            <a:spLocks noChangeArrowheads="1"/>
          </p:cNvSpPr>
          <p:nvPr/>
        </p:nvSpPr>
        <p:spPr bwMode="auto">
          <a:xfrm>
            <a:off x="6044804" y="3671887"/>
            <a:ext cx="3097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H</a:t>
            </a:r>
          </a:p>
        </p:txBody>
      </p:sp>
      <p:sp>
        <p:nvSpPr>
          <p:cNvPr id="15442" name="Oval 82"/>
          <p:cNvSpPr>
            <a:spLocks noChangeArrowheads="1"/>
          </p:cNvSpPr>
          <p:nvPr/>
        </p:nvSpPr>
        <p:spPr bwMode="auto">
          <a:xfrm>
            <a:off x="6056710" y="3951685"/>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43" name="Rectangle 83"/>
          <p:cNvSpPr>
            <a:spLocks noChangeArrowheads="1"/>
          </p:cNvSpPr>
          <p:nvPr/>
        </p:nvSpPr>
        <p:spPr bwMode="auto">
          <a:xfrm>
            <a:off x="6048375" y="3919537"/>
            <a:ext cx="31931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G</a:t>
            </a:r>
          </a:p>
        </p:txBody>
      </p:sp>
      <p:sp>
        <p:nvSpPr>
          <p:cNvPr id="15444" name="Oval 84"/>
          <p:cNvSpPr>
            <a:spLocks noChangeArrowheads="1"/>
          </p:cNvSpPr>
          <p:nvPr/>
        </p:nvSpPr>
        <p:spPr bwMode="auto">
          <a:xfrm>
            <a:off x="6057900" y="3464719"/>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45" name="Rectangle 85"/>
          <p:cNvSpPr>
            <a:spLocks noChangeArrowheads="1"/>
          </p:cNvSpPr>
          <p:nvPr/>
        </p:nvSpPr>
        <p:spPr bwMode="auto">
          <a:xfrm>
            <a:off x="6057900" y="3432572"/>
            <a:ext cx="30008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E</a:t>
            </a:r>
          </a:p>
        </p:txBody>
      </p:sp>
      <p:sp>
        <p:nvSpPr>
          <p:cNvPr id="15446" name="Oval 86"/>
          <p:cNvSpPr>
            <a:spLocks noChangeArrowheads="1"/>
          </p:cNvSpPr>
          <p:nvPr/>
        </p:nvSpPr>
        <p:spPr bwMode="auto">
          <a:xfrm>
            <a:off x="6459141" y="3698081"/>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47" name="Rectangle 87"/>
          <p:cNvSpPr>
            <a:spLocks noChangeArrowheads="1"/>
          </p:cNvSpPr>
          <p:nvPr/>
        </p:nvSpPr>
        <p:spPr bwMode="auto">
          <a:xfrm>
            <a:off x="6450806" y="3665935"/>
            <a:ext cx="3097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B</a:t>
            </a:r>
          </a:p>
        </p:txBody>
      </p:sp>
      <p:sp>
        <p:nvSpPr>
          <p:cNvPr id="15448" name="Oval 88"/>
          <p:cNvSpPr>
            <a:spLocks noChangeArrowheads="1"/>
          </p:cNvSpPr>
          <p:nvPr/>
        </p:nvSpPr>
        <p:spPr bwMode="auto">
          <a:xfrm>
            <a:off x="6459141" y="3945731"/>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49" name="Rectangle 89"/>
          <p:cNvSpPr>
            <a:spLocks noChangeArrowheads="1"/>
          </p:cNvSpPr>
          <p:nvPr/>
        </p:nvSpPr>
        <p:spPr bwMode="auto">
          <a:xfrm>
            <a:off x="6453188" y="3913585"/>
            <a:ext cx="3097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C</a:t>
            </a:r>
          </a:p>
        </p:txBody>
      </p:sp>
      <p:sp>
        <p:nvSpPr>
          <p:cNvPr id="15450" name="Oval 90"/>
          <p:cNvSpPr>
            <a:spLocks noChangeArrowheads="1"/>
          </p:cNvSpPr>
          <p:nvPr/>
        </p:nvSpPr>
        <p:spPr bwMode="auto">
          <a:xfrm>
            <a:off x="6460331" y="3458766"/>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51" name="Rectangle 91"/>
          <p:cNvSpPr>
            <a:spLocks noChangeArrowheads="1"/>
          </p:cNvSpPr>
          <p:nvPr/>
        </p:nvSpPr>
        <p:spPr bwMode="auto">
          <a:xfrm>
            <a:off x="6453188" y="3426619"/>
            <a:ext cx="30970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A</a:t>
            </a:r>
          </a:p>
        </p:txBody>
      </p:sp>
      <p:sp>
        <p:nvSpPr>
          <p:cNvPr id="15452" name="Oval 92"/>
          <p:cNvSpPr>
            <a:spLocks noChangeArrowheads="1"/>
          </p:cNvSpPr>
          <p:nvPr/>
        </p:nvSpPr>
        <p:spPr bwMode="auto">
          <a:xfrm>
            <a:off x="6460331" y="4187428"/>
            <a:ext cx="233363" cy="233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53" name="Rectangle 93"/>
          <p:cNvSpPr>
            <a:spLocks noChangeArrowheads="1"/>
          </p:cNvSpPr>
          <p:nvPr/>
        </p:nvSpPr>
        <p:spPr bwMode="auto">
          <a:xfrm>
            <a:off x="6462713" y="4155281"/>
            <a:ext cx="29046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latin typeface="Eurostile" pitchFamily="34" charset="0"/>
              </a:rPr>
              <a:t>F</a:t>
            </a:r>
          </a:p>
        </p:txBody>
      </p:sp>
      <p:sp>
        <p:nvSpPr>
          <p:cNvPr id="15454" name="Oval 94"/>
          <p:cNvSpPr>
            <a:spLocks noChangeArrowheads="1"/>
          </p:cNvSpPr>
          <p:nvPr/>
        </p:nvSpPr>
        <p:spPr bwMode="auto">
          <a:xfrm>
            <a:off x="6460331" y="4427935"/>
            <a:ext cx="233363" cy="2333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350"/>
          </a:p>
        </p:txBody>
      </p:sp>
      <p:sp>
        <p:nvSpPr>
          <p:cNvPr id="15455" name="Rectangle 95"/>
          <p:cNvSpPr>
            <a:spLocks noChangeArrowheads="1"/>
          </p:cNvSpPr>
          <p:nvPr/>
        </p:nvSpPr>
        <p:spPr bwMode="auto">
          <a:xfrm>
            <a:off x="6453187" y="4395787"/>
            <a:ext cx="30008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solidFill>
                  <a:schemeClr val="bg1"/>
                </a:solidFill>
                <a:latin typeface="Eurostile" pitchFamily="34" charset="0"/>
              </a:rPr>
              <a:t>X</a:t>
            </a:r>
          </a:p>
        </p:txBody>
      </p:sp>
      <p:cxnSp>
        <p:nvCxnSpPr>
          <p:cNvPr id="15456" name="AutoShape 96"/>
          <p:cNvCxnSpPr>
            <a:cxnSpLocks noChangeShapeType="1"/>
            <a:stCxn id="15445" idx="1"/>
            <a:endCxn id="15441" idx="1"/>
          </p:cNvCxnSpPr>
          <p:nvPr/>
        </p:nvCxnSpPr>
        <p:spPr bwMode="auto">
          <a:xfrm rot="10800000" flipV="1">
            <a:off x="6044804" y="3582612"/>
            <a:ext cx="13096" cy="239315"/>
          </a:xfrm>
          <a:prstGeom prst="curvedConnector3">
            <a:avLst>
              <a:gd name="adj1" fmla="val 184557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7" name="AutoShape 97"/>
          <p:cNvCxnSpPr>
            <a:cxnSpLocks noChangeShapeType="1"/>
            <a:stCxn id="15441" idx="3"/>
            <a:endCxn id="15445" idx="3"/>
          </p:cNvCxnSpPr>
          <p:nvPr/>
        </p:nvCxnSpPr>
        <p:spPr bwMode="auto">
          <a:xfrm flipV="1">
            <a:off x="6354504" y="3582613"/>
            <a:ext cx="3478" cy="239315"/>
          </a:xfrm>
          <a:prstGeom prst="curvedConnector3">
            <a:avLst>
              <a:gd name="adj1" fmla="val 6672743"/>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8" name="Text Box 98"/>
          <p:cNvSpPr txBox="1">
            <a:spLocks noChangeArrowheads="1"/>
          </p:cNvSpPr>
          <p:nvPr/>
        </p:nvSpPr>
        <p:spPr bwMode="auto">
          <a:xfrm>
            <a:off x="6450806" y="3234928"/>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=3</a:t>
            </a:r>
          </a:p>
        </p:txBody>
      </p:sp>
      <p:sp>
        <p:nvSpPr>
          <p:cNvPr id="15461" name="Text Box 101"/>
          <p:cNvSpPr txBox="1">
            <a:spLocks noChangeArrowheads="1"/>
          </p:cNvSpPr>
          <p:nvPr/>
        </p:nvSpPr>
        <p:spPr bwMode="auto">
          <a:xfrm>
            <a:off x="6706791" y="3455194"/>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=4</a:t>
            </a:r>
          </a:p>
        </p:txBody>
      </p:sp>
      <p:sp>
        <p:nvSpPr>
          <p:cNvPr id="15462" name="Text Box 102"/>
          <p:cNvSpPr txBox="1">
            <a:spLocks noChangeArrowheads="1"/>
          </p:cNvSpPr>
          <p:nvPr/>
        </p:nvSpPr>
        <p:spPr bwMode="auto">
          <a:xfrm>
            <a:off x="6707981" y="3674269"/>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=3</a:t>
            </a:r>
          </a:p>
        </p:txBody>
      </p:sp>
      <p:sp>
        <p:nvSpPr>
          <p:cNvPr id="15463" name="Text Box 103"/>
          <p:cNvSpPr txBox="1">
            <a:spLocks noChangeArrowheads="1"/>
          </p:cNvSpPr>
          <p:nvPr/>
        </p:nvSpPr>
        <p:spPr bwMode="auto">
          <a:xfrm>
            <a:off x="6707981" y="3906441"/>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=2</a:t>
            </a:r>
          </a:p>
        </p:txBody>
      </p:sp>
      <p:sp>
        <p:nvSpPr>
          <p:cNvPr id="15464" name="Text Box 104"/>
          <p:cNvSpPr txBox="1">
            <a:spLocks noChangeArrowheads="1"/>
          </p:cNvSpPr>
          <p:nvPr/>
        </p:nvSpPr>
        <p:spPr bwMode="auto">
          <a:xfrm>
            <a:off x="6706791" y="4156472"/>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=1</a:t>
            </a:r>
          </a:p>
        </p:txBody>
      </p:sp>
      <p:sp>
        <p:nvSpPr>
          <p:cNvPr id="15465" name="Text Box 105"/>
          <p:cNvSpPr txBox="1">
            <a:spLocks noChangeArrowheads="1"/>
          </p:cNvSpPr>
          <p:nvPr/>
        </p:nvSpPr>
        <p:spPr bwMode="auto">
          <a:xfrm>
            <a:off x="5672137" y="3457575"/>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2=</a:t>
            </a:r>
          </a:p>
        </p:txBody>
      </p:sp>
      <p:sp>
        <p:nvSpPr>
          <p:cNvPr id="15466" name="Text Box 106"/>
          <p:cNvSpPr txBox="1">
            <a:spLocks noChangeArrowheads="1"/>
          </p:cNvSpPr>
          <p:nvPr/>
        </p:nvSpPr>
        <p:spPr bwMode="auto">
          <a:xfrm>
            <a:off x="5673328" y="3676650"/>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1=</a:t>
            </a:r>
          </a:p>
        </p:txBody>
      </p:sp>
      <p:sp>
        <p:nvSpPr>
          <p:cNvPr id="15467" name="Text Box 107"/>
          <p:cNvSpPr txBox="1">
            <a:spLocks noChangeArrowheads="1"/>
          </p:cNvSpPr>
          <p:nvPr/>
        </p:nvSpPr>
        <p:spPr bwMode="auto">
          <a:xfrm>
            <a:off x="5673328" y="3908822"/>
            <a:ext cx="359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350" b="1"/>
              <a:t>2=</a:t>
            </a:r>
          </a:p>
        </p:txBody>
      </p:sp>
      <p:sp>
        <p:nvSpPr>
          <p:cNvPr id="15469" name="Line 109"/>
          <p:cNvSpPr>
            <a:spLocks noChangeShapeType="1"/>
          </p:cNvSpPr>
          <p:nvPr/>
        </p:nvSpPr>
        <p:spPr bwMode="auto">
          <a:xfrm flipH="1">
            <a:off x="6218635" y="3420667"/>
            <a:ext cx="44053" cy="583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
        <p:nvSpPr>
          <p:cNvPr id="15470" name="Line 110"/>
          <p:cNvSpPr>
            <a:spLocks noChangeShapeType="1"/>
          </p:cNvSpPr>
          <p:nvPr/>
        </p:nvSpPr>
        <p:spPr bwMode="auto">
          <a:xfrm>
            <a:off x="6453188" y="3443288"/>
            <a:ext cx="50006" cy="5000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spTree>
    <p:extLst>
      <p:ext uri="{BB962C8B-B14F-4D97-AF65-F5344CB8AC3E}">
        <p14:creationId xmlns:p14="http://schemas.microsoft.com/office/powerpoint/2010/main" val="3580806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F17FE5-789A-4528-8506-0FA951947E5B}" type="slidenum">
              <a:rPr lang="en-GB"/>
              <a:pPr/>
              <a:t>42</a:t>
            </a:fld>
            <a:endParaRPr lang="en-GB"/>
          </a:p>
        </p:txBody>
      </p:sp>
      <p:sp>
        <p:nvSpPr>
          <p:cNvPr id="16386" name="Rectangle 2"/>
          <p:cNvSpPr>
            <a:spLocks noGrp="1" noChangeArrowheads="1"/>
          </p:cNvSpPr>
          <p:nvPr>
            <p:ph type="title"/>
          </p:nvPr>
        </p:nvSpPr>
        <p:spPr>
          <a:xfrm>
            <a:off x="143555" y="586585"/>
            <a:ext cx="8246070" cy="610821"/>
          </a:xfrm>
        </p:spPr>
        <p:txBody>
          <a:bodyPr/>
          <a:lstStyle/>
          <a:p>
            <a:r>
              <a:rPr lang="en-US" sz="2100" dirty="0"/>
              <a:t>Combining cost-so-far and heuristic function</a:t>
            </a:r>
            <a:endParaRPr lang="en-GB" sz="2100" dirty="0"/>
          </a:p>
        </p:txBody>
      </p:sp>
      <p:sp>
        <p:nvSpPr>
          <p:cNvPr id="16387" name="Rectangle 3"/>
          <p:cNvSpPr>
            <a:spLocks noGrp="1" noChangeArrowheads="1"/>
          </p:cNvSpPr>
          <p:nvPr>
            <p:ph type="body" idx="1"/>
          </p:nvPr>
        </p:nvSpPr>
        <p:spPr>
          <a:xfrm>
            <a:off x="754375" y="1350110"/>
            <a:ext cx="7482545" cy="3995738"/>
          </a:xfrm>
        </p:spPr>
        <p:txBody>
          <a:bodyPr/>
          <a:lstStyle/>
          <a:p>
            <a:r>
              <a:rPr lang="en-US" sz="1500" dirty="0"/>
              <a:t>We can combine the strengths of uniform-cost search and greedy search.</a:t>
            </a:r>
          </a:p>
          <a:p>
            <a:endParaRPr lang="en-US" sz="600" dirty="0"/>
          </a:p>
          <a:p>
            <a:r>
              <a:rPr lang="en-US" sz="1500" dirty="0"/>
              <a:t>Since what we're really looking for is the optimal path between the initial state, and some goal state, a better measure of how promising a state is, is the </a:t>
            </a:r>
            <a:r>
              <a:rPr lang="en-US" sz="1500" i="1" dirty="0">
                <a:solidFill>
                  <a:srgbClr val="0000FF"/>
                </a:solidFill>
              </a:rPr>
              <a:t>sum</a:t>
            </a:r>
            <a:r>
              <a:rPr lang="en-US" sz="1500" dirty="0"/>
              <a:t> of the cost-so-far, and our best estimate of the cost from there to the nearest goal state.</a:t>
            </a:r>
          </a:p>
          <a:p>
            <a:endParaRPr lang="en-US" sz="600" dirty="0"/>
          </a:p>
          <a:p>
            <a:r>
              <a:rPr lang="en-US" sz="1500" dirty="0"/>
              <a:t>For a state </a:t>
            </a:r>
            <a:r>
              <a:rPr lang="en-US" sz="1500" b="1" dirty="0">
                <a:latin typeface="Courier New" panose="02070309020205020404" pitchFamily="49" charset="0"/>
              </a:rPr>
              <a:t>n</a:t>
            </a:r>
            <a:r>
              <a:rPr lang="en-US" sz="1500" dirty="0"/>
              <a:t>, with a cost-so-far </a:t>
            </a:r>
            <a:r>
              <a:rPr lang="en-US" sz="1500" b="1" dirty="0">
                <a:latin typeface="Courier New" panose="02070309020205020404" pitchFamily="49" charset="0"/>
              </a:rPr>
              <a:t>g(n),</a:t>
            </a:r>
            <a:r>
              <a:rPr lang="en-US" sz="1500" dirty="0"/>
              <a:t> and a heuristic estimate of the cost to goal of </a:t>
            </a:r>
            <a:r>
              <a:rPr lang="en-US" sz="1500" b="1" dirty="0">
                <a:latin typeface="Courier New" panose="02070309020205020404" pitchFamily="49" charset="0"/>
              </a:rPr>
              <a:t>h(n)</a:t>
            </a:r>
            <a:r>
              <a:rPr lang="en-US" sz="1500" dirty="0"/>
              <a:t>, what we want is:</a:t>
            </a:r>
          </a:p>
          <a:p>
            <a:endParaRPr lang="en-US" sz="600" dirty="0"/>
          </a:p>
          <a:p>
            <a:pPr algn="ctr">
              <a:buFontTx/>
              <a:buNone/>
            </a:pPr>
            <a:r>
              <a:rPr lang="en-US" sz="1500" b="1" dirty="0">
                <a:latin typeface="Courier New" panose="02070309020205020404" pitchFamily="49" charset="0"/>
              </a:rPr>
              <a:t>	f(n) = g(n) + h(n)</a:t>
            </a:r>
          </a:p>
          <a:p>
            <a:endParaRPr lang="en-US" sz="600" b="1" dirty="0">
              <a:latin typeface="Courier New" panose="02070309020205020404" pitchFamily="49" charset="0"/>
            </a:endParaRPr>
          </a:p>
          <a:p>
            <a:r>
              <a:rPr lang="en-US" sz="1500" dirty="0"/>
              <a:t>This proves to be a very effective strategy for controlling state-space search. When used with best-first search, as a way of sorting the agenda---where the agenda is sorted so that the states with the </a:t>
            </a:r>
            <a:r>
              <a:rPr lang="en-US" sz="1500" i="1" dirty="0">
                <a:solidFill>
                  <a:srgbClr val="0000FF"/>
                </a:solidFill>
              </a:rPr>
              <a:t>lowest</a:t>
            </a:r>
            <a:r>
              <a:rPr lang="en-US" sz="1500" dirty="0"/>
              <a:t> values of </a:t>
            </a:r>
            <a:r>
              <a:rPr lang="en-US" sz="1500" b="1" dirty="0">
                <a:latin typeface="Courier New" panose="02070309020205020404" pitchFamily="49" charset="0"/>
              </a:rPr>
              <a:t>f(n)</a:t>
            </a:r>
            <a:r>
              <a:rPr lang="en-US" sz="1500" dirty="0"/>
              <a:t> come first, and are therefore expanded first---this is known as </a:t>
            </a:r>
            <a:r>
              <a:rPr lang="en-US" sz="1500" i="1" dirty="0">
                <a:solidFill>
                  <a:srgbClr val="0000FF"/>
                </a:solidFill>
              </a:rPr>
              <a:t>Algorithm A</a:t>
            </a:r>
            <a:r>
              <a:rPr lang="en-US" sz="1500" dirty="0"/>
              <a:t>.</a:t>
            </a:r>
            <a:endParaRPr lang="en-GB" sz="1500" dirty="0"/>
          </a:p>
        </p:txBody>
      </p:sp>
    </p:spTree>
    <p:extLst>
      <p:ext uri="{BB962C8B-B14F-4D97-AF65-F5344CB8AC3E}">
        <p14:creationId xmlns:p14="http://schemas.microsoft.com/office/powerpoint/2010/main" val="1866602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E0CEC7-62C4-4A81-AC3F-FF5C0C9A7BCA}" type="slidenum">
              <a:rPr lang="en-GB"/>
              <a:pPr/>
              <a:t>43</a:t>
            </a:fld>
            <a:endParaRPr lang="en-GB"/>
          </a:p>
        </p:txBody>
      </p:sp>
      <p:sp>
        <p:nvSpPr>
          <p:cNvPr id="17410" name="Rectangle 2"/>
          <p:cNvSpPr>
            <a:spLocks noGrp="1" noChangeArrowheads="1"/>
          </p:cNvSpPr>
          <p:nvPr>
            <p:ph type="title"/>
          </p:nvPr>
        </p:nvSpPr>
        <p:spPr/>
        <p:txBody>
          <a:bodyPr/>
          <a:lstStyle/>
          <a:p>
            <a:r>
              <a:rPr lang="en-GB" sz="2700"/>
              <a:t>A* search and admissibility</a:t>
            </a:r>
          </a:p>
        </p:txBody>
      </p:sp>
      <p:sp>
        <p:nvSpPr>
          <p:cNvPr id="17411" name="Rectangle 3"/>
          <p:cNvSpPr>
            <a:spLocks noGrp="1" noChangeArrowheads="1"/>
          </p:cNvSpPr>
          <p:nvPr>
            <p:ph type="body" idx="1"/>
          </p:nvPr>
        </p:nvSpPr>
        <p:spPr/>
        <p:txBody>
          <a:bodyPr/>
          <a:lstStyle/>
          <a:p>
            <a:pPr algn="just"/>
            <a:r>
              <a:rPr lang="en-US" sz="1500" dirty="0"/>
              <a:t>The choice of an appropriate heuristic evaluation function, </a:t>
            </a:r>
            <a:r>
              <a:rPr lang="en-US" sz="1500" b="1" dirty="0">
                <a:latin typeface="Courier New" panose="02070309020205020404" pitchFamily="49" charset="0"/>
              </a:rPr>
              <a:t>h(n)</a:t>
            </a:r>
            <a:r>
              <a:rPr lang="en-US" sz="1500" dirty="0"/>
              <a:t>, is still crucial to the behaviour of this algorithm.</a:t>
            </a:r>
          </a:p>
          <a:p>
            <a:pPr algn="just"/>
            <a:endParaRPr lang="en-US" sz="600" dirty="0"/>
          </a:p>
          <a:p>
            <a:pPr algn="just"/>
            <a:r>
              <a:rPr lang="en-US" sz="1500" dirty="0"/>
              <a:t>In general, we want to choose a heuristic evaluation function </a:t>
            </a:r>
            <a:r>
              <a:rPr lang="en-US" sz="1500" b="1" dirty="0">
                <a:latin typeface="Courier New" panose="02070309020205020404" pitchFamily="49" charset="0"/>
              </a:rPr>
              <a:t>h(n)</a:t>
            </a:r>
            <a:r>
              <a:rPr lang="en-US" sz="1500" dirty="0"/>
              <a:t> which is as close as possible to the </a:t>
            </a:r>
            <a:r>
              <a:rPr lang="en-US" sz="1500" i="1" dirty="0">
                <a:solidFill>
                  <a:srgbClr val="0000FF"/>
                </a:solidFill>
              </a:rPr>
              <a:t>actual</a:t>
            </a:r>
            <a:r>
              <a:rPr lang="en-US" sz="1500" dirty="0"/>
              <a:t> cost of getting to a goal state.</a:t>
            </a:r>
          </a:p>
          <a:p>
            <a:pPr algn="just"/>
            <a:endParaRPr lang="en-US" sz="600" dirty="0"/>
          </a:p>
          <a:p>
            <a:pPr algn="just"/>
            <a:r>
              <a:rPr lang="en-US" sz="1500" dirty="0"/>
              <a:t>If we can choose a function </a:t>
            </a:r>
            <a:r>
              <a:rPr lang="en-US" sz="1500" b="1" dirty="0">
                <a:latin typeface="Courier New" panose="02070309020205020404" pitchFamily="49" charset="0"/>
              </a:rPr>
              <a:t>h(n)</a:t>
            </a:r>
            <a:r>
              <a:rPr lang="en-US" sz="1500" dirty="0"/>
              <a:t> which never </a:t>
            </a:r>
            <a:r>
              <a:rPr lang="en-US" sz="1500" i="1" dirty="0">
                <a:solidFill>
                  <a:srgbClr val="0000FF"/>
                </a:solidFill>
              </a:rPr>
              <a:t>overestimates</a:t>
            </a:r>
            <a:r>
              <a:rPr lang="en-US" sz="1500" dirty="0"/>
              <a:t> the actual cost of getting to the goal state, then we have a very useful property. Such a</a:t>
            </a:r>
            <a:r>
              <a:rPr lang="en-US" sz="1500" b="1" dirty="0">
                <a:latin typeface="Courier New" panose="02070309020205020404" pitchFamily="49" charset="0"/>
              </a:rPr>
              <a:t> h(n)</a:t>
            </a:r>
            <a:r>
              <a:rPr lang="en-US" sz="1500" dirty="0"/>
              <a:t> is said to be </a:t>
            </a:r>
            <a:r>
              <a:rPr lang="en-US" sz="1500" i="1" dirty="0">
                <a:solidFill>
                  <a:srgbClr val="0000FF"/>
                </a:solidFill>
              </a:rPr>
              <a:t>admissible</a:t>
            </a:r>
            <a:r>
              <a:rPr lang="en-US" sz="1500" dirty="0"/>
              <a:t>.</a:t>
            </a:r>
          </a:p>
          <a:p>
            <a:pPr algn="just"/>
            <a:endParaRPr lang="en-US" sz="600" dirty="0"/>
          </a:p>
          <a:p>
            <a:pPr algn="just"/>
            <a:r>
              <a:rPr lang="en-US" sz="1500" dirty="0"/>
              <a:t>Best-first search, where the agenda is sorted according to the function </a:t>
            </a:r>
            <a:r>
              <a:rPr lang="en-US" sz="1500" b="1" dirty="0">
                <a:latin typeface="Courier New" panose="02070309020205020404" pitchFamily="49" charset="0"/>
              </a:rPr>
              <a:t>f(n) = g(n) + h(n) </a:t>
            </a:r>
            <a:r>
              <a:rPr lang="en-US" sz="1500" dirty="0"/>
              <a:t>and where the function </a:t>
            </a:r>
            <a:r>
              <a:rPr lang="en-US" sz="1500" b="1" dirty="0">
                <a:latin typeface="Courier New" panose="02070309020205020404" pitchFamily="49" charset="0"/>
              </a:rPr>
              <a:t>h(n)</a:t>
            </a:r>
            <a:r>
              <a:rPr lang="en-US" sz="1500" dirty="0"/>
              <a:t> is admissible, can be proven to always find an optimal solution. This is known as </a:t>
            </a:r>
            <a:r>
              <a:rPr lang="en-US" sz="1500" i="1" dirty="0">
                <a:solidFill>
                  <a:srgbClr val="0000FF"/>
                </a:solidFill>
              </a:rPr>
              <a:t>Algorithm A*.</a:t>
            </a:r>
            <a:endParaRPr lang="en-US" sz="1500" dirty="0"/>
          </a:p>
          <a:p>
            <a:pPr algn="just"/>
            <a:endParaRPr lang="en-US" sz="600" dirty="0"/>
          </a:p>
          <a:p>
            <a:pPr algn="just"/>
            <a:endParaRPr lang="en-GB" sz="1500" dirty="0"/>
          </a:p>
        </p:txBody>
      </p:sp>
    </p:spTree>
    <p:extLst>
      <p:ext uri="{BB962C8B-B14F-4D97-AF65-F5344CB8AC3E}">
        <p14:creationId xmlns:p14="http://schemas.microsoft.com/office/powerpoint/2010/main" val="1155758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9E5D5E-802E-44A0-B10B-0CB805077DF9}" type="slidenum">
              <a:rPr lang="en-GB"/>
              <a:pPr/>
              <a:t>44</a:t>
            </a:fld>
            <a:endParaRPr lang="en-GB"/>
          </a:p>
        </p:txBody>
      </p:sp>
      <p:sp>
        <p:nvSpPr>
          <p:cNvPr id="41986" name="Rectangle 2"/>
          <p:cNvSpPr>
            <a:spLocks noGrp="1" noChangeArrowheads="1"/>
          </p:cNvSpPr>
          <p:nvPr>
            <p:ph type="title"/>
          </p:nvPr>
        </p:nvSpPr>
        <p:spPr/>
        <p:txBody>
          <a:bodyPr/>
          <a:lstStyle/>
          <a:p>
            <a:r>
              <a:rPr lang="en-GB" sz="2700"/>
              <a:t>BFS and Admissibility</a:t>
            </a:r>
          </a:p>
        </p:txBody>
      </p:sp>
      <p:sp>
        <p:nvSpPr>
          <p:cNvPr id="41987" name="Rectangle 3"/>
          <p:cNvSpPr>
            <a:spLocks noGrp="1" noChangeArrowheads="1"/>
          </p:cNvSpPr>
          <p:nvPr>
            <p:ph type="body" idx="1"/>
          </p:nvPr>
        </p:nvSpPr>
        <p:spPr/>
        <p:txBody>
          <a:bodyPr/>
          <a:lstStyle/>
          <a:p>
            <a:pPr algn="just"/>
            <a:r>
              <a:rPr lang="en-US" sz="1500"/>
              <a:t>Perhaps surprisingly, breadth-first search (where each step has the same cost) is an example of Algorithm A*, since the function it uses to sort the agenda is simply:</a:t>
            </a:r>
          </a:p>
          <a:p>
            <a:pPr algn="ctr">
              <a:buFontTx/>
              <a:buNone/>
            </a:pPr>
            <a:endParaRPr lang="en-US" sz="600" b="1">
              <a:latin typeface="Courier New" panose="02070309020205020404" pitchFamily="49" charset="0"/>
            </a:endParaRPr>
          </a:p>
          <a:p>
            <a:pPr algn="ctr">
              <a:buFontTx/>
              <a:buNone/>
            </a:pPr>
            <a:r>
              <a:rPr lang="en-US" sz="1500" b="1">
                <a:latin typeface="Courier New" panose="02070309020205020404" pitchFamily="49" charset="0"/>
              </a:rPr>
              <a:t>f(n) = g(n) + 0</a:t>
            </a:r>
          </a:p>
          <a:p>
            <a:pPr algn="just"/>
            <a:endParaRPr lang="en-US" sz="600"/>
          </a:p>
          <a:p>
            <a:pPr algn="just"/>
            <a:endParaRPr lang="en-US" sz="1500"/>
          </a:p>
          <a:p>
            <a:pPr algn="just"/>
            <a:r>
              <a:rPr lang="en-US" sz="1500"/>
              <a:t>Breadth-first search takes no account of the distance to the goal, and because a zero estimate cannot possibly be an overestimate of that distance it has to be admissible. This means that BFS can be seen as a basic example of Algorithm A*.</a:t>
            </a:r>
          </a:p>
          <a:p>
            <a:pPr algn="just"/>
            <a:endParaRPr lang="en-US" sz="600"/>
          </a:p>
          <a:p>
            <a:pPr algn="just"/>
            <a:r>
              <a:rPr lang="en-US" sz="1500"/>
              <a:t>However, despite being </a:t>
            </a:r>
            <a:r>
              <a:rPr lang="en-US" sz="1500" i="1">
                <a:solidFill>
                  <a:srgbClr val="0000FF"/>
                </a:solidFill>
              </a:rPr>
              <a:t>admissible </a:t>
            </a:r>
            <a:r>
              <a:rPr lang="en-US" sz="1500"/>
              <a:t>breadth-first search isn't a very intelligent search strategy as it doesn't direct the search towards the goal state. The search is still blind.</a:t>
            </a:r>
            <a:endParaRPr lang="en-GB" sz="1500"/>
          </a:p>
        </p:txBody>
      </p:sp>
    </p:spTree>
    <p:extLst>
      <p:ext uri="{BB962C8B-B14F-4D97-AF65-F5344CB8AC3E}">
        <p14:creationId xmlns:p14="http://schemas.microsoft.com/office/powerpoint/2010/main" val="473167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11004B-0D4D-45DF-BDEA-AD989058AC0C}" type="slidenum">
              <a:rPr lang="en-GB"/>
              <a:pPr/>
              <a:t>45</a:t>
            </a:fld>
            <a:endParaRPr lang="en-GB"/>
          </a:p>
        </p:txBody>
      </p:sp>
      <p:sp>
        <p:nvSpPr>
          <p:cNvPr id="18434" name="Rectangle 2"/>
          <p:cNvSpPr>
            <a:spLocks noGrp="1" noChangeArrowheads="1"/>
          </p:cNvSpPr>
          <p:nvPr>
            <p:ph type="title"/>
          </p:nvPr>
        </p:nvSpPr>
        <p:spPr/>
        <p:txBody>
          <a:bodyPr/>
          <a:lstStyle/>
          <a:p>
            <a:r>
              <a:rPr lang="en-GB" sz="2700"/>
              <a:t>Informedness</a:t>
            </a:r>
          </a:p>
        </p:txBody>
      </p:sp>
      <p:sp>
        <p:nvSpPr>
          <p:cNvPr id="18435" name="Rectangle 3"/>
          <p:cNvSpPr>
            <a:spLocks noGrp="1" noChangeArrowheads="1"/>
          </p:cNvSpPr>
          <p:nvPr>
            <p:ph type="body" idx="1"/>
          </p:nvPr>
        </p:nvSpPr>
        <p:spPr/>
        <p:txBody>
          <a:bodyPr/>
          <a:lstStyle/>
          <a:p>
            <a:pPr algn="just"/>
            <a:endParaRPr lang="en-US" sz="600"/>
          </a:p>
          <a:p>
            <a:pPr algn="just"/>
            <a:r>
              <a:rPr lang="en-US" sz="1500"/>
              <a:t>We say that a search strategy which searches less of the state-space in order to find a goal state is more</a:t>
            </a:r>
            <a:r>
              <a:rPr lang="en-US" sz="1500" i="1">
                <a:solidFill>
                  <a:srgbClr val="0000FF"/>
                </a:solidFill>
              </a:rPr>
              <a:t> informed</a:t>
            </a:r>
            <a:r>
              <a:rPr lang="en-US" sz="1500"/>
              <a:t>. Ideally, we'd like a search strategy which is both admissible (so it will find us an optimal path to the goal state), and informed (so it will find the optimal path </a:t>
            </a:r>
            <a:r>
              <a:rPr lang="en-US" sz="1500" i="1">
                <a:solidFill>
                  <a:srgbClr val="0000FF"/>
                </a:solidFill>
              </a:rPr>
              <a:t>quickly</a:t>
            </a:r>
            <a:r>
              <a:rPr lang="en-US" sz="1500"/>
              <a:t>.)</a:t>
            </a:r>
          </a:p>
          <a:p>
            <a:pPr algn="just"/>
            <a:endParaRPr lang="en-US" sz="600"/>
          </a:p>
          <a:p>
            <a:pPr algn="just"/>
            <a:r>
              <a:rPr lang="en-US" sz="1500"/>
              <a:t>Admissibility requires that the heuristic evaluation function, </a:t>
            </a:r>
            <a:r>
              <a:rPr lang="en-US" sz="1500" b="1">
                <a:latin typeface="Courier New" panose="02070309020205020404" pitchFamily="49" charset="0"/>
              </a:rPr>
              <a:t>h(n)</a:t>
            </a:r>
            <a:r>
              <a:rPr lang="en-US" sz="1500"/>
              <a:t> doesn't overestimate, but we </a:t>
            </a:r>
            <a:r>
              <a:rPr lang="en-US" sz="1500" i="1">
                <a:solidFill>
                  <a:srgbClr val="0000FF"/>
                </a:solidFill>
              </a:rPr>
              <a:t>do</a:t>
            </a:r>
            <a:r>
              <a:rPr lang="en-US" sz="1500"/>
              <a:t> want a function which is as close as possible to the actual cost of getting to the goal.</a:t>
            </a:r>
          </a:p>
          <a:p>
            <a:pPr algn="just"/>
            <a:endParaRPr lang="en-US" sz="600"/>
          </a:p>
          <a:p>
            <a:pPr algn="just"/>
            <a:r>
              <a:rPr lang="en-US" sz="1500"/>
              <a:t>Formally, for two admissible heuristics </a:t>
            </a:r>
            <a:r>
              <a:rPr lang="en-US" sz="1500" b="1">
                <a:latin typeface="Courier New" panose="02070309020205020404" pitchFamily="49" charset="0"/>
              </a:rPr>
              <a:t>h1</a:t>
            </a:r>
            <a:r>
              <a:rPr lang="en-US" sz="1500"/>
              <a:t> and </a:t>
            </a:r>
            <a:r>
              <a:rPr lang="en-US" sz="1500" b="1">
                <a:latin typeface="Courier New" panose="02070309020205020404" pitchFamily="49" charset="0"/>
              </a:rPr>
              <a:t>h2</a:t>
            </a:r>
            <a:r>
              <a:rPr lang="en-US" sz="1500"/>
              <a:t>, if </a:t>
            </a:r>
            <a:r>
              <a:rPr lang="en-US" sz="1500" b="1">
                <a:latin typeface="Courier New" panose="02070309020205020404" pitchFamily="49" charset="0"/>
              </a:rPr>
              <a:t>h1(n) &lt;= h2(n)</a:t>
            </a:r>
            <a:r>
              <a:rPr lang="en-US" sz="1500"/>
              <a:t> for all states </a:t>
            </a:r>
            <a:r>
              <a:rPr lang="en-US" sz="1500" b="1">
                <a:latin typeface="Courier New" panose="02070309020205020404" pitchFamily="49" charset="0"/>
              </a:rPr>
              <a:t>n</a:t>
            </a:r>
            <a:r>
              <a:rPr lang="en-US" sz="1500"/>
              <a:t> in the state-space, then heuristic </a:t>
            </a:r>
            <a:r>
              <a:rPr lang="en-US" sz="1500" b="1">
                <a:latin typeface="Courier New" panose="02070309020205020404" pitchFamily="49" charset="0"/>
              </a:rPr>
              <a:t>h2</a:t>
            </a:r>
            <a:r>
              <a:rPr lang="en-US" sz="1500"/>
              <a:t> is said to be more </a:t>
            </a:r>
            <a:r>
              <a:rPr lang="en-US" sz="1500" i="1">
                <a:solidFill>
                  <a:srgbClr val="0000FF"/>
                </a:solidFill>
              </a:rPr>
              <a:t>informed</a:t>
            </a:r>
            <a:r>
              <a:rPr lang="en-US" sz="1500"/>
              <a:t> than </a:t>
            </a:r>
            <a:r>
              <a:rPr lang="en-US" sz="1500" b="1">
                <a:latin typeface="Courier New" panose="02070309020205020404" pitchFamily="49" charset="0"/>
              </a:rPr>
              <a:t>h1.</a:t>
            </a:r>
          </a:p>
          <a:p>
            <a:endParaRPr lang="en-GB" sz="1500"/>
          </a:p>
        </p:txBody>
      </p:sp>
    </p:spTree>
    <p:extLst>
      <p:ext uri="{BB962C8B-B14F-4D97-AF65-F5344CB8AC3E}">
        <p14:creationId xmlns:p14="http://schemas.microsoft.com/office/powerpoint/2010/main" val="373164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half" idx="10"/>
          </p:nvPr>
        </p:nvSpPr>
        <p:spPr/>
        <p:txBody>
          <a:bodyPr/>
          <a:lstStyle/>
          <a:p>
            <a:r>
              <a:rPr lang="en-GB"/>
              <a:t>21/10/04</a:t>
            </a:r>
          </a:p>
        </p:txBody>
      </p:sp>
      <p:sp>
        <p:nvSpPr>
          <p:cNvPr id="10" name="Slide Number Placeholder 6"/>
          <p:cNvSpPr>
            <a:spLocks noGrp="1"/>
          </p:cNvSpPr>
          <p:nvPr>
            <p:ph type="sldNum" sz="quarter" idx="12"/>
          </p:nvPr>
        </p:nvSpPr>
        <p:spPr/>
        <p:txBody>
          <a:bodyPr/>
          <a:lstStyle/>
          <a:p>
            <a:fld id="{60A69FD3-6DCA-48B0-9A43-69B31D90791D}" type="slidenum">
              <a:rPr lang="en-GB"/>
              <a:pPr/>
              <a:t>46</a:t>
            </a:fld>
            <a:endParaRPr lang="en-GB"/>
          </a:p>
        </p:txBody>
      </p:sp>
      <p:sp>
        <p:nvSpPr>
          <p:cNvPr id="19458" name="Rectangle 2"/>
          <p:cNvSpPr>
            <a:spLocks noGrp="1" noChangeArrowheads="1"/>
          </p:cNvSpPr>
          <p:nvPr>
            <p:ph type="title"/>
          </p:nvPr>
        </p:nvSpPr>
        <p:spPr>
          <a:xfrm>
            <a:off x="-1214074" y="519042"/>
            <a:ext cx="7634287" cy="594122"/>
          </a:xfrm>
        </p:spPr>
        <p:txBody>
          <a:bodyPr>
            <a:normAutofit fontScale="90000"/>
          </a:bodyPr>
          <a:lstStyle/>
          <a:p>
            <a:r>
              <a:rPr lang="en-GB" dirty="0">
                <a:solidFill>
                  <a:srgbClr val="F2CD44"/>
                </a:solidFill>
              </a:rPr>
              <a:t>Example: the 8-puzzle</a:t>
            </a:r>
          </a:p>
        </p:txBody>
      </p:sp>
      <p:pic>
        <p:nvPicPr>
          <p:cNvPr id="19464" name="Picture 8"/>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l="57982" t="18445" r="24596" b="56293"/>
          <a:stretch>
            <a:fillRect/>
          </a:stretch>
        </p:blipFill>
        <p:spPr>
          <a:xfrm>
            <a:off x="287865" y="1509417"/>
            <a:ext cx="1938338" cy="1758554"/>
          </a:xfrm>
          <a:noFill/>
          <a:ln/>
        </p:spPr>
      </p:pic>
      <p:sp>
        <p:nvSpPr>
          <p:cNvPr id="19459" name="Rectangle 3"/>
          <p:cNvSpPr>
            <a:spLocks noGrp="1" noChangeArrowheads="1"/>
          </p:cNvSpPr>
          <p:nvPr>
            <p:ph type="body" sz="half" idx="2"/>
          </p:nvPr>
        </p:nvSpPr>
        <p:spPr>
          <a:xfrm>
            <a:off x="2847489" y="1578545"/>
            <a:ext cx="4992074" cy="3887390"/>
          </a:xfrm>
        </p:spPr>
        <p:txBody>
          <a:bodyPr/>
          <a:lstStyle/>
          <a:p>
            <a:pPr algn="just"/>
            <a:r>
              <a:rPr lang="en-US" sz="1200" dirty="0">
                <a:hlinkClick r:id="rId4"/>
              </a:rPr>
              <a:t>http://www.permadi.com/java/puzzle8/</a:t>
            </a:r>
            <a:endParaRPr lang="en-US" sz="1200" dirty="0"/>
          </a:p>
          <a:p>
            <a:pPr algn="just"/>
            <a:endParaRPr lang="en-US" sz="600" dirty="0"/>
          </a:p>
          <a:p>
            <a:pPr algn="just"/>
            <a:r>
              <a:rPr lang="en-US" sz="1500" dirty="0"/>
              <a:t>This is a classic Toy Problem (a simple problem used to compare different problem solving techniques).</a:t>
            </a:r>
          </a:p>
          <a:p>
            <a:pPr algn="just"/>
            <a:endParaRPr lang="en-US" sz="600" dirty="0"/>
          </a:p>
          <a:p>
            <a:pPr algn="just"/>
            <a:r>
              <a:rPr lang="en-US" sz="1500" dirty="0"/>
              <a:t>The puzzle starts with 8 sliding-tiles out of place and one gap into which the tiles can be slid. The </a:t>
            </a:r>
            <a:r>
              <a:rPr lang="en-US" sz="1500" i="1" dirty="0">
                <a:solidFill>
                  <a:srgbClr val="0000FF"/>
                </a:solidFill>
              </a:rPr>
              <a:t>goal</a:t>
            </a:r>
            <a:r>
              <a:rPr lang="en-US" sz="1500" dirty="0"/>
              <a:t> is to have all of the numbers in order.</a:t>
            </a:r>
          </a:p>
          <a:p>
            <a:pPr algn="just">
              <a:buFontTx/>
              <a:buNone/>
            </a:pPr>
            <a:endParaRPr lang="en-US" sz="600" dirty="0"/>
          </a:p>
          <a:p>
            <a:pPr algn="just"/>
            <a:r>
              <a:rPr lang="en-US" sz="1500" dirty="0"/>
              <a:t>What would be a good, admissible, informed heuristic evaluation function for this domain?</a:t>
            </a:r>
          </a:p>
          <a:p>
            <a:pPr algn="just"/>
            <a:endParaRPr lang="en-US" sz="1500" dirty="0"/>
          </a:p>
        </p:txBody>
      </p:sp>
      <p:pic>
        <p:nvPicPr>
          <p:cNvPr id="19475" name="Picture 19"/>
          <p:cNvPicPr>
            <a:picLocks noChangeAspect="1" noChangeArrowheads="1"/>
          </p:cNvPicPr>
          <p:nvPr>
            <p:ph sz="quarter" idx="4294967295"/>
          </p:nvPr>
        </p:nvPicPr>
        <p:blipFill>
          <a:blip r:embed="rId5">
            <a:extLst>
              <a:ext uri="{28A0092B-C50C-407E-A947-70E740481C1C}">
                <a14:useLocalDpi xmlns:a14="http://schemas.microsoft.com/office/drawing/2010/main" val="0"/>
              </a:ext>
            </a:extLst>
          </a:blip>
          <a:srcRect l="58258" t="18561" r="25087" b="56355"/>
          <a:stretch>
            <a:fillRect/>
          </a:stretch>
        </p:blipFill>
        <p:spPr>
          <a:xfrm>
            <a:off x="197369" y="3218544"/>
            <a:ext cx="1858565" cy="1762125"/>
          </a:xfrm>
          <a:noFill/>
          <a:ln/>
        </p:spPr>
      </p:pic>
      <p:sp>
        <p:nvSpPr>
          <p:cNvPr id="19477" name="Text Box 21"/>
          <p:cNvSpPr txBox="1">
            <a:spLocks noChangeArrowheads="1"/>
          </p:cNvSpPr>
          <p:nvPr/>
        </p:nvSpPr>
        <p:spPr bwMode="auto">
          <a:xfrm rot="16200000">
            <a:off x="1800446" y="3549133"/>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b="1" dirty="0">
                <a:latin typeface="BankGothic Md BT" pitchFamily="34" charset="0"/>
              </a:rPr>
              <a:t>GOAL</a:t>
            </a:r>
          </a:p>
        </p:txBody>
      </p:sp>
      <p:sp>
        <p:nvSpPr>
          <p:cNvPr id="19478" name="Text Box 22"/>
          <p:cNvSpPr txBox="1">
            <a:spLocks noChangeArrowheads="1"/>
          </p:cNvSpPr>
          <p:nvPr/>
        </p:nvSpPr>
        <p:spPr bwMode="auto">
          <a:xfrm rot="16200000">
            <a:off x="1949910" y="1862374"/>
            <a:ext cx="9369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b="1" dirty="0">
                <a:latin typeface="BankGothic Md BT" pitchFamily="34" charset="0"/>
              </a:rPr>
              <a:t>START</a:t>
            </a:r>
          </a:p>
        </p:txBody>
      </p:sp>
    </p:spTree>
    <p:extLst>
      <p:ext uri="{BB962C8B-B14F-4D97-AF65-F5344CB8AC3E}">
        <p14:creationId xmlns:p14="http://schemas.microsoft.com/office/powerpoint/2010/main" val="790845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CD36EB-B969-4B81-9901-7109055BA150}" type="slidenum">
              <a:rPr lang="en-GB"/>
              <a:pPr/>
              <a:t>47</a:t>
            </a:fld>
            <a:endParaRPr lang="en-GB"/>
          </a:p>
        </p:txBody>
      </p:sp>
      <p:sp>
        <p:nvSpPr>
          <p:cNvPr id="20488" name="Rectangle 8"/>
          <p:cNvSpPr>
            <a:spLocks noGrp="1" noChangeArrowheads="1"/>
          </p:cNvSpPr>
          <p:nvPr>
            <p:ph type="title"/>
          </p:nvPr>
        </p:nvSpPr>
        <p:spPr/>
        <p:txBody>
          <a:bodyPr>
            <a:normAutofit fontScale="90000"/>
          </a:bodyPr>
          <a:lstStyle/>
          <a:p>
            <a:r>
              <a:rPr lang="en-GB"/>
              <a:t>8-puzzle: heuristics</a:t>
            </a:r>
          </a:p>
        </p:txBody>
      </p:sp>
      <p:sp>
        <p:nvSpPr>
          <p:cNvPr id="20489" name="Rectangle 9"/>
          <p:cNvSpPr>
            <a:spLocks noGrp="1" noChangeArrowheads="1"/>
          </p:cNvSpPr>
          <p:nvPr>
            <p:ph type="body" idx="1"/>
          </p:nvPr>
        </p:nvSpPr>
        <p:spPr/>
        <p:txBody>
          <a:bodyPr/>
          <a:lstStyle/>
          <a:p>
            <a:pPr algn="just"/>
            <a:r>
              <a:rPr lang="en-US" sz="1500"/>
              <a:t>We could use the number of tiles out of place as our heuristic evaluation function. That would give </a:t>
            </a:r>
            <a:r>
              <a:rPr lang="en-US" sz="1500" b="1">
                <a:latin typeface="Courier New" panose="02070309020205020404" pitchFamily="49" charset="0"/>
              </a:rPr>
              <a:t>h1(n) = 6</a:t>
            </a:r>
            <a:r>
              <a:rPr lang="en-US" sz="1500"/>
              <a:t> for this puzzle state. </a:t>
            </a:r>
          </a:p>
          <a:p>
            <a:pPr algn="just"/>
            <a:endParaRPr lang="en-US" sz="600"/>
          </a:p>
          <a:p>
            <a:pPr algn="just"/>
            <a:r>
              <a:rPr lang="en-US" sz="1500"/>
              <a:t>We could also use the sum of the distances of the tiles from their goal positions i.e. the Manhattan distance. This would give </a:t>
            </a:r>
            <a:r>
              <a:rPr lang="en-US" sz="1500" b="1">
                <a:latin typeface="Courier New" panose="02070309020205020404" pitchFamily="49" charset="0"/>
              </a:rPr>
              <a:t>h2(n) = 8</a:t>
            </a:r>
            <a:r>
              <a:rPr lang="en-US" sz="1500"/>
              <a:t>.</a:t>
            </a:r>
          </a:p>
          <a:p>
            <a:pPr algn="just"/>
            <a:endParaRPr lang="en-US" sz="600"/>
          </a:p>
          <a:p>
            <a:pPr algn="just"/>
            <a:r>
              <a:rPr lang="en-US" sz="1500"/>
              <a:t>In fact, it can easily be shown that </a:t>
            </a:r>
            <a:r>
              <a:rPr lang="en-US" sz="1500" b="1">
                <a:latin typeface="Courier New" panose="02070309020205020404" pitchFamily="49" charset="0"/>
              </a:rPr>
              <a:t>h2</a:t>
            </a:r>
            <a:r>
              <a:rPr lang="en-US" sz="1500"/>
              <a:t> is both admissible and more informed than </a:t>
            </a:r>
            <a:r>
              <a:rPr lang="en-US" sz="1500" b="1">
                <a:latin typeface="Courier New" panose="02070309020205020404" pitchFamily="49" charset="0"/>
              </a:rPr>
              <a:t>h1.</a:t>
            </a:r>
            <a:r>
              <a:rPr lang="en-US" sz="1500"/>
              <a:t> </a:t>
            </a:r>
          </a:p>
          <a:p>
            <a:pPr lvl="1" algn="just"/>
            <a:r>
              <a:rPr lang="en-US" sz="1500"/>
              <a:t>It cannot overestimate, since the number of moves we need to make to get to the goal state must be at least the sum of the distances of the tiles from their goal positions. </a:t>
            </a:r>
          </a:p>
          <a:p>
            <a:pPr lvl="1" algn="just"/>
            <a:r>
              <a:rPr lang="en-US" sz="1500"/>
              <a:t>It always gives a value at least as high as </a:t>
            </a:r>
            <a:r>
              <a:rPr lang="en-US" sz="1500" b="1">
                <a:latin typeface="Courier New" panose="02070309020205020404" pitchFamily="49" charset="0"/>
              </a:rPr>
              <a:t>h1</a:t>
            </a:r>
            <a:r>
              <a:rPr lang="en-US" sz="1500"/>
              <a:t>, since if a tile is out of position, by definition it is at least one square away from its goal position, and often more.</a:t>
            </a:r>
            <a:endParaRPr lang="en-GB"/>
          </a:p>
        </p:txBody>
      </p:sp>
    </p:spTree>
    <p:extLst>
      <p:ext uri="{BB962C8B-B14F-4D97-AF65-F5344CB8AC3E}">
        <p14:creationId xmlns:p14="http://schemas.microsoft.com/office/powerpoint/2010/main" val="1124299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F13BCCB9-4D16-4735-B14A-C7B53408C26F}" type="slidenum">
              <a:rPr lang="en-GB"/>
              <a:pPr/>
              <a:t>48</a:t>
            </a:fld>
            <a:endParaRPr lang="en-GB"/>
          </a:p>
        </p:txBody>
      </p:sp>
      <p:sp>
        <p:nvSpPr>
          <p:cNvPr id="22530" name="Rectangle 2"/>
          <p:cNvSpPr>
            <a:spLocks noGrp="1" noChangeArrowheads="1"/>
          </p:cNvSpPr>
          <p:nvPr>
            <p:ph type="title"/>
          </p:nvPr>
        </p:nvSpPr>
        <p:spPr>
          <a:xfrm>
            <a:off x="170354" y="739290"/>
            <a:ext cx="5725715" cy="476250"/>
          </a:xfrm>
        </p:spPr>
        <p:txBody>
          <a:bodyPr/>
          <a:lstStyle/>
          <a:p>
            <a:r>
              <a:rPr lang="en-GB" sz="2400" dirty="0"/>
              <a:t>Comparing Search Costs</a:t>
            </a:r>
          </a:p>
        </p:txBody>
      </p:sp>
      <p:sp>
        <p:nvSpPr>
          <p:cNvPr id="22531" name="Rectangle 3"/>
          <p:cNvSpPr>
            <a:spLocks noGrp="1" noChangeArrowheads="1"/>
          </p:cNvSpPr>
          <p:nvPr>
            <p:ph type="body" idx="1"/>
          </p:nvPr>
        </p:nvSpPr>
        <p:spPr>
          <a:xfrm>
            <a:off x="143555" y="1383113"/>
            <a:ext cx="8543245" cy="3521072"/>
          </a:xfrm>
        </p:spPr>
        <p:txBody>
          <a:bodyPr>
            <a:normAutofit/>
          </a:bodyPr>
          <a:lstStyle/>
          <a:p>
            <a:r>
              <a:rPr lang="en-US" sz="1500" dirty="0"/>
              <a:t>If we compare the search costs for different search strategies used to solve the 8-puzzle.</a:t>
            </a:r>
          </a:p>
          <a:p>
            <a:r>
              <a:rPr lang="en-US" sz="1500" dirty="0"/>
              <a:t>We can calculate search costs as the number of nodes in the state-space looked at to reach a solution</a:t>
            </a:r>
            <a:r>
              <a:rPr lang="en-US" sz="1500" dirty="0" smtClean="0"/>
              <a:t>.</a:t>
            </a:r>
          </a:p>
          <a:p>
            <a:r>
              <a:rPr lang="en-US" sz="1500" dirty="0"/>
              <a:t>h2 </a:t>
            </a:r>
            <a:r>
              <a:rPr lang="en-US" sz="1500" dirty="0">
                <a:solidFill>
                  <a:srgbClr val="0000FF"/>
                </a:solidFill>
              </a:rPr>
              <a:t>dominates</a:t>
            </a:r>
            <a:r>
              <a:rPr lang="en-US" sz="1500" dirty="0"/>
              <a:t> h1 = for any node, n, h2(n) &gt;= h1(n).</a:t>
            </a:r>
          </a:p>
          <a:p>
            <a:r>
              <a:rPr lang="en-US" sz="1500" dirty="0"/>
              <a:t>It is always better to use a heuristic function with higher values, as long as it does not overestimate (i.e. it is admissible).</a:t>
            </a:r>
          </a:p>
          <a:p>
            <a:endParaRPr lang="en-US" sz="1500" dirty="0"/>
          </a:p>
          <a:p>
            <a:endParaRPr lang="en-US" sz="1500" dirty="0"/>
          </a:p>
          <a:p>
            <a:endParaRPr lang="en-US" sz="1500" dirty="0"/>
          </a:p>
          <a:p>
            <a:endParaRPr lang="en-US" sz="1500" dirty="0"/>
          </a:p>
          <a:p>
            <a:endParaRPr lang="en-US" sz="1050" dirty="0"/>
          </a:p>
          <a:p>
            <a:endParaRPr lang="en-US" sz="1050" dirty="0"/>
          </a:p>
          <a:p>
            <a:pPr>
              <a:buFontTx/>
              <a:buNone/>
            </a:pPr>
            <a:r>
              <a:rPr lang="en-US" sz="1500" dirty="0" smtClean="0"/>
              <a:t>   </a:t>
            </a:r>
            <a:endParaRPr lang="en-GB" sz="1500" dirty="0"/>
          </a:p>
        </p:txBody>
      </p:sp>
      <p:graphicFrame>
        <p:nvGraphicFramePr>
          <p:cNvPr id="22663" name="Group 135"/>
          <p:cNvGraphicFramePr>
            <a:graphicFrameLocks noGrp="1"/>
          </p:cNvGraphicFramePr>
          <p:nvPr>
            <p:ph sz="half" idx="4294967295"/>
            <p:extLst>
              <p:ext uri="{D42A27DB-BD31-4B8C-83A1-F6EECF244321}">
                <p14:modId xmlns:p14="http://schemas.microsoft.com/office/powerpoint/2010/main" val="2401992380"/>
              </p:ext>
            </p:extLst>
          </p:nvPr>
        </p:nvGraphicFramePr>
        <p:xfrm>
          <a:off x="2434130" y="2542223"/>
          <a:ext cx="4581152" cy="2225040"/>
        </p:xfrm>
        <a:graphic>
          <a:graphicData uri="http://schemas.openxmlformats.org/drawingml/2006/table">
            <a:tbl>
              <a:tblPr/>
              <a:tblGrid>
                <a:gridCol w="763525"/>
                <a:gridCol w="1134492"/>
                <a:gridCol w="1405867"/>
                <a:gridCol w="1277268"/>
              </a:tblGrid>
              <a:tr h="431444">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anose="020B0604020202020204" pitchFamily="34" charset="0"/>
                        </a:rPr>
                        <a:t>Solution at depth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1" u="none" strike="noStrike" cap="none" normalizeH="0" baseline="0" dirty="0" smtClean="0">
                          <a:ln>
                            <a:noFill/>
                          </a:ln>
                          <a:solidFill>
                            <a:srgbClr val="0000FF"/>
                          </a:solidFill>
                          <a:effectLst/>
                          <a:latin typeface="Arial" panose="020B0604020202020204" pitchFamily="34" charset="0"/>
                        </a:rPr>
                        <a:t>Iterative Deepening Search</a:t>
                      </a:r>
                      <a:endParaRPr kumimoji="0" lang="en-GB" sz="1100" b="0" i="0" u="none" strike="noStrike" cap="none" normalizeH="0" baseline="0" dirty="0" smtClean="0">
                        <a:ln>
                          <a:noFill/>
                        </a:ln>
                        <a:solidFill>
                          <a:schemeClr val="tx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rPr>
                        <a:t>A* (</a:t>
                      </a:r>
                      <a:r>
                        <a:rPr kumimoji="0" lang="en-US" sz="1100" b="1" i="0" u="none" strike="noStrike" cap="none" normalizeH="0" baseline="0" smtClean="0">
                          <a:ln>
                            <a:noFill/>
                          </a:ln>
                          <a:solidFill>
                            <a:srgbClr val="0000FF"/>
                          </a:solidFill>
                          <a:effectLst/>
                          <a:latin typeface="Courier New" panose="02070309020205020404" pitchFamily="49" charset="0"/>
                        </a:rPr>
                        <a:t>h1)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rPr>
                        <a:t>= Num. tiles out.</a:t>
                      </a:r>
                      <a:endParaRPr kumimoji="0" lang="en-GB" sz="1100" b="0" i="0" u="none" strike="noStrike" cap="none" normalizeH="0" baseline="0" smtClean="0">
                        <a:ln>
                          <a:noFill/>
                        </a:ln>
                        <a:solidFill>
                          <a:schemeClr val="tx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A* (</a:t>
                      </a:r>
                      <a:r>
                        <a:rPr kumimoji="0" lang="en-US" sz="1100" b="1" i="0" u="none" strike="noStrike" cap="none" normalizeH="0" baseline="0" dirty="0" smtClean="0">
                          <a:ln>
                            <a:noFill/>
                          </a:ln>
                          <a:solidFill>
                            <a:srgbClr val="0000FF"/>
                          </a:solidFill>
                          <a:effectLst/>
                          <a:latin typeface="Courier New" panose="02070309020205020404" pitchFamily="49" charset="0"/>
                        </a:rPr>
                        <a:t>h2)</a:t>
                      </a:r>
                      <a:r>
                        <a:rPr kumimoji="0" lang="en-US" sz="11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rPr>
                        <a:t>= </a:t>
                      </a:r>
                      <a:r>
                        <a:rPr kumimoji="0" lang="en-US" sz="1100" b="0" i="0" u="none" strike="noStrike" cap="none" normalizeH="0" baseline="0" dirty="0" err="1" smtClean="0">
                          <a:ln>
                            <a:noFill/>
                          </a:ln>
                          <a:solidFill>
                            <a:schemeClr val="tx1"/>
                          </a:solidFill>
                          <a:effectLst/>
                          <a:latin typeface="Arial" panose="020B0604020202020204" pitchFamily="34" charset="0"/>
                        </a:rPr>
                        <a:t>Manhat</a:t>
                      </a:r>
                      <a:r>
                        <a:rPr kumimoji="0" lang="en-US" sz="1100" b="0" i="0" u="none" strike="noStrike" cap="none" normalizeH="0" baseline="0" dirty="0" smtClean="0">
                          <a:ln>
                            <a:noFill/>
                          </a:ln>
                          <a:solidFill>
                            <a:schemeClr val="tx1"/>
                          </a:solidFill>
                          <a:effectLst/>
                          <a:latin typeface="Arial" panose="020B0604020202020204" pitchFamily="34" charset="0"/>
                        </a:rPr>
                        <a:t>. Dist.</a:t>
                      </a:r>
                      <a:endParaRPr kumimoji="0" lang="en-GB" sz="1100" b="0" i="0" u="none" strike="noStrike" cap="none" normalizeH="0" baseline="0" dirty="0" smtClean="0">
                        <a:ln>
                          <a:noFill/>
                        </a:ln>
                        <a:solidFill>
                          <a:schemeClr val="tx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1" u="none" strike="noStrike" cap="none" normalizeH="0" baseline="0" smtClean="0">
                          <a:ln>
                            <a:noFill/>
                          </a:ln>
                          <a:solidFill>
                            <a:schemeClr val="tx1"/>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6</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1" u="none" strike="noStrike" cap="none" normalizeH="0" baseline="0" smtClean="0">
                          <a:ln>
                            <a:noFill/>
                          </a:ln>
                          <a:solidFill>
                            <a:schemeClr val="tx1"/>
                          </a:solidFill>
                          <a:effectLst/>
                          <a:latin typeface="Arial" panose="020B0604020202020204" pitchFamily="34" charset="0"/>
                        </a:rPr>
                        <a:t>4</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112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1" u="none" strike="noStrike" cap="none" normalizeH="0" baseline="0" smtClean="0">
                          <a:ln>
                            <a:noFill/>
                          </a:ln>
                          <a:solidFill>
                            <a:schemeClr val="tx1"/>
                          </a:solidFill>
                          <a:effectLst/>
                          <a:latin typeface="Arial" panose="020B0604020202020204" pitchFamily="34" charset="0"/>
                        </a:rPr>
                        <a:t>6</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680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20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18</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1" u="none" strike="noStrike" cap="none" normalizeH="0" baseline="0" smtClean="0">
                          <a:ln>
                            <a:noFill/>
                          </a:ln>
                          <a:solidFill>
                            <a:schemeClr val="tx1"/>
                          </a:solidFill>
                          <a:effectLst/>
                          <a:latin typeface="Arial" panose="020B0604020202020204" pitchFamily="34" charset="0"/>
                        </a:rPr>
                        <a:t>8</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6384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39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25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10</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47127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93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39</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364404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227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73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8330">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14</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3473941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smtClean="0">
                          <a:ln>
                            <a:noFill/>
                          </a:ln>
                          <a:solidFill>
                            <a:schemeClr val="tx1"/>
                          </a:solidFill>
                          <a:effectLst/>
                          <a:latin typeface="Arial" panose="020B0604020202020204" pitchFamily="34" charset="0"/>
                        </a:rPr>
                        <a:t>539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000">
                          <a:solidFill>
                            <a:schemeClr val="tx1"/>
                          </a:solidFill>
                          <a:latin typeface="Arial" panose="020B0604020202020204" pitchFamily="34" charset="0"/>
                        </a:defRPr>
                      </a:lvl1pPr>
                      <a:lvl2pPr algn="l">
                        <a:spcBef>
                          <a:spcPct val="20000"/>
                        </a:spcBef>
                        <a:defRPr sz="2000">
                          <a:solidFill>
                            <a:schemeClr val="tx1"/>
                          </a:solidFill>
                          <a:latin typeface="Arial" panose="020B0604020202020204" pitchFamily="34" charset="0"/>
                        </a:defRPr>
                      </a:lvl2pPr>
                      <a:lvl3pPr algn="l">
                        <a:spcBef>
                          <a:spcPct val="20000"/>
                        </a:spcBef>
                        <a:defRPr>
                          <a:solidFill>
                            <a:schemeClr val="tx1"/>
                          </a:solidFill>
                          <a:latin typeface="Arial" panose="020B0604020202020204" pitchFamily="34" charset="0"/>
                        </a:defRPr>
                      </a:lvl3pPr>
                      <a:lvl4pPr algn="l">
                        <a:spcBef>
                          <a:spcPct val="20000"/>
                        </a:spcBef>
                        <a:defRPr sz="1600">
                          <a:solidFill>
                            <a:schemeClr val="tx1"/>
                          </a:solidFill>
                          <a:latin typeface="Arial" panose="020B0604020202020204" pitchFamily="34" charset="0"/>
                        </a:defRPr>
                      </a:lvl4pPr>
                      <a:lvl5pPr algn="l">
                        <a:spcBef>
                          <a:spcPct val="20000"/>
                        </a:spcBef>
                        <a:defRPr sz="1600">
                          <a:solidFill>
                            <a:schemeClr val="tx1"/>
                          </a:solidFill>
                          <a:latin typeface="Arial" panose="020B0604020202020204" pitchFamily="34" charset="0"/>
                        </a:defRPr>
                      </a:lvl5pPr>
                      <a:lvl6pPr fontAlgn="base">
                        <a:spcBef>
                          <a:spcPct val="20000"/>
                        </a:spcBef>
                        <a:spcAft>
                          <a:spcPct val="0"/>
                        </a:spcAft>
                        <a:defRPr sz="1600">
                          <a:solidFill>
                            <a:schemeClr val="tx1"/>
                          </a:solidFill>
                          <a:latin typeface="Arial" panose="020B0604020202020204" pitchFamily="34" charset="0"/>
                        </a:defRPr>
                      </a:lvl6pPr>
                      <a:lvl7pPr fontAlgn="base">
                        <a:spcBef>
                          <a:spcPct val="20000"/>
                        </a:spcBef>
                        <a:spcAft>
                          <a:spcPct val="0"/>
                        </a:spcAft>
                        <a:defRPr sz="1600">
                          <a:solidFill>
                            <a:schemeClr val="tx1"/>
                          </a:solidFill>
                          <a:latin typeface="Arial" panose="020B0604020202020204" pitchFamily="34" charset="0"/>
                        </a:defRPr>
                      </a:lvl7pPr>
                      <a:lvl8pPr fontAlgn="base">
                        <a:spcBef>
                          <a:spcPct val="20000"/>
                        </a:spcBef>
                        <a:spcAft>
                          <a:spcPct val="0"/>
                        </a:spcAft>
                        <a:defRPr sz="1600">
                          <a:solidFill>
                            <a:schemeClr val="tx1"/>
                          </a:solidFill>
                          <a:latin typeface="Arial" panose="020B0604020202020204" pitchFamily="34" charset="0"/>
                        </a:defRPr>
                      </a:lvl8pPr>
                      <a:lvl9pPr fontAlgn="base">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anose="020B0604020202020204" pitchFamily="34" charset="0"/>
                        </a:rPr>
                        <a:t>113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3368100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5EC279-0798-480E-9D56-283E7D85EFF8}" type="slidenum">
              <a:rPr lang="en-GB"/>
              <a:pPr/>
              <a:t>49</a:t>
            </a:fld>
            <a:endParaRPr lang="en-GB" dirty="0"/>
          </a:p>
        </p:txBody>
      </p:sp>
      <p:sp>
        <p:nvSpPr>
          <p:cNvPr id="58370" name="Rectangle 2"/>
          <p:cNvSpPr>
            <a:spLocks noGrp="1" noChangeArrowheads="1"/>
          </p:cNvSpPr>
          <p:nvPr>
            <p:ph type="title"/>
          </p:nvPr>
        </p:nvSpPr>
        <p:spPr/>
        <p:txBody>
          <a:bodyPr>
            <a:normAutofit fontScale="90000"/>
          </a:bodyPr>
          <a:lstStyle/>
          <a:p>
            <a:r>
              <a:rPr lang="en-GB"/>
              <a:t>Summary</a:t>
            </a:r>
          </a:p>
        </p:txBody>
      </p:sp>
      <p:sp>
        <p:nvSpPr>
          <p:cNvPr id="58371" name="Rectangle 3"/>
          <p:cNvSpPr>
            <a:spLocks noGrp="1" noChangeArrowheads="1"/>
          </p:cNvSpPr>
          <p:nvPr>
            <p:ph type="body" idx="1"/>
          </p:nvPr>
        </p:nvSpPr>
        <p:spPr>
          <a:xfrm>
            <a:off x="907080" y="1350110"/>
            <a:ext cx="7024430" cy="3887390"/>
          </a:xfrm>
        </p:spPr>
        <p:txBody>
          <a:bodyPr>
            <a:normAutofit/>
          </a:bodyPr>
          <a:lstStyle/>
          <a:p>
            <a:r>
              <a:rPr lang="en-US" sz="1650" i="1" dirty="0">
                <a:solidFill>
                  <a:srgbClr val="0000FF"/>
                </a:solidFill>
              </a:rPr>
              <a:t>Blind search</a:t>
            </a:r>
            <a:r>
              <a:rPr lang="en-US" sz="1650" dirty="0"/>
              <a:t>: </a:t>
            </a:r>
            <a:r>
              <a:rPr lang="en-US" sz="1500" dirty="0"/>
              <a:t>Depth-First, Breadth-First, IDS</a:t>
            </a:r>
          </a:p>
          <a:p>
            <a:pPr lvl="1"/>
            <a:r>
              <a:rPr lang="en-US" sz="1350" dirty="0"/>
              <a:t>Do not use knowledge of problem space to find solution.</a:t>
            </a:r>
          </a:p>
          <a:p>
            <a:r>
              <a:rPr lang="en-US" sz="1650" i="1" dirty="0">
                <a:solidFill>
                  <a:srgbClr val="0000FF"/>
                </a:solidFill>
              </a:rPr>
              <a:t>Informed search</a:t>
            </a:r>
          </a:p>
          <a:p>
            <a:r>
              <a:rPr lang="en-US" sz="1650" i="1" dirty="0">
                <a:solidFill>
                  <a:srgbClr val="0000FF"/>
                </a:solidFill>
              </a:rPr>
              <a:t>Best-first search</a:t>
            </a:r>
            <a:r>
              <a:rPr lang="en-US" sz="1650" dirty="0"/>
              <a:t>: </a:t>
            </a:r>
            <a:r>
              <a:rPr lang="en-US" sz="1350" dirty="0"/>
              <a:t>Order agenda based on some measure of how ‘good’ each state is. </a:t>
            </a:r>
          </a:p>
          <a:p>
            <a:r>
              <a:rPr lang="en-US" sz="1650" i="1" dirty="0">
                <a:solidFill>
                  <a:srgbClr val="0000FF"/>
                </a:solidFill>
              </a:rPr>
              <a:t>Uniform-cost:</a:t>
            </a:r>
            <a:r>
              <a:rPr lang="en-US" sz="1650" dirty="0"/>
              <a:t> </a:t>
            </a:r>
            <a:r>
              <a:rPr lang="en-US" sz="1350" dirty="0"/>
              <a:t>Cost of getting to current state from initial state = </a:t>
            </a:r>
            <a:r>
              <a:rPr lang="en-US" sz="1350" b="1" dirty="0">
                <a:latin typeface="Courier New" panose="02070309020205020404" pitchFamily="49" charset="0"/>
              </a:rPr>
              <a:t>g(n)</a:t>
            </a:r>
          </a:p>
          <a:p>
            <a:r>
              <a:rPr lang="en-US" sz="1650" i="1" dirty="0">
                <a:solidFill>
                  <a:srgbClr val="0000FF"/>
                </a:solidFill>
              </a:rPr>
              <a:t>Greedy search: </a:t>
            </a:r>
            <a:r>
              <a:rPr lang="en-US" sz="1350" dirty="0"/>
              <a:t>Estimated cost of reaching goal from current state </a:t>
            </a:r>
          </a:p>
          <a:p>
            <a:pPr lvl="1"/>
            <a:r>
              <a:rPr lang="en-US" sz="1500" dirty="0"/>
              <a:t> </a:t>
            </a:r>
            <a:r>
              <a:rPr lang="en-US" i="1" dirty="0">
                <a:solidFill>
                  <a:srgbClr val="0000FF"/>
                </a:solidFill>
              </a:rPr>
              <a:t>Heuristic evaluation functions, </a:t>
            </a:r>
            <a:r>
              <a:rPr lang="en-US" b="1" dirty="0">
                <a:latin typeface="Courier New" panose="02070309020205020404" pitchFamily="49" charset="0"/>
              </a:rPr>
              <a:t>h(n)</a:t>
            </a:r>
          </a:p>
          <a:p>
            <a:r>
              <a:rPr lang="en-US" sz="1650" i="1" dirty="0">
                <a:solidFill>
                  <a:srgbClr val="0000FF"/>
                </a:solidFill>
              </a:rPr>
              <a:t>A* search:</a:t>
            </a:r>
            <a:r>
              <a:rPr lang="en-US" sz="1650" dirty="0"/>
              <a:t> 	</a:t>
            </a:r>
            <a:r>
              <a:rPr lang="en-US" sz="1500" b="1" dirty="0">
                <a:latin typeface="Courier New" panose="02070309020205020404" pitchFamily="49" charset="0"/>
              </a:rPr>
              <a:t>f(n) = g(n) + h(n)</a:t>
            </a:r>
            <a:endParaRPr lang="en-US" sz="1650" dirty="0"/>
          </a:p>
          <a:p>
            <a:r>
              <a:rPr lang="en-US" sz="1650" dirty="0">
                <a:solidFill>
                  <a:srgbClr val="0000FF"/>
                </a:solidFill>
              </a:rPr>
              <a:t>Admissibility</a:t>
            </a:r>
            <a:r>
              <a:rPr lang="en-US" sz="1650" dirty="0"/>
              <a:t>: </a:t>
            </a:r>
            <a:r>
              <a:rPr lang="en-US" sz="1350" b="1" dirty="0">
                <a:latin typeface="Courier New" panose="02070309020205020404" pitchFamily="49" charset="0"/>
              </a:rPr>
              <a:t>h(n)</a:t>
            </a:r>
            <a:r>
              <a:rPr lang="en-US" sz="1350" dirty="0"/>
              <a:t>never </a:t>
            </a:r>
            <a:r>
              <a:rPr lang="en-US" sz="1350" i="1" dirty="0"/>
              <a:t>overestimates</a:t>
            </a:r>
            <a:r>
              <a:rPr lang="en-US" sz="1350" dirty="0"/>
              <a:t> the actual cost of getting to the goal state.</a:t>
            </a:r>
          </a:p>
          <a:p>
            <a:r>
              <a:rPr lang="en-US" sz="1650" dirty="0" err="1">
                <a:solidFill>
                  <a:srgbClr val="0000FF"/>
                </a:solidFill>
              </a:rPr>
              <a:t>Informedness</a:t>
            </a:r>
            <a:r>
              <a:rPr lang="en-US" sz="1650" dirty="0">
                <a:solidFill>
                  <a:srgbClr val="0000FF"/>
                </a:solidFill>
              </a:rPr>
              <a:t>:</a:t>
            </a:r>
            <a:r>
              <a:rPr lang="en-US" sz="1650" dirty="0"/>
              <a:t> </a:t>
            </a:r>
            <a:r>
              <a:rPr lang="en-US" sz="1350" dirty="0"/>
              <a:t>A search strategy which searches less of the state-space in order to find a goal state is more</a:t>
            </a:r>
            <a:r>
              <a:rPr lang="en-US" sz="1350" i="1" dirty="0">
                <a:solidFill>
                  <a:srgbClr val="0000FF"/>
                </a:solidFill>
              </a:rPr>
              <a:t> informed.</a:t>
            </a:r>
            <a:r>
              <a:rPr lang="en-US" sz="1650" dirty="0"/>
              <a:t> </a:t>
            </a:r>
          </a:p>
        </p:txBody>
      </p:sp>
    </p:spTree>
    <p:extLst>
      <p:ext uri="{BB962C8B-B14F-4D97-AF65-F5344CB8AC3E}">
        <p14:creationId xmlns:p14="http://schemas.microsoft.com/office/powerpoint/2010/main" val="288878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hidden="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smtClean="0"/>
              <a:t>TIN 5013: Artificial Intelligence</a:t>
            </a:r>
          </a:p>
        </p:txBody>
      </p:sp>
      <p:sp>
        <p:nvSpPr>
          <p:cNvPr id="11267" name="Rectangle 22"/>
          <p:cNvSpPr>
            <a:spLocks noGrp="1" noChangeArrowheads="1"/>
          </p:cNvSpPr>
          <p:nvPr>
            <p:ph type="title"/>
          </p:nvPr>
        </p:nvSpPr>
        <p:spPr>
          <a:xfrm>
            <a:off x="106660" y="532180"/>
            <a:ext cx="8246070" cy="610821"/>
          </a:xfrm>
          <a:noFill/>
        </p:spPr>
        <p:txBody>
          <a:bodyPr anchor="b">
            <a:normAutofit fontScale="90000"/>
          </a:bodyPr>
          <a:lstStyle/>
          <a:p>
            <a:pPr eaLnBrk="1" hangingPunct="1"/>
            <a:r>
              <a:rPr lang="en-US" dirty="0" smtClean="0">
                <a:latin typeface="Corbel" panose="020B0503020204020204" pitchFamily="34" charset="0"/>
              </a:rPr>
              <a:t>Example: Traveling Salesperson Problem</a:t>
            </a:r>
          </a:p>
        </p:txBody>
      </p:sp>
      <p:sp>
        <p:nvSpPr>
          <p:cNvPr id="11268" name="Text Box 23"/>
          <p:cNvSpPr txBox="1">
            <a:spLocks noChangeArrowheads="1"/>
          </p:cNvSpPr>
          <p:nvPr/>
        </p:nvSpPr>
        <p:spPr bwMode="auto">
          <a:xfrm>
            <a:off x="296260" y="1257301"/>
            <a:ext cx="88477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sz="2000" dirty="0">
                <a:latin typeface="Corbel" panose="020B0503020204020204" pitchFamily="34" charset="0"/>
              </a:rPr>
              <a:t>Suppose a salesperson has five cities to visit and them must return home.</a:t>
            </a:r>
            <a:r>
              <a:rPr lang="en-US" sz="2000" b="1" dirty="0">
                <a:latin typeface="Corbel" panose="020B0503020204020204" pitchFamily="34" charset="0"/>
              </a:rPr>
              <a:t> Goal </a:t>
            </a:r>
            <a:r>
              <a:rPr lang="en-US" sz="2000" dirty="0">
                <a:latin typeface="Corbel" panose="020B0503020204020204" pitchFamily="34" charset="0"/>
                <a:sym typeface="Wingdings" panose="05000000000000000000" pitchFamily="2" charset="2"/>
              </a:rPr>
              <a:t> find the shortest path to travel.</a:t>
            </a:r>
            <a:endParaRPr lang="en-US" sz="2000" dirty="0">
              <a:latin typeface="Corbel" panose="020B0503020204020204" pitchFamily="34" charset="0"/>
            </a:endParaRPr>
          </a:p>
        </p:txBody>
      </p:sp>
      <p:sp>
        <p:nvSpPr>
          <p:cNvPr id="11269" name="Oval 24"/>
          <p:cNvSpPr>
            <a:spLocks noChangeArrowheads="1"/>
          </p:cNvSpPr>
          <p:nvPr/>
        </p:nvSpPr>
        <p:spPr bwMode="auto">
          <a:xfrm>
            <a:off x="2743200" y="2159794"/>
            <a:ext cx="3543300" cy="22288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0" name="Freeform 25"/>
          <p:cNvSpPr>
            <a:spLocks/>
          </p:cNvSpPr>
          <p:nvPr/>
        </p:nvSpPr>
        <p:spPr bwMode="auto">
          <a:xfrm>
            <a:off x="2743200" y="3245644"/>
            <a:ext cx="3200400" cy="628650"/>
          </a:xfrm>
          <a:custGeom>
            <a:avLst/>
            <a:gdLst>
              <a:gd name="T0" fmla="*/ 0 w 2640"/>
              <a:gd name="T1" fmla="*/ 0 h 576"/>
              <a:gd name="T2" fmla="*/ 2147483647 w 2640"/>
              <a:gd name="T3" fmla="*/ 2147483647 h 576"/>
              <a:gd name="T4" fmla="*/ 2147483647 w 2640"/>
              <a:gd name="T5" fmla="*/ 2147483647 h 576"/>
              <a:gd name="T6" fmla="*/ 0 60000 65536"/>
              <a:gd name="T7" fmla="*/ 0 60000 65536"/>
              <a:gd name="T8" fmla="*/ 0 60000 65536"/>
              <a:gd name="T9" fmla="*/ 0 w 2640"/>
              <a:gd name="T10" fmla="*/ 0 h 576"/>
              <a:gd name="T11" fmla="*/ 2640 w 2640"/>
              <a:gd name="T12" fmla="*/ 576 h 576"/>
            </a:gdLst>
            <a:ahLst/>
            <a:cxnLst>
              <a:cxn ang="T6">
                <a:pos x="T0" y="T1"/>
              </a:cxn>
              <a:cxn ang="T7">
                <a:pos x="T2" y="T3"/>
              </a:cxn>
              <a:cxn ang="T8">
                <a:pos x="T4" y="T5"/>
              </a:cxn>
            </a:cxnLst>
            <a:rect l="T9" t="T10" r="T11" b="T12"/>
            <a:pathLst>
              <a:path w="2640" h="576">
                <a:moveTo>
                  <a:pt x="0" y="0"/>
                </a:moveTo>
                <a:cubicBezTo>
                  <a:pt x="428" y="48"/>
                  <a:pt x="856" y="96"/>
                  <a:pt x="1296" y="192"/>
                </a:cubicBezTo>
                <a:cubicBezTo>
                  <a:pt x="1736" y="288"/>
                  <a:pt x="2416" y="512"/>
                  <a:pt x="2640" y="57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1" name="Freeform 26"/>
          <p:cNvSpPr>
            <a:spLocks/>
          </p:cNvSpPr>
          <p:nvPr/>
        </p:nvSpPr>
        <p:spPr bwMode="auto">
          <a:xfrm>
            <a:off x="3543300" y="2274094"/>
            <a:ext cx="914400" cy="2114550"/>
          </a:xfrm>
          <a:custGeom>
            <a:avLst/>
            <a:gdLst>
              <a:gd name="T0" fmla="*/ 2147483647 w 768"/>
              <a:gd name="T1" fmla="*/ 0 h 1776"/>
              <a:gd name="T2" fmla="*/ 2147483647 w 768"/>
              <a:gd name="T3" fmla="*/ 2147483647 h 1776"/>
              <a:gd name="T4" fmla="*/ 2147483647 w 768"/>
              <a:gd name="T5" fmla="*/ 2147483647 h 1776"/>
              <a:gd name="T6" fmla="*/ 0 60000 65536"/>
              <a:gd name="T7" fmla="*/ 0 60000 65536"/>
              <a:gd name="T8" fmla="*/ 0 60000 65536"/>
              <a:gd name="T9" fmla="*/ 0 w 768"/>
              <a:gd name="T10" fmla="*/ 0 h 1776"/>
              <a:gd name="T11" fmla="*/ 768 w 768"/>
              <a:gd name="T12" fmla="*/ 1776 h 1776"/>
            </a:gdLst>
            <a:ahLst/>
            <a:cxnLst>
              <a:cxn ang="T6">
                <a:pos x="T0" y="T1"/>
              </a:cxn>
              <a:cxn ang="T7">
                <a:pos x="T2" y="T3"/>
              </a:cxn>
              <a:cxn ang="T8">
                <a:pos x="T4" y="T5"/>
              </a:cxn>
            </a:cxnLst>
            <a:rect l="T9" t="T10" r="T11" b="T12"/>
            <a:pathLst>
              <a:path w="768" h="1776">
                <a:moveTo>
                  <a:pt x="192" y="0"/>
                </a:moveTo>
                <a:cubicBezTo>
                  <a:pt x="96" y="332"/>
                  <a:pt x="0" y="664"/>
                  <a:pt x="96" y="960"/>
                </a:cubicBezTo>
                <a:cubicBezTo>
                  <a:pt x="192" y="1256"/>
                  <a:pt x="480" y="1516"/>
                  <a:pt x="768" y="1776"/>
                </a:cubicBezTo>
              </a:path>
            </a:pathLst>
          </a:custGeom>
          <a:noFill/>
          <a:ln w="28575">
            <a:solidFill>
              <a:schemeClr val="tx1"/>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2" name="Freeform 27"/>
          <p:cNvSpPr>
            <a:spLocks/>
          </p:cNvSpPr>
          <p:nvPr/>
        </p:nvSpPr>
        <p:spPr bwMode="auto">
          <a:xfrm>
            <a:off x="4457700" y="2502694"/>
            <a:ext cx="1314450" cy="1885950"/>
          </a:xfrm>
          <a:custGeom>
            <a:avLst/>
            <a:gdLst>
              <a:gd name="T0" fmla="*/ 2147483647 w 1104"/>
              <a:gd name="T1" fmla="*/ 0 h 1584"/>
              <a:gd name="T2" fmla="*/ 2147483647 w 1104"/>
              <a:gd name="T3" fmla="*/ 2147483647 h 1584"/>
              <a:gd name="T4" fmla="*/ 0 w 1104"/>
              <a:gd name="T5" fmla="*/ 2147483647 h 1584"/>
              <a:gd name="T6" fmla="*/ 0 60000 65536"/>
              <a:gd name="T7" fmla="*/ 0 60000 65536"/>
              <a:gd name="T8" fmla="*/ 0 60000 65536"/>
              <a:gd name="T9" fmla="*/ 0 w 1104"/>
              <a:gd name="T10" fmla="*/ 0 h 1584"/>
              <a:gd name="T11" fmla="*/ 1104 w 1104"/>
              <a:gd name="T12" fmla="*/ 1584 h 1584"/>
            </a:gdLst>
            <a:ahLst/>
            <a:cxnLst>
              <a:cxn ang="T6">
                <a:pos x="T0" y="T1"/>
              </a:cxn>
              <a:cxn ang="T7">
                <a:pos x="T2" y="T3"/>
              </a:cxn>
              <a:cxn ang="T8">
                <a:pos x="T4" y="T5"/>
              </a:cxn>
            </a:cxnLst>
            <a:rect l="T9" t="T10" r="T11" b="T12"/>
            <a:pathLst>
              <a:path w="1104" h="1584">
                <a:moveTo>
                  <a:pt x="1104" y="0"/>
                </a:moveTo>
                <a:cubicBezTo>
                  <a:pt x="1028" y="372"/>
                  <a:pt x="952" y="744"/>
                  <a:pt x="768" y="1008"/>
                </a:cubicBezTo>
                <a:cubicBezTo>
                  <a:pt x="584" y="1272"/>
                  <a:pt x="292" y="1428"/>
                  <a:pt x="0" y="158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3" name="Freeform 28"/>
          <p:cNvSpPr>
            <a:spLocks/>
          </p:cNvSpPr>
          <p:nvPr/>
        </p:nvSpPr>
        <p:spPr bwMode="auto">
          <a:xfrm>
            <a:off x="2687241" y="2444354"/>
            <a:ext cx="3084909" cy="798909"/>
          </a:xfrm>
          <a:custGeom>
            <a:avLst/>
            <a:gdLst>
              <a:gd name="T0" fmla="*/ 0 w 2496"/>
              <a:gd name="T1" fmla="*/ 2147483647 h 624"/>
              <a:gd name="T2" fmla="*/ 2147483647 w 2496"/>
              <a:gd name="T3" fmla="*/ 2147483647 h 624"/>
              <a:gd name="T4" fmla="*/ 2147483647 w 2496"/>
              <a:gd name="T5" fmla="*/ 2147483647 h 624"/>
              <a:gd name="T6" fmla="*/ 0 60000 65536"/>
              <a:gd name="T7" fmla="*/ 0 60000 65536"/>
              <a:gd name="T8" fmla="*/ 0 60000 65536"/>
              <a:gd name="T9" fmla="*/ 0 w 2496"/>
              <a:gd name="T10" fmla="*/ 0 h 624"/>
              <a:gd name="T11" fmla="*/ 2496 w 2496"/>
              <a:gd name="T12" fmla="*/ 624 h 624"/>
            </a:gdLst>
            <a:ahLst/>
            <a:cxnLst>
              <a:cxn ang="T6">
                <a:pos x="T0" y="T1"/>
              </a:cxn>
              <a:cxn ang="T7">
                <a:pos x="T2" y="T3"/>
              </a:cxn>
              <a:cxn ang="T8">
                <a:pos x="T4" y="T5"/>
              </a:cxn>
            </a:cxnLst>
            <a:rect l="T9" t="T10" r="T11" b="T12"/>
            <a:pathLst>
              <a:path w="2496" h="624">
                <a:moveTo>
                  <a:pt x="0" y="624"/>
                </a:moveTo>
                <a:cubicBezTo>
                  <a:pt x="440" y="408"/>
                  <a:pt x="880" y="192"/>
                  <a:pt x="1296" y="96"/>
                </a:cubicBezTo>
                <a:cubicBezTo>
                  <a:pt x="1712" y="0"/>
                  <a:pt x="2296" y="56"/>
                  <a:pt x="2496" y="48"/>
                </a:cubicBezTo>
              </a:path>
            </a:pathLst>
          </a:custGeom>
          <a:noFill/>
          <a:ln w="28575">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4" name="Freeform 29"/>
          <p:cNvSpPr>
            <a:spLocks/>
          </p:cNvSpPr>
          <p:nvPr/>
        </p:nvSpPr>
        <p:spPr bwMode="auto">
          <a:xfrm>
            <a:off x="3771900" y="2275285"/>
            <a:ext cx="2230041" cy="1657350"/>
          </a:xfrm>
          <a:custGeom>
            <a:avLst/>
            <a:gdLst>
              <a:gd name="T0" fmla="*/ 0 w 1824"/>
              <a:gd name="T1" fmla="*/ 0 h 1344"/>
              <a:gd name="T2" fmla="*/ 2147483647 w 1824"/>
              <a:gd name="T3" fmla="*/ 2147483647 h 1344"/>
              <a:gd name="T4" fmla="*/ 2147483647 w 1824"/>
              <a:gd name="T5" fmla="*/ 2147483647 h 1344"/>
              <a:gd name="T6" fmla="*/ 0 60000 65536"/>
              <a:gd name="T7" fmla="*/ 0 60000 65536"/>
              <a:gd name="T8" fmla="*/ 0 60000 65536"/>
              <a:gd name="T9" fmla="*/ 0 w 1824"/>
              <a:gd name="T10" fmla="*/ 0 h 1344"/>
              <a:gd name="T11" fmla="*/ 1824 w 1824"/>
              <a:gd name="T12" fmla="*/ 1344 h 1344"/>
            </a:gdLst>
            <a:ahLst/>
            <a:cxnLst>
              <a:cxn ang="T6">
                <a:pos x="T0" y="T1"/>
              </a:cxn>
              <a:cxn ang="T7">
                <a:pos x="T2" y="T3"/>
              </a:cxn>
              <a:cxn ang="T8">
                <a:pos x="T4" y="T5"/>
              </a:cxn>
            </a:cxnLst>
            <a:rect l="T9" t="T10" r="T11" b="T12"/>
            <a:pathLst>
              <a:path w="1824" h="1344">
                <a:moveTo>
                  <a:pt x="0" y="0"/>
                </a:moveTo>
                <a:cubicBezTo>
                  <a:pt x="328" y="104"/>
                  <a:pt x="656" y="208"/>
                  <a:pt x="960" y="432"/>
                </a:cubicBezTo>
                <a:cubicBezTo>
                  <a:pt x="1264" y="656"/>
                  <a:pt x="1680" y="1192"/>
                  <a:pt x="1824" y="1344"/>
                </a:cubicBezTo>
              </a:path>
            </a:pathLst>
          </a:custGeom>
          <a:noFill/>
          <a:ln w="38100">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sz="1350"/>
          </a:p>
        </p:txBody>
      </p:sp>
      <p:sp>
        <p:nvSpPr>
          <p:cNvPr id="11275" name="Text Box 30"/>
          <p:cNvSpPr txBox="1">
            <a:spLocks noChangeArrowheads="1"/>
          </p:cNvSpPr>
          <p:nvPr/>
        </p:nvSpPr>
        <p:spPr bwMode="auto">
          <a:xfrm>
            <a:off x="5715000" y="2216944"/>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009900"/>
                </a:solidFill>
                <a:latin typeface="Times New Roman" panose="02020603050405020304" pitchFamily="18" charset="0"/>
              </a:rPr>
              <a:t>B</a:t>
            </a:r>
          </a:p>
        </p:txBody>
      </p:sp>
      <p:sp>
        <p:nvSpPr>
          <p:cNvPr id="11276" name="Text Box 31"/>
          <p:cNvSpPr txBox="1">
            <a:spLocks noChangeArrowheads="1"/>
          </p:cNvSpPr>
          <p:nvPr/>
        </p:nvSpPr>
        <p:spPr bwMode="auto">
          <a:xfrm>
            <a:off x="6000750" y="382905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CC3300"/>
                </a:solidFill>
                <a:latin typeface="Times New Roman" panose="02020603050405020304" pitchFamily="18" charset="0"/>
              </a:rPr>
              <a:t>C</a:t>
            </a:r>
          </a:p>
        </p:txBody>
      </p:sp>
      <p:sp>
        <p:nvSpPr>
          <p:cNvPr id="11277" name="Text Box 32"/>
          <p:cNvSpPr txBox="1">
            <a:spLocks noChangeArrowheads="1"/>
          </p:cNvSpPr>
          <p:nvPr/>
        </p:nvSpPr>
        <p:spPr bwMode="auto">
          <a:xfrm>
            <a:off x="4286250" y="43434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009900"/>
                </a:solidFill>
                <a:latin typeface="Times New Roman" panose="02020603050405020304" pitchFamily="18" charset="0"/>
              </a:rPr>
              <a:t>D</a:t>
            </a:r>
          </a:p>
        </p:txBody>
      </p:sp>
      <p:sp>
        <p:nvSpPr>
          <p:cNvPr id="11278" name="Text Box 33"/>
          <p:cNvSpPr txBox="1">
            <a:spLocks noChangeArrowheads="1"/>
          </p:cNvSpPr>
          <p:nvPr/>
        </p:nvSpPr>
        <p:spPr bwMode="auto">
          <a:xfrm>
            <a:off x="2390775" y="3055144"/>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CC0000"/>
                </a:solidFill>
                <a:latin typeface="Times New Roman" panose="02020603050405020304" pitchFamily="18" charset="0"/>
              </a:rPr>
              <a:t>E</a:t>
            </a:r>
          </a:p>
        </p:txBody>
      </p:sp>
      <p:sp>
        <p:nvSpPr>
          <p:cNvPr id="11279" name="Text Box 34"/>
          <p:cNvSpPr txBox="1">
            <a:spLocks noChangeArrowheads="1"/>
          </p:cNvSpPr>
          <p:nvPr/>
        </p:nvSpPr>
        <p:spPr bwMode="auto">
          <a:xfrm>
            <a:off x="2788444" y="23622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75</a:t>
            </a:r>
          </a:p>
        </p:txBody>
      </p:sp>
      <p:sp>
        <p:nvSpPr>
          <p:cNvPr id="11280" name="Text Box 35"/>
          <p:cNvSpPr txBox="1">
            <a:spLocks noChangeArrowheads="1"/>
          </p:cNvSpPr>
          <p:nvPr/>
        </p:nvSpPr>
        <p:spPr bwMode="auto">
          <a:xfrm>
            <a:off x="3028950" y="398859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50</a:t>
            </a:r>
          </a:p>
        </p:txBody>
      </p:sp>
      <p:sp>
        <p:nvSpPr>
          <p:cNvPr id="11281" name="Text Box 36"/>
          <p:cNvSpPr txBox="1">
            <a:spLocks noChangeArrowheads="1"/>
          </p:cNvSpPr>
          <p:nvPr/>
        </p:nvSpPr>
        <p:spPr bwMode="auto">
          <a:xfrm>
            <a:off x="5131594" y="4248150"/>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100</a:t>
            </a:r>
          </a:p>
        </p:txBody>
      </p:sp>
      <p:sp>
        <p:nvSpPr>
          <p:cNvPr id="11282" name="Text Box 37"/>
          <p:cNvSpPr txBox="1">
            <a:spLocks noChangeArrowheads="1"/>
          </p:cNvSpPr>
          <p:nvPr/>
        </p:nvSpPr>
        <p:spPr bwMode="auto">
          <a:xfrm>
            <a:off x="3188494" y="2933700"/>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100</a:t>
            </a:r>
          </a:p>
        </p:txBody>
      </p:sp>
      <p:sp>
        <p:nvSpPr>
          <p:cNvPr id="11283" name="Text Box 38"/>
          <p:cNvSpPr txBox="1">
            <a:spLocks noChangeArrowheads="1"/>
          </p:cNvSpPr>
          <p:nvPr/>
        </p:nvSpPr>
        <p:spPr bwMode="auto">
          <a:xfrm>
            <a:off x="4102894" y="3162300"/>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125</a:t>
            </a:r>
          </a:p>
        </p:txBody>
      </p:sp>
      <p:sp>
        <p:nvSpPr>
          <p:cNvPr id="11284" name="Text Box 39"/>
          <p:cNvSpPr txBox="1">
            <a:spLocks noChangeArrowheads="1"/>
          </p:cNvSpPr>
          <p:nvPr/>
        </p:nvSpPr>
        <p:spPr bwMode="auto">
          <a:xfrm>
            <a:off x="3702844" y="2419350"/>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125</a:t>
            </a:r>
          </a:p>
        </p:txBody>
      </p:sp>
      <p:sp>
        <p:nvSpPr>
          <p:cNvPr id="11285" name="Text Box 40"/>
          <p:cNvSpPr txBox="1">
            <a:spLocks noChangeArrowheads="1"/>
          </p:cNvSpPr>
          <p:nvPr/>
        </p:nvSpPr>
        <p:spPr bwMode="auto">
          <a:xfrm>
            <a:off x="4960144" y="2590800"/>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125</a:t>
            </a:r>
          </a:p>
        </p:txBody>
      </p:sp>
      <p:sp>
        <p:nvSpPr>
          <p:cNvPr id="11286" name="Text Box 41"/>
          <p:cNvSpPr txBox="1">
            <a:spLocks noChangeArrowheads="1"/>
          </p:cNvSpPr>
          <p:nvPr/>
        </p:nvSpPr>
        <p:spPr bwMode="auto">
          <a:xfrm>
            <a:off x="5588794" y="287655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75</a:t>
            </a:r>
          </a:p>
        </p:txBody>
      </p:sp>
      <p:sp>
        <p:nvSpPr>
          <p:cNvPr id="11287" name="Text Box 42"/>
          <p:cNvSpPr txBox="1">
            <a:spLocks noChangeArrowheads="1"/>
          </p:cNvSpPr>
          <p:nvPr/>
        </p:nvSpPr>
        <p:spPr bwMode="auto">
          <a:xfrm>
            <a:off x="6274594" y="304800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Times New Roman" panose="02020603050405020304" pitchFamily="18" charset="0"/>
              </a:rPr>
              <a:t>50</a:t>
            </a:r>
          </a:p>
        </p:txBody>
      </p:sp>
      <p:sp>
        <p:nvSpPr>
          <p:cNvPr id="11288" name="Text Box 43"/>
          <p:cNvSpPr txBox="1">
            <a:spLocks noChangeArrowheads="1"/>
          </p:cNvSpPr>
          <p:nvPr/>
        </p:nvSpPr>
        <p:spPr bwMode="auto">
          <a:xfrm>
            <a:off x="3429000" y="205740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0000FF"/>
                </a:solidFill>
                <a:latin typeface="Times New Roman" panose="02020603050405020304" pitchFamily="18" charset="0"/>
              </a:rPr>
              <a:t>A</a:t>
            </a:r>
          </a:p>
        </p:txBody>
      </p:sp>
    </p:spTree>
    <p:extLst>
      <p:ext uri="{BB962C8B-B14F-4D97-AF65-F5344CB8AC3E}">
        <p14:creationId xmlns:p14="http://schemas.microsoft.com/office/powerpoint/2010/main" val="13512860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72675" y="586585"/>
            <a:ext cx="7554295" cy="1046575"/>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solidFill>
                  <a:srgbClr val="F2CD44"/>
                </a:solidFill>
                <a:latin typeface="Corbel" panose="020B0503020204020204" pitchFamily="34" charset="0"/>
              </a:rPr>
              <a:t>Learning Outcomes with the Topic </a:t>
            </a:r>
            <a:endParaRPr lang="en-US" sz="3200" dirty="0" smtClean="0">
              <a:solidFill>
                <a:srgbClr val="F2CD44"/>
              </a:solidFill>
              <a:latin typeface="Corbel" panose="020B0503020204020204" pitchFamily="34" charset="0"/>
            </a:endParaRPr>
          </a:p>
        </p:txBody>
      </p:sp>
      <p:sp>
        <p:nvSpPr>
          <p:cNvPr id="2" name="TextBox 1"/>
          <p:cNvSpPr txBox="1"/>
          <p:nvPr/>
        </p:nvSpPr>
        <p:spPr>
          <a:xfrm>
            <a:off x="601670" y="1960930"/>
            <a:ext cx="8704186" cy="424732"/>
          </a:xfrm>
          <a:prstGeom prst="rect">
            <a:avLst/>
          </a:prstGeom>
          <a:noFill/>
        </p:spPr>
        <p:txBody>
          <a:bodyPr wrap="square" rtlCol="0">
            <a:spAutoFit/>
          </a:bodyPr>
          <a:lstStyle/>
          <a:p>
            <a:pPr marL="285750" indent="-285750">
              <a:lnSpc>
                <a:spcPct val="90000"/>
              </a:lnSpc>
              <a:spcBef>
                <a:spcPct val="10000"/>
              </a:spcBef>
              <a:spcAft>
                <a:spcPct val="10000"/>
              </a:spcAft>
              <a:buClr>
                <a:schemeClr val="tx1"/>
              </a:buClr>
              <a:buFont typeface="Wingdings" panose="05000000000000000000" pitchFamily="2" charset="2"/>
              <a:buChar char="Ø"/>
            </a:pPr>
            <a:r>
              <a:rPr lang="en-GB" altLang="ar-JO" sz="2400" b="1" dirty="0" smtClean="0">
                <a:latin typeface="Corbel" panose="020B0503020204020204" pitchFamily="34" charset="0"/>
              </a:rPr>
              <a:t>Understanding the need of Search Algorithms </a:t>
            </a:r>
            <a:endParaRPr lang="en-IN" sz="2000" dirty="0" smtClean="0">
              <a:latin typeface="Corbel" panose="020B0503020204020204" pitchFamily="34" charset="0"/>
            </a:endParaRPr>
          </a:p>
        </p:txBody>
      </p:sp>
    </p:spTree>
    <p:extLst>
      <p:ext uri="{BB962C8B-B14F-4D97-AF65-F5344CB8AC3E}">
        <p14:creationId xmlns:p14="http://schemas.microsoft.com/office/powerpoint/2010/main" val="16654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5358" y="560125"/>
            <a:ext cx="8679898" cy="543185"/>
          </a:xfrm>
        </p:spPr>
        <p:txBody>
          <a:bodyPr>
            <a:normAutofit fontScale="92500" lnSpcReduction="20000"/>
          </a:bodyPr>
          <a:lstStyle/>
          <a:p>
            <a:r>
              <a:rPr lang="en-US" sz="3900" b="1" dirty="0" smtClean="0">
                <a:solidFill>
                  <a:srgbClr val="D3A90F"/>
                </a:solidFill>
                <a:latin typeface="Corbel" panose="020B0503020204020204" pitchFamily="34" charset="0"/>
              </a:rPr>
              <a:t>Methodology</a:t>
            </a:r>
            <a:r>
              <a:rPr lang="en-US" b="1" dirty="0" smtClean="0">
                <a:solidFill>
                  <a:srgbClr val="D3A90F"/>
                </a:solidFill>
                <a:latin typeface="Corbel" panose="020B0503020204020204" pitchFamily="34" charset="0"/>
              </a:rPr>
              <a:t> And Assessment Criterias</a:t>
            </a:r>
            <a:endParaRPr lang="en-US" b="1" dirty="0">
              <a:solidFill>
                <a:srgbClr val="D3A90F"/>
              </a:solidFill>
              <a:latin typeface="Corbel" panose="020B0503020204020204" pitchFamily="34" charset="0"/>
            </a:endParaRPr>
          </a:p>
        </p:txBody>
      </p:sp>
      <p:cxnSp>
        <p:nvCxnSpPr>
          <p:cNvPr id="3" name="Straight Arrow Connector 2">
            <a:extLst>
              <a:ext uri="{FF2B5EF4-FFF2-40B4-BE49-F238E27FC236}">
                <a16:creationId xmlns="" xmlns:a16="http://schemas.microsoft.com/office/drawing/2014/main" id="{13206E1A-83A8-4DBF-B06F-ED203C78787D}"/>
              </a:ext>
            </a:extLst>
          </p:cNvPr>
          <p:cNvCxnSpPr>
            <a:cxnSpLocks/>
          </p:cNvCxnSpPr>
          <p:nvPr/>
        </p:nvCxnSpPr>
        <p:spPr>
          <a:xfrm>
            <a:off x="2973061" y="1550298"/>
            <a:ext cx="1762790" cy="1"/>
          </a:xfrm>
          <a:prstGeom prst="straightConnector1">
            <a:avLst/>
          </a:prstGeom>
          <a:ln w="38100">
            <a:solidFill>
              <a:schemeClr val="accent4"/>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 xmlns:a16="http://schemas.microsoft.com/office/drawing/2014/main" id="{5E221F1A-F046-4319-B387-29EFCD56D099}"/>
              </a:ext>
            </a:extLst>
          </p:cNvPr>
          <p:cNvGrpSpPr/>
          <p:nvPr/>
        </p:nvGrpSpPr>
        <p:grpSpPr>
          <a:xfrm>
            <a:off x="770080" y="1299725"/>
            <a:ext cx="3051000" cy="3051000"/>
            <a:chOff x="2514579" y="1730962"/>
            <a:chExt cx="4068000" cy="4068000"/>
          </a:xfrm>
        </p:grpSpPr>
        <p:sp>
          <p:nvSpPr>
            <p:cNvPr id="5" name="Oval 4">
              <a:extLst>
                <a:ext uri="{FF2B5EF4-FFF2-40B4-BE49-F238E27FC236}">
                  <a16:creationId xmlns="" xmlns:a16="http://schemas.microsoft.com/office/drawing/2014/main" id="{2E1F5B6A-F17A-4478-A596-1392BEBD793B}"/>
                </a:ext>
              </a:extLst>
            </p:cNvPr>
            <p:cNvSpPr/>
            <p:nvPr/>
          </p:nvSpPr>
          <p:spPr>
            <a:xfrm>
              <a:off x="2514579" y="1730962"/>
              <a:ext cx="4068000" cy="4068000"/>
            </a:xfrm>
            <a:prstGeom prst="ellipse">
              <a:avLst/>
            </a:prstGeom>
            <a:solidFill>
              <a:schemeClr val="accent4">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6" name="Pie 10">
              <a:extLst>
                <a:ext uri="{FF2B5EF4-FFF2-40B4-BE49-F238E27FC236}">
                  <a16:creationId xmlns="" xmlns:a16="http://schemas.microsoft.com/office/drawing/2014/main" id="{B7CE135D-2F5A-4C68-9F96-C6FD55074912}"/>
                </a:ext>
              </a:extLst>
            </p:cNvPr>
            <p:cNvSpPr/>
            <p:nvPr/>
          </p:nvSpPr>
          <p:spPr>
            <a:xfrm>
              <a:off x="2514579" y="1730962"/>
              <a:ext cx="4068000" cy="4068000"/>
            </a:xfrm>
            <a:prstGeom prst="pie">
              <a:avLst>
                <a:gd name="adj1" fmla="val 16160009"/>
                <a:gd name="adj2" fmla="val 1927144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7" name="Straight Arrow Connector 6">
            <a:extLst>
              <a:ext uri="{FF2B5EF4-FFF2-40B4-BE49-F238E27FC236}">
                <a16:creationId xmlns="" xmlns:a16="http://schemas.microsoft.com/office/drawing/2014/main" id="{F7B6652A-F828-4906-B683-F5C2A6F06A61}"/>
              </a:ext>
            </a:extLst>
          </p:cNvPr>
          <p:cNvCxnSpPr>
            <a:cxnSpLocks/>
          </p:cNvCxnSpPr>
          <p:nvPr/>
        </p:nvCxnSpPr>
        <p:spPr>
          <a:xfrm>
            <a:off x="3107602" y="2409965"/>
            <a:ext cx="1628249" cy="1"/>
          </a:xfrm>
          <a:prstGeom prst="straightConnector1">
            <a:avLst/>
          </a:prstGeom>
          <a:ln w="381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6CE45D75-ED80-46EE-A50A-115D381CDC10}"/>
              </a:ext>
            </a:extLst>
          </p:cNvPr>
          <p:cNvGrpSpPr/>
          <p:nvPr/>
        </p:nvGrpSpPr>
        <p:grpSpPr>
          <a:xfrm>
            <a:off x="1040080" y="1569725"/>
            <a:ext cx="2511000" cy="2511000"/>
            <a:chOff x="2514579" y="1730962"/>
            <a:chExt cx="4068000" cy="4068000"/>
          </a:xfrm>
        </p:grpSpPr>
        <p:sp>
          <p:nvSpPr>
            <p:cNvPr id="9" name="Oval 8">
              <a:extLst>
                <a:ext uri="{FF2B5EF4-FFF2-40B4-BE49-F238E27FC236}">
                  <a16:creationId xmlns="" xmlns:a16="http://schemas.microsoft.com/office/drawing/2014/main" id="{F8092336-E784-4AFD-9AA9-42F6AA08B8EA}"/>
                </a:ext>
              </a:extLst>
            </p:cNvPr>
            <p:cNvSpPr/>
            <p:nvPr/>
          </p:nvSpPr>
          <p:spPr>
            <a:xfrm>
              <a:off x="2514579" y="1730962"/>
              <a:ext cx="4068000" cy="4068000"/>
            </a:xfrm>
            <a:prstGeom prst="ellipse">
              <a:avLst/>
            </a:prstGeom>
            <a:solidFill>
              <a:schemeClr val="accent3">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0" name="Pie 14">
              <a:extLst>
                <a:ext uri="{FF2B5EF4-FFF2-40B4-BE49-F238E27FC236}">
                  <a16:creationId xmlns="" xmlns:a16="http://schemas.microsoft.com/office/drawing/2014/main" id="{749E539B-E973-48A7-9089-3A2CC2365E03}"/>
                </a:ext>
              </a:extLst>
            </p:cNvPr>
            <p:cNvSpPr/>
            <p:nvPr/>
          </p:nvSpPr>
          <p:spPr>
            <a:xfrm>
              <a:off x="2514579" y="1730962"/>
              <a:ext cx="4068000" cy="4068000"/>
            </a:xfrm>
            <a:prstGeom prst="pie">
              <a:avLst>
                <a:gd name="adj1" fmla="val 16145699"/>
                <a:gd name="adj2" fmla="val 46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cxnSp>
        <p:nvCxnSpPr>
          <p:cNvPr id="11" name="Straight Arrow Connector 10">
            <a:extLst>
              <a:ext uri="{FF2B5EF4-FFF2-40B4-BE49-F238E27FC236}">
                <a16:creationId xmlns="" xmlns:a16="http://schemas.microsoft.com/office/drawing/2014/main" id="{28627220-46B6-4472-9C4D-716E202B98C5}"/>
              </a:ext>
            </a:extLst>
          </p:cNvPr>
          <p:cNvCxnSpPr>
            <a:cxnSpLocks/>
          </p:cNvCxnSpPr>
          <p:nvPr/>
        </p:nvCxnSpPr>
        <p:spPr>
          <a:xfrm>
            <a:off x="3107602" y="3269632"/>
            <a:ext cx="1628249" cy="1"/>
          </a:xfrm>
          <a:prstGeom prst="straightConnector1">
            <a:avLst/>
          </a:prstGeom>
          <a:ln w="38100">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 xmlns:a16="http://schemas.microsoft.com/office/drawing/2014/main" id="{86AB4186-8B6E-4607-9D98-179CAA8366D6}"/>
              </a:ext>
            </a:extLst>
          </p:cNvPr>
          <p:cNvGrpSpPr/>
          <p:nvPr/>
        </p:nvGrpSpPr>
        <p:grpSpPr>
          <a:xfrm>
            <a:off x="1310080" y="1839725"/>
            <a:ext cx="1971000" cy="1971000"/>
            <a:chOff x="2514579" y="1730962"/>
            <a:chExt cx="4068000" cy="4068000"/>
          </a:xfrm>
        </p:grpSpPr>
        <p:sp>
          <p:nvSpPr>
            <p:cNvPr id="13" name="Oval 12">
              <a:extLst>
                <a:ext uri="{FF2B5EF4-FFF2-40B4-BE49-F238E27FC236}">
                  <a16:creationId xmlns="" xmlns:a16="http://schemas.microsoft.com/office/drawing/2014/main" id="{43DC9E00-7090-45E9-A54E-E34A8D3D5190}"/>
                </a:ext>
              </a:extLst>
            </p:cNvPr>
            <p:cNvSpPr/>
            <p:nvPr/>
          </p:nvSpPr>
          <p:spPr>
            <a:xfrm>
              <a:off x="2514579" y="1730962"/>
              <a:ext cx="4068000" cy="4068000"/>
            </a:xfrm>
            <a:prstGeom prst="ellipse">
              <a:avLst/>
            </a:prstGeom>
            <a:solidFill>
              <a:schemeClr val="accent2">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4" name="Pie 18">
              <a:extLst>
                <a:ext uri="{FF2B5EF4-FFF2-40B4-BE49-F238E27FC236}">
                  <a16:creationId xmlns="" xmlns:a16="http://schemas.microsoft.com/office/drawing/2014/main" id="{3317BB1A-5ADF-476A-9B01-A673C8FA1533}"/>
                </a:ext>
              </a:extLst>
            </p:cNvPr>
            <p:cNvSpPr/>
            <p:nvPr/>
          </p:nvSpPr>
          <p:spPr>
            <a:xfrm>
              <a:off x="2514579" y="1730962"/>
              <a:ext cx="4068000" cy="4068000"/>
            </a:xfrm>
            <a:prstGeom prst="pie">
              <a:avLst>
                <a:gd name="adj1" fmla="val 16176551"/>
                <a:gd name="adj2" fmla="val 52779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dirty="0">
                <a:solidFill>
                  <a:schemeClr val="tx1"/>
                </a:solidFill>
              </a:endParaRPr>
            </a:p>
          </p:txBody>
        </p:sp>
      </p:grpSp>
      <p:grpSp>
        <p:nvGrpSpPr>
          <p:cNvPr id="15" name="Group 14">
            <a:extLst>
              <a:ext uri="{FF2B5EF4-FFF2-40B4-BE49-F238E27FC236}">
                <a16:creationId xmlns="" xmlns:a16="http://schemas.microsoft.com/office/drawing/2014/main" id="{6CE252B3-69F9-4992-9EF5-B629E75D2FCA}"/>
              </a:ext>
            </a:extLst>
          </p:cNvPr>
          <p:cNvGrpSpPr/>
          <p:nvPr/>
        </p:nvGrpSpPr>
        <p:grpSpPr>
          <a:xfrm>
            <a:off x="1641404" y="2337406"/>
            <a:ext cx="1431000" cy="1431000"/>
            <a:chOff x="2514579" y="1730962"/>
            <a:chExt cx="4068000" cy="4068000"/>
          </a:xfrm>
        </p:grpSpPr>
        <p:sp>
          <p:nvSpPr>
            <p:cNvPr id="16" name="Oval 15">
              <a:extLst>
                <a:ext uri="{FF2B5EF4-FFF2-40B4-BE49-F238E27FC236}">
                  <a16:creationId xmlns="" xmlns:a16="http://schemas.microsoft.com/office/drawing/2014/main" id="{87BB14AE-CBA6-4C39-8EAC-1ADB2425F70B}"/>
                </a:ext>
              </a:extLst>
            </p:cNvPr>
            <p:cNvSpPr/>
            <p:nvPr/>
          </p:nvSpPr>
          <p:spPr>
            <a:xfrm>
              <a:off x="2514579" y="1730962"/>
              <a:ext cx="4068000" cy="4068000"/>
            </a:xfrm>
            <a:prstGeom prst="ellipse">
              <a:avLst/>
            </a:prstGeom>
            <a:solidFill>
              <a:schemeClr val="accent1">
                <a:lumMod val="40000"/>
                <a:lumOff val="60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sp>
          <p:nvSpPr>
            <p:cNvPr id="17" name="Pie 21">
              <a:extLst>
                <a:ext uri="{FF2B5EF4-FFF2-40B4-BE49-F238E27FC236}">
                  <a16:creationId xmlns="" xmlns:a16="http://schemas.microsoft.com/office/drawing/2014/main" id="{133D800B-8719-4D93-8086-1861F3DDDBDB}"/>
                </a:ext>
              </a:extLst>
            </p:cNvPr>
            <p:cNvSpPr/>
            <p:nvPr/>
          </p:nvSpPr>
          <p:spPr>
            <a:xfrm>
              <a:off x="2514579" y="1730962"/>
              <a:ext cx="4068000" cy="4068000"/>
            </a:xfrm>
            <a:prstGeom prst="pie">
              <a:avLst>
                <a:gd name="adj1" fmla="val 16115061"/>
                <a:gd name="adj2" fmla="val 79992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25">
                <a:solidFill>
                  <a:schemeClr val="tx1"/>
                </a:solidFill>
              </a:endParaRPr>
            </a:p>
          </p:txBody>
        </p:sp>
      </p:grpSp>
      <p:sp>
        <p:nvSpPr>
          <p:cNvPr id="18" name="Oval 17">
            <a:extLst>
              <a:ext uri="{FF2B5EF4-FFF2-40B4-BE49-F238E27FC236}">
                <a16:creationId xmlns="" xmlns:a16="http://schemas.microsoft.com/office/drawing/2014/main" id="{ABCF7EDB-F334-482E-AE20-0AE2C9011BF7}"/>
              </a:ext>
            </a:extLst>
          </p:cNvPr>
          <p:cNvSpPr/>
          <p:nvPr/>
        </p:nvSpPr>
        <p:spPr>
          <a:xfrm>
            <a:off x="1850080" y="2379725"/>
            <a:ext cx="891000" cy="891000"/>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solidFill>
                <a:schemeClr val="tx1"/>
              </a:solidFill>
            </a:endParaRPr>
          </a:p>
        </p:txBody>
      </p:sp>
      <p:cxnSp>
        <p:nvCxnSpPr>
          <p:cNvPr id="19" name="Elbow Connector 23">
            <a:extLst>
              <a:ext uri="{FF2B5EF4-FFF2-40B4-BE49-F238E27FC236}">
                <a16:creationId xmlns="" xmlns:a16="http://schemas.microsoft.com/office/drawing/2014/main" id="{4651D134-A270-47A9-A0A6-48209DC43DC6}"/>
              </a:ext>
            </a:extLst>
          </p:cNvPr>
          <p:cNvCxnSpPr>
            <a:cxnSpLocks/>
          </p:cNvCxnSpPr>
          <p:nvPr/>
        </p:nvCxnSpPr>
        <p:spPr>
          <a:xfrm rot="10800000">
            <a:off x="1898065" y="3407511"/>
            <a:ext cx="2837786" cy="721790"/>
          </a:xfrm>
          <a:prstGeom prst="bentConnector3">
            <a:avLst>
              <a:gd name="adj1" fmla="val 99031"/>
            </a:avLst>
          </a:prstGeom>
          <a:ln w="3810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 xmlns:a16="http://schemas.microsoft.com/office/drawing/2014/main" id="{98DF8671-45A7-47E4-88FC-2EDA015B78EC}"/>
              </a:ext>
            </a:extLst>
          </p:cNvPr>
          <p:cNvGrpSpPr/>
          <p:nvPr/>
        </p:nvGrpSpPr>
        <p:grpSpPr>
          <a:xfrm>
            <a:off x="5482174" y="1280550"/>
            <a:ext cx="3661826" cy="832944"/>
            <a:chOff x="6210998" y="1433695"/>
            <a:chExt cx="2688349" cy="1110591"/>
          </a:xfrm>
        </p:grpSpPr>
        <p:sp>
          <p:nvSpPr>
            <p:cNvPr id="21" name="TextBox 20">
              <a:extLst>
                <a:ext uri="{FF2B5EF4-FFF2-40B4-BE49-F238E27FC236}">
                  <a16:creationId xmlns="" xmlns:a16="http://schemas.microsoft.com/office/drawing/2014/main" id="{ACAC284A-9D9B-41D5-80DD-96FB0843C45F}"/>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Class Assignment(s) </a:t>
              </a:r>
              <a:endParaRPr lang="ko-KR" altLang="en-US" sz="1100" b="1" dirty="0">
                <a:latin typeface="Corbel" panose="020B0503020204020204" pitchFamily="34" charset="0"/>
                <a:cs typeface="Arial" pitchFamily="34" charset="0"/>
              </a:endParaRPr>
            </a:p>
          </p:txBody>
        </p:sp>
        <p:sp>
          <p:nvSpPr>
            <p:cNvPr id="22" name="TextBox 21">
              <a:extLst>
                <a:ext uri="{FF2B5EF4-FFF2-40B4-BE49-F238E27FC236}">
                  <a16:creationId xmlns="" xmlns:a16="http://schemas.microsoft.com/office/drawing/2014/main" id="{D39F7CD4-3FC4-47E7-971B-FB0562705BBD}"/>
                </a:ext>
              </a:extLst>
            </p:cNvPr>
            <p:cNvSpPr txBox="1"/>
            <p:nvPr/>
          </p:nvSpPr>
          <p:spPr>
            <a:xfrm>
              <a:off x="6210998" y="1682513"/>
              <a:ext cx="2688349" cy="861773"/>
            </a:xfrm>
            <a:prstGeom prst="rect">
              <a:avLst/>
            </a:prstGeom>
            <a:noFill/>
          </p:spPr>
          <p:txBody>
            <a:bodyPr wrap="square" rtlCol="0">
              <a:spAutoFit/>
            </a:bodyPr>
            <a:lstStyle/>
            <a:p>
              <a:r>
                <a:rPr lang="ko-KR" altLang="en-US" sz="1200" dirty="0">
                  <a:latin typeface="Corbel" panose="020B0503020204020204" pitchFamily="34" charset="0"/>
                  <a:cs typeface="Arial" pitchFamily="34" charset="0"/>
                </a:rPr>
                <a:t> </a:t>
              </a:r>
              <a:r>
                <a:rPr lang="en-IN" altLang="ko-KR" sz="1200" dirty="0">
                  <a:latin typeface="Corbel" panose="020B0503020204020204" pitchFamily="34" charset="0"/>
                  <a:cs typeface="Arial" pitchFamily="34" charset="0"/>
                </a:rPr>
                <a:t>Each chapter being covered will have one assignment.  The Case Studies will be given in line to the Changing with Speed across IT Projects in Kirirom</a:t>
              </a:r>
              <a:endParaRPr lang="ko-KR" altLang="en-US" sz="1200" dirty="0">
                <a:latin typeface="Corbel" panose="020B0503020204020204" pitchFamily="34" charset="0"/>
                <a:cs typeface="Arial" pitchFamily="34" charset="0"/>
              </a:endParaRPr>
            </a:p>
          </p:txBody>
        </p:sp>
      </p:grpSp>
      <p:grpSp>
        <p:nvGrpSpPr>
          <p:cNvPr id="23" name="Group 22">
            <a:extLst>
              <a:ext uri="{FF2B5EF4-FFF2-40B4-BE49-F238E27FC236}">
                <a16:creationId xmlns="" xmlns:a16="http://schemas.microsoft.com/office/drawing/2014/main" id="{FFA81B98-696B-4623-A9F2-A424409C5117}"/>
              </a:ext>
            </a:extLst>
          </p:cNvPr>
          <p:cNvGrpSpPr/>
          <p:nvPr/>
        </p:nvGrpSpPr>
        <p:grpSpPr>
          <a:xfrm>
            <a:off x="5551729" y="2175556"/>
            <a:ext cx="2870892" cy="618650"/>
            <a:chOff x="6210997" y="1386770"/>
            <a:chExt cx="2688349" cy="824866"/>
          </a:xfrm>
        </p:grpSpPr>
        <p:sp>
          <p:nvSpPr>
            <p:cNvPr id="24" name="TextBox 23">
              <a:extLst>
                <a:ext uri="{FF2B5EF4-FFF2-40B4-BE49-F238E27FC236}">
                  <a16:creationId xmlns="" xmlns:a16="http://schemas.microsoft.com/office/drawing/2014/main" id="{2B57CCF7-5DA8-4564-B4EC-293035C0B6A2}"/>
                </a:ext>
              </a:extLst>
            </p:cNvPr>
            <p:cNvSpPr txBox="1"/>
            <p:nvPr/>
          </p:nvSpPr>
          <p:spPr>
            <a:xfrm>
              <a:off x="6210997" y="1386770"/>
              <a:ext cx="2688349" cy="307776"/>
            </a:xfrm>
            <a:prstGeom prst="rect">
              <a:avLst/>
            </a:prstGeom>
            <a:noFill/>
          </p:spPr>
          <p:txBody>
            <a:bodyPr wrap="square" rtlCol="0">
              <a:spAutoFit/>
            </a:bodyPr>
            <a:lstStyle/>
            <a:p>
              <a:r>
                <a:rPr lang="en-IN" altLang="ko-KR" sz="900" b="1" dirty="0">
                  <a:latin typeface="Corbel" panose="020B0503020204020204" pitchFamily="34" charset="0"/>
                  <a:cs typeface="Arial" pitchFamily="34" charset="0"/>
                </a:rPr>
                <a:t>Internal Exam(s) </a:t>
              </a:r>
              <a:endParaRPr lang="ko-KR" altLang="en-US" sz="900" b="1" dirty="0">
                <a:latin typeface="Corbel" panose="020B0503020204020204" pitchFamily="34" charset="0"/>
                <a:cs typeface="Arial" pitchFamily="34" charset="0"/>
              </a:endParaRPr>
            </a:p>
          </p:txBody>
        </p:sp>
        <p:sp>
          <p:nvSpPr>
            <p:cNvPr id="25" name="TextBox 24">
              <a:extLst>
                <a:ext uri="{FF2B5EF4-FFF2-40B4-BE49-F238E27FC236}">
                  <a16:creationId xmlns="" xmlns:a16="http://schemas.microsoft.com/office/drawing/2014/main" id="{B94F159A-71AD-4C32-A8FE-E43C64091862}"/>
                </a:ext>
              </a:extLst>
            </p:cNvPr>
            <p:cNvSpPr txBox="1"/>
            <p:nvPr/>
          </p:nvSpPr>
          <p:spPr>
            <a:xfrm>
              <a:off x="6210997" y="1883342"/>
              <a:ext cx="2688349" cy="328294"/>
            </a:xfrm>
            <a:prstGeom prst="rect">
              <a:avLst/>
            </a:prstGeom>
            <a:noFill/>
          </p:spPr>
          <p:txBody>
            <a:bodyPr wrap="square" rtlCol="0">
              <a:spAutoFit/>
            </a:bodyPr>
            <a:lstStyle/>
            <a:p>
              <a:r>
                <a:rPr lang="ko-KR" altLang="en-US" sz="1000" dirty="0">
                  <a:latin typeface="Corbel" panose="020B0503020204020204" pitchFamily="34" charset="0"/>
                  <a:cs typeface="Arial" pitchFamily="34" charset="0"/>
                </a:rPr>
                <a:t> </a:t>
              </a:r>
              <a:r>
                <a:rPr lang="en-IN" altLang="ko-KR" sz="1000" dirty="0">
                  <a:latin typeface="Corbel" panose="020B0503020204020204" pitchFamily="34" charset="0"/>
                  <a:cs typeface="Arial" pitchFamily="34" charset="0"/>
                </a:rPr>
                <a:t>There will be 2 exams </a:t>
              </a:r>
              <a:endParaRPr lang="ko-KR" altLang="en-US" sz="1000" dirty="0">
                <a:latin typeface="Corbel" panose="020B0503020204020204" pitchFamily="34" charset="0"/>
                <a:cs typeface="Arial" pitchFamily="34" charset="0"/>
              </a:endParaRPr>
            </a:p>
          </p:txBody>
        </p:sp>
      </p:grpSp>
      <p:grpSp>
        <p:nvGrpSpPr>
          <p:cNvPr id="26" name="Group 25">
            <a:extLst>
              <a:ext uri="{FF2B5EF4-FFF2-40B4-BE49-F238E27FC236}">
                <a16:creationId xmlns="" xmlns:a16="http://schemas.microsoft.com/office/drawing/2014/main" id="{8224055B-550E-413B-B730-4102CD2C0759}"/>
              </a:ext>
            </a:extLst>
          </p:cNvPr>
          <p:cNvGrpSpPr/>
          <p:nvPr/>
        </p:nvGrpSpPr>
        <p:grpSpPr>
          <a:xfrm>
            <a:off x="5448160" y="2853375"/>
            <a:ext cx="2919878" cy="520978"/>
            <a:chOff x="6210998" y="1316170"/>
            <a:chExt cx="2734220" cy="694638"/>
          </a:xfrm>
        </p:grpSpPr>
        <p:sp>
          <p:nvSpPr>
            <p:cNvPr id="27" name="TextBox 26">
              <a:extLst>
                <a:ext uri="{FF2B5EF4-FFF2-40B4-BE49-F238E27FC236}">
                  <a16:creationId xmlns="" xmlns:a16="http://schemas.microsoft.com/office/drawing/2014/main" id="{9A7F0BAA-66A9-4EC2-9B9A-B9E1D6B843F6}"/>
                </a:ext>
              </a:extLst>
            </p:cNvPr>
            <p:cNvSpPr txBox="1"/>
            <p:nvPr/>
          </p:nvSpPr>
          <p:spPr>
            <a:xfrm>
              <a:off x="6256869" y="1316170"/>
              <a:ext cx="2688349" cy="328295"/>
            </a:xfrm>
            <a:prstGeom prst="rect">
              <a:avLst/>
            </a:prstGeom>
            <a:noFill/>
          </p:spPr>
          <p:txBody>
            <a:bodyPr wrap="square" rtlCol="0">
              <a:spAutoFit/>
            </a:bodyPr>
            <a:lstStyle/>
            <a:p>
              <a:r>
                <a:rPr lang="en-US" altLang="ko-KR" sz="1000" b="1" dirty="0">
                  <a:latin typeface="Corbel" panose="020B0503020204020204" pitchFamily="34" charset="0"/>
                  <a:cs typeface="Arial" pitchFamily="34" charset="0"/>
                </a:rPr>
                <a:t>Model Exam </a:t>
              </a:r>
              <a:endParaRPr lang="ko-KR" altLang="en-US" sz="1000" b="1" dirty="0">
                <a:latin typeface="Corbel" panose="020B0503020204020204" pitchFamily="34" charset="0"/>
                <a:cs typeface="Arial" pitchFamily="34" charset="0"/>
              </a:endParaRPr>
            </a:p>
          </p:txBody>
        </p:sp>
        <p:sp>
          <p:nvSpPr>
            <p:cNvPr id="28" name="TextBox 27">
              <a:extLst>
                <a:ext uri="{FF2B5EF4-FFF2-40B4-BE49-F238E27FC236}">
                  <a16:creationId xmlns="" xmlns:a16="http://schemas.microsoft.com/office/drawing/2014/main" id="{1DAB60B1-032C-4B9A-977B-98AB003C6DCD}"/>
                </a:ext>
              </a:extLst>
            </p:cNvPr>
            <p:cNvSpPr txBox="1"/>
            <p:nvPr/>
          </p:nvSpPr>
          <p:spPr>
            <a:xfrm>
              <a:off x="6210998" y="1682513"/>
              <a:ext cx="2688349" cy="328295"/>
            </a:xfrm>
            <a:prstGeom prst="rect">
              <a:avLst/>
            </a:prstGeom>
            <a:noFill/>
          </p:spPr>
          <p:txBody>
            <a:bodyPr wrap="square" rtlCol="0">
              <a:spAutoFit/>
            </a:bodyPr>
            <a:lstStyle/>
            <a:p>
              <a:r>
                <a:rPr lang="en-US" altLang="ko-KR" sz="1000" dirty="0">
                  <a:latin typeface="Corbel" panose="020B0503020204020204" pitchFamily="34" charset="0"/>
                </a:rPr>
                <a:t>There will be one Model Exam</a:t>
              </a:r>
              <a:r>
                <a:rPr lang="en-US" altLang="ko-KR" sz="1000" dirty="0">
                  <a:latin typeface="Corbel" panose="020B0503020204020204" pitchFamily="34" charset="0"/>
                  <a:cs typeface="Arial" pitchFamily="34" charset="0"/>
                </a:rPr>
                <a:t>. </a:t>
              </a:r>
              <a:endParaRPr lang="ko-KR" altLang="en-US" sz="1000" dirty="0">
                <a:latin typeface="Corbel" panose="020B0503020204020204" pitchFamily="34" charset="0"/>
                <a:cs typeface="Arial" pitchFamily="34" charset="0"/>
              </a:endParaRPr>
            </a:p>
          </p:txBody>
        </p:sp>
      </p:grpSp>
      <p:grpSp>
        <p:nvGrpSpPr>
          <p:cNvPr id="29" name="Group 28">
            <a:extLst>
              <a:ext uri="{FF2B5EF4-FFF2-40B4-BE49-F238E27FC236}">
                <a16:creationId xmlns="" xmlns:a16="http://schemas.microsoft.com/office/drawing/2014/main" id="{7673816D-1C33-4EF6-810C-7C5E352EF47A}"/>
              </a:ext>
            </a:extLst>
          </p:cNvPr>
          <p:cNvGrpSpPr/>
          <p:nvPr/>
        </p:nvGrpSpPr>
        <p:grpSpPr>
          <a:xfrm>
            <a:off x="5448161" y="3796402"/>
            <a:ext cx="2870892" cy="448224"/>
            <a:chOff x="6210998" y="1433695"/>
            <a:chExt cx="2688349" cy="597631"/>
          </a:xfrm>
        </p:grpSpPr>
        <p:sp>
          <p:nvSpPr>
            <p:cNvPr id="30" name="TextBox 29">
              <a:extLst>
                <a:ext uri="{FF2B5EF4-FFF2-40B4-BE49-F238E27FC236}">
                  <a16:creationId xmlns="" xmlns:a16="http://schemas.microsoft.com/office/drawing/2014/main" id="{3AA5149D-9A50-4F93-8E23-9DA15026579A}"/>
                </a:ext>
              </a:extLst>
            </p:cNvPr>
            <p:cNvSpPr txBox="1"/>
            <p:nvPr/>
          </p:nvSpPr>
          <p:spPr>
            <a:xfrm>
              <a:off x="6210998" y="1433695"/>
              <a:ext cx="2688349" cy="348813"/>
            </a:xfrm>
            <a:prstGeom prst="rect">
              <a:avLst/>
            </a:prstGeom>
            <a:noFill/>
          </p:spPr>
          <p:txBody>
            <a:bodyPr wrap="square" rtlCol="0">
              <a:spAutoFit/>
            </a:bodyPr>
            <a:lstStyle/>
            <a:p>
              <a:r>
                <a:rPr lang="en-US" altLang="ko-KR" sz="1100" b="1" dirty="0">
                  <a:latin typeface="Corbel" panose="020B0503020204020204" pitchFamily="34" charset="0"/>
                  <a:cs typeface="Arial" pitchFamily="34" charset="0"/>
                </a:rPr>
                <a:t>Semester Exam</a:t>
              </a:r>
              <a:endParaRPr lang="ko-KR" altLang="en-US" sz="1100" b="1" dirty="0">
                <a:latin typeface="Corbel" panose="020B0503020204020204" pitchFamily="34" charset="0"/>
                <a:cs typeface="Arial" pitchFamily="34" charset="0"/>
              </a:endParaRPr>
            </a:p>
          </p:txBody>
        </p:sp>
        <p:sp>
          <p:nvSpPr>
            <p:cNvPr id="31" name="TextBox 30">
              <a:extLst>
                <a:ext uri="{FF2B5EF4-FFF2-40B4-BE49-F238E27FC236}">
                  <a16:creationId xmlns="" xmlns:a16="http://schemas.microsoft.com/office/drawing/2014/main" id="{73106714-E953-4400-87C4-0E719956D2DC}"/>
                </a:ext>
              </a:extLst>
            </p:cNvPr>
            <p:cNvSpPr txBox="1"/>
            <p:nvPr/>
          </p:nvSpPr>
          <p:spPr>
            <a:xfrm>
              <a:off x="6210998" y="1682513"/>
              <a:ext cx="2688349" cy="348813"/>
            </a:xfrm>
            <a:prstGeom prst="rect">
              <a:avLst/>
            </a:prstGeom>
            <a:noFill/>
          </p:spPr>
          <p:txBody>
            <a:bodyPr wrap="square" rtlCol="0">
              <a:spAutoFit/>
            </a:bodyPr>
            <a:lstStyle/>
            <a:p>
              <a:r>
                <a:rPr lang="en-IN" altLang="ko-KR" sz="1100" dirty="0">
                  <a:cs typeface="Arial" pitchFamily="34" charset="0"/>
                </a:rPr>
                <a:t>There will be 1 Semester Exam</a:t>
              </a:r>
              <a:endParaRPr lang="ko-KR" altLang="en-US" sz="1100" dirty="0">
                <a:cs typeface="Arial" pitchFamily="34" charset="0"/>
              </a:endParaRPr>
            </a:p>
          </p:txBody>
        </p:sp>
      </p:grpSp>
      <p:sp>
        <p:nvSpPr>
          <p:cNvPr id="32" name="Rectangle 9">
            <a:extLst>
              <a:ext uri="{FF2B5EF4-FFF2-40B4-BE49-F238E27FC236}">
                <a16:creationId xmlns="" xmlns:a16="http://schemas.microsoft.com/office/drawing/2014/main" id="{18DBA390-75ED-43AA-91BA-A14DF5EABBF0}"/>
              </a:ext>
            </a:extLst>
          </p:cNvPr>
          <p:cNvSpPr/>
          <p:nvPr/>
        </p:nvSpPr>
        <p:spPr>
          <a:xfrm>
            <a:off x="5020243" y="4013983"/>
            <a:ext cx="247097" cy="23130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3" name="Rounded Rectangle 5">
            <a:extLst>
              <a:ext uri="{FF2B5EF4-FFF2-40B4-BE49-F238E27FC236}">
                <a16:creationId xmlns="" xmlns:a16="http://schemas.microsoft.com/office/drawing/2014/main" id="{C931F413-FDAA-4098-B854-36A03837D3A6}"/>
              </a:ext>
            </a:extLst>
          </p:cNvPr>
          <p:cNvSpPr/>
          <p:nvPr/>
        </p:nvSpPr>
        <p:spPr>
          <a:xfrm flipH="1">
            <a:off x="4996909" y="3149267"/>
            <a:ext cx="293762" cy="242336"/>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4" name="Round Same Side Corner Rectangle 11">
            <a:extLst>
              <a:ext uri="{FF2B5EF4-FFF2-40B4-BE49-F238E27FC236}">
                <a16:creationId xmlns="" xmlns:a16="http://schemas.microsoft.com/office/drawing/2014/main" id="{41E65A0E-75A9-4CC3-BEEC-343347FE7EC4}"/>
              </a:ext>
            </a:extLst>
          </p:cNvPr>
          <p:cNvSpPr>
            <a:spLocks noChangeAspect="1"/>
          </p:cNvSpPr>
          <p:nvPr/>
        </p:nvSpPr>
        <p:spPr>
          <a:xfrm rot="9900000">
            <a:off x="4995290" y="2285081"/>
            <a:ext cx="297000" cy="25224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5" name="Rounded Rectangle 27">
            <a:extLst>
              <a:ext uri="{FF2B5EF4-FFF2-40B4-BE49-F238E27FC236}">
                <a16:creationId xmlns="" xmlns:a16="http://schemas.microsoft.com/office/drawing/2014/main" id="{C652029C-B909-475E-AE36-DFE86C0F5FA5}"/>
              </a:ext>
            </a:extLst>
          </p:cNvPr>
          <p:cNvSpPr/>
          <p:nvPr/>
        </p:nvSpPr>
        <p:spPr>
          <a:xfrm>
            <a:off x="5013891" y="1450518"/>
            <a:ext cx="259797" cy="1995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
        <p:nvSpPr>
          <p:cNvPr id="36" name="Rounded Rectangle 51">
            <a:extLst>
              <a:ext uri="{FF2B5EF4-FFF2-40B4-BE49-F238E27FC236}">
                <a16:creationId xmlns="" xmlns:a16="http://schemas.microsoft.com/office/drawing/2014/main" id="{899650AB-B4FC-42EE-9756-4C4FA4E2086E}"/>
              </a:ext>
            </a:extLst>
          </p:cNvPr>
          <p:cNvSpPr/>
          <p:nvPr/>
        </p:nvSpPr>
        <p:spPr>
          <a:xfrm rot="16200000" flipH="1">
            <a:off x="2105869" y="2634145"/>
            <a:ext cx="405797" cy="38216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solidFill>
                <a:schemeClr val="tx1"/>
              </a:solidFill>
            </a:endParaRPr>
          </a:p>
        </p:txBody>
      </p:sp>
    </p:spTree>
    <p:extLst>
      <p:ext uri="{BB962C8B-B14F-4D97-AF65-F5344CB8AC3E}">
        <p14:creationId xmlns:p14="http://schemas.microsoft.com/office/powerpoint/2010/main" val="602340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1197405"/>
            <a:ext cx="6260905" cy="572644"/>
          </a:xfrm>
        </p:spPr>
        <p:txBody>
          <a:bodyPr>
            <a:normAutofit fontScale="90000"/>
          </a:bodyPr>
          <a:lstStyle/>
          <a:p>
            <a:r>
              <a:rPr lang="en-US" dirty="0" smtClean="0">
                <a:latin typeface="Corbel" panose="020B0503020204020204" pitchFamily="34" charset="0"/>
              </a:rPr>
              <a:t>Thank You !</a:t>
            </a:r>
            <a:endParaRPr lang="en-US" dirty="0">
              <a:latin typeface="Corbel" panose="020B0503020204020204" pitchFamily="34" charset="0"/>
            </a:endParaRPr>
          </a:p>
        </p:txBody>
      </p:sp>
      <p:sp>
        <p:nvSpPr>
          <p:cNvPr id="2" name="TextBox 1"/>
          <p:cNvSpPr txBox="1"/>
          <p:nvPr/>
        </p:nvSpPr>
        <p:spPr>
          <a:xfrm>
            <a:off x="296260" y="1960930"/>
            <a:ext cx="4275740" cy="923330"/>
          </a:xfrm>
          <a:prstGeom prst="rect">
            <a:avLst/>
          </a:prstGeom>
          <a:noFill/>
        </p:spPr>
        <p:txBody>
          <a:bodyPr wrap="square" rtlCol="0">
            <a:spAutoFit/>
          </a:bodyPr>
          <a:lstStyle/>
          <a:p>
            <a:pPr algn="ctr"/>
            <a:r>
              <a:rPr lang="en-IN" dirty="0" smtClean="0"/>
              <a:t>“</a:t>
            </a:r>
            <a:r>
              <a:rPr lang="en-IN" dirty="0" smtClean="0">
                <a:latin typeface="Corbel" panose="020B0503020204020204" pitchFamily="34" charset="0"/>
              </a:rPr>
              <a:t>An Algorithm Must Be Seen to Be Believed”</a:t>
            </a:r>
          </a:p>
          <a:p>
            <a:pPr algn="ctr"/>
            <a:r>
              <a:rPr lang="en-IN" dirty="0">
                <a:latin typeface="Corbel" panose="020B0503020204020204" pitchFamily="34" charset="0"/>
              </a:rPr>
              <a:t> </a:t>
            </a:r>
            <a:r>
              <a:rPr lang="en-IN" dirty="0" smtClean="0">
                <a:latin typeface="Corbel" panose="020B0503020204020204" pitchFamily="34" charset="0"/>
              </a:rPr>
              <a:t>                                      - Donald Knuth</a:t>
            </a:r>
            <a:endParaRPr lang="en-IN" sz="1600" dirty="0">
              <a:latin typeface="Corbel" panose="020B0503020204020204" pitchFamily="34" charset="0"/>
            </a:endParaRPr>
          </a:p>
        </p:txBody>
      </p:sp>
      <p:pic>
        <p:nvPicPr>
          <p:cNvPr id="6" name="Picture 5"/>
          <p:cNvPicPr>
            <a:picLocks noChangeAspect="1"/>
          </p:cNvPicPr>
          <p:nvPr/>
        </p:nvPicPr>
        <p:blipFill>
          <a:blip r:embed="rId2"/>
          <a:stretch>
            <a:fillRect/>
          </a:stretch>
        </p:blipFill>
        <p:spPr>
          <a:xfrm>
            <a:off x="4724705" y="-1"/>
            <a:ext cx="4419295" cy="5167735"/>
          </a:xfrm>
          <a:prstGeom prst="rect">
            <a:avLst/>
          </a:prstGeom>
        </p:spPr>
      </p:pic>
    </p:spTree>
    <p:extLst>
      <p:ext uri="{BB962C8B-B14F-4D97-AF65-F5344CB8AC3E}">
        <p14:creationId xmlns:p14="http://schemas.microsoft.com/office/powerpoint/2010/main" val="408211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hidden="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557213" indent="-214313">
              <a:defRPr>
                <a:solidFill>
                  <a:schemeClr val="tx1"/>
                </a:solidFill>
                <a:latin typeface="Arial" panose="020B0604020202020204" pitchFamily="34" charset="0"/>
              </a:defRPr>
            </a:lvl2pPr>
            <a:lvl3pPr marL="857250" indent="-171450">
              <a:defRPr>
                <a:solidFill>
                  <a:schemeClr val="tx1"/>
                </a:solidFill>
                <a:latin typeface="Arial" panose="020B0604020202020204" pitchFamily="34" charset="0"/>
              </a:defRPr>
            </a:lvl3pPr>
            <a:lvl4pPr marL="1200150" indent="-171450">
              <a:defRPr>
                <a:solidFill>
                  <a:schemeClr val="tx1"/>
                </a:solidFill>
                <a:latin typeface="Arial" panose="020B0604020202020204" pitchFamily="34" charset="0"/>
              </a:defRPr>
            </a:lvl4pPr>
            <a:lvl5pPr marL="1543050" indent="-17145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r>
              <a:rPr lang="en-US" smtClean="0"/>
              <a:t>TIN 5013: Artificial Intelligence</a:t>
            </a:r>
          </a:p>
        </p:txBody>
      </p:sp>
      <p:sp>
        <p:nvSpPr>
          <p:cNvPr id="17411" name="Rectangle 2"/>
          <p:cNvSpPr>
            <a:spLocks noGrp="1" noChangeArrowheads="1"/>
          </p:cNvSpPr>
          <p:nvPr>
            <p:ph type="title"/>
          </p:nvPr>
        </p:nvSpPr>
        <p:spPr>
          <a:xfrm>
            <a:off x="143555" y="586585"/>
            <a:ext cx="6632145" cy="835819"/>
          </a:xfrm>
          <a:noFill/>
        </p:spPr>
        <p:txBody>
          <a:bodyPr>
            <a:normAutofit fontScale="90000"/>
          </a:bodyPr>
          <a:lstStyle/>
          <a:p>
            <a:pPr eaLnBrk="1" hangingPunct="1"/>
            <a:r>
              <a:rPr lang="en-US" dirty="0" smtClean="0">
                <a:effectLst/>
                <a:latin typeface="Corbel" panose="020B0503020204020204" pitchFamily="34" charset="0"/>
              </a:rPr>
              <a:t>Measuring Searching Performance</a:t>
            </a:r>
          </a:p>
        </p:txBody>
      </p:sp>
      <p:sp>
        <p:nvSpPr>
          <p:cNvPr id="17412" name="Text Box 4"/>
          <p:cNvSpPr txBox="1">
            <a:spLocks noChangeArrowheads="1"/>
          </p:cNvSpPr>
          <p:nvPr/>
        </p:nvSpPr>
        <p:spPr bwMode="auto">
          <a:xfrm>
            <a:off x="296260" y="1502815"/>
            <a:ext cx="73366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FontTx/>
              <a:buChar char="•"/>
            </a:pPr>
            <a:r>
              <a:rPr lang="en-US" dirty="0">
                <a:solidFill>
                  <a:schemeClr val="tx2"/>
                </a:solidFill>
              </a:rPr>
              <a:t>The output from problem-solving (searching) algorithm is either FAILURE or SOLUTION.</a:t>
            </a:r>
          </a:p>
          <a:p>
            <a:pPr>
              <a:spcBef>
                <a:spcPct val="50000"/>
              </a:spcBef>
              <a:buFontTx/>
              <a:buChar char="•"/>
            </a:pPr>
            <a:r>
              <a:rPr lang="en-US" dirty="0">
                <a:solidFill>
                  <a:schemeClr val="tx2"/>
                </a:solidFill>
              </a:rPr>
              <a:t>Four ways:</a:t>
            </a:r>
          </a:p>
          <a:p>
            <a:pPr lvl="1">
              <a:spcBef>
                <a:spcPct val="50000"/>
              </a:spcBef>
              <a:buFontTx/>
              <a:buChar char="•"/>
            </a:pPr>
            <a:r>
              <a:rPr lang="en-US" b="1" dirty="0">
                <a:solidFill>
                  <a:srgbClr val="0000FF"/>
                </a:solidFill>
              </a:rPr>
              <a:t>Completeness </a:t>
            </a:r>
            <a:r>
              <a:rPr lang="en-US" dirty="0">
                <a:solidFill>
                  <a:schemeClr val="tx2"/>
                </a:solidFill>
              </a:rPr>
              <a:t>: is guaranteed to find a solution?</a:t>
            </a:r>
          </a:p>
          <a:p>
            <a:pPr lvl="1">
              <a:spcBef>
                <a:spcPct val="50000"/>
              </a:spcBef>
              <a:buFontTx/>
              <a:buChar char="•"/>
            </a:pPr>
            <a:r>
              <a:rPr lang="en-US" b="1" dirty="0">
                <a:solidFill>
                  <a:srgbClr val="0000FF"/>
                </a:solidFill>
              </a:rPr>
              <a:t>Optimality</a:t>
            </a:r>
            <a:r>
              <a:rPr lang="en-US" dirty="0">
                <a:solidFill>
                  <a:schemeClr val="tx2"/>
                </a:solidFill>
              </a:rPr>
              <a:t>: does it find optimal solution ?</a:t>
            </a:r>
          </a:p>
          <a:p>
            <a:pPr lvl="1">
              <a:spcBef>
                <a:spcPct val="50000"/>
              </a:spcBef>
              <a:buFontTx/>
              <a:buChar char="•"/>
            </a:pPr>
            <a:r>
              <a:rPr lang="en-US" b="1" dirty="0">
                <a:solidFill>
                  <a:srgbClr val="0000FF"/>
                </a:solidFill>
              </a:rPr>
              <a:t>Time complexity</a:t>
            </a:r>
            <a:r>
              <a:rPr lang="en-US" dirty="0">
                <a:solidFill>
                  <a:schemeClr val="tx2"/>
                </a:solidFill>
              </a:rPr>
              <a:t>: how long?</a:t>
            </a:r>
          </a:p>
          <a:p>
            <a:pPr lvl="1">
              <a:spcBef>
                <a:spcPct val="50000"/>
              </a:spcBef>
              <a:buFontTx/>
              <a:buChar char="•"/>
            </a:pPr>
            <a:r>
              <a:rPr lang="en-US" b="1" dirty="0">
                <a:solidFill>
                  <a:srgbClr val="0000FF"/>
                </a:solidFill>
              </a:rPr>
              <a:t>Space complexity</a:t>
            </a:r>
            <a:r>
              <a:rPr lang="en-US" dirty="0">
                <a:solidFill>
                  <a:schemeClr val="tx2"/>
                </a:solidFill>
              </a:rPr>
              <a:t>: how much memory?</a:t>
            </a:r>
          </a:p>
          <a:p>
            <a:pPr lvl="2">
              <a:spcBef>
                <a:spcPct val="50000"/>
              </a:spcBef>
              <a:buFontTx/>
              <a:buChar char="•"/>
            </a:pPr>
            <a:r>
              <a:rPr lang="en-US" dirty="0">
                <a:solidFill>
                  <a:schemeClr val="tx2"/>
                </a:solidFill>
              </a:rPr>
              <a:t>Complexity : branching factor (</a:t>
            </a:r>
            <a:r>
              <a:rPr lang="en-US" i="1" dirty="0">
                <a:solidFill>
                  <a:schemeClr val="tx2"/>
                </a:solidFill>
              </a:rPr>
              <a:t>b</a:t>
            </a:r>
            <a:r>
              <a:rPr lang="en-US" dirty="0">
                <a:solidFill>
                  <a:schemeClr val="tx2"/>
                </a:solidFill>
              </a:rPr>
              <a:t>), depth (</a:t>
            </a:r>
            <a:r>
              <a:rPr lang="en-US" i="1" dirty="0">
                <a:solidFill>
                  <a:schemeClr val="tx2"/>
                </a:solidFill>
              </a:rPr>
              <a:t>d</a:t>
            </a:r>
            <a:r>
              <a:rPr lang="en-US" dirty="0">
                <a:solidFill>
                  <a:schemeClr val="tx2"/>
                </a:solidFill>
              </a:rPr>
              <a:t>), and max. depth (</a:t>
            </a:r>
            <a:r>
              <a:rPr lang="en-US" i="1" dirty="0">
                <a:solidFill>
                  <a:schemeClr val="tx2"/>
                </a:solidFill>
              </a:rPr>
              <a:t>m</a:t>
            </a:r>
            <a:r>
              <a:rPr lang="en-US" dirty="0">
                <a:solidFill>
                  <a:schemeClr val="tx2"/>
                </a:solidFill>
              </a:rPr>
              <a:t>)</a:t>
            </a:r>
          </a:p>
        </p:txBody>
      </p:sp>
    </p:spTree>
    <p:extLst>
      <p:ext uri="{BB962C8B-B14F-4D97-AF65-F5344CB8AC3E}">
        <p14:creationId xmlns:p14="http://schemas.microsoft.com/office/powerpoint/2010/main" val="30054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t>Review: Tree search</a:t>
            </a:r>
          </a:p>
        </p:txBody>
      </p:sp>
      <p:sp>
        <p:nvSpPr>
          <p:cNvPr id="6147" name="Rectangle 3"/>
          <p:cNvSpPr>
            <a:spLocks noGrp="1" noChangeArrowheads="1"/>
          </p:cNvSpPr>
          <p:nvPr>
            <p:ph type="body" idx="1"/>
          </p:nvPr>
        </p:nvSpPr>
        <p:spPr/>
        <p:txBody>
          <a:bodyPr/>
          <a:lstStyle/>
          <a:p>
            <a:endParaRPr lang="en-US" dirty="0"/>
          </a:p>
          <a:p>
            <a:endParaRPr lang="en-US" dirty="0"/>
          </a:p>
          <a:p>
            <a:endParaRPr lang="en-US" dirty="0"/>
          </a:p>
          <a:p>
            <a:endParaRPr lang="en-US" dirty="0"/>
          </a:p>
          <a:p>
            <a:endParaRPr lang="en-US" dirty="0"/>
          </a:p>
          <a:p>
            <a:r>
              <a:rPr lang="en-US" dirty="0"/>
              <a:t>A search strategy is defined by picking the </a:t>
            </a:r>
            <a:r>
              <a:rPr lang="en-US" dirty="0">
                <a:solidFill>
                  <a:srgbClr val="FF0000"/>
                </a:solidFill>
              </a:rPr>
              <a:t>order of node </a:t>
            </a:r>
            <a:r>
              <a:rPr lang="en-US" dirty="0" smtClean="0">
                <a:solidFill>
                  <a:srgbClr val="FF0000"/>
                </a:solidFill>
              </a:rPr>
              <a:t>expansion</a:t>
            </a:r>
            <a:endParaRPr 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1655520"/>
            <a:ext cx="6457950" cy="199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236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dirty="0"/>
              <a:t>Best-first search</a:t>
            </a:r>
          </a:p>
        </p:txBody>
      </p:sp>
      <p:sp>
        <p:nvSpPr>
          <p:cNvPr id="7171" name="Rectangle 3"/>
          <p:cNvSpPr>
            <a:spLocks noGrp="1" noChangeArrowheads="1"/>
          </p:cNvSpPr>
          <p:nvPr>
            <p:ph type="body" idx="1"/>
          </p:nvPr>
        </p:nvSpPr>
        <p:spPr>
          <a:xfrm>
            <a:off x="1059785" y="1502815"/>
            <a:ext cx="6172200" cy="3394472"/>
          </a:xfrm>
        </p:spPr>
        <p:txBody>
          <a:bodyPr>
            <a:normAutofit/>
          </a:bodyPr>
          <a:lstStyle/>
          <a:p>
            <a:pPr>
              <a:lnSpc>
                <a:spcPct val="90000"/>
              </a:lnSpc>
            </a:pPr>
            <a:r>
              <a:rPr lang="en-US" sz="1800" dirty="0"/>
              <a:t>Idea: use an </a:t>
            </a:r>
            <a:r>
              <a:rPr lang="en-US" sz="1800" dirty="0">
                <a:solidFill>
                  <a:srgbClr val="FF0000"/>
                </a:solidFill>
              </a:rPr>
              <a:t>evaluation function</a:t>
            </a:r>
            <a:r>
              <a:rPr lang="en-US" sz="1800" dirty="0"/>
              <a:t> </a:t>
            </a:r>
            <a:r>
              <a:rPr lang="en-US" sz="1800" i="1" dirty="0"/>
              <a:t>f(n) </a:t>
            </a:r>
            <a:r>
              <a:rPr lang="en-US" sz="1800" dirty="0"/>
              <a:t>for each node</a:t>
            </a:r>
          </a:p>
          <a:p>
            <a:pPr lvl="1">
              <a:lnSpc>
                <a:spcPct val="90000"/>
              </a:lnSpc>
            </a:pPr>
            <a:r>
              <a:rPr lang="en-US" sz="1500" dirty="0"/>
              <a:t>estimate of "desirability</a:t>
            </a:r>
            <a:r>
              <a:rPr lang="en-US" sz="1500" dirty="0" smtClean="0"/>
              <a:t>"</a:t>
            </a:r>
            <a:endParaRPr lang="en-US" sz="1500" dirty="0"/>
          </a:p>
          <a:p>
            <a:pPr lvl="1">
              <a:lnSpc>
                <a:spcPct val="90000"/>
              </a:lnSpc>
              <a:buFont typeface="Wingdings" panose="05000000000000000000" pitchFamily="2" charset="2"/>
              <a:buChar char="à"/>
            </a:pPr>
            <a:r>
              <a:rPr lang="en-US" sz="1500" dirty="0"/>
              <a:t>Expand most desirable unexpanded </a:t>
            </a:r>
            <a:r>
              <a:rPr lang="en-US" sz="1500" dirty="0" smtClean="0"/>
              <a:t>node</a:t>
            </a:r>
            <a:endParaRPr lang="en-US" sz="1500" dirty="0"/>
          </a:p>
          <a:p>
            <a:pPr lvl="1">
              <a:lnSpc>
                <a:spcPct val="90000"/>
              </a:lnSpc>
              <a:buFont typeface="Wingdings" panose="05000000000000000000" pitchFamily="2" charset="2"/>
              <a:buChar char="à"/>
            </a:pPr>
            <a:endParaRPr lang="en-US" sz="1500" dirty="0"/>
          </a:p>
          <a:p>
            <a:pPr>
              <a:lnSpc>
                <a:spcPct val="90000"/>
              </a:lnSpc>
            </a:pPr>
            <a:r>
              <a:rPr lang="en-US" sz="1800" u="sng" dirty="0"/>
              <a:t>Implementation</a:t>
            </a:r>
            <a:r>
              <a:rPr lang="en-US" sz="1800" dirty="0"/>
              <a:t>:</a:t>
            </a:r>
          </a:p>
          <a:p>
            <a:pPr>
              <a:lnSpc>
                <a:spcPct val="90000"/>
              </a:lnSpc>
              <a:buFontTx/>
              <a:buNone/>
            </a:pPr>
            <a:r>
              <a:rPr lang="en-US" sz="1800" dirty="0"/>
              <a:t>	Order the nodes in fringe in decreasing order of desirability
</a:t>
            </a:r>
          </a:p>
          <a:p>
            <a:pPr>
              <a:lnSpc>
                <a:spcPct val="90000"/>
              </a:lnSpc>
            </a:pPr>
            <a:endParaRPr lang="en-US" sz="1800" dirty="0"/>
          </a:p>
          <a:p>
            <a:pPr>
              <a:lnSpc>
                <a:spcPct val="90000"/>
              </a:lnSpc>
            </a:pPr>
            <a:r>
              <a:rPr lang="en-US" sz="1800" dirty="0"/>
              <a:t>Special cases:</a:t>
            </a:r>
          </a:p>
          <a:p>
            <a:pPr lvl="1">
              <a:lnSpc>
                <a:spcPct val="90000"/>
              </a:lnSpc>
            </a:pPr>
            <a:r>
              <a:rPr lang="en-US" sz="1500" dirty="0"/>
              <a:t>greedy best-first search</a:t>
            </a:r>
          </a:p>
          <a:p>
            <a:pPr lvl="1">
              <a:lnSpc>
                <a:spcPct val="90000"/>
              </a:lnSpc>
            </a:pPr>
            <a:r>
              <a:rPr lang="en-US" sz="1500" dirty="0"/>
              <a:t>A</a:t>
            </a:r>
            <a:r>
              <a:rPr lang="en-US" sz="1500" baseline="30000" dirty="0"/>
              <a:t>*</a:t>
            </a:r>
            <a:r>
              <a:rPr lang="en-US" sz="1500" dirty="0"/>
              <a:t> search</a:t>
            </a:r>
          </a:p>
        </p:txBody>
      </p:sp>
    </p:spTree>
    <p:extLst>
      <p:ext uri="{BB962C8B-B14F-4D97-AF65-F5344CB8AC3E}">
        <p14:creationId xmlns:p14="http://schemas.microsoft.com/office/powerpoint/2010/main" val="1228870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t>Romania with step costs in km</a:t>
            </a:r>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785" y="1689461"/>
            <a:ext cx="6572250" cy="338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123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2743</Words>
  <Application>Microsoft Office PowerPoint</Application>
  <PresentationFormat>On-screen Show (16:9)</PresentationFormat>
  <Paragraphs>448</Paragraphs>
  <Slides>52</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맑은 고딕</vt:lpstr>
      <vt:lpstr>Arial</vt:lpstr>
      <vt:lpstr>BankGothic Md BT</vt:lpstr>
      <vt:lpstr>Calibri</vt:lpstr>
      <vt:lpstr>cmsy10</vt:lpstr>
      <vt:lpstr>Corbel</vt:lpstr>
      <vt:lpstr>Courier New</vt:lpstr>
      <vt:lpstr>Eurostile</vt:lpstr>
      <vt:lpstr>Times New Roman</vt:lpstr>
      <vt:lpstr>Wingdings</vt:lpstr>
      <vt:lpstr>Office Theme</vt:lpstr>
      <vt:lpstr>Artificial Intelligence (AI)</vt:lpstr>
      <vt:lpstr>Agenda</vt:lpstr>
      <vt:lpstr>Types of Search Algorithms</vt:lpstr>
      <vt:lpstr>Searching Strategies</vt:lpstr>
      <vt:lpstr>Example: Traveling Salesperson Problem</vt:lpstr>
      <vt:lpstr>Measuring Searching Performance</vt:lpstr>
      <vt:lpstr>Review: Tree search</vt:lpstr>
      <vt:lpstr>Best-first search</vt:lpstr>
      <vt:lpstr>Romania with step costs in km</vt:lpstr>
      <vt:lpstr>Greedy best-first search</vt:lpstr>
      <vt:lpstr>Greedy best-first search example</vt:lpstr>
      <vt:lpstr>Greedy best-first search example</vt:lpstr>
      <vt:lpstr>Greedy best-first search example</vt:lpstr>
      <vt:lpstr>Greedy best-first search example</vt:lpstr>
      <vt:lpstr>Properties of greedy best-first search</vt:lpstr>
      <vt:lpstr>A* search</vt:lpstr>
      <vt:lpstr>A* search</vt:lpstr>
      <vt:lpstr>First, an A* search example</vt:lpstr>
      <vt:lpstr>A* search example</vt:lpstr>
      <vt:lpstr>A* search example</vt:lpstr>
      <vt:lpstr>A* search example</vt:lpstr>
      <vt:lpstr>A* search example</vt:lpstr>
      <vt:lpstr>A* search example</vt:lpstr>
      <vt:lpstr>Admissible heuristics</vt:lpstr>
      <vt:lpstr>Optimality of A* (proof)</vt:lpstr>
      <vt:lpstr>Optimality of A* (proof)</vt:lpstr>
      <vt:lpstr>Properties of A*</vt:lpstr>
      <vt:lpstr>Consistent heuristics</vt:lpstr>
      <vt:lpstr>Admissible heuristics</vt:lpstr>
      <vt:lpstr>Admissible heuristics</vt:lpstr>
      <vt:lpstr>Dominance</vt:lpstr>
      <vt:lpstr>Relaxed problems</vt:lpstr>
      <vt:lpstr>Some More Notes</vt:lpstr>
      <vt:lpstr>Blind Search</vt:lpstr>
      <vt:lpstr>Informed Search</vt:lpstr>
      <vt:lpstr>Best-first search</vt:lpstr>
      <vt:lpstr>Best-first search (2)</vt:lpstr>
      <vt:lpstr>Uniform-cost search</vt:lpstr>
      <vt:lpstr>Greedy Search</vt:lpstr>
      <vt:lpstr>Heuristic evaluation functions</vt:lpstr>
      <vt:lpstr>Example Heuristics</vt:lpstr>
      <vt:lpstr>Combining cost-so-far and heuristic function</vt:lpstr>
      <vt:lpstr>A* search and admissibility</vt:lpstr>
      <vt:lpstr>BFS and Admissibility</vt:lpstr>
      <vt:lpstr>Informedness</vt:lpstr>
      <vt:lpstr>Example: the 8-puzzle</vt:lpstr>
      <vt:lpstr>8-puzzle: heuristics</vt:lpstr>
      <vt:lpstr>Comparing Search Costs</vt:lpstr>
      <vt:lpstr>Summary</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2019-07-15T03:23:41Z</dcterms:modified>
</cp:coreProperties>
</file>