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61"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271" r:id="rId19"/>
    <p:sldId id="272" r:id="rId20"/>
    <p:sldId id="273"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D44"/>
    <a:srgbClr val="990099"/>
    <a:srgbClr val="D3A90F"/>
    <a:srgbClr val="003F4C"/>
    <a:srgbClr val="1D3A00"/>
    <a:srgbClr val="5EEC3C"/>
    <a:srgbClr val="CC0099"/>
    <a:srgbClr val="FE9202"/>
    <a:srgbClr val="007033"/>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9540" autoAdjust="0"/>
  </p:normalViewPr>
  <p:slideViewPr>
    <p:cSldViewPr>
      <p:cViewPr>
        <p:scale>
          <a:sx n="106" d="100"/>
          <a:sy n="106" d="100"/>
        </p:scale>
        <p:origin x="72" y="62"/>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1747"/>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63204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10</a:t>
            </a:fld>
            <a:endParaRPr lang="en-US"/>
          </a:p>
        </p:txBody>
      </p:sp>
    </p:spTree>
    <p:extLst>
      <p:ext uri="{BB962C8B-B14F-4D97-AF65-F5344CB8AC3E}">
        <p14:creationId xmlns:p14="http://schemas.microsoft.com/office/powerpoint/2010/main" val="3136589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11</a:t>
            </a:fld>
            <a:endParaRPr lang="en-US"/>
          </a:p>
        </p:txBody>
      </p:sp>
    </p:spTree>
    <p:extLst>
      <p:ext uri="{BB962C8B-B14F-4D97-AF65-F5344CB8AC3E}">
        <p14:creationId xmlns:p14="http://schemas.microsoft.com/office/powerpoint/2010/main" val="3792933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12</a:t>
            </a:fld>
            <a:endParaRPr lang="en-US"/>
          </a:p>
        </p:txBody>
      </p:sp>
    </p:spTree>
    <p:extLst>
      <p:ext uri="{BB962C8B-B14F-4D97-AF65-F5344CB8AC3E}">
        <p14:creationId xmlns:p14="http://schemas.microsoft.com/office/powerpoint/2010/main" val="789568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13</a:t>
            </a:fld>
            <a:endParaRPr lang="en-US"/>
          </a:p>
        </p:txBody>
      </p:sp>
    </p:spTree>
    <p:extLst>
      <p:ext uri="{BB962C8B-B14F-4D97-AF65-F5344CB8AC3E}">
        <p14:creationId xmlns:p14="http://schemas.microsoft.com/office/powerpoint/2010/main" val="4170451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sz="1200" b="1" i="0" u="none" strike="noStrike" kern="1200" dirty="0" smtClean="0">
                <a:solidFill>
                  <a:schemeClr val="tx1"/>
                </a:solidFill>
                <a:effectLst/>
                <a:latin typeface="+mn-lt"/>
                <a:ea typeface="+mn-ea"/>
                <a:cs typeface="+mn-cs"/>
              </a:rPr>
              <a:t>Best Case</a:t>
            </a:r>
          </a:p>
          <a:p>
            <a:r>
              <a:rPr lang="en-IN" sz="1200" b="0" i="0" u="none" strike="noStrike" kern="1200" dirty="0" smtClean="0">
                <a:solidFill>
                  <a:schemeClr val="tx1"/>
                </a:solidFill>
                <a:effectLst/>
                <a:latin typeface="+mn-lt"/>
                <a:ea typeface="+mn-ea"/>
                <a:cs typeface="+mn-cs"/>
              </a:rPr>
              <a:t>It is the </a:t>
            </a:r>
            <a:r>
              <a:rPr lang="en-IN" sz="1200" b="1" i="0" u="none" strike="noStrike" kern="1200" dirty="0" smtClean="0">
                <a:solidFill>
                  <a:schemeClr val="tx1"/>
                </a:solidFill>
                <a:effectLst/>
                <a:latin typeface="+mn-lt"/>
                <a:ea typeface="+mn-ea"/>
                <a:cs typeface="+mn-cs"/>
              </a:rPr>
              <a:t>minimum</a:t>
            </a:r>
            <a:r>
              <a:rPr lang="en-IN" sz="1200" b="0" i="0" u="none" strike="noStrike" kern="1200" dirty="0" smtClean="0">
                <a:solidFill>
                  <a:schemeClr val="tx1"/>
                </a:solidFill>
                <a:effectLst/>
                <a:latin typeface="+mn-lt"/>
                <a:ea typeface="+mn-ea"/>
                <a:cs typeface="+mn-cs"/>
              </a:rPr>
              <a:t> time required to solve the given problem of particular </a:t>
            </a:r>
            <a:r>
              <a:rPr lang="en-IN" sz="1200" b="0" i="0" u="none" strike="noStrike" kern="1200" dirty="0" err="1" smtClean="0">
                <a:solidFill>
                  <a:schemeClr val="tx1"/>
                </a:solidFill>
                <a:effectLst/>
                <a:latin typeface="+mn-lt"/>
                <a:ea typeface="+mn-ea"/>
                <a:cs typeface="+mn-cs"/>
              </a:rPr>
              <a:t>size.For</a:t>
            </a:r>
            <a:r>
              <a:rPr lang="en-IN" sz="1200" b="0" i="0" u="none" strike="noStrike" kern="1200" dirty="0" smtClean="0">
                <a:solidFill>
                  <a:schemeClr val="tx1"/>
                </a:solidFill>
                <a:effectLst/>
                <a:latin typeface="+mn-lt"/>
                <a:ea typeface="+mn-ea"/>
                <a:cs typeface="+mn-cs"/>
              </a:rPr>
              <a:t> e.g.in </a:t>
            </a:r>
            <a:r>
              <a:rPr lang="en-IN" sz="1200" b="1" i="0" u="none" strike="noStrike" kern="1200" dirty="0" smtClean="0">
                <a:solidFill>
                  <a:schemeClr val="tx1"/>
                </a:solidFill>
                <a:effectLst/>
                <a:latin typeface="+mn-lt"/>
                <a:ea typeface="+mn-ea"/>
                <a:cs typeface="+mn-cs"/>
              </a:rPr>
              <a:t>linear search</a:t>
            </a:r>
            <a:r>
              <a:rPr lang="en-IN" sz="1200" b="0" i="0" u="none" strike="noStrike" kern="1200" dirty="0" smtClean="0">
                <a:solidFill>
                  <a:schemeClr val="tx1"/>
                </a:solidFill>
                <a:effectLst/>
                <a:latin typeface="+mn-lt"/>
                <a:ea typeface="+mn-ea"/>
                <a:cs typeface="+mn-cs"/>
              </a:rPr>
              <a:t> if element is found at first location then it will be the best case scenario and complexity will be </a:t>
            </a:r>
            <a:r>
              <a:rPr lang="en-IN" sz="1200" b="1" i="0" u="none" strike="noStrike" kern="1200" dirty="0" smtClean="0">
                <a:solidFill>
                  <a:schemeClr val="tx1"/>
                </a:solidFill>
                <a:effectLst/>
                <a:latin typeface="+mn-lt"/>
                <a:ea typeface="+mn-ea"/>
                <a:cs typeface="+mn-cs"/>
              </a:rPr>
              <a:t>O(1)</a:t>
            </a:r>
            <a:r>
              <a:rPr lang="en-IN" sz="1200" b="0" i="0" u="none" strike="noStrike" kern="1200" dirty="0" smtClean="0">
                <a:solidFill>
                  <a:schemeClr val="tx1"/>
                </a:solidFill>
                <a:effectLst/>
                <a:latin typeface="+mn-lt"/>
                <a:ea typeface="+mn-ea"/>
                <a:cs typeface="+mn-cs"/>
              </a:rPr>
              <a:t> as the running time is minimum.</a:t>
            </a:r>
          </a:p>
          <a:p>
            <a:r>
              <a:rPr lang="en-IN" sz="1200" b="1" i="0" u="none" strike="noStrike" kern="1200" dirty="0" smtClean="0">
                <a:solidFill>
                  <a:schemeClr val="tx1"/>
                </a:solidFill>
                <a:effectLst/>
                <a:latin typeface="+mn-lt"/>
                <a:ea typeface="+mn-ea"/>
                <a:cs typeface="+mn-cs"/>
              </a:rPr>
              <a:t>Average Case</a:t>
            </a:r>
          </a:p>
          <a:p>
            <a:r>
              <a:rPr lang="en-IN" sz="1200" b="0" i="0" u="none" strike="noStrike" kern="1200" dirty="0" smtClean="0">
                <a:solidFill>
                  <a:schemeClr val="tx1"/>
                </a:solidFill>
                <a:effectLst/>
                <a:latin typeface="+mn-lt"/>
                <a:ea typeface="+mn-ea"/>
                <a:cs typeface="+mn-cs"/>
              </a:rPr>
              <a:t>It is </a:t>
            </a:r>
            <a:r>
              <a:rPr lang="en-IN" sz="1200" b="1" i="0" u="none" strike="noStrike" kern="1200" dirty="0" smtClean="0">
                <a:solidFill>
                  <a:schemeClr val="tx1"/>
                </a:solidFill>
                <a:effectLst/>
                <a:latin typeface="+mn-lt"/>
                <a:ea typeface="+mn-ea"/>
                <a:cs typeface="+mn-cs"/>
              </a:rPr>
              <a:t>average</a:t>
            </a:r>
            <a:r>
              <a:rPr lang="en-IN" sz="1200" b="0" i="0" u="none" strike="noStrike" kern="1200" dirty="0" smtClean="0">
                <a:solidFill>
                  <a:schemeClr val="tx1"/>
                </a:solidFill>
                <a:effectLst/>
                <a:latin typeface="+mn-lt"/>
                <a:ea typeface="+mn-ea"/>
                <a:cs typeface="+mn-cs"/>
              </a:rPr>
              <a:t> cost and time required for a given problem of particular </a:t>
            </a:r>
            <a:r>
              <a:rPr lang="en-IN" sz="1200" b="0" i="0" u="none" strike="noStrike" kern="1200" dirty="0" err="1" smtClean="0">
                <a:solidFill>
                  <a:schemeClr val="tx1"/>
                </a:solidFill>
                <a:effectLst/>
                <a:latin typeface="+mn-lt"/>
                <a:ea typeface="+mn-ea"/>
                <a:cs typeface="+mn-cs"/>
              </a:rPr>
              <a:t>size.For</a:t>
            </a:r>
            <a:r>
              <a:rPr lang="en-IN" sz="1200" b="0" i="0" u="none" strike="noStrike" kern="1200" dirty="0" smtClean="0">
                <a:solidFill>
                  <a:schemeClr val="tx1"/>
                </a:solidFill>
                <a:effectLst/>
                <a:latin typeface="+mn-lt"/>
                <a:ea typeface="+mn-ea"/>
                <a:cs typeface="+mn-cs"/>
              </a:rPr>
              <a:t> e.g. in</a:t>
            </a:r>
            <a:r>
              <a:rPr lang="en-IN" sz="1200" b="1" i="0" u="none" strike="noStrike" kern="1200" dirty="0" smtClean="0">
                <a:solidFill>
                  <a:schemeClr val="tx1"/>
                </a:solidFill>
                <a:effectLst/>
                <a:latin typeface="+mn-lt"/>
                <a:ea typeface="+mn-ea"/>
                <a:cs typeface="+mn-cs"/>
              </a:rPr>
              <a:t> linear search</a:t>
            </a:r>
            <a:r>
              <a:rPr lang="en-IN" sz="1200" b="0" i="0" u="none" strike="noStrike" kern="1200" dirty="0" smtClean="0">
                <a:solidFill>
                  <a:schemeClr val="tx1"/>
                </a:solidFill>
                <a:effectLst/>
                <a:latin typeface="+mn-lt"/>
                <a:ea typeface="+mn-ea"/>
                <a:cs typeface="+mn-cs"/>
              </a:rPr>
              <a:t> if there are n elements and item is found at n/2 </a:t>
            </a:r>
            <a:r>
              <a:rPr lang="en-IN" sz="1200" b="0" i="0" u="none" strike="noStrike" kern="1200" dirty="0" err="1" smtClean="0">
                <a:solidFill>
                  <a:schemeClr val="tx1"/>
                </a:solidFill>
                <a:effectLst/>
                <a:latin typeface="+mn-lt"/>
                <a:ea typeface="+mn-ea"/>
                <a:cs typeface="+mn-cs"/>
              </a:rPr>
              <a:t>location,then</a:t>
            </a:r>
            <a:r>
              <a:rPr lang="en-IN" sz="1200" b="0" i="0" u="none" strike="noStrike" kern="1200" dirty="0" smtClean="0">
                <a:solidFill>
                  <a:schemeClr val="tx1"/>
                </a:solidFill>
                <a:effectLst/>
                <a:latin typeface="+mn-lt"/>
                <a:ea typeface="+mn-ea"/>
                <a:cs typeface="+mn-cs"/>
              </a:rPr>
              <a:t> it will be a average case scenario and complexity will be </a:t>
            </a:r>
            <a:r>
              <a:rPr lang="en-IN" sz="1200" b="1" i="0" u="none" strike="noStrike" kern="1200" dirty="0" smtClean="0">
                <a:solidFill>
                  <a:schemeClr val="tx1"/>
                </a:solidFill>
                <a:effectLst/>
                <a:latin typeface="+mn-lt"/>
                <a:ea typeface="+mn-ea"/>
                <a:cs typeface="+mn-cs"/>
              </a:rPr>
              <a:t>O(n/2)</a:t>
            </a:r>
            <a:r>
              <a:rPr lang="en-IN" sz="1200" b="0" i="0" u="none" strike="noStrike" kern="1200" dirty="0" smtClean="0">
                <a:solidFill>
                  <a:schemeClr val="tx1"/>
                </a:solidFill>
                <a:effectLst/>
                <a:latin typeface="+mn-lt"/>
                <a:ea typeface="+mn-ea"/>
                <a:cs typeface="+mn-cs"/>
              </a:rPr>
              <a:t>.</a:t>
            </a:r>
          </a:p>
          <a:p>
            <a:r>
              <a:rPr lang="en-IN" sz="1200" b="1" i="0" u="none" strike="noStrike" kern="1200" dirty="0" smtClean="0">
                <a:solidFill>
                  <a:schemeClr val="tx1"/>
                </a:solidFill>
                <a:effectLst/>
                <a:latin typeface="+mn-lt"/>
                <a:ea typeface="+mn-ea"/>
                <a:cs typeface="+mn-cs"/>
              </a:rPr>
              <a:t>Worst Case</a:t>
            </a:r>
          </a:p>
          <a:p>
            <a:r>
              <a:rPr lang="en-IN" sz="1200" b="0" i="0" u="none" strike="noStrike" kern="1200" dirty="0" smtClean="0">
                <a:solidFill>
                  <a:schemeClr val="tx1"/>
                </a:solidFill>
                <a:effectLst/>
                <a:latin typeface="+mn-lt"/>
                <a:ea typeface="+mn-ea"/>
                <a:cs typeface="+mn-cs"/>
              </a:rPr>
              <a:t>The </a:t>
            </a:r>
            <a:r>
              <a:rPr lang="en-IN" sz="1200" b="1" i="0" u="none" strike="noStrike" kern="1200" dirty="0" smtClean="0">
                <a:solidFill>
                  <a:schemeClr val="tx1"/>
                </a:solidFill>
                <a:effectLst/>
                <a:latin typeface="+mn-lt"/>
                <a:ea typeface="+mn-ea"/>
                <a:cs typeface="+mn-cs"/>
              </a:rPr>
              <a:t>maximum</a:t>
            </a:r>
            <a:r>
              <a:rPr lang="en-IN" sz="1200" b="0" i="0" u="none" strike="noStrike" kern="1200" dirty="0" smtClean="0">
                <a:solidFill>
                  <a:schemeClr val="tx1"/>
                </a:solidFill>
                <a:effectLst/>
                <a:latin typeface="+mn-lt"/>
                <a:ea typeface="+mn-ea"/>
                <a:cs typeface="+mn-cs"/>
              </a:rPr>
              <a:t> time required to solve a given problem of particular </a:t>
            </a:r>
            <a:r>
              <a:rPr lang="en-IN" sz="1200" b="0" i="0" u="none" strike="noStrike" kern="1200" dirty="0" err="1" smtClean="0">
                <a:solidFill>
                  <a:schemeClr val="tx1"/>
                </a:solidFill>
                <a:effectLst/>
                <a:latin typeface="+mn-lt"/>
                <a:ea typeface="+mn-ea"/>
                <a:cs typeface="+mn-cs"/>
              </a:rPr>
              <a:t>size.For</a:t>
            </a:r>
            <a:r>
              <a:rPr lang="en-IN" sz="1200" b="0" i="0" u="none" strike="noStrike" kern="1200" dirty="0" smtClean="0">
                <a:solidFill>
                  <a:schemeClr val="tx1"/>
                </a:solidFill>
                <a:effectLst/>
                <a:latin typeface="+mn-lt"/>
                <a:ea typeface="+mn-ea"/>
                <a:cs typeface="+mn-cs"/>
              </a:rPr>
              <a:t> </a:t>
            </a:r>
            <a:r>
              <a:rPr lang="en-IN" sz="1200" b="0" i="0" u="none" strike="noStrike" kern="1200" dirty="0" err="1" smtClean="0">
                <a:solidFill>
                  <a:schemeClr val="tx1"/>
                </a:solidFill>
                <a:effectLst/>
                <a:latin typeface="+mn-lt"/>
                <a:ea typeface="+mn-ea"/>
                <a:cs typeface="+mn-cs"/>
              </a:rPr>
              <a:t>e.g</a:t>
            </a:r>
            <a:r>
              <a:rPr lang="en-IN" sz="1200" b="0" i="0" u="none" strike="noStrike" kern="1200" dirty="0" smtClean="0">
                <a:solidFill>
                  <a:schemeClr val="tx1"/>
                </a:solidFill>
                <a:effectLst/>
                <a:latin typeface="+mn-lt"/>
                <a:ea typeface="+mn-ea"/>
                <a:cs typeface="+mn-cs"/>
              </a:rPr>
              <a:t> in linear search the worst case will either be item is present at last location or it is not </a:t>
            </a:r>
            <a:r>
              <a:rPr lang="en-IN" sz="1200" b="0" i="0" u="none" strike="noStrike" kern="1200" dirty="0" err="1" smtClean="0">
                <a:solidFill>
                  <a:schemeClr val="tx1"/>
                </a:solidFill>
                <a:effectLst/>
                <a:latin typeface="+mn-lt"/>
                <a:ea typeface="+mn-ea"/>
                <a:cs typeface="+mn-cs"/>
              </a:rPr>
              <a:t>present.The</a:t>
            </a:r>
            <a:r>
              <a:rPr lang="en-IN" sz="1200" b="0" i="0" u="none" strike="noStrike" kern="1200" dirty="0" smtClean="0">
                <a:solidFill>
                  <a:schemeClr val="tx1"/>
                </a:solidFill>
                <a:effectLst/>
                <a:latin typeface="+mn-lt"/>
                <a:ea typeface="+mn-ea"/>
                <a:cs typeface="+mn-cs"/>
              </a:rPr>
              <a:t> complexity will be </a:t>
            </a:r>
            <a:r>
              <a:rPr lang="en-IN" sz="1200" b="1" i="0" u="none" strike="noStrike" kern="1200" dirty="0" smtClean="0">
                <a:solidFill>
                  <a:schemeClr val="tx1"/>
                </a:solidFill>
                <a:effectLst/>
                <a:latin typeface="+mn-lt"/>
                <a:ea typeface="+mn-ea"/>
                <a:cs typeface="+mn-cs"/>
              </a:rPr>
              <a:t>O(n).</a:t>
            </a:r>
            <a:endParaRPr lang="en-IN" sz="1200" b="0" i="0" u="none" strike="noStrike" kern="1200" dirty="0" smtClean="0">
              <a:solidFill>
                <a:schemeClr val="tx1"/>
              </a:solidFill>
              <a:effectLst/>
              <a:latin typeface="+mn-lt"/>
              <a:ea typeface="+mn-ea"/>
              <a:cs typeface="+mn-cs"/>
            </a:endParaRPr>
          </a:p>
          <a:p>
            <a:pPr>
              <a:spcBef>
                <a:spcPct val="0"/>
              </a:spcBef>
            </a:pPr>
            <a:endParaRPr lang="en-US" dirty="0"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14</a:t>
            </a:fld>
            <a:endParaRPr lang="en-US"/>
          </a:p>
        </p:txBody>
      </p:sp>
    </p:spTree>
    <p:extLst>
      <p:ext uri="{BB962C8B-B14F-4D97-AF65-F5344CB8AC3E}">
        <p14:creationId xmlns:p14="http://schemas.microsoft.com/office/powerpoint/2010/main" val="1301744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15</a:t>
            </a:fld>
            <a:endParaRPr lang="en-US"/>
          </a:p>
        </p:txBody>
      </p:sp>
    </p:spTree>
    <p:extLst>
      <p:ext uri="{BB962C8B-B14F-4D97-AF65-F5344CB8AC3E}">
        <p14:creationId xmlns:p14="http://schemas.microsoft.com/office/powerpoint/2010/main" val="3883995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16</a:t>
            </a:fld>
            <a:endParaRPr lang="en-US"/>
          </a:p>
        </p:txBody>
      </p:sp>
    </p:spTree>
    <p:extLst>
      <p:ext uri="{BB962C8B-B14F-4D97-AF65-F5344CB8AC3E}">
        <p14:creationId xmlns:p14="http://schemas.microsoft.com/office/powerpoint/2010/main" val="484899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base"/>
            <a:r>
              <a:rPr lang="en-IN" sz="1200" b="0" i="1" u="none" strike="noStrike" kern="1200" dirty="0" smtClean="0">
                <a:solidFill>
                  <a:schemeClr val="tx1"/>
                </a:solidFill>
                <a:effectLst/>
                <a:latin typeface="+mn-lt"/>
                <a:ea typeface="+mn-ea"/>
                <a:cs typeface="+mn-cs"/>
              </a:rPr>
              <a:t>Example of NP:</a:t>
            </a:r>
          </a:p>
          <a:p>
            <a:pPr fontAlgn="base"/>
            <a:r>
              <a:rPr lang="en-IN" sz="1200" b="0" i="1" u="none" strike="noStrike" kern="1200" dirty="0" smtClean="0">
                <a:solidFill>
                  <a:schemeClr val="tx1"/>
                </a:solidFill>
                <a:effectLst/>
                <a:latin typeface="+mn-lt"/>
                <a:ea typeface="+mn-ea"/>
                <a:cs typeface="+mn-cs"/>
              </a:rPr>
              <a:t>Integer factorisation</a:t>
            </a:r>
            <a:r>
              <a:rPr lang="en-IN" sz="1200" b="0" i="0" u="none" strike="noStrike" kern="1200" dirty="0" smtClean="0">
                <a:solidFill>
                  <a:schemeClr val="tx1"/>
                </a:solidFill>
                <a:effectLst/>
                <a:latin typeface="+mn-lt"/>
                <a:ea typeface="+mn-ea"/>
                <a:cs typeface="+mn-cs"/>
              </a:rPr>
              <a:t> is in NP. This is the problem that given integers n and m, is there an integer f with 1 &lt; f &lt; m, such that f divides n (f is a small factor of n)? </a:t>
            </a:r>
          </a:p>
          <a:p>
            <a:pPr fontAlgn="base"/>
            <a:r>
              <a:rPr lang="en-IN" sz="1200" b="0" i="0" u="none" strike="noStrike" kern="1200" dirty="0" smtClean="0">
                <a:solidFill>
                  <a:schemeClr val="tx1"/>
                </a:solidFill>
                <a:effectLst/>
                <a:latin typeface="+mn-lt"/>
                <a:ea typeface="+mn-ea"/>
                <a:cs typeface="+mn-cs"/>
              </a:rPr>
              <a:t>This is a decision problem because the answers are yes or no. If someone hands us an instance of the problem (so they hand us integers n and m) and an integer f with 1 &lt; f &lt; m, and claim that f is a factor of n (the certificate), we can check the answer in </a:t>
            </a:r>
            <a:r>
              <a:rPr lang="en-IN" sz="1200" b="0" i="1" u="none" strike="noStrike" kern="1200" dirty="0" smtClean="0">
                <a:solidFill>
                  <a:schemeClr val="tx1"/>
                </a:solidFill>
                <a:effectLst/>
                <a:latin typeface="+mn-lt"/>
                <a:ea typeface="+mn-ea"/>
                <a:cs typeface="+mn-cs"/>
              </a:rPr>
              <a:t>polynomial time</a:t>
            </a:r>
            <a:r>
              <a:rPr lang="en-IN" sz="1200" b="0" i="0" u="none" strike="noStrike" kern="1200" dirty="0" smtClean="0">
                <a:solidFill>
                  <a:schemeClr val="tx1"/>
                </a:solidFill>
                <a:effectLst/>
                <a:latin typeface="+mn-lt"/>
                <a:ea typeface="+mn-ea"/>
                <a:cs typeface="+mn-cs"/>
              </a:rPr>
              <a:t> by performing the division n / f.</a:t>
            </a:r>
          </a:p>
          <a:p>
            <a:pPr>
              <a:spcBef>
                <a:spcPct val="0"/>
              </a:spcBef>
            </a:pPr>
            <a:endParaRPr lang="en-US" dirty="0"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17</a:t>
            </a:fld>
            <a:endParaRPr lang="en-US"/>
          </a:p>
        </p:txBody>
      </p:sp>
    </p:spTree>
    <p:extLst>
      <p:ext uri="{BB962C8B-B14F-4D97-AF65-F5344CB8AC3E}">
        <p14:creationId xmlns:p14="http://schemas.microsoft.com/office/powerpoint/2010/main" val="3891489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18</a:t>
            </a:fld>
            <a:endParaRPr lang="en-US"/>
          </a:p>
        </p:txBody>
      </p:sp>
    </p:spTree>
    <p:extLst>
      <p:ext uri="{BB962C8B-B14F-4D97-AF65-F5344CB8AC3E}">
        <p14:creationId xmlns:p14="http://schemas.microsoft.com/office/powerpoint/2010/main" val="158621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87186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3</a:t>
            </a:fld>
            <a:endParaRPr lang="en-US"/>
          </a:p>
        </p:txBody>
      </p:sp>
    </p:spTree>
    <p:extLst>
      <p:ext uri="{BB962C8B-B14F-4D97-AF65-F5344CB8AC3E}">
        <p14:creationId xmlns:p14="http://schemas.microsoft.com/office/powerpoint/2010/main" val="2780378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4</a:t>
            </a:fld>
            <a:endParaRPr lang="en-US"/>
          </a:p>
        </p:txBody>
      </p:sp>
    </p:spTree>
    <p:extLst>
      <p:ext uri="{BB962C8B-B14F-4D97-AF65-F5344CB8AC3E}">
        <p14:creationId xmlns:p14="http://schemas.microsoft.com/office/powerpoint/2010/main" val="401589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5</a:t>
            </a:fld>
            <a:endParaRPr lang="en-US"/>
          </a:p>
        </p:txBody>
      </p:sp>
    </p:spTree>
    <p:extLst>
      <p:ext uri="{BB962C8B-B14F-4D97-AF65-F5344CB8AC3E}">
        <p14:creationId xmlns:p14="http://schemas.microsoft.com/office/powerpoint/2010/main" val="3579689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6</a:t>
            </a:fld>
            <a:endParaRPr lang="en-US"/>
          </a:p>
        </p:txBody>
      </p:sp>
    </p:spTree>
    <p:extLst>
      <p:ext uri="{BB962C8B-B14F-4D97-AF65-F5344CB8AC3E}">
        <p14:creationId xmlns:p14="http://schemas.microsoft.com/office/powerpoint/2010/main" val="415249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7</a:t>
            </a:fld>
            <a:endParaRPr lang="en-US"/>
          </a:p>
        </p:txBody>
      </p:sp>
    </p:spTree>
    <p:extLst>
      <p:ext uri="{BB962C8B-B14F-4D97-AF65-F5344CB8AC3E}">
        <p14:creationId xmlns:p14="http://schemas.microsoft.com/office/powerpoint/2010/main" val="2320236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8</a:t>
            </a:fld>
            <a:endParaRPr lang="en-US"/>
          </a:p>
        </p:txBody>
      </p:sp>
    </p:spTree>
    <p:extLst>
      <p:ext uri="{BB962C8B-B14F-4D97-AF65-F5344CB8AC3E}">
        <p14:creationId xmlns:p14="http://schemas.microsoft.com/office/powerpoint/2010/main" val="495518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IN" sz="1200" b="0" i="0" u="none" strike="noStrike" kern="1200" dirty="0" smtClean="0">
                <a:solidFill>
                  <a:schemeClr val="tx1"/>
                </a:solidFill>
                <a:effectLst/>
                <a:latin typeface="+mn-lt"/>
                <a:ea typeface="+mn-ea"/>
                <a:cs typeface="+mn-cs"/>
              </a:rPr>
              <a:t>Step count is a </a:t>
            </a:r>
            <a:r>
              <a:rPr lang="en-IN" sz="1200" b="1" i="0" u="none" strike="noStrike" kern="1200" dirty="0" smtClean="0">
                <a:solidFill>
                  <a:schemeClr val="tx1"/>
                </a:solidFill>
                <a:effectLst/>
                <a:latin typeface="+mn-lt"/>
                <a:ea typeface="+mn-ea"/>
                <a:cs typeface="+mn-cs"/>
              </a:rPr>
              <a:t>difficult</a:t>
            </a:r>
            <a:r>
              <a:rPr lang="en-IN" sz="1200" b="0" i="0" u="none" strike="noStrike" kern="1200" dirty="0" smtClean="0">
                <a:solidFill>
                  <a:schemeClr val="tx1"/>
                </a:solidFill>
                <a:effectLst/>
                <a:latin typeface="+mn-lt"/>
                <a:ea typeface="+mn-ea"/>
                <a:cs typeface="+mn-cs"/>
              </a:rPr>
              <a:t> approach if we need to </a:t>
            </a:r>
            <a:r>
              <a:rPr lang="en-IN" sz="1200" b="1" i="0" u="none" strike="noStrike" kern="1200" dirty="0" smtClean="0">
                <a:solidFill>
                  <a:schemeClr val="tx1"/>
                </a:solidFill>
                <a:effectLst/>
                <a:latin typeface="+mn-lt"/>
                <a:ea typeface="+mn-ea"/>
                <a:cs typeface="+mn-cs"/>
              </a:rPr>
              <a:t>compare</a:t>
            </a:r>
            <a:r>
              <a:rPr lang="en-IN" sz="1200" b="0" i="0" u="none" strike="noStrike" kern="1200" dirty="0" smtClean="0">
                <a:solidFill>
                  <a:schemeClr val="tx1"/>
                </a:solidFill>
                <a:effectLst/>
                <a:latin typeface="+mn-lt"/>
                <a:ea typeface="+mn-ea"/>
                <a:cs typeface="+mn-cs"/>
              </a:rPr>
              <a:t> results. For example: If we used two techniques to solve one problem and </a:t>
            </a:r>
            <a:r>
              <a:rPr lang="en-IN" sz="1200" b="1" i="0" u="none" strike="noStrike" kern="1200" dirty="0" smtClean="0">
                <a:solidFill>
                  <a:schemeClr val="tx1"/>
                </a:solidFill>
                <a:effectLst/>
                <a:latin typeface="+mn-lt"/>
                <a:ea typeface="+mn-ea"/>
                <a:cs typeface="+mn-cs"/>
              </a:rPr>
              <a:t>T(1)</a:t>
            </a:r>
            <a:r>
              <a:rPr lang="en-IN" sz="1200" b="0" i="0" u="none" strike="noStrike" kern="1200" dirty="0" smtClean="0">
                <a:solidFill>
                  <a:schemeClr val="tx1"/>
                </a:solidFill>
                <a:effectLst/>
                <a:latin typeface="+mn-lt"/>
                <a:ea typeface="+mn-ea"/>
                <a:cs typeface="+mn-cs"/>
              </a:rPr>
              <a:t> is the running time of first technique and </a:t>
            </a:r>
            <a:r>
              <a:rPr lang="en-IN" sz="1200" b="1" i="0" u="none" strike="noStrike" kern="1200" dirty="0" smtClean="0">
                <a:solidFill>
                  <a:schemeClr val="tx1"/>
                </a:solidFill>
                <a:effectLst/>
                <a:latin typeface="+mn-lt"/>
                <a:ea typeface="+mn-ea"/>
                <a:cs typeface="+mn-cs"/>
              </a:rPr>
              <a:t>T(2)</a:t>
            </a:r>
            <a:r>
              <a:rPr lang="en-IN" sz="1200" b="0" i="0" u="none" strike="noStrike" kern="1200" dirty="0" smtClean="0">
                <a:solidFill>
                  <a:schemeClr val="tx1"/>
                </a:solidFill>
                <a:effectLst/>
                <a:latin typeface="+mn-lt"/>
                <a:ea typeface="+mn-ea"/>
                <a:cs typeface="+mn-cs"/>
              </a:rPr>
              <a:t> is the running time of second technique. Say </a:t>
            </a:r>
            <a:r>
              <a:rPr lang="en-IN" sz="1200" b="1" i="0" u="none" strike="noStrike" kern="1200" dirty="0" smtClean="0">
                <a:solidFill>
                  <a:schemeClr val="tx1"/>
                </a:solidFill>
                <a:effectLst/>
                <a:latin typeface="+mn-lt"/>
                <a:ea typeface="+mn-ea"/>
                <a:cs typeface="+mn-cs"/>
              </a:rPr>
              <a:t>T(1) =( n+1</a:t>
            </a:r>
            <a:r>
              <a:rPr lang="en-IN" sz="1200" b="0" i="0" u="none" strike="noStrike" kern="1200" dirty="0" smtClean="0">
                <a:solidFill>
                  <a:schemeClr val="tx1"/>
                </a:solidFill>
                <a:effectLst/>
                <a:latin typeface="+mn-lt"/>
                <a:ea typeface="+mn-ea"/>
                <a:cs typeface="+mn-cs"/>
              </a:rPr>
              <a:t> </a:t>
            </a:r>
            <a:r>
              <a:rPr lang="en-IN" sz="1200" b="1" i="0" u="none" strike="noStrike" kern="1200" dirty="0" smtClean="0">
                <a:solidFill>
                  <a:schemeClr val="tx1"/>
                </a:solidFill>
                <a:effectLst/>
                <a:latin typeface="+mn-lt"/>
                <a:ea typeface="+mn-ea"/>
                <a:cs typeface="+mn-cs"/>
              </a:rPr>
              <a:t>)</a:t>
            </a:r>
            <a:r>
              <a:rPr lang="en-IN" sz="1200" b="0" i="0" u="none" strike="noStrike" kern="1200" dirty="0" smtClean="0">
                <a:solidFill>
                  <a:schemeClr val="tx1"/>
                </a:solidFill>
                <a:effectLst/>
                <a:latin typeface="+mn-lt"/>
                <a:ea typeface="+mn-ea"/>
                <a:cs typeface="+mn-cs"/>
              </a:rPr>
              <a:t>and </a:t>
            </a:r>
            <a:r>
              <a:rPr lang="en-IN" sz="1200" b="1" i="0" u="none" strike="noStrike" kern="1200" dirty="0" smtClean="0">
                <a:solidFill>
                  <a:schemeClr val="tx1"/>
                </a:solidFill>
                <a:effectLst/>
                <a:latin typeface="+mn-lt"/>
                <a:ea typeface="+mn-ea"/>
                <a:cs typeface="+mn-cs"/>
              </a:rPr>
              <a:t>T(2)</a:t>
            </a:r>
            <a:r>
              <a:rPr lang="en-IN" sz="1200" b="0" i="0" u="none" strike="noStrike" kern="1200" dirty="0" smtClean="0">
                <a:solidFill>
                  <a:schemeClr val="tx1"/>
                </a:solidFill>
                <a:effectLst/>
                <a:latin typeface="+mn-lt"/>
                <a:ea typeface="+mn-ea"/>
                <a:cs typeface="+mn-cs"/>
              </a:rPr>
              <a:t> is </a:t>
            </a:r>
            <a:r>
              <a:rPr lang="en-IN" sz="1200" b="1" i="0" u="none" strike="noStrike" kern="1200" dirty="0" smtClean="0">
                <a:solidFill>
                  <a:schemeClr val="tx1"/>
                </a:solidFill>
                <a:effectLst/>
                <a:latin typeface="+mn-lt"/>
                <a:ea typeface="+mn-ea"/>
                <a:cs typeface="+mn-cs"/>
              </a:rPr>
              <a:t>(n</a:t>
            </a:r>
            <a:r>
              <a:rPr lang="en-IN" sz="1200" b="1" i="0" u="none" strike="noStrike" kern="1200" baseline="30000" dirty="0" smtClean="0">
                <a:solidFill>
                  <a:schemeClr val="tx1"/>
                </a:solidFill>
                <a:effectLst/>
                <a:latin typeface="+mn-lt"/>
                <a:ea typeface="+mn-ea"/>
                <a:cs typeface="+mn-cs"/>
              </a:rPr>
              <a:t>2 </a:t>
            </a:r>
            <a:r>
              <a:rPr lang="en-IN" sz="1200" b="1" i="0" u="none" strike="noStrike" kern="1200" dirty="0" smtClean="0">
                <a:solidFill>
                  <a:schemeClr val="tx1"/>
                </a:solidFill>
                <a:effectLst/>
                <a:latin typeface="+mn-lt"/>
                <a:ea typeface="+mn-ea"/>
                <a:cs typeface="+mn-cs"/>
              </a:rPr>
              <a:t>+ 1)</a:t>
            </a:r>
            <a:r>
              <a:rPr lang="en-IN" sz="1200" b="0" i="0" u="none" strike="noStrike" kern="1200" dirty="0" smtClean="0">
                <a:solidFill>
                  <a:schemeClr val="tx1"/>
                </a:solidFill>
                <a:effectLst/>
                <a:latin typeface="+mn-lt"/>
                <a:ea typeface="+mn-ea"/>
                <a:cs typeface="+mn-cs"/>
              </a:rPr>
              <a:t>. We cannot decide which one is the better </a:t>
            </a:r>
            <a:r>
              <a:rPr lang="en-IN" sz="1200" b="0" i="0" u="none" strike="noStrike" kern="1200" dirty="0" err="1" smtClean="0">
                <a:solidFill>
                  <a:schemeClr val="tx1"/>
                </a:solidFill>
                <a:effectLst/>
                <a:latin typeface="+mn-lt"/>
                <a:ea typeface="+mn-ea"/>
                <a:cs typeface="+mn-cs"/>
              </a:rPr>
              <a:t>solution,so</a:t>
            </a:r>
            <a:r>
              <a:rPr lang="en-IN" sz="1200" b="0" i="0" u="none" strike="noStrike" kern="1200" dirty="0" smtClean="0">
                <a:solidFill>
                  <a:schemeClr val="tx1"/>
                </a:solidFill>
                <a:effectLst/>
                <a:latin typeface="+mn-lt"/>
                <a:ea typeface="+mn-ea"/>
                <a:cs typeface="+mn-cs"/>
              </a:rPr>
              <a:t> for comparisons '</a:t>
            </a:r>
            <a:r>
              <a:rPr lang="en-IN" sz="1200" b="1" i="0" u="none" strike="noStrike" kern="1200" dirty="0" smtClean="0">
                <a:solidFill>
                  <a:schemeClr val="tx1"/>
                </a:solidFill>
                <a:effectLst/>
                <a:latin typeface="+mn-lt"/>
                <a:ea typeface="+mn-ea"/>
                <a:cs typeface="+mn-cs"/>
              </a:rPr>
              <a:t>Rate of growth</a:t>
            </a:r>
            <a:r>
              <a:rPr lang="en-IN" sz="1200" b="0" i="0" u="none" strike="noStrike" kern="1200" dirty="0" smtClean="0">
                <a:solidFill>
                  <a:schemeClr val="tx1"/>
                </a:solidFill>
                <a:effectLst/>
                <a:latin typeface="+mn-lt"/>
                <a:ea typeface="+mn-ea"/>
                <a:cs typeface="+mn-cs"/>
              </a:rPr>
              <a:t>'  i.e. </a:t>
            </a:r>
            <a:r>
              <a:rPr lang="en-IN" sz="1200" b="1" i="0" u="none" strike="noStrike" kern="1200" dirty="0" smtClean="0">
                <a:solidFill>
                  <a:schemeClr val="tx1"/>
                </a:solidFill>
                <a:effectLst/>
                <a:latin typeface="+mn-lt"/>
                <a:ea typeface="+mn-ea"/>
                <a:cs typeface="+mn-cs"/>
              </a:rPr>
              <a:t>asymptotic notations</a:t>
            </a:r>
            <a:r>
              <a:rPr lang="en-IN" sz="1200" b="0" i="0" u="none" strike="noStrike" kern="1200" dirty="0" smtClean="0">
                <a:solidFill>
                  <a:schemeClr val="tx1"/>
                </a:solidFill>
                <a:effectLst/>
                <a:latin typeface="+mn-lt"/>
                <a:ea typeface="+mn-ea"/>
                <a:cs typeface="+mn-cs"/>
              </a:rPr>
              <a:t> of time space complexity functions are much convenient to use.</a:t>
            </a:r>
            <a:endParaRPr lang="en-US" dirty="0"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0"/>
                <a:cs typeface="ヒラギノ角ゴ ProN W3" charset="0"/>
                <a:sym typeface="Arial" panose="020B0604020202020204" pitchFamily="34" charset="0"/>
              </a:defRPr>
            </a:lvl9pPr>
          </a:lstStyle>
          <a:p>
            <a:pPr eaLnBrk="1" hangingPunct="1"/>
            <a:fld id="{BB8CFEA7-CB71-4A87-B172-8DAA2B814D27}" type="slidenum">
              <a:rPr lang="en-US"/>
              <a:pPr eaLnBrk="1" hangingPunct="1"/>
              <a:t>9</a:t>
            </a:fld>
            <a:endParaRPr lang="en-US"/>
          </a:p>
        </p:txBody>
      </p:sp>
    </p:spTree>
    <p:extLst>
      <p:ext uri="{BB962C8B-B14F-4D97-AF65-F5344CB8AC3E}">
        <p14:creationId xmlns:p14="http://schemas.microsoft.com/office/powerpoint/2010/main" val="743690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01669" y="2877160"/>
            <a:ext cx="8398775" cy="1374345"/>
          </a:xfrm>
        </p:spPr>
        <p:txBody>
          <a:bodyPr>
            <a:normAutofit/>
          </a:bodyPr>
          <a:lstStyle>
            <a:lvl1pPr marL="0" indent="0" algn="l">
              <a:buNone/>
              <a:defRPr sz="2800" b="0" i="0">
                <a:solidFill>
                  <a:srgbClr val="F2CD4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endParaRPr lang="en-US" dirty="0" smtClean="0"/>
          </a:p>
          <a:p>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 xmlns:a16="http://schemas.microsoft.com/office/drawing/2014/main" id="{E3C46DD9-9A8F-411D-B597-946818B71DE8}"/>
              </a:ext>
            </a:extLst>
          </p:cNvPr>
          <p:cNvGrpSpPr/>
          <p:nvPr userDrawn="1"/>
        </p:nvGrpSpPr>
        <p:grpSpPr>
          <a:xfrm>
            <a:off x="0" y="4948390"/>
            <a:ext cx="9144000" cy="195110"/>
            <a:chOff x="4379494" y="697832"/>
            <a:chExt cx="2586787" cy="168442"/>
          </a:xfrm>
        </p:grpSpPr>
        <p:sp>
          <p:nvSpPr>
            <p:cNvPr id="6" name="Rectangle 5">
              <a:extLst>
                <a:ext uri="{FF2B5EF4-FFF2-40B4-BE49-F238E27FC236}">
                  <a16:creationId xmlns="" xmlns:a16="http://schemas.microsoft.com/office/drawing/2014/main" id="{E6E330ED-CBD0-49D6-96D9-8A0C1C4518A4}"/>
                </a:ext>
              </a:extLst>
            </p:cNvPr>
            <p:cNvSpPr/>
            <p:nvPr/>
          </p:nvSpPr>
          <p:spPr>
            <a:xfrm>
              <a:off x="4379494" y="697832"/>
              <a:ext cx="517358" cy="168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7" name="Rectangle 6">
              <a:extLst>
                <a:ext uri="{FF2B5EF4-FFF2-40B4-BE49-F238E27FC236}">
                  <a16:creationId xmlns="" xmlns:a16="http://schemas.microsoft.com/office/drawing/2014/main" id="{7D028152-6864-487D-B9D6-395800F0CC7C}"/>
                </a:ext>
              </a:extLst>
            </p:cNvPr>
            <p:cNvSpPr/>
            <p:nvPr/>
          </p:nvSpPr>
          <p:spPr>
            <a:xfrm>
              <a:off x="4896852" y="697832"/>
              <a:ext cx="517358" cy="168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8" name="Rectangle 7">
              <a:extLst>
                <a:ext uri="{FF2B5EF4-FFF2-40B4-BE49-F238E27FC236}">
                  <a16:creationId xmlns="" xmlns:a16="http://schemas.microsoft.com/office/drawing/2014/main" id="{57E5C8F6-620C-4584-AE0A-5E4F2E6565C5}"/>
                </a:ext>
              </a:extLst>
            </p:cNvPr>
            <p:cNvSpPr/>
            <p:nvPr/>
          </p:nvSpPr>
          <p:spPr>
            <a:xfrm>
              <a:off x="5414209" y="697832"/>
              <a:ext cx="517358" cy="168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9" name="Rectangle 8">
              <a:extLst>
                <a:ext uri="{FF2B5EF4-FFF2-40B4-BE49-F238E27FC236}">
                  <a16:creationId xmlns="" xmlns:a16="http://schemas.microsoft.com/office/drawing/2014/main" id="{B5925AB1-BE47-453E-8EF4-924465289B54}"/>
                </a:ext>
              </a:extLst>
            </p:cNvPr>
            <p:cNvSpPr/>
            <p:nvPr/>
          </p:nvSpPr>
          <p:spPr>
            <a:xfrm>
              <a:off x="5931566" y="697832"/>
              <a:ext cx="517358" cy="168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Rectangle 9">
              <a:extLst>
                <a:ext uri="{FF2B5EF4-FFF2-40B4-BE49-F238E27FC236}">
                  <a16:creationId xmlns="" xmlns:a16="http://schemas.microsoft.com/office/drawing/2014/main" id="{68FC2FC1-F83A-44D6-9D9A-A61E40D3B973}"/>
                </a:ext>
              </a:extLst>
            </p:cNvPr>
            <p:cNvSpPr/>
            <p:nvPr/>
          </p:nvSpPr>
          <p:spPr>
            <a:xfrm>
              <a:off x="6448923" y="697832"/>
              <a:ext cx="517358" cy="1684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sp>
        <p:nvSpPr>
          <p:cNvPr id="3" name="Rectangle 2">
            <a:extLst>
              <a:ext uri="{FF2B5EF4-FFF2-40B4-BE49-F238E27FC236}">
                <a16:creationId xmlns="" xmlns:a16="http://schemas.microsoft.com/office/drawing/2014/main" id="{BC8EC325-CE62-415E-834A-7F70F7855117}"/>
              </a:ext>
            </a:extLst>
          </p:cNvPr>
          <p:cNvSpPr/>
          <p:nvPr userDrawn="1"/>
        </p:nvSpPr>
        <p:spPr>
          <a:xfrm flipV="1">
            <a:off x="0" y="2795036"/>
            <a:ext cx="1321594" cy="342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1181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6" cy="3511061"/>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610820"/>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6/5/2019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2419045"/>
            <a:ext cx="8246070" cy="1374345"/>
          </a:xfrm>
        </p:spPr>
        <p:txBody>
          <a:bodyPr>
            <a:normAutofit/>
          </a:bodyPr>
          <a:lstStyle/>
          <a:p>
            <a:r>
              <a:rPr lang="en-US" sz="4000" b="1" dirty="0" smtClean="0">
                <a:latin typeface="Corbel" panose="020B0503020204020204" pitchFamily="34" charset="0"/>
              </a:rPr>
              <a:t>Artificial Intelligence (AI)</a:t>
            </a:r>
            <a:endParaRPr lang="en-US" sz="4000" b="1" dirty="0">
              <a:latin typeface="Corbel" panose="020B0503020204020204" pitchFamily="34" charset="0"/>
            </a:endParaRPr>
          </a:p>
        </p:txBody>
      </p:sp>
      <p:sp>
        <p:nvSpPr>
          <p:cNvPr id="4" name="Subtitle 3"/>
          <p:cNvSpPr>
            <a:spLocks noGrp="1"/>
          </p:cNvSpPr>
          <p:nvPr>
            <p:ph type="subTitle" idx="1"/>
          </p:nvPr>
        </p:nvSpPr>
        <p:spPr>
          <a:xfrm>
            <a:off x="183290" y="3487980"/>
            <a:ext cx="8398775" cy="1374345"/>
          </a:xfrm>
        </p:spPr>
        <p:txBody>
          <a:bodyPr/>
          <a:lstStyle/>
          <a:p>
            <a:r>
              <a:rPr lang="en-IN" b="1" dirty="0" smtClean="0">
                <a:latin typeface="Corbel" panose="020B0503020204020204" pitchFamily="34" charset="0"/>
              </a:rPr>
              <a:t>Time and Space Complexity for Search Algorithm</a:t>
            </a:r>
            <a:endParaRPr lang="en-IN" b="1" dirty="0">
              <a:latin typeface="Corbel" panose="020B0503020204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Asymptotic Notation</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a:bodyPr>
          <a:lstStyle/>
          <a:p>
            <a:pPr marL="0" indent="0">
              <a:buNone/>
            </a:pPr>
            <a:endParaRPr lang="en-IN" dirty="0"/>
          </a:p>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sp>
        <p:nvSpPr>
          <p:cNvPr id="4" name="TextBox 3"/>
          <p:cNvSpPr txBox="1"/>
          <p:nvPr/>
        </p:nvSpPr>
        <p:spPr>
          <a:xfrm>
            <a:off x="296259" y="1502815"/>
            <a:ext cx="8704185"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Corbel" panose="020B0503020204020204" pitchFamily="34" charset="0"/>
              </a:rPr>
              <a:t>These notations gives the </a:t>
            </a:r>
            <a:r>
              <a:rPr lang="en-IN" b="1" dirty="0">
                <a:latin typeface="Corbel" panose="020B0503020204020204" pitchFamily="34" charset="0"/>
              </a:rPr>
              <a:t>rate of growth</a:t>
            </a:r>
            <a:r>
              <a:rPr lang="en-IN" dirty="0" smtClean="0">
                <a:latin typeface="Corbel" panose="020B0503020204020204" pitchFamily="34" charset="0"/>
              </a:rPr>
              <a:t>. Instead </a:t>
            </a:r>
            <a:r>
              <a:rPr lang="en-IN" dirty="0">
                <a:latin typeface="Corbel" panose="020B0503020204020204" pitchFamily="34" charset="0"/>
              </a:rPr>
              <a:t>of dealing with exact expressions we deal with asymptotic </a:t>
            </a:r>
            <a:r>
              <a:rPr lang="en-IN" dirty="0" smtClean="0">
                <a:latin typeface="Corbel" panose="020B0503020204020204" pitchFamily="34" charset="0"/>
              </a:rPr>
              <a:t> behavior. Asymptotic </a:t>
            </a:r>
            <a:r>
              <a:rPr lang="en-IN" dirty="0">
                <a:latin typeface="Corbel" panose="020B0503020204020204" pitchFamily="34" charset="0"/>
              </a:rPr>
              <a:t>means to approach a value or curve arbitrarily closely</a:t>
            </a:r>
            <a:r>
              <a:rPr lang="en-IN" dirty="0" smtClean="0">
                <a:latin typeface="Corbel" panose="020B0503020204020204" pitchFamily="34" charset="0"/>
              </a:rPr>
              <a:t>. Focus </a:t>
            </a:r>
            <a:r>
              <a:rPr lang="en-IN" dirty="0">
                <a:latin typeface="Corbel" panose="020B0503020204020204" pitchFamily="34" charset="0"/>
              </a:rPr>
              <a:t>is on the exponential behavior of equation</a:t>
            </a:r>
            <a:r>
              <a:rPr lang="en-IN" dirty="0" smtClean="0">
                <a:latin typeface="Corbel" panose="020B0503020204020204" pitchFamily="34" charset="0"/>
              </a:rPr>
              <a: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If </a:t>
            </a:r>
            <a:r>
              <a:rPr lang="en-IN" dirty="0"/>
              <a:t>we have expression like </a:t>
            </a:r>
            <a:r>
              <a:rPr lang="en-IN" b="1" dirty="0"/>
              <a:t>T(n)=3n</a:t>
            </a:r>
            <a:r>
              <a:rPr lang="en-IN" b="1" baseline="30000" dirty="0"/>
              <a:t>3 </a:t>
            </a:r>
            <a:r>
              <a:rPr lang="en-IN" b="1" dirty="0"/>
              <a:t>+5</a:t>
            </a:r>
            <a:r>
              <a:rPr lang="en-IN" dirty="0"/>
              <a:t> and </a:t>
            </a:r>
            <a:r>
              <a:rPr lang="en-IN" b="1" dirty="0"/>
              <a:t>T(n)=7 n</a:t>
            </a:r>
            <a:r>
              <a:rPr lang="en-IN" b="1" baseline="30000" dirty="0"/>
              <a:t>3 </a:t>
            </a:r>
            <a:r>
              <a:rPr lang="en-IN" b="1" dirty="0"/>
              <a:t>+10n</a:t>
            </a:r>
            <a:r>
              <a:rPr lang="en-IN" b="1" baseline="30000" dirty="0"/>
              <a:t>2</a:t>
            </a:r>
            <a:r>
              <a:rPr lang="en-IN" b="1" dirty="0"/>
              <a:t>+5</a:t>
            </a:r>
            <a:r>
              <a:rPr lang="en-IN" dirty="0"/>
              <a:t> we will consider on </a:t>
            </a:r>
            <a:r>
              <a:rPr lang="en-IN" b="1" dirty="0"/>
              <a:t>highest power</a:t>
            </a:r>
            <a:r>
              <a:rPr lang="en-IN" dirty="0"/>
              <a:t> i.e </a:t>
            </a:r>
            <a:r>
              <a:rPr lang="en-IN" b="1" dirty="0"/>
              <a:t>n</a:t>
            </a:r>
            <a:r>
              <a:rPr lang="en-IN" b="1" baseline="30000" dirty="0"/>
              <a:t>3</a:t>
            </a:r>
            <a:r>
              <a:rPr lang="en-IN" dirty="0"/>
              <a:t>.The analysis will not really change as these both equations are similar to</a:t>
            </a:r>
            <a:r>
              <a:rPr lang="en-IN" b="1" dirty="0"/>
              <a:t> n</a:t>
            </a:r>
            <a:r>
              <a:rPr lang="en-IN" b="1" baseline="30000" dirty="0"/>
              <a:t>3</a:t>
            </a:r>
            <a:r>
              <a:rPr lang="en-IN" dirty="0"/>
              <a:t>.But on contrary we need to separate our results if analysis are like </a:t>
            </a:r>
            <a:r>
              <a:rPr lang="en-IN" b="1" dirty="0"/>
              <a:t>T(n) = 3n</a:t>
            </a:r>
            <a:r>
              <a:rPr lang="en-IN" b="1" baseline="30000" dirty="0"/>
              <a:t>3 </a:t>
            </a:r>
            <a:r>
              <a:rPr lang="en-IN" b="1" dirty="0"/>
              <a:t>+5</a:t>
            </a:r>
            <a:r>
              <a:rPr lang="en-IN" dirty="0"/>
              <a:t> and </a:t>
            </a:r>
            <a:r>
              <a:rPr lang="en-IN" b="1" dirty="0"/>
              <a:t>T(n)=10n</a:t>
            </a:r>
            <a:r>
              <a:rPr lang="en-IN" b="1" baseline="30000" dirty="0"/>
              <a:t>2</a:t>
            </a:r>
            <a:r>
              <a:rPr lang="en-IN" b="1" dirty="0"/>
              <a:t>+5</a:t>
            </a:r>
            <a:r>
              <a:rPr lang="en-IN" dirty="0"/>
              <a:t> as highest powers are different</a:t>
            </a:r>
            <a:r>
              <a:rPr lang="en-IN" dirty="0" smtClean="0"/>
              <a:t>.</a:t>
            </a:r>
          </a:p>
          <a:p>
            <a:endParaRPr lang="en-IN" dirty="0"/>
          </a:p>
          <a:p>
            <a:pPr marL="285750" indent="-285750">
              <a:buFont typeface="Wingdings" panose="05000000000000000000" pitchFamily="2" charset="2"/>
              <a:buChar char="Ø"/>
            </a:pPr>
            <a:r>
              <a:rPr lang="en-IN" dirty="0" smtClean="0"/>
              <a:t>The </a:t>
            </a:r>
            <a:r>
              <a:rPr lang="en-IN" dirty="0"/>
              <a:t>three asymptotic notations are</a:t>
            </a:r>
            <a:r>
              <a:rPr lang="en-IN" dirty="0" smtClean="0"/>
              <a:t>: Big-O (O), Big-Omega(</a:t>
            </a:r>
            <a:r>
              <a:rPr lang="el-GR" dirty="0"/>
              <a:t>Ω</a:t>
            </a:r>
            <a:r>
              <a:rPr lang="el-GR" dirty="0" smtClean="0"/>
              <a:t>)</a:t>
            </a:r>
            <a:r>
              <a:rPr lang="en-IN" dirty="0" smtClean="0"/>
              <a:t>,</a:t>
            </a:r>
            <a:r>
              <a:rPr lang="en-IN" dirty="0"/>
              <a:t> Big-Theta(</a:t>
            </a:r>
            <a:r>
              <a:rPr lang="el-GR" dirty="0"/>
              <a:t>Θ)</a:t>
            </a:r>
            <a:endParaRPr lang="en-IN" dirty="0"/>
          </a:p>
        </p:txBody>
      </p:sp>
    </p:spTree>
    <p:extLst>
      <p:ext uri="{BB962C8B-B14F-4D97-AF65-F5344CB8AC3E}">
        <p14:creationId xmlns:p14="http://schemas.microsoft.com/office/powerpoint/2010/main" val="20030297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Asymptotic Notation</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a:bodyPr>
          <a:lstStyle/>
          <a:p>
            <a:pPr marL="0" indent="0">
              <a:buNone/>
            </a:pPr>
            <a:endParaRPr lang="en-IN" dirty="0"/>
          </a:p>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sp>
        <p:nvSpPr>
          <p:cNvPr id="4" name="TextBox 3"/>
          <p:cNvSpPr txBox="1"/>
          <p:nvPr/>
        </p:nvSpPr>
        <p:spPr>
          <a:xfrm>
            <a:off x="296259" y="1502815"/>
            <a:ext cx="8704185"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Corbel" panose="020B0503020204020204" pitchFamily="34" charset="0"/>
              </a:rPr>
              <a:t>These notations gives the </a:t>
            </a:r>
            <a:r>
              <a:rPr lang="en-IN" b="1" dirty="0">
                <a:latin typeface="Corbel" panose="020B0503020204020204" pitchFamily="34" charset="0"/>
              </a:rPr>
              <a:t>rate of growth</a:t>
            </a:r>
            <a:r>
              <a:rPr lang="en-IN" dirty="0" smtClean="0">
                <a:latin typeface="Corbel" panose="020B0503020204020204" pitchFamily="34" charset="0"/>
              </a:rPr>
              <a:t>. Instead </a:t>
            </a:r>
            <a:r>
              <a:rPr lang="en-IN" dirty="0">
                <a:latin typeface="Corbel" panose="020B0503020204020204" pitchFamily="34" charset="0"/>
              </a:rPr>
              <a:t>of dealing with exact expressions we deal with asymptotic </a:t>
            </a:r>
            <a:r>
              <a:rPr lang="en-IN" dirty="0" smtClean="0">
                <a:latin typeface="Corbel" panose="020B0503020204020204" pitchFamily="34" charset="0"/>
              </a:rPr>
              <a:t> behavior. Asymptotic </a:t>
            </a:r>
            <a:r>
              <a:rPr lang="en-IN" dirty="0">
                <a:latin typeface="Corbel" panose="020B0503020204020204" pitchFamily="34" charset="0"/>
              </a:rPr>
              <a:t>means to approach a value or curve arbitrarily closely</a:t>
            </a:r>
            <a:r>
              <a:rPr lang="en-IN" dirty="0" smtClean="0">
                <a:latin typeface="Corbel" panose="020B0503020204020204" pitchFamily="34" charset="0"/>
              </a:rPr>
              <a:t>. Focus </a:t>
            </a:r>
            <a:r>
              <a:rPr lang="en-IN" dirty="0">
                <a:latin typeface="Corbel" panose="020B0503020204020204" pitchFamily="34" charset="0"/>
              </a:rPr>
              <a:t>is on the exponential behavior of equation</a:t>
            </a:r>
            <a:r>
              <a:rPr lang="en-IN" dirty="0" smtClean="0">
                <a:latin typeface="Corbel" panose="020B0503020204020204" pitchFamily="34" charset="0"/>
              </a:rPr>
              <a: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If </a:t>
            </a:r>
            <a:r>
              <a:rPr lang="en-IN" dirty="0"/>
              <a:t>we have expression like </a:t>
            </a:r>
            <a:r>
              <a:rPr lang="en-IN" b="1" dirty="0"/>
              <a:t>T(n)=3n</a:t>
            </a:r>
            <a:r>
              <a:rPr lang="en-IN" b="1" baseline="30000" dirty="0"/>
              <a:t>3 </a:t>
            </a:r>
            <a:r>
              <a:rPr lang="en-IN" b="1" dirty="0"/>
              <a:t>+5</a:t>
            </a:r>
            <a:r>
              <a:rPr lang="en-IN" dirty="0"/>
              <a:t> and </a:t>
            </a:r>
            <a:r>
              <a:rPr lang="en-IN" b="1" dirty="0"/>
              <a:t>T(n)=7 n</a:t>
            </a:r>
            <a:r>
              <a:rPr lang="en-IN" b="1" baseline="30000" dirty="0"/>
              <a:t>3 </a:t>
            </a:r>
            <a:r>
              <a:rPr lang="en-IN" b="1" dirty="0"/>
              <a:t>+10n</a:t>
            </a:r>
            <a:r>
              <a:rPr lang="en-IN" b="1" baseline="30000" dirty="0"/>
              <a:t>2</a:t>
            </a:r>
            <a:r>
              <a:rPr lang="en-IN" b="1" dirty="0"/>
              <a:t>+5</a:t>
            </a:r>
            <a:r>
              <a:rPr lang="en-IN" dirty="0"/>
              <a:t> we will consider on </a:t>
            </a:r>
            <a:r>
              <a:rPr lang="en-IN" b="1" dirty="0"/>
              <a:t>highest power</a:t>
            </a:r>
            <a:r>
              <a:rPr lang="en-IN" dirty="0"/>
              <a:t> i.e </a:t>
            </a:r>
            <a:r>
              <a:rPr lang="en-IN" b="1" dirty="0"/>
              <a:t>n</a:t>
            </a:r>
            <a:r>
              <a:rPr lang="en-IN" b="1" baseline="30000" dirty="0"/>
              <a:t>3</a:t>
            </a:r>
            <a:r>
              <a:rPr lang="en-IN" dirty="0"/>
              <a:t>.The analysis will not really change as these both equations are similar to</a:t>
            </a:r>
            <a:r>
              <a:rPr lang="en-IN" b="1" dirty="0"/>
              <a:t> n</a:t>
            </a:r>
            <a:r>
              <a:rPr lang="en-IN" b="1" baseline="30000" dirty="0"/>
              <a:t>3</a:t>
            </a:r>
            <a:r>
              <a:rPr lang="en-IN" dirty="0"/>
              <a:t>.But on contrary we need to separate our results if analysis are like </a:t>
            </a:r>
            <a:r>
              <a:rPr lang="en-IN" b="1" dirty="0"/>
              <a:t>T(n) = 3n</a:t>
            </a:r>
            <a:r>
              <a:rPr lang="en-IN" b="1" baseline="30000" dirty="0"/>
              <a:t>3 </a:t>
            </a:r>
            <a:r>
              <a:rPr lang="en-IN" b="1" dirty="0"/>
              <a:t>+5</a:t>
            </a:r>
            <a:r>
              <a:rPr lang="en-IN" dirty="0"/>
              <a:t> and </a:t>
            </a:r>
            <a:r>
              <a:rPr lang="en-IN" b="1" dirty="0"/>
              <a:t>T(n)=10n</a:t>
            </a:r>
            <a:r>
              <a:rPr lang="en-IN" b="1" baseline="30000" dirty="0"/>
              <a:t>2</a:t>
            </a:r>
            <a:r>
              <a:rPr lang="en-IN" b="1" dirty="0"/>
              <a:t>+5</a:t>
            </a:r>
            <a:r>
              <a:rPr lang="en-IN" dirty="0"/>
              <a:t> as highest powers are different</a:t>
            </a:r>
            <a:r>
              <a:rPr lang="en-IN" dirty="0" smtClean="0"/>
              <a:t>.</a:t>
            </a:r>
          </a:p>
          <a:p>
            <a:endParaRPr lang="en-IN" dirty="0"/>
          </a:p>
          <a:p>
            <a:pPr marL="285750" indent="-285750">
              <a:buFont typeface="Wingdings" panose="05000000000000000000" pitchFamily="2" charset="2"/>
              <a:buChar char="Ø"/>
            </a:pPr>
            <a:r>
              <a:rPr lang="en-IN" dirty="0" smtClean="0"/>
              <a:t>The </a:t>
            </a:r>
            <a:r>
              <a:rPr lang="en-IN" dirty="0"/>
              <a:t>three asymptotic notations are</a:t>
            </a:r>
            <a:r>
              <a:rPr lang="en-IN" dirty="0" smtClean="0"/>
              <a:t>: Big-O (O), Big-Omega(</a:t>
            </a:r>
            <a:r>
              <a:rPr lang="el-GR" dirty="0"/>
              <a:t>Ω</a:t>
            </a:r>
            <a:r>
              <a:rPr lang="el-GR" dirty="0" smtClean="0"/>
              <a:t>)</a:t>
            </a:r>
            <a:r>
              <a:rPr lang="en-IN" dirty="0" smtClean="0"/>
              <a:t>,</a:t>
            </a:r>
            <a:r>
              <a:rPr lang="en-IN" dirty="0"/>
              <a:t> Big-Theta(</a:t>
            </a:r>
            <a:r>
              <a:rPr lang="el-GR" dirty="0"/>
              <a:t>Θ)</a:t>
            </a:r>
            <a:endParaRPr lang="en-IN" dirty="0"/>
          </a:p>
        </p:txBody>
      </p:sp>
    </p:spTree>
    <p:extLst>
      <p:ext uri="{BB962C8B-B14F-4D97-AF65-F5344CB8AC3E}">
        <p14:creationId xmlns:p14="http://schemas.microsoft.com/office/powerpoint/2010/main" val="21501553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Big Oh Notation</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a:bodyPr>
          <a:lstStyle/>
          <a:p>
            <a:pPr marL="0" indent="0">
              <a:buNone/>
            </a:pPr>
            <a:endParaRPr lang="en-IN" dirty="0"/>
          </a:p>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sp>
        <p:nvSpPr>
          <p:cNvPr id="4" name="TextBox 3"/>
          <p:cNvSpPr txBox="1"/>
          <p:nvPr/>
        </p:nvSpPr>
        <p:spPr>
          <a:xfrm>
            <a:off x="296260" y="1112191"/>
            <a:ext cx="8704185" cy="369332"/>
          </a:xfrm>
          <a:prstGeom prst="rect">
            <a:avLst/>
          </a:prstGeom>
          <a:noFill/>
        </p:spPr>
        <p:txBody>
          <a:bodyPr wrap="square" rtlCol="0">
            <a:spAutoFit/>
          </a:bodyPr>
          <a:lstStyle/>
          <a:p>
            <a:pPr algn="just"/>
            <a:endParaRPr lang="en-IN" dirty="0"/>
          </a:p>
        </p:txBody>
      </p:sp>
      <p:sp>
        <p:nvSpPr>
          <p:cNvPr id="2" name="TextBox 1"/>
          <p:cNvSpPr txBox="1"/>
          <p:nvPr/>
        </p:nvSpPr>
        <p:spPr>
          <a:xfrm>
            <a:off x="155150" y="1296857"/>
            <a:ext cx="8398775" cy="3970318"/>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Corbel" panose="020B0503020204020204" pitchFamily="34" charset="0"/>
              </a:rPr>
              <a:t>It gives </a:t>
            </a:r>
            <a:r>
              <a:rPr lang="en-IN" b="1" dirty="0">
                <a:latin typeface="Corbel" panose="020B0503020204020204" pitchFamily="34" charset="0"/>
              </a:rPr>
              <a:t>rate of growth</a:t>
            </a:r>
            <a:r>
              <a:rPr lang="en-IN" dirty="0">
                <a:latin typeface="Corbel" panose="020B0503020204020204" pitchFamily="34" charset="0"/>
              </a:rPr>
              <a:t> of step count function</a:t>
            </a:r>
            <a:r>
              <a:rPr lang="en-IN" b="1" dirty="0">
                <a:latin typeface="Corbel" panose="020B0503020204020204" pitchFamily="34" charset="0"/>
              </a:rPr>
              <a:t>(f(n))</a:t>
            </a:r>
            <a:r>
              <a:rPr lang="en-IN" dirty="0">
                <a:latin typeface="Corbel" panose="020B0503020204020204" pitchFamily="34" charset="0"/>
              </a:rPr>
              <a:t> in terms of simple function</a:t>
            </a:r>
            <a:r>
              <a:rPr lang="en-IN" b="1" dirty="0">
                <a:latin typeface="Corbel" panose="020B0503020204020204" pitchFamily="34" charset="0"/>
              </a:rPr>
              <a:t>(g(n))</a:t>
            </a:r>
            <a:r>
              <a:rPr lang="en-IN" dirty="0">
                <a:latin typeface="Corbel" panose="020B0503020204020204" pitchFamily="34" charset="0"/>
              </a:rPr>
              <a:t> and defines the </a:t>
            </a:r>
            <a:r>
              <a:rPr lang="en-IN" b="1" dirty="0">
                <a:latin typeface="Corbel" panose="020B0503020204020204" pitchFamily="34" charset="0"/>
              </a:rPr>
              <a:t>asymptotic</a:t>
            </a:r>
            <a:r>
              <a:rPr lang="en-IN" dirty="0">
                <a:latin typeface="Corbel" panose="020B0503020204020204" pitchFamily="34" charset="0"/>
              </a:rPr>
              <a:t> upper bound on </a:t>
            </a:r>
            <a:r>
              <a:rPr lang="en-IN" dirty="0" smtClean="0">
                <a:latin typeface="Corbel" panose="020B0503020204020204" pitchFamily="34" charset="0"/>
              </a:rPr>
              <a:t>function.</a:t>
            </a:r>
            <a:endParaRPr lang="en-IN" dirty="0">
              <a:latin typeface="Corbel" panose="020B0503020204020204" pitchFamily="34" charset="0"/>
            </a:endParaRPr>
          </a:p>
          <a:p>
            <a:pPr marL="285750" indent="-285750">
              <a:buFont typeface="Wingdings" panose="05000000000000000000" pitchFamily="2" charset="2"/>
              <a:buChar char="Ø"/>
            </a:pPr>
            <a:r>
              <a:rPr lang="en-IN" dirty="0" smtClean="0">
                <a:latin typeface="Corbel" panose="020B0503020204020204" pitchFamily="34" charset="0"/>
              </a:rPr>
              <a:t>To </a:t>
            </a:r>
            <a:r>
              <a:rPr lang="en-IN" dirty="0">
                <a:latin typeface="Corbel" panose="020B0503020204020204" pitchFamily="34" charset="0"/>
              </a:rPr>
              <a:t>simplify the estimation for running time</a:t>
            </a:r>
            <a:r>
              <a:rPr lang="en-IN" dirty="0" smtClean="0">
                <a:latin typeface="Corbel" panose="020B0503020204020204" pitchFamily="34" charset="0"/>
              </a:rPr>
              <a:t>, </a:t>
            </a:r>
            <a:r>
              <a:rPr lang="en-IN" b="1" dirty="0" smtClean="0">
                <a:latin typeface="Corbel" panose="020B0503020204020204" pitchFamily="34" charset="0"/>
              </a:rPr>
              <a:t>constants</a:t>
            </a:r>
            <a:r>
              <a:rPr lang="en-IN" dirty="0" smtClean="0">
                <a:latin typeface="Corbel" panose="020B0503020204020204" pitchFamily="34" charset="0"/>
              </a:rPr>
              <a:t> </a:t>
            </a:r>
            <a:r>
              <a:rPr lang="en-IN" dirty="0">
                <a:latin typeface="Corbel" panose="020B0503020204020204" pitchFamily="34" charset="0"/>
              </a:rPr>
              <a:t>and </a:t>
            </a:r>
            <a:r>
              <a:rPr lang="en-IN" b="1" dirty="0">
                <a:latin typeface="Corbel" panose="020B0503020204020204" pitchFamily="34" charset="0"/>
              </a:rPr>
              <a:t>lower order terms</a:t>
            </a:r>
            <a:r>
              <a:rPr lang="en-IN" dirty="0">
                <a:latin typeface="Corbel" panose="020B0503020204020204" pitchFamily="34" charset="0"/>
              </a:rPr>
              <a:t> are </a:t>
            </a:r>
            <a:r>
              <a:rPr lang="en-IN" dirty="0" smtClean="0">
                <a:latin typeface="Corbel" panose="020B0503020204020204" pitchFamily="34" charset="0"/>
              </a:rPr>
              <a:t>ignored.</a:t>
            </a:r>
          </a:p>
          <a:p>
            <a:pPr marL="285750" indent="-285750">
              <a:buFont typeface="Wingdings" panose="05000000000000000000" pitchFamily="2" charset="2"/>
              <a:buChar char="Ø"/>
            </a:pPr>
            <a:r>
              <a:rPr lang="en-IN" dirty="0" smtClean="0">
                <a:latin typeface="Corbel" panose="020B0503020204020204" pitchFamily="34" charset="0"/>
              </a:rPr>
              <a:t>The </a:t>
            </a:r>
            <a:r>
              <a:rPr lang="en-IN" dirty="0">
                <a:latin typeface="Corbel" panose="020B0503020204020204" pitchFamily="34" charset="0"/>
              </a:rPr>
              <a:t>function needs to satisfy following conditions in order to be in Big-O class</a:t>
            </a:r>
            <a:r>
              <a:rPr lang="en-IN" dirty="0" smtClean="0">
                <a:latin typeface="Corbel" panose="020B0503020204020204" pitchFamily="34" charset="0"/>
              </a:rPr>
              <a:t>. Given </a:t>
            </a:r>
            <a:r>
              <a:rPr lang="en-IN" dirty="0">
                <a:latin typeface="Corbel" panose="020B0503020204020204" pitchFamily="34" charset="0"/>
              </a:rPr>
              <a:t>functions</a:t>
            </a:r>
            <a:r>
              <a:rPr lang="en-IN" b="1" dirty="0">
                <a:latin typeface="Corbel" panose="020B0503020204020204" pitchFamily="34" charset="0"/>
              </a:rPr>
              <a:t> f(n) and g(n)</a:t>
            </a:r>
            <a:r>
              <a:rPr lang="en-IN" dirty="0">
                <a:latin typeface="Corbel" panose="020B0503020204020204" pitchFamily="34" charset="0"/>
              </a:rPr>
              <a:t>,we say </a:t>
            </a:r>
            <a:r>
              <a:rPr lang="en-IN" b="1" dirty="0">
                <a:latin typeface="Corbel" panose="020B0503020204020204" pitchFamily="34" charset="0"/>
              </a:rPr>
              <a:t>f(n)</a:t>
            </a:r>
            <a:r>
              <a:rPr lang="en-IN" dirty="0">
                <a:latin typeface="Corbel" panose="020B0503020204020204" pitchFamily="34" charset="0"/>
              </a:rPr>
              <a:t> is  </a:t>
            </a:r>
            <a:r>
              <a:rPr lang="en-IN" b="1" dirty="0">
                <a:latin typeface="Corbel" panose="020B0503020204020204" pitchFamily="34" charset="0"/>
              </a:rPr>
              <a:t>O(g(n))</a:t>
            </a:r>
            <a:r>
              <a:rPr lang="en-IN" dirty="0">
                <a:latin typeface="Corbel" panose="020B0503020204020204" pitchFamily="34" charset="0"/>
              </a:rPr>
              <a:t> if and if </a:t>
            </a:r>
          </a:p>
          <a:p>
            <a:pPr lvl="1"/>
            <a:r>
              <a:rPr lang="en-IN" b="1" dirty="0">
                <a:latin typeface="Corbel" panose="020B0503020204020204" pitchFamily="34" charset="0"/>
              </a:rPr>
              <a:t>f(n) &lt; c * g(n)</a:t>
            </a:r>
            <a:r>
              <a:rPr lang="en-IN" dirty="0">
                <a:latin typeface="Corbel" panose="020B0503020204020204" pitchFamily="34" charset="0"/>
              </a:rPr>
              <a:t>  for all </a:t>
            </a:r>
            <a:r>
              <a:rPr lang="en-IN" b="1" dirty="0">
                <a:latin typeface="Corbel" panose="020B0503020204020204" pitchFamily="34" charset="0"/>
              </a:rPr>
              <a:t>n &gt; n</a:t>
            </a:r>
            <a:r>
              <a:rPr lang="en-IN" b="1" baseline="-25000" dirty="0">
                <a:latin typeface="Corbel" panose="020B0503020204020204" pitchFamily="34" charset="0"/>
              </a:rPr>
              <a:t>0</a:t>
            </a:r>
            <a:endParaRPr lang="en-IN" dirty="0">
              <a:latin typeface="Corbel" panose="020B0503020204020204" pitchFamily="34" charset="0"/>
            </a:endParaRPr>
          </a:p>
          <a:p>
            <a:pPr lvl="1"/>
            <a:r>
              <a:rPr lang="en-IN" dirty="0">
                <a:latin typeface="Corbel" panose="020B0503020204020204" pitchFamily="34" charset="0"/>
              </a:rPr>
              <a:t>where </a:t>
            </a:r>
            <a:r>
              <a:rPr lang="en-IN" b="1" dirty="0">
                <a:latin typeface="Corbel" panose="020B0503020204020204" pitchFamily="34" charset="0"/>
              </a:rPr>
              <a:t>c  </a:t>
            </a:r>
            <a:r>
              <a:rPr lang="en-IN" dirty="0">
                <a:latin typeface="Corbel" panose="020B0503020204020204" pitchFamily="34" charset="0"/>
              </a:rPr>
              <a:t>and</a:t>
            </a:r>
            <a:r>
              <a:rPr lang="en-IN" b="1" dirty="0">
                <a:latin typeface="Corbel" panose="020B0503020204020204" pitchFamily="34" charset="0"/>
              </a:rPr>
              <a:t> n</a:t>
            </a:r>
            <a:r>
              <a:rPr lang="en-IN" b="1" baseline="-25000" dirty="0">
                <a:latin typeface="Corbel" panose="020B0503020204020204" pitchFamily="34" charset="0"/>
              </a:rPr>
              <a:t>0 </a:t>
            </a:r>
            <a:r>
              <a:rPr lang="en-IN" dirty="0">
                <a:latin typeface="Corbel" panose="020B0503020204020204" pitchFamily="34" charset="0"/>
              </a:rPr>
              <a:t>are </a:t>
            </a:r>
            <a:r>
              <a:rPr lang="en-IN" b="1" dirty="0">
                <a:latin typeface="Corbel" panose="020B0503020204020204" pitchFamily="34" charset="0"/>
              </a:rPr>
              <a:t>positive</a:t>
            </a:r>
            <a:r>
              <a:rPr lang="en-IN" dirty="0">
                <a:latin typeface="Corbel" panose="020B0503020204020204" pitchFamily="34" charset="0"/>
              </a:rPr>
              <a:t> </a:t>
            </a:r>
            <a:r>
              <a:rPr lang="en-IN" dirty="0" smtClean="0">
                <a:latin typeface="Corbel" panose="020B0503020204020204" pitchFamily="34" charset="0"/>
              </a:rPr>
              <a:t>constants.</a:t>
            </a:r>
          </a:p>
          <a:p>
            <a:pPr lvl="1"/>
            <a:endParaRPr lang="en-IN" dirty="0">
              <a:latin typeface="Corbel" panose="020B0503020204020204" pitchFamily="34" charset="0"/>
            </a:endParaRPr>
          </a:p>
          <a:p>
            <a:pPr lvl="1"/>
            <a:r>
              <a:rPr lang="en-IN" dirty="0" smtClean="0">
                <a:latin typeface="Corbel" panose="020B0503020204020204" pitchFamily="34" charset="0"/>
              </a:rPr>
              <a:t>The </a:t>
            </a:r>
            <a:r>
              <a:rPr lang="en-IN" dirty="0">
                <a:latin typeface="Corbel" panose="020B0503020204020204" pitchFamily="34" charset="0"/>
              </a:rPr>
              <a:t>function </a:t>
            </a:r>
            <a:r>
              <a:rPr lang="en-IN" b="1" dirty="0">
                <a:latin typeface="Corbel" panose="020B0503020204020204" pitchFamily="34" charset="0"/>
              </a:rPr>
              <a:t>n</a:t>
            </a:r>
            <a:r>
              <a:rPr lang="en-IN" b="1" baseline="30000" dirty="0">
                <a:latin typeface="Corbel" panose="020B0503020204020204" pitchFamily="34" charset="0"/>
              </a:rPr>
              <a:t>2 </a:t>
            </a:r>
            <a:r>
              <a:rPr lang="en-IN" dirty="0">
                <a:latin typeface="Corbel" panose="020B0503020204020204" pitchFamily="34" charset="0"/>
              </a:rPr>
              <a:t>is does not belong  to </a:t>
            </a:r>
            <a:r>
              <a:rPr lang="en-IN" b="1" dirty="0">
                <a:latin typeface="Corbel" panose="020B0503020204020204" pitchFamily="34" charset="0"/>
              </a:rPr>
              <a:t>O(n)</a:t>
            </a:r>
            <a:r>
              <a:rPr lang="en-IN" dirty="0">
                <a:latin typeface="Corbel" panose="020B0503020204020204" pitchFamily="34" charset="0"/>
              </a:rPr>
              <a:t> rather it belongs to </a:t>
            </a:r>
            <a:r>
              <a:rPr lang="en-IN" b="1" dirty="0">
                <a:latin typeface="Corbel" panose="020B0503020204020204" pitchFamily="34" charset="0"/>
              </a:rPr>
              <a:t>O( n</a:t>
            </a:r>
            <a:r>
              <a:rPr lang="en-IN" b="1" baseline="30000" dirty="0">
                <a:latin typeface="Corbel" panose="020B0503020204020204" pitchFamily="34" charset="0"/>
              </a:rPr>
              <a:t>2 </a:t>
            </a:r>
            <a:r>
              <a:rPr lang="en-IN" b="1" dirty="0">
                <a:latin typeface="Corbel" panose="020B0503020204020204" pitchFamily="34" charset="0"/>
              </a:rPr>
              <a:t>)</a:t>
            </a:r>
            <a:r>
              <a:rPr lang="en-IN" dirty="0">
                <a:latin typeface="Corbel" panose="020B0503020204020204" pitchFamily="34" charset="0"/>
              </a:rPr>
              <a:t> as it fails to satisfy the inequality </a:t>
            </a:r>
            <a:r>
              <a:rPr lang="en-IN" b="1" dirty="0">
                <a:latin typeface="Corbel" panose="020B0503020204020204" pitchFamily="34" charset="0"/>
              </a:rPr>
              <a:t>f(n)&lt;=cg(n)</a:t>
            </a:r>
            <a:r>
              <a:rPr lang="en-IN" dirty="0">
                <a:latin typeface="Corbel" panose="020B0503020204020204" pitchFamily="34" charset="0"/>
              </a:rPr>
              <a:t>.</a:t>
            </a:r>
            <a:r>
              <a:rPr lang="en-IN" b="1" dirty="0">
                <a:latin typeface="Corbel" panose="020B0503020204020204" pitchFamily="34" charset="0"/>
              </a:rPr>
              <a:t>n</a:t>
            </a:r>
            <a:r>
              <a:rPr lang="en-IN" b="1" baseline="30000" dirty="0">
                <a:latin typeface="Corbel" panose="020B0503020204020204" pitchFamily="34" charset="0"/>
              </a:rPr>
              <a:t>2</a:t>
            </a:r>
            <a:r>
              <a:rPr lang="en-IN" baseline="30000" dirty="0">
                <a:latin typeface="Corbel" panose="020B0503020204020204" pitchFamily="34" charset="0"/>
              </a:rPr>
              <a:t>  </a:t>
            </a:r>
            <a:r>
              <a:rPr lang="en-IN" dirty="0">
                <a:latin typeface="Corbel" panose="020B0503020204020204" pitchFamily="34" charset="0"/>
              </a:rPr>
              <a:t>cannot be less than</a:t>
            </a:r>
            <a:r>
              <a:rPr lang="en-IN" b="1" dirty="0">
                <a:latin typeface="Corbel" panose="020B0503020204020204" pitchFamily="34" charset="0"/>
              </a:rPr>
              <a:t> n </a:t>
            </a:r>
            <a:r>
              <a:rPr lang="en-IN" dirty="0">
                <a:latin typeface="Corbel" panose="020B0503020204020204" pitchFamily="34" charset="0"/>
              </a:rPr>
              <a:t>in any case as </a:t>
            </a:r>
            <a:r>
              <a:rPr lang="en-IN" b="1" dirty="0">
                <a:latin typeface="Corbel" panose="020B0503020204020204" pitchFamily="34" charset="0"/>
              </a:rPr>
              <a:t>c</a:t>
            </a:r>
            <a:r>
              <a:rPr lang="en-IN" dirty="0">
                <a:latin typeface="Corbel" panose="020B0503020204020204" pitchFamily="34" charset="0"/>
              </a:rPr>
              <a:t> is constant.</a:t>
            </a:r>
          </a:p>
          <a:p>
            <a:r>
              <a:rPr lang="en-IN" dirty="0">
                <a:latin typeface="Corbel" panose="020B0503020204020204" pitchFamily="34" charset="0"/>
              </a:rPr>
              <a:t> </a:t>
            </a:r>
            <a:r>
              <a:rPr lang="en-IN" b="1" dirty="0">
                <a:latin typeface="Corbel" panose="020B0503020204020204" pitchFamily="34" charset="0"/>
              </a:rPr>
              <a:t>O(..)</a:t>
            </a:r>
            <a:r>
              <a:rPr lang="en-IN" dirty="0">
                <a:latin typeface="Corbel" panose="020B0503020204020204" pitchFamily="34" charset="0"/>
              </a:rPr>
              <a:t> is </a:t>
            </a:r>
            <a:r>
              <a:rPr lang="en-IN" b="1" dirty="0">
                <a:latin typeface="Corbel" panose="020B0503020204020204" pitchFamily="34" charset="0"/>
              </a:rPr>
              <a:t>worst case</a:t>
            </a:r>
            <a:r>
              <a:rPr lang="en-IN" dirty="0">
                <a:latin typeface="Corbel" panose="020B0503020204020204" pitchFamily="34" charset="0"/>
              </a:rPr>
              <a:t> (upper bound</a:t>
            </a:r>
            <a:r>
              <a:rPr lang="en-IN" b="1" dirty="0">
                <a:latin typeface="Corbel" panose="020B0503020204020204" pitchFamily="34" charset="0"/>
              </a:rPr>
              <a:t>) notation</a:t>
            </a:r>
            <a:r>
              <a:rPr lang="en-IN" dirty="0">
                <a:latin typeface="Corbel" panose="020B0503020204020204" pitchFamily="34" charset="0"/>
              </a:rPr>
              <a:t> for an algorithm’s</a:t>
            </a:r>
            <a:r>
              <a:rPr lang="en-IN" b="1" dirty="0">
                <a:latin typeface="Corbel" panose="020B0503020204020204" pitchFamily="34" charset="0"/>
              </a:rPr>
              <a:t> complexity</a:t>
            </a:r>
            <a:r>
              <a:rPr lang="en-IN" dirty="0">
                <a:latin typeface="Corbel" panose="020B0503020204020204" pitchFamily="34" charset="0"/>
              </a:rPr>
              <a:t> .</a:t>
            </a:r>
          </a:p>
          <a:p>
            <a:endParaRPr lang="en-IN" dirty="0"/>
          </a:p>
        </p:txBody>
      </p:sp>
    </p:spTree>
    <p:extLst>
      <p:ext uri="{BB962C8B-B14F-4D97-AF65-F5344CB8AC3E}">
        <p14:creationId xmlns:p14="http://schemas.microsoft.com/office/powerpoint/2010/main" val="1674733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Big Oh Notation : Example (1)</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a:bodyPr>
          <a:lstStyle/>
          <a:p>
            <a:pPr marL="0" indent="0">
              <a:buNone/>
            </a:pPr>
            <a:endParaRPr lang="en-IN" dirty="0"/>
          </a:p>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sp>
        <p:nvSpPr>
          <p:cNvPr id="4" name="TextBox 3"/>
          <p:cNvSpPr txBox="1"/>
          <p:nvPr/>
        </p:nvSpPr>
        <p:spPr>
          <a:xfrm>
            <a:off x="296260" y="1112191"/>
            <a:ext cx="8704185" cy="369332"/>
          </a:xfrm>
          <a:prstGeom prst="rect">
            <a:avLst/>
          </a:prstGeom>
          <a:noFill/>
        </p:spPr>
        <p:txBody>
          <a:bodyPr wrap="square" rtlCol="0">
            <a:spAutoFit/>
          </a:bodyPr>
          <a:lstStyle/>
          <a:p>
            <a:pPr algn="just"/>
            <a:endParaRPr lang="en-IN" dirty="0"/>
          </a:p>
        </p:txBody>
      </p:sp>
      <p:sp>
        <p:nvSpPr>
          <p:cNvPr id="2" name="TextBox 1"/>
          <p:cNvSpPr txBox="1"/>
          <p:nvPr/>
        </p:nvSpPr>
        <p:spPr>
          <a:xfrm>
            <a:off x="155150" y="1296857"/>
            <a:ext cx="8398775" cy="3693319"/>
          </a:xfrm>
          <a:prstGeom prst="rect">
            <a:avLst/>
          </a:prstGeom>
          <a:noFill/>
        </p:spPr>
        <p:txBody>
          <a:bodyPr wrap="square" rtlCol="0">
            <a:spAutoFit/>
          </a:bodyPr>
          <a:lstStyle/>
          <a:p>
            <a:r>
              <a:rPr lang="en-IN" dirty="0">
                <a:latin typeface="Corbel" panose="020B0503020204020204" pitchFamily="34" charset="0"/>
              </a:rPr>
              <a:t>Consider T(n)= 3n+2</a:t>
            </a:r>
          </a:p>
          <a:p>
            <a:r>
              <a:rPr lang="en-IN" dirty="0">
                <a:latin typeface="Corbel" panose="020B0503020204020204" pitchFamily="34" charset="0"/>
              </a:rPr>
              <a:t>g(n) = n</a:t>
            </a:r>
          </a:p>
          <a:p>
            <a:r>
              <a:rPr lang="en-IN" dirty="0">
                <a:latin typeface="Corbel" panose="020B0503020204020204" pitchFamily="34" charset="0"/>
              </a:rPr>
              <a:t>f(n) = 3n+2</a:t>
            </a:r>
          </a:p>
          <a:p>
            <a:r>
              <a:rPr lang="en-IN" dirty="0">
                <a:latin typeface="Corbel" panose="020B0503020204020204" pitchFamily="34" charset="0"/>
              </a:rPr>
              <a:t>We need to find first value of c where answer comes positive</a:t>
            </a:r>
            <a:r>
              <a:rPr lang="en-IN" dirty="0" smtClean="0">
                <a:latin typeface="Corbel" panose="020B0503020204020204" pitchFamily="34" charset="0"/>
              </a:rPr>
              <a:t>. Let </a:t>
            </a:r>
            <a:r>
              <a:rPr lang="en-IN" dirty="0">
                <a:latin typeface="Corbel" panose="020B0503020204020204" pitchFamily="34" charset="0"/>
              </a:rPr>
              <a:t>c=1</a:t>
            </a:r>
          </a:p>
          <a:p>
            <a:r>
              <a:rPr lang="en-IN" dirty="0">
                <a:latin typeface="Corbel" panose="020B0503020204020204" pitchFamily="34" charset="0"/>
              </a:rPr>
              <a:t>f(n)&lt;=c * g(n)</a:t>
            </a:r>
          </a:p>
          <a:p>
            <a:r>
              <a:rPr lang="en-IN" dirty="0">
                <a:latin typeface="Corbel" panose="020B0503020204020204" pitchFamily="34" charset="0"/>
              </a:rPr>
              <a:t>3n+2 &lt;= c *n</a:t>
            </a:r>
          </a:p>
          <a:p>
            <a:r>
              <a:rPr lang="en-IN" dirty="0">
                <a:latin typeface="Corbel" panose="020B0503020204020204" pitchFamily="34" charset="0"/>
              </a:rPr>
              <a:t>3n+2 &lt;= 1*n</a:t>
            </a:r>
          </a:p>
          <a:p>
            <a:r>
              <a:rPr lang="en-IN" dirty="0">
                <a:latin typeface="Corbel" panose="020B0503020204020204" pitchFamily="34" charset="0"/>
              </a:rPr>
              <a:t>The answer comes in negative,so we cant choose c=1.</a:t>
            </a:r>
          </a:p>
          <a:p>
            <a:r>
              <a:rPr lang="en-IN" dirty="0">
                <a:latin typeface="Corbel" panose="020B0503020204020204" pitchFamily="34" charset="0"/>
              </a:rPr>
              <a:t>Let c=2</a:t>
            </a:r>
          </a:p>
          <a:p>
            <a:r>
              <a:rPr lang="en-IN" dirty="0">
                <a:latin typeface="Corbel" panose="020B0503020204020204" pitchFamily="34" charset="0"/>
              </a:rPr>
              <a:t>3n+2 &lt;= 2n The answer again comes in negative,so we cant choose c=2.</a:t>
            </a:r>
          </a:p>
          <a:p>
            <a:r>
              <a:rPr lang="en-IN" dirty="0">
                <a:latin typeface="Corbel" panose="020B0503020204020204" pitchFamily="34" charset="0"/>
              </a:rPr>
              <a:t>c=3</a:t>
            </a:r>
          </a:p>
          <a:p>
            <a:r>
              <a:rPr lang="en-IN" dirty="0">
                <a:latin typeface="Corbel" panose="020B0503020204020204" pitchFamily="34" charset="0"/>
              </a:rPr>
              <a:t>3n+2&lt;=3n,can't choose c=3</a:t>
            </a:r>
          </a:p>
          <a:p>
            <a:r>
              <a:rPr lang="en-IN" dirty="0" smtClean="0">
                <a:latin typeface="Corbel" panose="020B0503020204020204" pitchFamily="34" charset="0"/>
              </a:rPr>
              <a:t>c=4</a:t>
            </a:r>
            <a:endParaRPr lang="en-IN" dirty="0">
              <a:latin typeface="Corbel" panose="020B0503020204020204" pitchFamily="34" charset="0"/>
            </a:endParaRPr>
          </a:p>
        </p:txBody>
      </p:sp>
    </p:spTree>
    <p:extLst>
      <p:ext uri="{BB962C8B-B14F-4D97-AF65-F5344CB8AC3E}">
        <p14:creationId xmlns:p14="http://schemas.microsoft.com/office/powerpoint/2010/main" val="34500108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Big Oh Notation : Example (2)</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a:bodyPr>
          <a:lstStyle/>
          <a:p>
            <a:pPr marL="0" indent="0">
              <a:buNone/>
            </a:pPr>
            <a:endParaRPr lang="en-IN" dirty="0"/>
          </a:p>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sp>
        <p:nvSpPr>
          <p:cNvPr id="4" name="TextBox 3"/>
          <p:cNvSpPr txBox="1"/>
          <p:nvPr/>
        </p:nvSpPr>
        <p:spPr>
          <a:xfrm>
            <a:off x="296260" y="1112191"/>
            <a:ext cx="8704185" cy="369332"/>
          </a:xfrm>
          <a:prstGeom prst="rect">
            <a:avLst/>
          </a:prstGeom>
          <a:noFill/>
        </p:spPr>
        <p:txBody>
          <a:bodyPr wrap="square" rtlCol="0">
            <a:spAutoFit/>
          </a:bodyPr>
          <a:lstStyle/>
          <a:p>
            <a:pPr algn="just"/>
            <a:endParaRPr lang="en-IN" dirty="0"/>
          </a:p>
        </p:txBody>
      </p:sp>
      <p:sp>
        <p:nvSpPr>
          <p:cNvPr id="2" name="TextBox 1"/>
          <p:cNvSpPr txBox="1"/>
          <p:nvPr/>
        </p:nvSpPr>
        <p:spPr>
          <a:xfrm>
            <a:off x="155150" y="1296857"/>
            <a:ext cx="8398775" cy="3600986"/>
          </a:xfrm>
          <a:prstGeom prst="rect">
            <a:avLst/>
          </a:prstGeom>
          <a:noFill/>
        </p:spPr>
        <p:txBody>
          <a:bodyPr wrap="square" rtlCol="0">
            <a:spAutoFit/>
          </a:bodyPr>
          <a:lstStyle/>
          <a:p>
            <a:r>
              <a:rPr lang="en-IN" dirty="0" smtClean="0">
                <a:latin typeface="Corbel" panose="020B0503020204020204" pitchFamily="34" charset="0"/>
              </a:rPr>
              <a:t>3n+2</a:t>
            </a:r>
            <a:r>
              <a:rPr lang="en-IN" dirty="0">
                <a:latin typeface="Corbel" panose="020B0503020204020204" pitchFamily="34" charset="0"/>
              </a:rPr>
              <a:t>&lt;=4n</a:t>
            </a:r>
          </a:p>
          <a:p>
            <a:r>
              <a:rPr lang="en-IN" dirty="0">
                <a:latin typeface="Corbel" panose="020B0503020204020204" pitchFamily="34" charset="0"/>
              </a:rPr>
              <a:t>n&gt;=2</a:t>
            </a:r>
          </a:p>
          <a:p>
            <a:r>
              <a:rPr lang="en-IN" dirty="0">
                <a:latin typeface="Corbel" panose="020B0503020204020204" pitchFamily="34" charset="0"/>
              </a:rPr>
              <a:t>n0=2 and c=3.This is the point where f(n) and g(n) meets.</a:t>
            </a:r>
          </a:p>
          <a:p>
            <a:r>
              <a:rPr lang="en-IN" dirty="0">
                <a:latin typeface="Corbel" panose="020B0503020204020204" pitchFamily="34" charset="0"/>
              </a:rPr>
              <a:t>Hence f(n)&lt;=c*g(n) and thus belongs to big-O class.</a:t>
            </a:r>
          </a:p>
          <a:p>
            <a:r>
              <a:rPr lang="en-IN" dirty="0">
                <a:latin typeface="Corbel" panose="020B0503020204020204" pitchFamily="34" charset="0"/>
              </a:rPr>
              <a:t>Highest power of n is 1.</a:t>
            </a:r>
          </a:p>
          <a:p>
            <a:r>
              <a:rPr lang="en-IN" dirty="0">
                <a:latin typeface="Corbel" panose="020B0503020204020204" pitchFamily="34" charset="0"/>
              </a:rPr>
              <a:t>So f(n) belongs to O(n</a:t>
            </a:r>
            <a:r>
              <a:rPr lang="en-IN" dirty="0" smtClean="0">
                <a:latin typeface="Corbel" panose="020B0503020204020204" pitchFamily="34" charset="0"/>
              </a:rPr>
              <a:t>)</a:t>
            </a:r>
          </a:p>
          <a:p>
            <a:endParaRPr lang="en-IN" dirty="0">
              <a:latin typeface="Corbel" panose="020B0503020204020204" pitchFamily="34" charset="0"/>
            </a:endParaRPr>
          </a:p>
          <a:p>
            <a:r>
              <a:rPr lang="en-IN" dirty="0" smtClean="0">
                <a:latin typeface="Corbel" panose="020B0503020204020204" pitchFamily="34" charset="0"/>
              </a:rPr>
              <a:t>Here O(n) becomes the Worst case Scenario for complexity</a:t>
            </a:r>
          </a:p>
          <a:p>
            <a:endParaRPr lang="en-IN" dirty="0">
              <a:latin typeface="Corbel" panose="020B0503020204020204" pitchFamily="34" charset="0"/>
            </a:endParaRPr>
          </a:p>
          <a:p>
            <a:r>
              <a:rPr lang="en-IN" sz="2400" b="1" dirty="0" smtClean="0">
                <a:latin typeface="Corbel" panose="020B0503020204020204" pitchFamily="34" charset="0"/>
              </a:rPr>
              <a:t>The Big O Notations for Search Algorithms is Time Complexity : O (|E| + |V|) and  Space Complexity : O (V). </a:t>
            </a:r>
            <a:endParaRPr lang="en-IN" sz="2400" b="1" dirty="0">
              <a:latin typeface="Corbel" panose="020B0503020204020204" pitchFamily="34" charset="0"/>
            </a:endParaRPr>
          </a:p>
          <a:p>
            <a:endParaRPr lang="en-IN" dirty="0"/>
          </a:p>
        </p:txBody>
      </p:sp>
    </p:spTree>
    <p:extLst>
      <p:ext uri="{BB962C8B-B14F-4D97-AF65-F5344CB8AC3E}">
        <p14:creationId xmlns:p14="http://schemas.microsoft.com/office/powerpoint/2010/main" val="3380345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Big Oh Notation : Example (3)</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a:bodyPr>
          <a:lstStyle/>
          <a:p>
            <a:pPr marL="0" indent="0">
              <a:buNone/>
            </a:pPr>
            <a:endParaRPr lang="en-IN" dirty="0"/>
          </a:p>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sp>
        <p:nvSpPr>
          <p:cNvPr id="4" name="TextBox 3"/>
          <p:cNvSpPr txBox="1"/>
          <p:nvPr/>
        </p:nvSpPr>
        <p:spPr>
          <a:xfrm>
            <a:off x="296260" y="1112191"/>
            <a:ext cx="8704185" cy="369332"/>
          </a:xfrm>
          <a:prstGeom prst="rect">
            <a:avLst/>
          </a:prstGeom>
          <a:noFill/>
        </p:spPr>
        <p:txBody>
          <a:bodyPr wrap="square" rtlCol="0">
            <a:spAutoFit/>
          </a:bodyPr>
          <a:lstStyle/>
          <a:p>
            <a:pPr algn="just"/>
            <a:endParaRPr lang="en-IN" dirty="0"/>
          </a:p>
        </p:txBody>
      </p:sp>
      <p:pic>
        <p:nvPicPr>
          <p:cNvPr id="3" name="Picture 2"/>
          <p:cNvPicPr>
            <a:picLocks noChangeAspect="1"/>
          </p:cNvPicPr>
          <p:nvPr/>
        </p:nvPicPr>
        <p:blipFill>
          <a:blip r:embed="rId3"/>
          <a:stretch>
            <a:fillRect/>
          </a:stretch>
        </p:blipFill>
        <p:spPr>
          <a:xfrm>
            <a:off x="601670" y="1407863"/>
            <a:ext cx="3113833" cy="3161960"/>
          </a:xfrm>
          <a:prstGeom prst="rect">
            <a:avLst/>
          </a:prstGeom>
        </p:spPr>
      </p:pic>
      <p:sp>
        <p:nvSpPr>
          <p:cNvPr id="5" name="TextBox 4"/>
          <p:cNvSpPr txBox="1"/>
          <p:nvPr/>
        </p:nvSpPr>
        <p:spPr>
          <a:xfrm>
            <a:off x="5182820" y="2266340"/>
            <a:ext cx="3359510" cy="646331"/>
          </a:xfrm>
          <a:prstGeom prst="rect">
            <a:avLst/>
          </a:prstGeom>
          <a:noFill/>
        </p:spPr>
        <p:txBody>
          <a:bodyPr wrap="square" rtlCol="0">
            <a:spAutoFit/>
          </a:bodyPr>
          <a:lstStyle/>
          <a:p>
            <a:r>
              <a:rPr lang="en-IN" b="1" dirty="0"/>
              <a:t>Decision problem</a:t>
            </a:r>
            <a:r>
              <a:rPr lang="en-IN" dirty="0"/>
              <a:t>: A problem with a </a:t>
            </a:r>
            <a:r>
              <a:rPr lang="en-IN" b="1" dirty="0"/>
              <a:t>yes</a:t>
            </a:r>
            <a:r>
              <a:rPr lang="en-IN" dirty="0"/>
              <a:t> or </a:t>
            </a:r>
            <a:r>
              <a:rPr lang="en-IN" b="1" dirty="0"/>
              <a:t>no</a:t>
            </a:r>
            <a:r>
              <a:rPr lang="en-IN" dirty="0"/>
              <a:t> answer.</a:t>
            </a:r>
            <a:endParaRPr lang="en-IN" dirty="0"/>
          </a:p>
        </p:txBody>
      </p:sp>
    </p:spTree>
    <p:extLst>
      <p:ext uri="{BB962C8B-B14F-4D97-AF65-F5344CB8AC3E}">
        <p14:creationId xmlns:p14="http://schemas.microsoft.com/office/powerpoint/2010/main" val="1748910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NP, NP  Complete and NP Hard (1)</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a:bodyPr>
          <a:lstStyle/>
          <a:p>
            <a:pPr marL="0" indent="0">
              <a:buNone/>
            </a:pPr>
            <a:endParaRPr lang="en-IN" dirty="0"/>
          </a:p>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sp>
        <p:nvSpPr>
          <p:cNvPr id="4" name="TextBox 3"/>
          <p:cNvSpPr txBox="1"/>
          <p:nvPr/>
        </p:nvSpPr>
        <p:spPr>
          <a:xfrm>
            <a:off x="296260" y="1112191"/>
            <a:ext cx="8704185" cy="369332"/>
          </a:xfrm>
          <a:prstGeom prst="rect">
            <a:avLst/>
          </a:prstGeom>
          <a:noFill/>
        </p:spPr>
        <p:txBody>
          <a:bodyPr wrap="square" rtlCol="0">
            <a:spAutoFit/>
          </a:bodyPr>
          <a:lstStyle/>
          <a:p>
            <a:pPr algn="just"/>
            <a:endParaRPr lang="en-IN" dirty="0"/>
          </a:p>
        </p:txBody>
      </p:sp>
      <p:sp>
        <p:nvSpPr>
          <p:cNvPr id="2" name="TextBox 1"/>
          <p:cNvSpPr txBox="1"/>
          <p:nvPr/>
        </p:nvSpPr>
        <p:spPr>
          <a:xfrm>
            <a:off x="234794" y="1488243"/>
            <a:ext cx="8612945" cy="2616101"/>
          </a:xfrm>
          <a:prstGeom prst="rect">
            <a:avLst/>
          </a:prstGeom>
          <a:noFill/>
        </p:spPr>
        <p:txBody>
          <a:bodyPr wrap="square" rtlCol="0">
            <a:spAutoFit/>
          </a:bodyPr>
          <a:lstStyle/>
          <a:p>
            <a:r>
              <a:rPr lang="en-IN" sz="2000" b="1" dirty="0" smtClean="0">
                <a:latin typeface="Corbel" panose="020B0503020204020204" pitchFamily="34" charset="0"/>
              </a:rPr>
              <a:t>P</a:t>
            </a:r>
            <a:r>
              <a:rPr lang="en-IN" dirty="0" smtClean="0">
                <a:latin typeface="Corbel" panose="020B0503020204020204" pitchFamily="34" charset="0"/>
              </a:rPr>
              <a:t> : </a:t>
            </a:r>
            <a:r>
              <a:rPr lang="en-IN" i="1" dirty="0">
                <a:latin typeface="Corbel" panose="020B0503020204020204" pitchFamily="34" charset="0"/>
              </a:rPr>
              <a:t>P is a complexity class that represents the set of all decision problems that can be solved in polynomial time</a:t>
            </a:r>
            <a:r>
              <a:rPr lang="en-IN" dirty="0" smtClean="0">
                <a:latin typeface="Corbel" panose="020B0503020204020204" pitchFamily="34" charset="0"/>
              </a:rPr>
              <a:t>.</a:t>
            </a:r>
          </a:p>
          <a:p>
            <a:r>
              <a:rPr lang="en-IN" dirty="0">
                <a:latin typeface="Corbel" panose="020B0503020204020204" pitchFamily="34" charset="0"/>
              </a:rPr>
              <a:t>Example</a:t>
            </a:r>
          </a:p>
          <a:p>
            <a:endParaRPr lang="en-IN" dirty="0" smtClean="0">
              <a:latin typeface="Corbel" panose="020B0503020204020204" pitchFamily="34" charset="0"/>
            </a:endParaRPr>
          </a:p>
          <a:p>
            <a:r>
              <a:rPr lang="en-IN" dirty="0" smtClean="0">
                <a:latin typeface="Corbel" panose="020B0503020204020204" pitchFamily="34" charset="0"/>
              </a:rPr>
              <a:t>Given </a:t>
            </a:r>
            <a:r>
              <a:rPr lang="en-IN" dirty="0">
                <a:latin typeface="Corbel" panose="020B0503020204020204" pitchFamily="34" charset="0"/>
              </a:rPr>
              <a:t>a connected graph G, can its vertices be coloured using two colours so that no edge is monochromatic?</a:t>
            </a:r>
          </a:p>
          <a:p>
            <a:r>
              <a:rPr lang="en-IN" dirty="0">
                <a:latin typeface="Corbel" panose="020B0503020204020204" pitchFamily="34" charset="0"/>
              </a:rPr>
              <a:t>Algorithm: start with an arbitrary vertex, color it red and all of its neighbours blue and continue. Stop when you run out of vertices or you are forced to make an edge have both of its endpoints be the same color.</a:t>
            </a:r>
          </a:p>
        </p:txBody>
      </p:sp>
    </p:spTree>
    <p:extLst>
      <p:ext uri="{BB962C8B-B14F-4D97-AF65-F5344CB8AC3E}">
        <p14:creationId xmlns:p14="http://schemas.microsoft.com/office/powerpoint/2010/main" val="41849942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NP, NP  Complete and NP Hard (2)</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a:bodyPr>
          <a:lstStyle/>
          <a:p>
            <a:pPr marL="0" indent="0">
              <a:buNone/>
            </a:pPr>
            <a:endParaRPr lang="en-IN" dirty="0"/>
          </a:p>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p>
          <a:p>
            <a:pPr marL="72000" indent="0" algn="just">
              <a:lnSpc>
                <a:spcPct val="120000"/>
              </a:lnSpc>
              <a:spcBef>
                <a:spcPts val="0"/>
              </a:spcBef>
              <a:buNone/>
            </a:pPr>
            <a:endParaRPr lang="en-US" sz="2400" dirty="0">
              <a:latin typeface="Corbel" panose="020B0503020204020204" pitchFamily="34" charset="0"/>
            </a:endParaRPr>
          </a:p>
        </p:txBody>
      </p:sp>
      <p:sp>
        <p:nvSpPr>
          <p:cNvPr id="4" name="TextBox 3"/>
          <p:cNvSpPr txBox="1"/>
          <p:nvPr/>
        </p:nvSpPr>
        <p:spPr>
          <a:xfrm>
            <a:off x="296260" y="1112191"/>
            <a:ext cx="8704185" cy="369332"/>
          </a:xfrm>
          <a:prstGeom prst="rect">
            <a:avLst/>
          </a:prstGeom>
          <a:noFill/>
        </p:spPr>
        <p:txBody>
          <a:bodyPr wrap="square" rtlCol="0">
            <a:spAutoFit/>
          </a:bodyPr>
          <a:lstStyle/>
          <a:p>
            <a:pPr algn="just"/>
            <a:endParaRPr lang="en-IN" dirty="0"/>
          </a:p>
        </p:txBody>
      </p:sp>
      <p:sp>
        <p:nvSpPr>
          <p:cNvPr id="2" name="TextBox 1"/>
          <p:cNvSpPr txBox="1"/>
          <p:nvPr/>
        </p:nvSpPr>
        <p:spPr>
          <a:xfrm>
            <a:off x="195340" y="1280780"/>
            <a:ext cx="8612945" cy="3724096"/>
          </a:xfrm>
          <a:prstGeom prst="rect">
            <a:avLst/>
          </a:prstGeom>
          <a:noFill/>
        </p:spPr>
        <p:txBody>
          <a:bodyPr wrap="square" rtlCol="0">
            <a:spAutoFit/>
          </a:bodyPr>
          <a:lstStyle/>
          <a:p>
            <a:r>
              <a:rPr lang="en-IN" sz="2000" b="1" dirty="0" smtClean="0">
                <a:latin typeface="Corbel" panose="020B0503020204020204" pitchFamily="34" charset="0"/>
              </a:rPr>
              <a:t>NP:</a:t>
            </a:r>
          </a:p>
          <a:p>
            <a:r>
              <a:rPr lang="en-IN" i="1" dirty="0"/>
              <a:t>NP is a complexity class that represents the set of all decision problems for which the instances where the answer is "yes" have proofs that can be verified in polynomial time</a:t>
            </a:r>
            <a:r>
              <a:rPr lang="en-IN" i="1" dirty="0" smtClean="0"/>
              <a:t>.</a:t>
            </a:r>
          </a:p>
          <a:p>
            <a:endParaRPr lang="en-IN" i="1" dirty="0">
              <a:latin typeface="Corbel" panose="020B0503020204020204" pitchFamily="34" charset="0"/>
            </a:endParaRPr>
          </a:p>
          <a:p>
            <a:r>
              <a:rPr lang="en-IN" b="1" dirty="0" smtClean="0">
                <a:latin typeface="Corbel" panose="020B0503020204020204" pitchFamily="34" charset="0"/>
              </a:rPr>
              <a:t>NP-Complete:</a:t>
            </a:r>
            <a:endParaRPr lang="en-IN" b="1" dirty="0">
              <a:latin typeface="Corbel" panose="020B0503020204020204" pitchFamily="34" charset="0"/>
            </a:endParaRPr>
          </a:p>
          <a:p>
            <a:r>
              <a:rPr lang="en-IN" dirty="0">
                <a:latin typeface="Corbel" panose="020B0503020204020204" pitchFamily="34" charset="0"/>
              </a:rPr>
              <a:t>NP-Complete is a complexity class which represents the set of all problems X in NP for which it is possible to reduce any other NP problem Y to X in polynomial time</a:t>
            </a:r>
            <a:r>
              <a:rPr lang="en-IN" dirty="0" smtClean="0">
                <a:latin typeface="Corbel" panose="020B0503020204020204" pitchFamily="34" charset="0"/>
              </a:rPr>
              <a:t>.</a:t>
            </a:r>
          </a:p>
          <a:p>
            <a:endParaRPr lang="en-IN" dirty="0">
              <a:latin typeface="Corbel" panose="020B0503020204020204" pitchFamily="34" charset="0"/>
            </a:endParaRPr>
          </a:p>
          <a:p>
            <a:r>
              <a:rPr lang="en-IN" b="1" dirty="0" smtClean="0"/>
              <a:t>NP-hard:</a:t>
            </a:r>
          </a:p>
          <a:p>
            <a:r>
              <a:rPr lang="en-IN" dirty="0"/>
              <a:t>Intuitively, these are the problems that are </a:t>
            </a:r>
            <a:r>
              <a:rPr lang="en-IN" i="1" dirty="0"/>
              <a:t>at least as hard as the NP-complete problems</a:t>
            </a:r>
            <a:r>
              <a:rPr lang="en-IN" dirty="0"/>
              <a:t>. Note that NP-hard problems </a:t>
            </a:r>
            <a:r>
              <a:rPr lang="en-IN" i="1" dirty="0"/>
              <a:t>do not have to be in NP</a:t>
            </a:r>
            <a:r>
              <a:rPr lang="en-IN" dirty="0"/>
              <a:t>, and </a:t>
            </a:r>
            <a:r>
              <a:rPr lang="en-IN" i="1" dirty="0"/>
              <a:t>they do not have to be decision problems</a:t>
            </a:r>
            <a:r>
              <a:rPr lang="en-IN" dirty="0"/>
              <a:t>. </a:t>
            </a:r>
            <a:endParaRPr lang="en-IN" b="1" dirty="0" smtClean="0"/>
          </a:p>
          <a:p>
            <a:endParaRPr lang="en-IN" dirty="0">
              <a:latin typeface="Corbel" panose="020B0503020204020204" pitchFamily="34" charset="0"/>
            </a:endParaRPr>
          </a:p>
        </p:txBody>
      </p:sp>
    </p:spTree>
    <p:extLst>
      <p:ext uri="{BB962C8B-B14F-4D97-AF65-F5344CB8AC3E}">
        <p14:creationId xmlns:p14="http://schemas.microsoft.com/office/powerpoint/2010/main" val="3377559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61855" y="433880"/>
            <a:ext cx="7554295" cy="1046575"/>
          </a:xfrm>
          <a:prstGeom prst="rect">
            <a:avLst/>
          </a:prstGeom>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solidFill>
                  <a:srgbClr val="D3A90F"/>
                </a:solidFill>
              </a:rPr>
              <a:t>Learning Outcomes with the Topic </a:t>
            </a:r>
            <a:endParaRPr lang="en-US" dirty="0" smtClean="0">
              <a:solidFill>
                <a:srgbClr val="D3A90F"/>
              </a:solidFill>
            </a:endParaRPr>
          </a:p>
        </p:txBody>
      </p:sp>
      <p:sp>
        <p:nvSpPr>
          <p:cNvPr id="2" name="TextBox 1"/>
          <p:cNvSpPr txBox="1"/>
          <p:nvPr/>
        </p:nvSpPr>
        <p:spPr>
          <a:xfrm>
            <a:off x="601670" y="1960930"/>
            <a:ext cx="8704186" cy="757130"/>
          </a:xfrm>
          <a:prstGeom prst="rect">
            <a:avLst/>
          </a:prstGeom>
          <a:noFill/>
        </p:spPr>
        <p:txBody>
          <a:bodyPr wrap="square" rtlCol="0">
            <a:spAutoFit/>
          </a:bodyPr>
          <a:lstStyle/>
          <a:p>
            <a:pPr marL="285750" indent="-285750">
              <a:lnSpc>
                <a:spcPct val="90000"/>
              </a:lnSpc>
              <a:spcBef>
                <a:spcPct val="10000"/>
              </a:spcBef>
              <a:spcAft>
                <a:spcPct val="10000"/>
              </a:spcAft>
              <a:buClr>
                <a:schemeClr val="tx1"/>
              </a:buClr>
              <a:buFont typeface="Wingdings" panose="05000000000000000000" pitchFamily="2" charset="2"/>
              <a:buChar char="Ø"/>
            </a:pPr>
            <a:r>
              <a:rPr lang="en-GB" altLang="ar-JO" sz="2400" b="1" dirty="0" smtClean="0">
                <a:latin typeface="Corbel" panose="020B0503020204020204" pitchFamily="34" charset="0"/>
              </a:rPr>
              <a:t>Understanding the need of </a:t>
            </a:r>
            <a:r>
              <a:rPr lang="en-GB" altLang="ar-JO" sz="2400" b="1" dirty="0" smtClean="0">
                <a:latin typeface="Corbel" panose="020B0503020204020204" pitchFamily="34" charset="0"/>
              </a:rPr>
              <a:t> Time and Space Complexity in Search Algorithms</a:t>
            </a:r>
            <a:endParaRPr lang="en-IN" sz="2000" dirty="0" smtClean="0">
              <a:latin typeface="Corbel" panose="020B0503020204020204" pitchFamily="34" charset="0"/>
            </a:endParaRPr>
          </a:p>
        </p:txBody>
      </p:sp>
    </p:spTree>
    <p:extLst>
      <p:ext uri="{BB962C8B-B14F-4D97-AF65-F5344CB8AC3E}">
        <p14:creationId xmlns:p14="http://schemas.microsoft.com/office/powerpoint/2010/main" val="166547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5358" y="560125"/>
            <a:ext cx="8679898" cy="543185"/>
          </a:xfrm>
        </p:spPr>
        <p:txBody>
          <a:bodyPr>
            <a:normAutofit fontScale="92500" lnSpcReduction="20000"/>
          </a:bodyPr>
          <a:lstStyle/>
          <a:p>
            <a:r>
              <a:rPr lang="en-US" sz="3900" b="1" dirty="0" smtClean="0">
                <a:solidFill>
                  <a:srgbClr val="D3A90F"/>
                </a:solidFill>
                <a:latin typeface="Corbel" panose="020B0503020204020204" pitchFamily="34" charset="0"/>
              </a:rPr>
              <a:t>Methodology</a:t>
            </a:r>
            <a:r>
              <a:rPr lang="en-US" b="1" dirty="0" smtClean="0">
                <a:solidFill>
                  <a:srgbClr val="D3A90F"/>
                </a:solidFill>
                <a:latin typeface="Corbel" panose="020B0503020204020204" pitchFamily="34" charset="0"/>
              </a:rPr>
              <a:t> And Assessment Criterias</a:t>
            </a:r>
            <a:endParaRPr lang="en-US" b="1" dirty="0">
              <a:solidFill>
                <a:srgbClr val="D3A90F"/>
              </a:solidFill>
              <a:latin typeface="Corbel" panose="020B0503020204020204" pitchFamily="34" charset="0"/>
            </a:endParaRPr>
          </a:p>
        </p:txBody>
      </p:sp>
      <p:cxnSp>
        <p:nvCxnSpPr>
          <p:cNvPr id="3" name="Straight Arrow Connector 2">
            <a:extLst>
              <a:ext uri="{FF2B5EF4-FFF2-40B4-BE49-F238E27FC236}">
                <a16:creationId xmlns="" xmlns:a16="http://schemas.microsoft.com/office/drawing/2014/main" id="{13206E1A-83A8-4DBF-B06F-ED203C78787D}"/>
              </a:ext>
            </a:extLst>
          </p:cNvPr>
          <p:cNvCxnSpPr>
            <a:cxnSpLocks/>
          </p:cNvCxnSpPr>
          <p:nvPr/>
        </p:nvCxnSpPr>
        <p:spPr>
          <a:xfrm>
            <a:off x="2973061" y="1550298"/>
            <a:ext cx="1762790" cy="1"/>
          </a:xfrm>
          <a:prstGeom prst="straightConnector1">
            <a:avLst/>
          </a:prstGeom>
          <a:ln w="38100">
            <a:solidFill>
              <a:schemeClr val="accent4"/>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 xmlns:a16="http://schemas.microsoft.com/office/drawing/2014/main" id="{5E221F1A-F046-4319-B387-29EFCD56D099}"/>
              </a:ext>
            </a:extLst>
          </p:cNvPr>
          <p:cNvGrpSpPr/>
          <p:nvPr/>
        </p:nvGrpSpPr>
        <p:grpSpPr>
          <a:xfrm>
            <a:off x="770080" y="1299725"/>
            <a:ext cx="3051000" cy="3051000"/>
            <a:chOff x="2514579" y="1730962"/>
            <a:chExt cx="4068000" cy="4068000"/>
          </a:xfrm>
        </p:grpSpPr>
        <p:sp>
          <p:nvSpPr>
            <p:cNvPr id="5" name="Oval 4">
              <a:extLst>
                <a:ext uri="{FF2B5EF4-FFF2-40B4-BE49-F238E27FC236}">
                  <a16:creationId xmlns="" xmlns:a16="http://schemas.microsoft.com/office/drawing/2014/main" id="{2E1F5B6A-F17A-4478-A596-1392BEBD793B}"/>
                </a:ext>
              </a:extLst>
            </p:cNvPr>
            <p:cNvSpPr/>
            <p:nvPr/>
          </p:nvSpPr>
          <p:spPr>
            <a:xfrm>
              <a:off x="2514579" y="1730962"/>
              <a:ext cx="4068000" cy="4068000"/>
            </a:xfrm>
            <a:prstGeom prst="ellipse">
              <a:avLst/>
            </a:prstGeom>
            <a:solidFill>
              <a:schemeClr val="accent4">
                <a:lumMod val="40000"/>
                <a:lumOff val="60000"/>
              </a:schemeClr>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sp>
          <p:nvSpPr>
            <p:cNvPr id="6" name="Pie 10">
              <a:extLst>
                <a:ext uri="{FF2B5EF4-FFF2-40B4-BE49-F238E27FC236}">
                  <a16:creationId xmlns="" xmlns:a16="http://schemas.microsoft.com/office/drawing/2014/main" id="{B7CE135D-2F5A-4C68-9F96-C6FD55074912}"/>
                </a:ext>
              </a:extLst>
            </p:cNvPr>
            <p:cNvSpPr/>
            <p:nvPr/>
          </p:nvSpPr>
          <p:spPr>
            <a:xfrm>
              <a:off x="2514579" y="1730962"/>
              <a:ext cx="4068000" cy="4068000"/>
            </a:xfrm>
            <a:prstGeom prst="pie">
              <a:avLst>
                <a:gd name="adj1" fmla="val 16160009"/>
                <a:gd name="adj2" fmla="val 1927144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cxnSp>
        <p:nvCxnSpPr>
          <p:cNvPr id="7" name="Straight Arrow Connector 6">
            <a:extLst>
              <a:ext uri="{FF2B5EF4-FFF2-40B4-BE49-F238E27FC236}">
                <a16:creationId xmlns="" xmlns:a16="http://schemas.microsoft.com/office/drawing/2014/main" id="{F7B6652A-F828-4906-B683-F5C2A6F06A61}"/>
              </a:ext>
            </a:extLst>
          </p:cNvPr>
          <p:cNvCxnSpPr>
            <a:cxnSpLocks/>
          </p:cNvCxnSpPr>
          <p:nvPr/>
        </p:nvCxnSpPr>
        <p:spPr>
          <a:xfrm>
            <a:off x="3107602" y="2409965"/>
            <a:ext cx="1628249" cy="1"/>
          </a:xfrm>
          <a:prstGeom prst="straightConnector1">
            <a:avLst/>
          </a:prstGeom>
          <a:ln w="38100">
            <a:solidFill>
              <a:schemeClr val="accent3"/>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6CE45D75-ED80-46EE-A50A-115D381CDC10}"/>
              </a:ext>
            </a:extLst>
          </p:cNvPr>
          <p:cNvGrpSpPr/>
          <p:nvPr/>
        </p:nvGrpSpPr>
        <p:grpSpPr>
          <a:xfrm>
            <a:off x="1040080" y="1569725"/>
            <a:ext cx="2511000" cy="2511000"/>
            <a:chOff x="2514579" y="1730962"/>
            <a:chExt cx="4068000" cy="4068000"/>
          </a:xfrm>
        </p:grpSpPr>
        <p:sp>
          <p:nvSpPr>
            <p:cNvPr id="9" name="Oval 8">
              <a:extLst>
                <a:ext uri="{FF2B5EF4-FFF2-40B4-BE49-F238E27FC236}">
                  <a16:creationId xmlns="" xmlns:a16="http://schemas.microsoft.com/office/drawing/2014/main" id="{F8092336-E784-4AFD-9AA9-42F6AA08B8EA}"/>
                </a:ext>
              </a:extLst>
            </p:cNvPr>
            <p:cNvSpPr/>
            <p:nvPr/>
          </p:nvSpPr>
          <p:spPr>
            <a:xfrm>
              <a:off x="2514579" y="1730962"/>
              <a:ext cx="4068000" cy="4068000"/>
            </a:xfrm>
            <a:prstGeom prst="ellipse">
              <a:avLst/>
            </a:prstGeom>
            <a:solidFill>
              <a:schemeClr val="accent3">
                <a:lumMod val="40000"/>
                <a:lumOff val="60000"/>
              </a:schemeClr>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sp>
          <p:nvSpPr>
            <p:cNvPr id="10" name="Pie 14">
              <a:extLst>
                <a:ext uri="{FF2B5EF4-FFF2-40B4-BE49-F238E27FC236}">
                  <a16:creationId xmlns="" xmlns:a16="http://schemas.microsoft.com/office/drawing/2014/main" id="{749E539B-E973-48A7-9089-3A2CC2365E03}"/>
                </a:ext>
              </a:extLst>
            </p:cNvPr>
            <p:cNvSpPr/>
            <p:nvPr/>
          </p:nvSpPr>
          <p:spPr>
            <a:xfrm>
              <a:off x="2514579" y="1730962"/>
              <a:ext cx="4068000" cy="4068000"/>
            </a:xfrm>
            <a:prstGeom prst="pie">
              <a:avLst>
                <a:gd name="adj1" fmla="val 16145699"/>
                <a:gd name="adj2" fmla="val 462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cxnSp>
        <p:nvCxnSpPr>
          <p:cNvPr id="11" name="Straight Arrow Connector 10">
            <a:extLst>
              <a:ext uri="{FF2B5EF4-FFF2-40B4-BE49-F238E27FC236}">
                <a16:creationId xmlns="" xmlns:a16="http://schemas.microsoft.com/office/drawing/2014/main" id="{28627220-46B6-4472-9C4D-716E202B98C5}"/>
              </a:ext>
            </a:extLst>
          </p:cNvPr>
          <p:cNvCxnSpPr>
            <a:cxnSpLocks/>
          </p:cNvCxnSpPr>
          <p:nvPr/>
        </p:nvCxnSpPr>
        <p:spPr>
          <a:xfrm>
            <a:off x="3107602" y="3269632"/>
            <a:ext cx="1628249" cy="1"/>
          </a:xfrm>
          <a:prstGeom prst="straightConnector1">
            <a:avLst/>
          </a:prstGeom>
          <a:ln w="38100">
            <a:solidFill>
              <a:schemeClr val="accent2"/>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86AB4186-8B6E-4607-9D98-179CAA8366D6}"/>
              </a:ext>
            </a:extLst>
          </p:cNvPr>
          <p:cNvGrpSpPr/>
          <p:nvPr/>
        </p:nvGrpSpPr>
        <p:grpSpPr>
          <a:xfrm>
            <a:off x="1310080" y="1839725"/>
            <a:ext cx="1971000" cy="1971000"/>
            <a:chOff x="2514579" y="1730962"/>
            <a:chExt cx="4068000" cy="4068000"/>
          </a:xfrm>
        </p:grpSpPr>
        <p:sp>
          <p:nvSpPr>
            <p:cNvPr id="13" name="Oval 12">
              <a:extLst>
                <a:ext uri="{FF2B5EF4-FFF2-40B4-BE49-F238E27FC236}">
                  <a16:creationId xmlns="" xmlns:a16="http://schemas.microsoft.com/office/drawing/2014/main" id="{43DC9E00-7090-45E9-A54E-E34A8D3D5190}"/>
                </a:ext>
              </a:extLst>
            </p:cNvPr>
            <p:cNvSpPr/>
            <p:nvPr/>
          </p:nvSpPr>
          <p:spPr>
            <a:xfrm>
              <a:off x="2514579" y="1730962"/>
              <a:ext cx="4068000" cy="4068000"/>
            </a:xfrm>
            <a:prstGeom prst="ellipse">
              <a:avLst/>
            </a:prstGeom>
            <a:solidFill>
              <a:schemeClr val="accent2">
                <a:lumMod val="40000"/>
                <a:lumOff val="60000"/>
              </a:schemeClr>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sp>
          <p:nvSpPr>
            <p:cNvPr id="14" name="Pie 18">
              <a:extLst>
                <a:ext uri="{FF2B5EF4-FFF2-40B4-BE49-F238E27FC236}">
                  <a16:creationId xmlns="" xmlns:a16="http://schemas.microsoft.com/office/drawing/2014/main" id="{3317BB1A-5ADF-476A-9B01-A673C8FA1533}"/>
                </a:ext>
              </a:extLst>
            </p:cNvPr>
            <p:cNvSpPr/>
            <p:nvPr/>
          </p:nvSpPr>
          <p:spPr>
            <a:xfrm>
              <a:off x="2514579" y="1730962"/>
              <a:ext cx="4068000" cy="4068000"/>
            </a:xfrm>
            <a:prstGeom prst="pie">
              <a:avLst>
                <a:gd name="adj1" fmla="val 16176551"/>
                <a:gd name="adj2" fmla="val 52779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solidFill>
                  <a:schemeClr val="tx1"/>
                </a:solidFill>
              </a:endParaRPr>
            </a:p>
          </p:txBody>
        </p:sp>
      </p:grpSp>
      <p:grpSp>
        <p:nvGrpSpPr>
          <p:cNvPr id="15" name="Group 14">
            <a:extLst>
              <a:ext uri="{FF2B5EF4-FFF2-40B4-BE49-F238E27FC236}">
                <a16:creationId xmlns="" xmlns:a16="http://schemas.microsoft.com/office/drawing/2014/main" id="{6CE252B3-69F9-4992-9EF5-B629E75D2FCA}"/>
              </a:ext>
            </a:extLst>
          </p:cNvPr>
          <p:cNvGrpSpPr/>
          <p:nvPr/>
        </p:nvGrpSpPr>
        <p:grpSpPr>
          <a:xfrm>
            <a:off x="1641404" y="2337406"/>
            <a:ext cx="1431000" cy="1431000"/>
            <a:chOff x="2514579" y="1730962"/>
            <a:chExt cx="4068000" cy="4068000"/>
          </a:xfrm>
        </p:grpSpPr>
        <p:sp>
          <p:nvSpPr>
            <p:cNvPr id="16" name="Oval 15">
              <a:extLst>
                <a:ext uri="{FF2B5EF4-FFF2-40B4-BE49-F238E27FC236}">
                  <a16:creationId xmlns="" xmlns:a16="http://schemas.microsoft.com/office/drawing/2014/main" id="{87BB14AE-CBA6-4C39-8EAC-1ADB2425F70B}"/>
                </a:ext>
              </a:extLst>
            </p:cNvPr>
            <p:cNvSpPr/>
            <p:nvPr/>
          </p:nvSpPr>
          <p:spPr>
            <a:xfrm>
              <a:off x="2514579" y="1730962"/>
              <a:ext cx="4068000" cy="4068000"/>
            </a:xfrm>
            <a:prstGeom prst="ellipse">
              <a:avLst/>
            </a:prstGeom>
            <a:solidFill>
              <a:schemeClr val="accent1">
                <a:lumMod val="40000"/>
                <a:lumOff val="60000"/>
              </a:schemeClr>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sp>
          <p:nvSpPr>
            <p:cNvPr id="17" name="Pie 21">
              <a:extLst>
                <a:ext uri="{FF2B5EF4-FFF2-40B4-BE49-F238E27FC236}">
                  <a16:creationId xmlns="" xmlns:a16="http://schemas.microsoft.com/office/drawing/2014/main" id="{133D800B-8719-4D93-8086-1861F3DDDBDB}"/>
                </a:ext>
              </a:extLst>
            </p:cNvPr>
            <p:cNvSpPr/>
            <p:nvPr/>
          </p:nvSpPr>
          <p:spPr>
            <a:xfrm>
              <a:off x="2514579" y="1730962"/>
              <a:ext cx="4068000" cy="4068000"/>
            </a:xfrm>
            <a:prstGeom prst="pie">
              <a:avLst>
                <a:gd name="adj1" fmla="val 16115061"/>
                <a:gd name="adj2" fmla="val 79992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sp>
        <p:nvSpPr>
          <p:cNvPr id="18" name="Oval 17">
            <a:extLst>
              <a:ext uri="{FF2B5EF4-FFF2-40B4-BE49-F238E27FC236}">
                <a16:creationId xmlns="" xmlns:a16="http://schemas.microsoft.com/office/drawing/2014/main" id="{ABCF7EDB-F334-482E-AE20-0AE2C9011BF7}"/>
              </a:ext>
            </a:extLst>
          </p:cNvPr>
          <p:cNvSpPr/>
          <p:nvPr/>
        </p:nvSpPr>
        <p:spPr>
          <a:xfrm>
            <a:off x="1850080" y="2379725"/>
            <a:ext cx="891000" cy="891000"/>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cxnSp>
        <p:nvCxnSpPr>
          <p:cNvPr id="19" name="Elbow Connector 23">
            <a:extLst>
              <a:ext uri="{FF2B5EF4-FFF2-40B4-BE49-F238E27FC236}">
                <a16:creationId xmlns="" xmlns:a16="http://schemas.microsoft.com/office/drawing/2014/main" id="{4651D134-A270-47A9-A0A6-48209DC43DC6}"/>
              </a:ext>
            </a:extLst>
          </p:cNvPr>
          <p:cNvCxnSpPr>
            <a:cxnSpLocks/>
          </p:cNvCxnSpPr>
          <p:nvPr/>
        </p:nvCxnSpPr>
        <p:spPr>
          <a:xfrm rot="10800000">
            <a:off x="1898065" y="3407511"/>
            <a:ext cx="2837786" cy="721790"/>
          </a:xfrm>
          <a:prstGeom prst="bentConnector3">
            <a:avLst>
              <a:gd name="adj1" fmla="val 99031"/>
            </a:avLst>
          </a:prstGeom>
          <a:ln w="38100">
            <a:solidFill>
              <a:schemeClr val="accent1"/>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 xmlns:a16="http://schemas.microsoft.com/office/drawing/2014/main" id="{98DF8671-45A7-47E4-88FC-2EDA015B78EC}"/>
              </a:ext>
            </a:extLst>
          </p:cNvPr>
          <p:cNvGrpSpPr/>
          <p:nvPr/>
        </p:nvGrpSpPr>
        <p:grpSpPr>
          <a:xfrm>
            <a:off x="5482174" y="1280550"/>
            <a:ext cx="3661826" cy="832944"/>
            <a:chOff x="6210998" y="1433695"/>
            <a:chExt cx="2688349" cy="1110591"/>
          </a:xfrm>
        </p:grpSpPr>
        <p:sp>
          <p:nvSpPr>
            <p:cNvPr id="21" name="TextBox 20">
              <a:extLst>
                <a:ext uri="{FF2B5EF4-FFF2-40B4-BE49-F238E27FC236}">
                  <a16:creationId xmlns="" xmlns:a16="http://schemas.microsoft.com/office/drawing/2014/main" id="{ACAC284A-9D9B-41D5-80DD-96FB0843C45F}"/>
                </a:ext>
              </a:extLst>
            </p:cNvPr>
            <p:cNvSpPr txBox="1"/>
            <p:nvPr/>
          </p:nvSpPr>
          <p:spPr>
            <a:xfrm>
              <a:off x="6210998" y="1433695"/>
              <a:ext cx="2688349" cy="348813"/>
            </a:xfrm>
            <a:prstGeom prst="rect">
              <a:avLst/>
            </a:prstGeom>
            <a:noFill/>
          </p:spPr>
          <p:txBody>
            <a:bodyPr wrap="square" rtlCol="0">
              <a:spAutoFit/>
            </a:bodyPr>
            <a:lstStyle/>
            <a:p>
              <a:r>
                <a:rPr lang="en-US" altLang="ko-KR" sz="1100" b="1" dirty="0">
                  <a:latin typeface="Corbel" panose="020B0503020204020204" pitchFamily="34" charset="0"/>
                  <a:cs typeface="Arial" pitchFamily="34" charset="0"/>
                </a:rPr>
                <a:t>Class Assignment(s) </a:t>
              </a:r>
              <a:endParaRPr lang="ko-KR" altLang="en-US" sz="1100" b="1" dirty="0">
                <a:latin typeface="Corbel" panose="020B0503020204020204" pitchFamily="34" charset="0"/>
                <a:cs typeface="Arial" pitchFamily="34" charset="0"/>
              </a:endParaRPr>
            </a:p>
          </p:txBody>
        </p:sp>
        <p:sp>
          <p:nvSpPr>
            <p:cNvPr id="22" name="TextBox 21">
              <a:extLst>
                <a:ext uri="{FF2B5EF4-FFF2-40B4-BE49-F238E27FC236}">
                  <a16:creationId xmlns="" xmlns:a16="http://schemas.microsoft.com/office/drawing/2014/main" id="{D39F7CD4-3FC4-47E7-971B-FB0562705BBD}"/>
                </a:ext>
              </a:extLst>
            </p:cNvPr>
            <p:cNvSpPr txBox="1"/>
            <p:nvPr/>
          </p:nvSpPr>
          <p:spPr>
            <a:xfrm>
              <a:off x="6210998" y="1682513"/>
              <a:ext cx="2688349" cy="861773"/>
            </a:xfrm>
            <a:prstGeom prst="rect">
              <a:avLst/>
            </a:prstGeom>
            <a:noFill/>
          </p:spPr>
          <p:txBody>
            <a:bodyPr wrap="square" rtlCol="0">
              <a:spAutoFit/>
            </a:bodyPr>
            <a:lstStyle/>
            <a:p>
              <a:r>
                <a:rPr lang="ko-KR" altLang="en-US" sz="1200" dirty="0">
                  <a:latin typeface="Corbel" panose="020B0503020204020204" pitchFamily="34" charset="0"/>
                  <a:cs typeface="Arial" pitchFamily="34" charset="0"/>
                </a:rPr>
                <a:t> </a:t>
              </a:r>
              <a:r>
                <a:rPr lang="en-IN" altLang="ko-KR" sz="1200" dirty="0">
                  <a:latin typeface="Corbel" panose="020B0503020204020204" pitchFamily="34" charset="0"/>
                  <a:cs typeface="Arial" pitchFamily="34" charset="0"/>
                </a:rPr>
                <a:t>Each chapter being covered will have one assignment.  The Case Studies will be given in line to the Changing with Speed across IT Projects in Kirirom</a:t>
              </a:r>
              <a:endParaRPr lang="ko-KR" altLang="en-US" sz="1200" dirty="0">
                <a:latin typeface="Corbel" panose="020B0503020204020204" pitchFamily="34" charset="0"/>
                <a:cs typeface="Arial" pitchFamily="34" charset="0"/>
              </a:endParaRPr>
            </a:p>
          </p:txBody>
        </p:sp>
      </p:grpSp>
      <p:grpSp>
        <p:nvGrpSpPr>
          <p:cNvPr id="23" name="Group 22">
            <a:extLst>
              <a:ext uri="{FF2B5EF4-FFF2-40B4-BE49-F238E27FC236}">
                <a16:creationId xmlns="" xmlns:a16="http://schemas.microsoft.com/office/drawing/2014/main" id="{FFA81B98-696B-4623-A9F2-A424409C5117}"/>
              </a:ext>
            </a:extLst>
          </p:cNvPr>
          <p:cNvGrpSpPr/>
          <p:nvPr/>
        </p:nvGrpSpPr>
        <p:grpSpPr>
          <a:xfrm>
            <a:off x="5551729" y="2175556"/>
            <a:ext cx="2870892" cy="618650"/>
            <a:chOff x="6210997" y="1386770"/>
            <a:chExt cx="2688349" cy="824866"/>
          </a:xfrm>
        </p:grpSpPr>
        <p:sp>
          <p:nvSpPr>
            <p:cNvPr id="24" name="TextBox 23">
              <a:extLst>
                <a:ext uri="{FF2B5EF4-FFF2-40B4-BE49-F238E27FC236}">
                  <a16:creationId xmlns="" xmlns:a16="http://schemas.microsoft.com/office/drawing/2014/main" id="{2B57CCF7-5DA8-4564-B4EC-293035C0B6A2}"/>
                </a:ext>
              </a:extLst>
            </p:cNvPr>
            <p:cNvSpPr txBox="1"/>
            <p:nvPr/>
          </p:nvSpPr>
          <p:spPr>
            <a:xfrm>
              <a:off x="6210997" y="1386770"/>
              <a:ext cx="2688349" cy="307776"/>
            </a:xfrm>
            <a:prstGeom prst="rect">
              <a:avLst/>
            </a:prstGeom>
            <a:noFill/>
          </p:spPr>
          <p:txBody>
            <a:bodyPr wrap="square" rtlCol="0">
              <a:spAutoFit/>
            </a:bodyPr>
            <a:lstStyle/>
            <a:p>
              <a:r>
                <a:rPr lang="en-IN" altLang="ko-KR" sz="900" b="1" dirty="0">
                  <a:latin typeface="Corbel" panose="020B0503020204020204" pitchFamily="34" charset="0"/>
                  <a:cs typeface="Arial" pitchFamily="34" charset="0"/>
                </a:rPr>
                <a:t>Internal Exam(s) </a:t>
              </a:r>
              <a:endParaRPr lang="ko-KR" altLang="en-US" sz="900" b="1" dirty="0">
                <a:latin typeface="Corbel" panose="020B0503020204020204" pitchFamily="34" charset="0"/>
                <a:cs typeface="Arial" pitchFamily="34" charset="0"/>
              </a:endParaRPr>
            </a:p>
          </p:txBody>
        </p:sp>
        <p:sp>
          <p:nvSpPr>
            <p:cNvPr id="25" name="TextBox 24">
              <a:extLst>
                <a:ext uri="{FF2B5EF4-FFF2-40B4-BE49-F238E27FC236}">
                  <a16:creationId xmlns="" xmlns:a16="http://schemas.microsoft.com/office/drawing/2014/main" id="{B94F159A-71AD-4C32-A8FE-E43C64091862}"/>
                </a:ext>
              </a:extLst>
            </p:cNvPr>
            <p:cNvSpPr txBox="1"/>
            <p:nvPr/>
          </p:nvSpPr>
          <p:spPr>
            <a:xfrm>
              <a:off x="6210997" y="1883342"/>
              <a:ext cx="2688349" cy="328294"/>
            </a:xfrm>
            <a:prstGeom prst="rect">
              <a:avLst/>
            </a:prstGeom>
            <a:noFill/>
          </p:spPr>
          <p:txBody>
            <a:bodyPr wrap="square" rtlCol="0">
              <a:spAutoFit/>
            </a:bodyPr>
            <a:lstStyle/>
            <a:p>
              <a:r>
                <a:rPr lang="ko-KR" altLang="en-US" sz="1000" dirty="0">
                  <a:latin typeface="Corbel" panose="020B0503020204020204" pitchFamily="34" charset="0"/>
                  <a:cs typeface="Arial" pitchFamily="34" charset="0"/>
                </a:rPr>
                <a:t> </a:t>
              </a:r>
              <a:r>
                <a:rPr lang="en-IN" altLang="ko-KR" sz="1000" dirty="0">
                  <a:latin typeface="Corbel" panose="020B0503020204020204" pitchFamily="34" charset="0"/>
                  <a:cs typeface="Arial" pitchFamily="34" charset="0"/>
                </a:rPr>
                <a:t>There will be 2 exams </a:t>
              </a:r>
              <a:endParaRPr lang="ko-KR" altLang="en-US" sz="1000" dirty="0">
                <a:latin typeface="Corbel" panose="020B0503020204020204" pitchFamily="34" charset="0"/>
                <a:cs typeface="Arial" pitchFamily="34" charset="0"/>
              </a:endParaRPr>
            </a:p>
          </p:txBody>
        </p:sp>
      </p:grpSp>
      <p:grpSp>
        <p:nvGrpSpPr>
          <p:cNvPr id="26" name="Group 25">
            <a:extLst>
              <a:ext uri="{FF2B5EF4-FFF2-40B4-BE49-F238E27FC236}">
                <a16:creationId xmlns="" xmlns:a16="http://schemas.microsoft.com/office/drawing/2014/main" id="{8224055B-550E-413B-B730-4102CD2C0759}"/>
              </a:ext>
            </a:extLst>
          </p:cNvPr>
          <p:cNvGrpSpPr/>
          <p:nvPr/>
        </p:nvGrpSpPr>
        <p:grpSpPr>
          <a:xfrm>
            <a:off x="5448160" y="2853375"/>
            <a:ext cx="2919878" cy="520978"/>
            <a:chOff x="6210998" y="1316170"/>
            <a:chExt cx="2734220" cy="694638"/>
          </a:xfrm>
        </p:grpSpPr>
        <p:sp>
          <p:nvSpPr>
            <p:cNvPr id="27" name="TextBox 26">
              <a:extLst>
                <a:ext uri="{FF2B5EF4-FFF2-40B4-BE49-F238E27FC236}">
                  <a16:creationId xmlns="" xmlns:a16="http://schemas.microsoft.com/office/drawing/2014/main" id="{9A7F0BAA-66A9-4EC2-9B9A-B9E1D6B843F6}"/>
                </a:ext>
              </a:extLst>
            </p:cNvPr>
            <p:cNvSpPr txBox="1"/>
            <p:nvPr/>
          </p:nvSpPr>
          <p:spPr>
            <a:xfrm>
              <a:off x="6256869" y="1316170"/>
              <a:ext cx="2688349" cy="328295"/>
            </a:xfrm>
            <a:prstGeom prst="rect">
              <a:avLst/>
            </a:prstGeom>
            <a:noFill/>
          </p:spPr>
          <p:txBody>
            <a:bodyPr wrap="square" rtlCol="0">
              <a:spAutoFit/>
            </a:bodyPr>
            <a:lstStyle/>
            <a:p>
              <a:r>
                <a:rPr lang="en-US" altLang="ko-KR" sz="1000" b="1" dirty="0">
                  <a:latin typeface="Corbel" panose="020B0503020204020204" pitchFamily="34" charset="0"/>
                  <a:cs typeface="Arial" pitchFamily="34" charset="0"/>
                </a:rPr>
                <a:t>Model Exam </a:t>
              </a:r>
              <a:endParaRPr lang="ko-KR" altLang="en-US" sz="1000" b="1" dirty="0">
                <a:latin typeface="Corbel" panose="020B0503020204020204" pitchFamily="34" charset="0"/>
                <a:cs typeface="Arial" pitchFamily="34" charset="0"/>
              </a:endParaRPr>
            </a:p>
          </p:txBody>
        </p:sp>
        <p:sp>
          <p:nvSpPr>
            <p:cNvPr id="28" name="TextBox 27">
              <a:extLst>
                <a:ext uri="{FF2B5EF4-FFF2-40B4-BE49-F238E27FC236}">
                  <a16:creationId xmlns="" xmlns:a16="http://schemas.microsoft.com/office/drawing/2014/main" id="{1DAB60B1-032C-4B9A-977B-98AB003C6DCD}"/>
                </a:ext>
              </a:extLst>
            </p:cNvPr>
            <p:cNvSpPr txBox="1"/>
            <p:nvPr/>
          </p:nvSpPr>
          <p:spPr>
            <a:xfrm>
              <a:off x="6210998" y="1682513"/>
              <a:ext cx="2688349" cy="328295"/>
            </a:xfrm>
            <a:prstGeom prst="rect">
              <a:avLst/>
            </a:prstGeom>
            <a:noFill/>
          </p:spPr>
          <p:txBody>
            <a:bodyPr wrap="square" rtlCol="0">
              <a:spAutoFit/>
            </a:bodyPr>
            <a:lstStyle/>
            <a:p>
              <a:r>
                <a:rPr lang="en-US" altLang="ko-KR" sz="1000" dirty="0">
                  <a:latin typeface="Corbel" panose="020B0503020204020204" pitchFamily="34" charset="0"/>
                </a:rPr>
                <a:t>There will be one Model Exam</a:t>
              </a:r>
              <a:r>
                <a:rPr lang="en-US" altLang="ko-KR" sz="1000" dirty="0">
                  <a:latin typeface="Corbel" panose="020B0503020204020204" pitchFamily="34" charset="0"/>
                  <a:cs typeface="Arial" pitchFamily="34" charset="0"/>
                </a:rPr>
                <a:t>. </a:t>
              </a:r>
              <a:endParaRPr lang="ko-KR" altLang="en-US" sz="1000" dirty="0">
                <a:latin typeface="Corbel" panose="020B0503020204020204" pitchFamily="34" charset="0"/>
                <a:cs typeface="Arial" pitchFamily="34" charset="0"/>
              </a:endParaRPr>
            </a:p>
          </p:txBody>
        </p:sp>
      </p:grpSp>
      <p:grpSp>
        <p:nvGrpSpPr>
          <p:cNvPr id="29" name="Group 28">
            <a:extLst>
              <a:ext uri="{FF2B5EF4-FFF2-40B4-BE49-F238E27FC236}">
                <a16:creationId xmlns="" xmlns:a16="http://schemas.microsoft.com/office/drawing/2014/main" id="{7673816D-1C33-4EF6-810C-7C5E352EF47A}"/>
              </a:ext>
            </a:extLst>
          </p:cNvPr>
          <p:cNvGrpSpPr/>
          <p:nvPr/>
        </p:nvGrpSpPr>
        <p:grpSpPr>
          <a:xfrm>
            <a:off x="5448161" y="3796402"/>
            <a:ext cx="2870892" cy="448224"/>
            <a:chOff x="6210998" y="1433695"/>
            <a:chExt cx="2688349" cy="597631"/>
          </a:xfrm>
        </p:grpSpPr>
        <p:sp>
          <p:nvSpPr>
            <p:cNvPr id="30" name="TextBox 29">
              <a:extLst>
                <a:ext uri="{FF2B5EF4-FFF2-40B4-BE49-F238E27FC236}">
                  <a16:creationId xmlns="" xmlns:a16="http://schemas.microsoft.com/office/drawing/2014/main" id="{3AA5149D-9A50-4F93-8E23-9DA15026579A}"/>
                </a:ext>
              </a:extLst>
            </p:cNvPr>
            <p:cNvSpPr txBox="1"/>
            <p:nvPr/>
          </p:nvSpPr>
          <p:spPr>
            <a:xfrm>
              <a:off x="6210998" y="1433695"/>
              <a:ext cx="2688349" cy="348813"/>
            </a:xfrm>
            <a:prstGeom prst="rect">
              <a:avLst/>
            </a:prstGeom>
            <a:noFill/>
          </p:spPr>
          <p:txBody>
            <a:bodyPr wrap="square" rtlCol="0">
              <a:spAutoFit/>
            </a:bodyPr>
            <a:lstStyle/>
            <a:p>
              <a:r>
                <a:rPr lang="en-US" altLang="ko-KR" sz="1100" b="1" dirty="0">
                  <a:latin typeface="Corbel" panose="020B0503020204020204" pitchFamily="34" charset="0"/>
                  <a:cs typeface="Arial" pitchFamily="34" charset="0"/>
                </a:rPr>
                <a:t>Semester Exam</a:t>
              </a:r>
              <a:endParaRPr lang="ko-KR" altLang="en-US" sz="1100" b="1" dirty="0">
                <a:latin typeface="Corbel" panose="020B0503020204020204" pitchFamily="34" charset="0"/>
                <a:cs typeface="Arial" pitchFamily="34" charset="0"/>
              </a:endParaRPr>
            </a:p>
          </p:txBody>
        </p:sp>
        <p:sp>
          <p:nvSpPr>
            <p:cNvPr id="31" name="TextBox 30">
              <a:extLst>
                <a:ext uri="{FF2B5EF4-FFF2-40B4-BE49-F238E27FC236}">
                  <a16:creationId xmlns="" xmlns:a16="http://schemas.microsoft.com/office/drawing/2014/main" id="{73106714-E953-4400-87C4-0E719956D2DC}"/>
                </a:ext>
              </a:extLst>
            </p:cNvPr>
            <p:cNvSpPr txBox="1"/>
            <p:nvPr/>
          </p:nvSpPr>
          <p:spPr>
            <a:xfrm>
              <a:off x="6210998" y="1682513"/>
              <a:ext cx="2688349" cy="348813"/>
            </a:xfrm>
            <a:prstGeom prst="rect">
              <a:avLst/>
            </a:prstGeom>
            <a:noFill/>
          </p:spPr>
          <p:txBody>
            <a:bodyPr wrap="square" rtlCol="0">
              <a:spAutoFit/>
            </a:bodyPr>
            <a:lstStyle/>
            <a:p>
              <a:r>
                <a:rPr lang="en-IN" altLang="ko-KR" sz="1100" dirty="0">
                  <a:cs typeface="Arial" pitchFamily="34" charset="0"/>
                </a:rPr>
                <a:t>There will be 1 Semester Exam</a:t>
              </a:r>
              <a:endParaRPr lang="ko-KR" altLang="en-US" sz="1100" dirty="0">
                <a:cs typeface="Arial" pitchFamily="34" charset="0"/>
              </a:endParaRPr>
            </a:p>
          </p:txBody>
        </p:sp>
      </p:grpSp>
      <p:sp>
        <p:nvSpPr>
          <p:cNvPr id="32" name="Rectangle 9">
            <a:extLst>
              <a:ext uri="{FF2B5EF4-FFF2-40B4-BE49-F238E27FC236}">
                <a16:creationId xmlns="" xmlns:a16="http://schemas.microsoft.com/office/drawing/2014/main" id="{18DBA390-75ED-43AA-91BA-A14DF5EABBF0}"/>
              </a:ext>
            </a:extLst>
          </p:cNvPr>
          <p:cNvSpPr/>
          <p:nvPr/>
        </p:nvSpPr>
        <p:spPr>
          <a:xfrm>
            <a:off x="5020243" y="4013983"/>
            <a:ext cx="247097" cy="23130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33" name="Rounded Rectangle 5">
            <a:extLst>
              <a:ext uri="{FF2B5EF4-FFF2-40B4-BE49-F238E27FC236}">
                <a16:creationId xmlns="" xmlns:a16="http://schemas.microsoft.com/office/drawing/2014/main" id="{C931F413-FDAA-4098-B854-36A03837D3A6}"/>
              </a:ext>
            </a:extLst>
          </p:cNvPr>
          <p:cNvSpPr/>
          <p:nvPr/>
        </p:nvSpPr>
        <p:spPr>
          <a:xfrm flipH="1">
            <a:off x="4996909" y="3149267"/>
            <a:ext cx="293762" cy="242336"/>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34" name="Round Same Side Corner Rectangle 11">
            <a:extLst>
              <a:ext uri="{FF2B5EF4-FFF2-40B4-BE49-F238E27FC236}">
                <a16:creationId xmlns="" xmlns:a16="http://schemas.microsoft.com/office/drawing/2014/main" id="{41E65A0E-75A9-4CC3-BEEC-343347FE7EC4}"/>
              </a:ext>
            </a:extLst>
          </p:cNvPr>
          <p:cNvSpPr>
            <a:spLocks noChangeAspect="1"/>
          </p:cNvSpPr>
          <p:nvPr/>
        </p:nvSpPr>
        <p:spPr>
          <a:xfrm rot="9900000">
            <a:off x="4995290" y="2285081"/>
            <a:ext cx="297000" cy="25224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35" name="Rounded Rectangle 27">
            <a:extLst>
              <a:ext uri="{FF2B5EF4-FFF2-40B4-BE49-F238E27FC236}">
                <a16:creationId xmlns="" xmlns:a16="http://schemas.microsoft.com/office/drawing/2014/main" id="{C652029C-B909-475E-AE36-DFE86C0F5FA5}"/>
              </a:ext>
            </a:extLst>
          </p:cNvPr>
          <p:cNvSpPr/>
          <p:nvPr/>
        </p:nvSpPr>
        <p:spPr>
          <a:xfrm>
            <a:off x="5013891" y="1450518"/>
            <a:ext cx="259797" cy="19955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36" name="Rounded Rectangle 51">
            <a:extLst>
              <a:ext uri="{FF2B5EF4-FFF2-40B4-BE49-F238E27FC236}">
                <a16:creationId xmlns="" xmlns:a16="http://schemas.microsoft.com/office/drawing/2014/main" id="{899650AB-B4FC-42EE-9756-4C4FA4E2086E}"/>
              </a:ext>
            </a:extLst>
          </p:cNvPr>
          <p:cNvSpPr/>
          <p:nvPr/>
        </p:nvSpPr>
        <p:spPr>
          <a:xfrm rot="16200000" flipH="1">
            <a:off x="2105869" y="2634145"/>
            <a:ext cx="405797" cy="382163"/>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Tree>
    <p:extLst>
      <p:ext uri="{BB962C8B-B14F-4D97-AF65-F5344CB8AC3E}">
        <p14:creationId xmlns:p14="http://schemas.microsoft.com/office/powerpoint/2010/main" val="60234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Agenda</a:t>
            </a:r>
            <a:endParaRPr lang="en-US" dirty="0"/>
          </a:p>
        </p:txBody>
      </p:sp>
      <p:sp>
        <p:nvSpPr>
          <p:cNvPr id="5" name="Content Placeholder 4"/>
          <p:cNvSpPr>
            <a:spLocks noGrp="1"/>
          </p:cNvSpPr>
          <p:nvPr>
            <p:ph idx="1"/>
          </p:nvPr>
        </p:nvSpPr>
        <p:spPr>
          <a:xfrm>
            <a:off x="448965" y="1197405"/>
            <a:ext cx="6260906" cy="3511061"/>
          </a:xfrm>
        </p:spPr>
        <p:txBody>
          <a:bodyPr>
            <a:normAutofit/>
          </a:bodyPr>
          <a:lstStyle/>
          <a:p>
            <a:pPr algn="just"/>
            <a:r>
              <a:rPr lang="en-IN" sz="2400" b="1" dirty="0" smtClean="0">
                <a:latin typeface="Corbel" panose="020B0503020204020204" pitchFamily="34" charset="0"/>
              </a:rPr>
              <a:t>Time and Space Complexity for Search Algorithms</a:t>
            </a:r>
          </a:p>
          <a:p>
            <a:pPr algn="just"/>
            <a:r>
              <a:rPr lang="en-IN" sz="2400" b="1" dirty="0" smtClean="0">
                <a:latin typeface="Corbel" panose="020B0503020204020204" pitchFamily="34" charset="0"/>
              </a:rPr>
              <a:t>Learning </a:t>
            </a:r>
            <a:r>
              <a:rPr lang="en-IN" sz="2400" b="1" dirty="0" smtClean="0">
                <a:latin typeface="Corbel" panose="020B0503020204020204" pitchFamily="34" charset="0"/>
              </a:rPr>
              <a:t>Outcomes : </a:t>
            </a:r>
            <a:r>
              <a:rPr lang="en-IN" sz="2400" b="1" dirty="0" smtClean="0">
                <a:latin typeface="Corbel" panose="020B0503020204020204" pitchFamily="34" charset="0"/>
              </a:rPr>
              <a:t>Application of Time and Space Complexity for Search Algorithms</a:t>
            </a:r>
            <a:endParaRPr lang="en-IN" sz="2400" b="1" dirty="0">
              <a:latin typeface="Corbel" panose="020B0503020204020204" pitchFamily="34" charset="0"/>
            </a:endParaRPr>
          </a:p>
          <a:p>
            <a:pPr algn="just"/>
            <a:r>
              <a:rPr lang="en-IN" sz="2400" b="1" dirty="0">
                <a:latin typeface="Corbel" panose="020B0503020204020204" pitchFamily="34" charset="0"/>
              </a:rPr>
              <a:t>Methodology and Assessment Criteria for the Subject </a:t>
            </a:r>
            <a:endParaRPr lang="en-US" sz="2400" b="1" dirty="0">
              <a:latin typeface="Corbel" panose="020B0503020204020204" pitchFamily="34" charset="0"/>
            </a:endParaRPr>
          </a:p>
        </p:txBody>
      </p:sp>
    </p:spTree>
    <p:extLst>
      <p:ext uri="{BB962C8B-B14F-4D97-AF65-F5344CB8AC3E}">
        <p14:creationId xmlns:p14="http://schemas.microsoft.com/office/powerpoint/2010/main" val="364809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785" y="1197405"/>
            <a:ext cx="6260905" cy="572644"/>
          </a:xfrm>
        </p:spPr>
        <p:txBody>
          <a:bodyPr>
            <a:normAutofit fontScale="90000"/>
          </a:bodyPr>
          <a:lstStyle/>
          <a:p>
            <a:r>
              <a:rPr lang="en-US" dirty="0" smtClean="0">
                <a:latin typeface="Corbel" panose="020B0503020204020204" pitchFamily="34" charset="0"/>
              </a:rPr>
              <a:t>Thank You !</a:t>
            </a:r>
            <a:endParaRPr lang="en-US" dirty="0">
              <a:latin typeface="Corbel" panose="020B0503020204020204" pitchFamily="34" charset="0"/>
            </a:endParaRPr>
          </a:p>
        </p:txBody>
      </p:sp>
      <p:sp>
        <p:nvSpPr>
          <p:cNvPr id="2" name="TextBox 1"/>
          <p:cNvSpPr txBox="1"/>
          <p:nvPr/>
        </p:nvSpPr>
        <p:spPr>
          <a:xfrm>
            <a:off x="296260" y="1960930"/>
            <a:ext cx="4275740" cy="923330"/>
          </a:xfrm>
          <a:prstGeom prst="rect">
            <a:avLst/>
          </a:prstGeom>
          <a:noFill/>
        </p:spPr>
        <p:txBody>
          <a:bodyPr wrap="square" rtlCol="0">
            <a:spAutoFit/>
          </a:bodyPr>
          <a:lstStyle/>
          <a:p>
            <a:pPr algn="ctr"/>
            <a:r>
              <a:rPr lang="en-IN" dirty="0" smtClean="0"/>
              <a:t>“</a:t>
            </a:r>
            <a:r>
              <a:rPr lang="en-IN" dirty="0" smtClean="0">
                <a:latin typeface="Corbel" panose="020B0503020204020204" pitchFamily="34" charset="0"/>
              </a:rPr>
              <a:t>An Algorithm Must Be Seen to Be Believed”</a:t>
            </a:r>
          </a:p>
          <a:p>
            <a:pPr algn="ctr"/>
            <a:r>
              <a:rPr lang="en-IN" dirty="0">
                <a:latin typeface="Corbel" panose="020B0503020204020204" pitchFamily="34" charset="0"/>
              </a:rPr>
              <a:t> </a:t>
            </a:r>
            <a:r>
              <a:rPr lang="en-IN" dirty="0" smtClean="0">
                <a:latin typeface="Corbel" panose="020B0503020204020204" pitchFamily="34" charset="0"/>
              </a:rPr>
              <a:t>                                      - Donald Knuth</a:t>
            </a:r>
            <a:endParaRPr lang="en-IN" sz="1600" dirty="0">
              <a:latin typeface="Corbel" panose="020B0503020204020204" pitchFamily="34" charset="0"/>
            </a:endParaRPr>
          </a:p>
        </p:txBody>
      </p:sp>
      <p:pic>
        <p:nvPicPr>
          <p:cNvPr id="6" name="Picture 5"/>
          <p:cNvPicPr>
            <a:picLocks noChangeAspect="1"/>
          </p:cNvPicPr>
          <p:nvPr/>
        </p:nvPicPr>
        <p:blipFill>
          <a:blip r:embed="rId2"/>
          <a:stretch>
            <a:fillRect/>
          </a:stretch>
        </p:blipFill>
        <p:spPr>
          <a:xfrm>
            <a:off x="4724705" y="-1"/>
            <a:ext cx="4419295" cy="5167735"/>
          </a:xfrm>
          <a:prstGeom prst="rect">
            <a:avLst/>
          </a:prstGeom>
        </p:spPr>
      </p:pic>
    </p:spTree>
    <p:extLst>
      <p:ext uri="{BB962C8B-B14F-4D97-AF65-F5344CB8AC3E}">
        <p14:creationId xmlns:p14="http://schemas.microsoft.com/office/powerpoint/2010/main" val="4082118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Complexity : An Introduction</a:t>
            </a:r>
            <a:endParaRPr lang="en-US" dirty="0" smtClean="0"/>
          </a:p>
        </p:txBody>
      </p:sp>
      <p:sp>
        <p:nvSpPr>
          <p:cNvPr id="9219" name="Rectangle 2"/>
          <p:cNvSpPr>
            <a:spLocks noGrp="1" noChangeArrowheads="1"/>
          </p:cNvSpPr>
          <p:nvPr>
            <p:ph type="body" idx="1"/>
          </p:nvPr>
        </p:nvSpPr>
        <p:spPr/>
        <p:txBody>
          <a:bodyPr vert="horz" lIns="91440" tIns="45720" rIns="99060" bIns="45720" rtlCol="0">
            <a:normAutofit/>
          </a:bodyPr>
          <a:lstStyle/>
          <a:p>
            <a:pPr algn="just">
              <a:lnSpc>
                <a:spcPct val="150000"/>
              </a:lnSpc>
              <a:buFont typeface="Wingdings" panose="05000000000000000000" pitchFamily="2" charset="2"/>
              <a:buChar char="Ø"/>
            </a:pPr>
            <a:r>
              <a:rPr lang="en-IN" sz="2400" dirty="0">
                <a:latin typeface="Corbel" panose="020B0503020204020204" pitchFamily="34" charset="0"/>
              </a:rPr>
              <a:t>Complexity is defined as the running time to execute a process and it depends on space as well as time</a:t>
            </a:r>
            <a:r>
              <a:rPr lang="en-IN" sz="2400" dirty="0" smtClean="0">
                <a:latin typeface="Corbel" panose="020B0503020204020204" pitchFamily="34" charset="0"/>
              </a:rPr>
              <a:t>.</a:t>
            </a:r>
          </a:p>
          <a:p>
            <a:pPr lvl="3">
              <a:buFont typeface="Wingdings" panose="05000000000000000000" pitchFamily="2" charset="2"/>
              <a:buChar char="ü"/>
            </a:pPr>
            <a:r>
              <a:rPr lang="en-IN" sz="2400" dirty="0" smtClean="0">
                <a:latin typeface="Corbel" panose="020B0503020204020204" pitchFamily="34" charset="0"/>
              </a:rPr>
              <a:t>Space</a:t>
            </a:r>
            <a:r>
              <a:rPr lang="en-IN" sz="2400" dirty="0">
                <a:latin typeface="Corbel" panose="020B0503020204020204" pitchFamily="34" charset="0"/>
              </a:rPr>
              <a:t> Complexity</a:t>
            </a:r>
          </a:p>
          <a:p>
            <a:pPr lvl="3">
              <a:buFont typeface="Wingdings" panose="05000000000000000000" pitchFamily="2" charset="2"/>
              <a:buChar char="ü"/>
            </a:pPr>
            <a:r>
              <a:rPr lang="en-IN" sz="2400" dirty="0">
                <a:latin typeface="Corbel" panose="020B0503020204020204" pitchFamily="34" charset="0"/>
              </a:rPr>
              <a:t>Time Complexity</a:t>
            </a:r>
          </a:p>
          <a:p>
            <a:pPr algn="just">
              <a:lnSpc>
                <a:spcPct val="150000"/>
              </a:lnSpc>
              <a:buFont typeface="Wingdings" panose="05000000000000000000" pitchFamily="2" charset="2"/>
              <a:buChar char="ü"/>
            </a:pPr>
            <a:endParaRPr lang="en-IN" sz="2400" dirty="0" smtClean="0">
              <a:latin typeface="Corbel" panose="020B0503020204020204" pitchFamily="34" charset="0"/>
            </a:endParaRPr>
          </a:p>
          <a:p>
            <a:pPr marL="0" indent="0" algn="just">
              <a:lnSpc>
                <a:spcPct val="150000"/>
              </a:lnSpc>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spTree>
    <p:extLst>
      <p:ext uri="{BB962C8B-B14F-4D97-AF65-F5344CB8AC3E}">
        <p14:creationId xmlns:p14="http://schemas.microsoft.com/office/powerpoint/2010/main" val="49836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Complexity : A Basic Operation</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fontScale="25000" lnSpcReduction="20000"/>
          </a:bodyPr>
          <a:lstStyle/>
          <a:p>
            <a:pPr algn="just">
              <a:lnSpc>
                <a:spcPct val="120000"/>
              </a:lnSpc>
              <a:buFont typeface="Wingdings" panose="05000000000000000000" pitchFamily="2" charset="2"/>
              <a:buChar char="Ø"/>
            </a:pPr>
            <a:r>
              <a:rPr lang="en-IN" sz="8600" dirty="0">
                <a:latin typeface="Corbel" panose="020B0503020204020204" pitchFamily="34" charset="0"/>
              </a:rPr>
              <a:t>Basic operation means the main operation that will be </a:t>
            </a:r>
            <a:r>
              <a:rPr lang="en-IN" sz="8600" b="1" dirty="0">
                <a:latin typeface="Corbel" panose="020B0503020204020204" pitchFamily="34" charset="0"/>
              </a:rPr>
              <a:t>required</a:t>
            </a:r>
            <a:r>
              <a:rPr lang="en-IN" sz="8600" dirty="0">
                <a:latin typeface="Corbel" panose="020B0503020204020204" pitchFamily="34" charset="0"/>
              </a:rPr>
              <a:t> to solve particular problem. For example the basic operation in searching is </a:t>
            </a:r>
            <a:r>
              <a:rPr lang="en-IN" sz="8600" dirty="0" smtClean="0">
                <a:latin typeface="Corbel" panose="020B0503020204020204" pitchFamily="34" charset="0"/>
              </a:rPr>
              <a:t>comparison. The </a:t>
            </a:r>
            <a:r>
              <a:rPr lang="en-IN" sz="8600" dirty="0">
                <a:latin typeface="Corbel" panose="020B0503020204020204" pitchFamily="34" charset="0"/>
              </a:rPr>
              <a:t>complexity depends on the basic </a:t>
            </a:r>
            <a:r>
              <a:rPr lang="en-IN" sz="8600" dirty="0" smtClean="0">
                <a:latin typeface="Corbel" panose="020B0503020204020204" pitchFamily="34" charset="0"/>
              </a:rPr>
              <a:t>operation.</a:t>
            </a:r>
          </a:p>
          <a:p>
            <a:pPr algn="just">
              <a:lnSpc>
                <a:spcPct val="120000"/>
              </a:lnSpc>
              <a:buFont typeface="Wingdings" panose="05000000000000000000" pitchFamily="2" charset="2"/>
              <a:buChar char="Ø"/>
            </a:pPr>
            <a:r>
              <a:rPr lang="en-IN" sz="8600" dirty="0" smtClean="0">
                <a:latin typeface="Corbel" panose="020B0503020204020204" pitchFamily="34" charset="0"/>
              </a:rPr>
              <a:t>The </a:t>
            </a:r>
            <a:r>
              <a:rPr lang="en-IN" sz="8600" dirty="0">
                <a:latin typeface="Corbel" panose="020B0503020204020204" pitchFamily="34" charset="0"/>
              </a:rPr>
              <a:t>focus to determine the </a:t>
            </a:r>
            <a:r>
              <a:rPr lang="en-IN" sz="8600" b="1" dirty="0">
                <a:latin typeface="Corbel" panose="020B0503020204020204" pitchFamily="34" charset="0"/>
              </a:rPr>
              <a:t>cost</a:t>
            </a:r>
            <a:r>
              <a:rPr lang="en-IN" sz="8600" dirty="0">
                <a:latin typeface="Corbel" panose="020B0503020204020204" pitchFamily="34" charset="0"/>
              </a:rPr>
              <a:t> is done on running time i.e</a:t>
            </a:r>
            <a:r>
              <a:rPr lang="en-IN" sz="8600" b="1" dirty="0">
                <a:latin typeface="Corbel" panose="020B0503020204020204" pitchFamily="34" charset="0"/>
              </a:rPr>
              <a:t> time complexity</a:t>
            </a:r>
            <a:r>
              <a:rPr lang="en-IN" sz="8600" dirty="0">
                <a:latin typeface="Corbel" panose="020B0503020204020204" pitchFamily="34" charset="0"/>
              </a:rPr>
              <a:t> and it depends on the following </a:t>
            </a:r>
            <a:r>
              <a:rPr lang="en-IN" sz="8600" dirty="0" smtClean="0">
                <a:latin typeface="Corbel" panose="020B0503020204020204" pitchFamily="34" charset="0"/>
              </a:rPr>
              <a:t>factors</a:t>
            </a:r>
          </a:p>
          <a:p>
            <a:pPr marL="929250" lvl="3">
              <a:lnSpc>
                <a:spcPct val="120000"/>
              </a:lnSpc>
              <a:spcBef>
                <a:spcPts val="0"/>
              </a:spcBef>
              <a:buFont typeface="Wingdings" panose="05000000000000000000" pitchFamily="2" charset="2"/>
              <a:buChar char="§"/>
            </a:pPr>
            <a:r>
              <a:rPr lang="en-IN" sz="7800" dirty="0" smtClean="0">
                <a:latin typeface="Corbel" panose="020B0503020204020204" pitchFamily="34" charset="0"/>
              </a:rPr>
              <a:t>Size </a:t>
            </a:r>
            <a:r>
              <a:rPr lang="en-IN" sz="7800" dirty="0">
                <a:latin typeface="Corbel" panose="020B0503020204020204" pitchFamily="34" charset="0"/>
              </a:rPr>
              <a:t>of Input Data</a:t>
            </a:r>
          </a:p>
          <a:p>
            <a:pPr marL="929250" lvl="3">
              <a:lnSpc>
                <a:spcPct val="120000"/>
              </a:lnSpc>
              <a:spcBef>
                <a:spcPts val="0"/>
              </a:spcBef>
              <a:buFont typeface="Wingdings" panose="05000000000000000000" pitchFamily="2" charset="2"/>
              <a:buChar char="§"/>
            </a:pPr>
            <a:r>
              <a:rPr lang="en-IN" sz="7800" dirty="0">
                <a:latin typeface="Corbel" panose="020B0503020204020204" pitchFamily="34" charset="0"/>
              </a:rPr>
              <a:t>Hardware</a:t>
            </a:r>
          </a:p>
          <a:p>
            <a:pPr marL="929250" lvl="3">
              <a:lnSpc>
                <a:spcPct val="120000"/>
              </a:lnSpc>
              <a:spcBef>
                <a:spcPts val="0"/>
              </a:spcBef>
              <a:buFont typeface="Wingdings" panose="05000000000000000000" pitchFamily="2" charset="2"/>
              <a:buChar char="§"/>
            </a:pPr>
            <a:r>
              <a:rPr lang="en-IN" sz="7800" dirty="0">
                <a:latin typeface="Corbel" panose="020B0503020204020204" pitchFamily="34" charset="0"/>
              </a:rPr>
              <a:t>Operating System</a:t>
            </a:r>
          </a:p>
          <a:p>
            <a:pPr marL="929250" lvl="3">
              <a:lnSpc>
                <a:spcPct val="120000"/>
              </a:lnSpc>
              <a:spcBef>
                <a:spcPts val="0"/>
              </a:spcBef>
              <a:buFont typeface="Wingdings" panose="05000000000000000000" pitchFamily="2" charset="2"/>
              <a:buChar char="§"/>
            </a:pPr>
            <a:r>
              <a:rPr lang="en-IN" sz="7800" dirty="0">
                <a:latin typeface="Corbel" panose="020B0503020204020204" pitchFamily="34" charset="0"/>
              </a:rPr>
              <a:t>Programming Language used</a:t>
            </a:r>
          </a:p>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spTree>
    <p:extLst>
      <p:ext uri="{BB962C8B-B14F-4D97-AF65-F5344CB8AC3E}">
        <p14:creationId xmlns:p14="http://schemas.microsoft.com/office/powerpoint/2010/main" val="4089189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Space Complexity</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lnSpcReduction="10000"/>
          </a:bodyPr>
          <a:lstStyle/>
          <a:p>
            <a:r>
              <a:rPr lang="en-IN" sz="2400" dirty="0"/>
              <a:t>The amount of computer </a:t>
            </a:r>
            <a:r>
              <a:rPr lang="en-IN" sz="2400" b="1" dirty="0"/>
              <a:t>memory</a:t>
            </a:r>
            <a:r>
              <a:rPr lang="en-IN" sz="2400" dirty="0"/>
              <a:t> required to solve the given problem of particular </a:t>
            </a:r>
            <a:r>
              <a:rPr lang="en-IN" sz="2400" b="1" dirty="0"/>
              <a:t>size</a:t>
            </a:r>
            <a:r>
              <a:rPr lang="en-IN" sz="2400" dirty="0"/>
              <a:t> is called as </a:t>
            </a:r>
            <a:r>
              <a:rPr lang="en-IN" sz="2400" b="1" dirty="0"/>
              <a:t>space</a:t>
            </a:r>
            <a:r>
              <a:rPr lang="en-IN" sz="2400" dirty="0"/>
              <a:t> complexity. The space complexity depends on two components:</a:t>
            </a:r>
          </a:p>
          <a:p>
            <a:r>
              <a:rPr lang="en-IN" sz="2400" b="1" dirty="0"/>
              <a:t> Fixed Part</a:t>
            </a:r>
            <a:r>
              <a:rPr lang="en-IN" sz="2400" dirty="0"/>
              <a:t> - It is needed for instruction space i.e byte code, variable space, constants space etc.</a:t>
            </a:r>
          </a:p>
          <a:p>
            <a:r>
              <a:rPr lang="en-IN" sz="2400" b="1" dirty="0"/>
              <a:t> Variable Part</a:t>
            </a:r>
            <a:r>
              <a:rPr lang="en-IN" sz="2400" dirty="0"/>
              <a:t> - Instance of input  and output data.</a:t>
            </a:r>
          </a:p>
          <a:p>
            <a:r>
              <a:rPr lang="en-IN" sz="2400" b="1" dirty="0"/>
              <a:t>Space(S)</a:t>
            </a:r>
            <a:r>
              <a:rPr lang="en-IN" sz="2400" dirty="0"/>
              <a:t> = </a:t>
            </a:r>
            <a:r>
              <a:rPr lang="en-IN" sz="2400" b="1" dirty="0"/>
              <a:t>Fixed Part + Variable Part</a:t>
            </a:r>
            <a:endParaRPr lang="en-IN" sz="2400" dirty="0"/>
          </a:p>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spTree>
    <p:extLst>
      <p:ext uri="{BB962C8B-B14F-4D97-AF65-F5344CB8AC3E}">
        <p14:creationId xmlns:p14="http://schemas.microsoft.com/office/powerpoint/2010/main" val="506099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141300" y="586585"/>
            <a:ext cx="8246070" cy="610821"/>
          </a:xfrm>
        </p:spPr>
        <p:txBody>
          <a:bodyPr vert="horz" lIns="91440" tIns="45720" rIns="99060" bIns="45720" rtlCol="0" anchor="ctr">
            <a:normAutofit fontScale="90000"/>
          </a:bodyPr>
          <a:lstStyle/>
          <a:p>
            <a:r>
              <a:rPr lang="en-US" dirty="0" smtClean="0"/>
              <a:t>  An Example</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a:bodyPr>
          <a:lstStyle/>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pic>
        <p:nvPicPr>
          <p:cNvPr id="2" name="Picture 1"/>
          <p:cNvPicPr>
            <a:picLocks noChangeAspect="1"/>
          </p:cNvPicPr>
          <p:nvPr/>
        </p:nvPicPr>
        <p:blipFill>
          <a:blip r:embed="rId3"/>
          <a:stretch>
            <a:fillRect/>
          </a:stretch>
        </p:blipFill>
        <p:spPr>
          <a:xfrm>
            <a:off x="18265" y="0"/>
            <a:ext cx="4123035" cy="4816630"/>
          </a:xfrm>
          <a:prstGeom prst="rect">
            <a:avLst/>
          </a:prstGeom>
        </p:spPr>
      </p:pic>
    </p:spTree>
    <p:extLst>
      <p:ext uri="{BB962C8B-B14F-4D97-AF65-F5344CB8AC3E}">
        <p14:creationId xmlns:p14="http://schemas.microsoft.com/office/powerpoint/2010/main" val="17247515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Time</a:t>
            </a:r>
            <a:r>
              <a:rPr lang="en-US" dirty="0" smtClean="0"/>
              <a:t> Complexity</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a:bodyPr>
          <a:lstStyle/>
          <a:p>
            <a:r>
              <a:rPr lang="en-IN" sz="2400" dirty="0"/>
              <a:t>The </a:t>
            </a:r>
            <a:r>
              <a:rPr lang="en-IN" sz="2400" b="1" dirty="0"/>
              <a:t>time</a:t>
            </a:r>
            <a:r>
              <a:rPr lang="en-IN" sz="2400" dirty="0"/>
              <a:t> required to </a:t>
            </a:r>
            <a:r>
              <a:rPr lang="en-IN" sz="2400" b="1" dirty="0"/>
              <a:t>analyze</a:t>
            </a:r>
            <a:r>
              <a:rPr lang="en-IN" sz="2400" dirty="0"/>
              <a:t> the given problem of particular</a:t>
            </a:r>
            <a:r>
              <a:rPr lang="en-IN" sz="2400" b="1" dirty="0"/>
              <a:t> size</a:t>
            </a:r>
            <a:r>
              <a:rPr lang="en-IN" sz="2400" dirty="0"/>
              <a:t> is known as the time complexity. It depends on two components:</a:t>
            </a:r>
          </a:p>
          <a:p>
            <a:pPr lvl="1"/>
            <a:r>
              <a:rPr lang="en-IN" sz="2400" b="1" dirty="0"/>
              <a:t>Fixed Part</a:t>
            </a:r>
            <a:r>
              <a:rPr lang="en-IN" sz="2400" dirty="0"/>
              <a:t> - Compile time</a:t>
            </a:r>
          </a:p>
          <a:p>
            <a:pPr lvl="1"/>
            <a:r>
              <a:rPr lang="en-IN" sz="2400" b="1" dirty="0"/>
              <a:t>Variable Part</a:t>
            </a:r>
            <a:r>
              <a:rPr lang="en-IN" sz="2400" dirty="0"/>
              <a:t> - Run time dependent on problem </a:t>
            </a:r>
            <a:r>
              <a:rPr lang="en-IN" sz="2400" dirty="0" smtClean="0"/>
              <a:t>instance. Run </a:t>
            </a:r>
            <a:r>
              <a:rPr lang="en-IN" sz="2400" dirty="0"/>
              <a:t>time is considered usually and compile time is ignored.</a:t>
            </a:r>
          </a:p>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spTree>
    <p:extLst>
      <p:ext uri="{BB962C8B-B14F-4D97-AF65-F5344CB8AC3E}">
        <p14:creationId xmlns:p14="http://schemas.microsoft.com/office/powerpoint/2010/main" val="8943293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Ways to Count Time</a:t>
            </a:r>
            <a:r>
              <a:rPr lang="en-US" dirty="0" smtClean="0"/>
              <a:t> Complexity</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fontScale="47500" lnSpcReduction="20000"/>
          </a:bodyPr>
          <a:lstStyle/>
          <a:p>
            <a:r>
              <a:rPr lang="en-IN" sz="4200" dirty="0">
                <a:latin typeface="Corbel" panose="020B0503020204020204" pitchFamily="34" charset="0"/>
              </a:rPr>
              <a:t>Use a </a:t>
            </a:r>
            <a:r>
              <a:rPr lang="en-IN" sz="4200" b="1" dirty="0">
                <a:latin typeface="Corbel" panose="020B0503020204020204" pitchFamily="34" charset="0"/>
              </a:rPr>
              <a:t>stop watch</a:t>
            </a:r>
            <a:r>
              <a:rPr lang="en-IN" sz="4200" dirty="0">
                <a:latin typeface="Corbel" panose="020B0503020204020204" pitchFamily="34" charset="0"/>
              </a:rPr>
              <a:t> and  time is obtained in </a:t>
            </a:r>
            <a:r>
              <a:rPr lang="en-IN" sz="4200" b="1" dirty="0">
                <a:latin typeface="Corbel" panose="020B0503020204020204" pitchFamily="34" charset="0"/>
              </a:rPr>
              <a:t>seconds or milliseconds</a:t>
            </a:r>
            <a:r>
              <a:rPr lang="en-IN" sz="4200" dirty="0">
                <a:latin typeface="Corbel" panose="020B0503020204020204" pitchFamily="34" charset="0"/>
              </a:rPr>
              <a:t>.</a:t>
            </a:r>
          </a:p>
          <a:p>
            <a:r>
              <a:rPr lang="en-IN" sz="4200" b="1" dirty="0">
                <a:latin typeface="Corbel" panose="020B0503020204020204" pitchFamily="34" charset="0"/>
              </a:rPr>
              <a:t>Step Count </a:t>
            </a:r>
            <a:r>
              <a:rPr lang="en-IN" sz="4200" dirty="0">
                <a:latin typeface="Corbel" panose="020B0503020204020204" pitchFamily="34" charset="0"/>
              </a:rPr>
              <a:t>- Count no of program steps. </a:t>
            </a:r>
          </a:p>
          <a:p>
            <a:pPr lvl="1"/>
            <a:r>
              <a:rPr lang="en-IN" sz="4200" b="1" dirty="0">
                <a:latin typeface="Corbel" panose="020B0503020204020204" pitchFamily="34" charset="0"/>
              </a:rPr>
              <a:t>Comments</a:t>
            </a:r>
            <a:r>
              <a:rPr lang="en-IN" sz="4200" dirty="0">
                <a:latin typeface="Corbel" panose="020B0503020204020204" pitchFamily="34" charset="0"/>
              </a:rPr>
              <a:t> are not evaluated so they are </a:t>
            </a:r>
            <a:r>
              <a:rPr lang="en-IN" sz="4200" b="1" dirty="0">
                <a:latin typeface="Corbel" panose="020B0503020204020204" pitchFamily="34" charset="0"/>
              </a:rPr>
              <a:t>not</a:t>
            </a:r>
            <a:r>
              <a:rPr lang="en-IN" sz="4200" dirty="0">
                <a:latin typeface="Corbel" panose="020B0503020204020204" pitchFamily="34" charset="0"/>
              </a:rPr>
              <a:t> considered as program</a:t>
            </a:r>
            <a:r>
              <a:rPr lang="en-IN" sz="4200" b="1" dirty="0">
                <a:latin typeface="Corbel" panose="020B0503020204020204" pitchFamily="34" charset="0"/>
              </a:rPr>
              <a:t> step</a:t>
            </a:r>
            <a:r>
              <a:rPr lang="en-IN" sz="4200" dirty="0">
                <a:latin typeface="Corbel" panose="020B0503020204020204" pitchFamily="34" charset="0"/>
              </a:rPr>
              <a:t>.</a:t>
            </a:r>
          </a:p>
          <a:p>
            <a:pPr lvl="1"/>
            <a:r>
              <a:rPr lang="en-IN" sz="4200" dirty="0">
                <a:latin typeface="Corbel" panose="020B0503020204020204" pitchFamily="34" charset="0"/>
              </a:rPr>
              <a:t>In </a:t>
            </a:r>
            <a:r>
              <a:rPr lang="en-IN" sz="4200" b="1" dirty="0">
                <a:latin typeface="Corbel" panose="020B0503020204020204" pitchFamily="34" charset="0"/>
              </a:rPr>
              <a:t>while</a:t>
            </a:r>
            <a:r>
              <a:rPr lang="en-IN" sz="4200" dirty="0">
                <a:latin typeface="Corbel" panose="020B0503020204020204" pitchFamily="34" charset="0"/>
              </a:rPr>
              <a:t> loop </a:t>
            </a:r>
            <a:r>
              <a:rPr lang="en-IN" sz="4200" b="1" dirty="0">
                <a:latin typeface="Corbel" panose="020B0503020204020204" pitchFamily="34" charset="0"/>
              </a:rPr>
              <a:t>steps</a:t>
            </a:r>
            <a:r>
              <a:rPr lang="en-IN" sz="4200" dirty="0">
                <a:latin typeface="Corbel" panose="020B0503020204020204" pitchFamily="34" charset="0"/>
              </a:rPr>
              <a:t> are equal to the </a:t>
            </a:r>
            <a:r>
              <a:rPr lang="en-IN" sz="4200" b="1" dirty="0">
                <a:latin typeface="Corbel" panose="020B0503020204020204" pitchFamily="34" charset="0"/>
              </a:rPr>
              <a:t>number</a:t>
            </a:r>
            <a:r>
              <a:rPr lang="en-IN" sz="4200" dirty="0">
                <a:latin typeface="Corbel" panose="020B0503020204020204" pitchFamily="34" charset="0"/>
              </a:rPr>
              <a:t> of times loop gets </a:t>
            </a:r>
            <a:r>
              <a:rPr lang="en-IN" sz="4200" b="1" dirty="0">
                <a:latin typeface="Corbel" panose="020B0503020204020204" pitchFamily="34" charset="0"/>
              </a:rPr>
              <a:t>executed</a:t>
            </a:r>
            <a:r>
              <a:rPr lang="en-IN" sz="4200" dirty="0">
                <a:latin typeface="Corbel" panose="020B0503020204020204" pitchFamily="34" charset="0"/>
              </a:rPr>
              <a:t>.</a:t>
            </a:r>
          </a:p>
          <a:p>
            <a:pPr lvl="1"/>
            <a:r>
              <a:rPr lang="en-IN" sz="4200" dirty="0">
                <a:latin typeface="Corbel" panose="020B0503020204020204" pitchFamily="34" charset="0"/>
              </a:rPr>
              <a:t>In </a:t>
            </a:r>
            <a:r>
              <a:rPr lang="en-IN" sz="4200" b="1" dirty="0">
                <a:latin typeface="Corbel" panose="020B0503020204020204" pitchFamily="34" charset="0"/>
              </a:rPr>
              <a:t>for</a:t>
            </a:r>
            <a:r>
              <a:rPr lang="en-IN" sz="4200" dirty="0">
                <a:latin typeface="Corbel" panose="020B0503020204020204" pitchFamily="34" charset="0"/>
              </a:rPr>
              <a:t> loop, steps are equal to number of times an </a:t>
            </a:r>
            <a:r>
              <a:rPr lang="en-IN" sz="4200" b="1" dirty="0">
                <a:latin typeface="Corbel" panose="020B0503020204020204" pitchFamily="34" charset="0"/>
              </a:rPr>
              <a:t>expression</a:t>
            </a:r>
            <a:r>
              <a:rPr lang="en-IN" sz="4200" dirty="0">
                <a:latin typeface="Corbel" panose="020B0503020204020204" pitchFamily="34" charset="0"/>
              </a:rPr>
              <a:t> is checked for </a:t>
            </a:r>
            <a:r>
              <a:rPr lang="en-IN" sz="4200" b="1" dirty="0">
                <a:latin typeface="Corbel" panose="020B0503020204020204" pitchFamily="34" charset="0"/>
              </a:rPr>
              <a:t>condition</a:t>
            </a:r>
            <a:r>
              <a:rPr lang="en-IN" sz="4200" dirty="0">
                <a:latin typeface="Corbel" panose="020B0503020204020204" pitchFamily="34" charset="0"/>
              </a:rPr>
              <a:t>.</a:t>
            </a:r>
          </a:p>
          <a:p>
            <a:pPr lvl="1"/>
            <a:r>
              <a:rPr lang="en-IN" sz="4200" dirty="0">
                <a:latin typeface="Corbel" panose="020B0503020204020204" pitchFamily="34" charset="0"/>
              </a:rPr>
              <a:t>A single expression is considered as a </a:t>
            </a:r>
            <a:r>
              <a:rPr lang="en-IN" sz="4200" b="1" dirty="0">
                <a:latin typeface="Corbel" panose="020B0503020204020204" pitchFamily="34" charset="0"/>
              </a:rPr>
              <a:t>single</a:t>
            </a:r>
            <a:r>
              <a:rPr lang="en-IN" sz="4200" dirty="0">
                <a:latin typeface="Corbel" panose="020B0503020204020204" pitchFamily="34" charset="0"/>
              </a:rPr>
              <a:t> step. Example </a:t>
            </a:r>
            <a:r>
              <a:rPr lang="en-IN" sz="4200" b="1" dirty="0">
                <a:latin typeface="Corbel" panose="020B0503020204020204" pitchFamily="34" charset="0"/>
              </a:rPr>
              <a:t>a+f+r+w+w/q-d-f</a:t>
            </a:r>
            <a:r>
              <a:rPr lang="en-IN" sz="4200" dirty="0">
                <a:latin typeface="Corbel" panose="020B0503020204020204" pitchFamily="34" charset="0"/>
              </a:rPr>
              <a:t> is </a:t>
            </a:r>
            <a:r>
              <a:rPr lang="en-IN" sz="4200" b="1" dirty="0">
                <a:latin typeface="Corbel" panose="020B0503020204020204" pitchFamily="34" charset="0"/>
              </a:rPr>
              <a:t>one step</a:t>
            </a:r>
            <a:r>
              <a:rPr lang="en-IN" sz="4200" dirty="0">
                <a:latin typeface="Corbel" panose="020B0503020204020204" pitchFamily="34" charset="0"/>
              </a:rPr>
              <a:t>.</a:t>
            </a:r>
          </a:p>
          <a:p>
            <a:r>
              <a:rPr lang="en-IN" sz="4200" b="1" dirty="0">
                <a:latin typeface="Corbel" panose="020B0503020204020204" pitchFamily="34" charset="0"/>
              </a:rPr>
              <a:t>Rate of Growth</a:t>
            </a:r>
            <a:r>
              <a:rPr lang="en-IN" sz="4200" dirty="0">
                <a:latin typeface="Corbel" panose="020B0503020204020204" pitchFamily="34" charset="0"/>
              </a:rPr>
              <a:t>(Asymptotic Notations</a:t>
            </a:r>
            <a:r>
              <a:rPr lang="en-IN" dirty="0"/>
              <a:t>)</a:t>
            </a:r>
          </a:p>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spTree>
    <p:extLst>
      <p:ext uri="{BB962C8B-B14F-4D97-AF65-F5344CB8AC3E}">
        <p14:creationId xmlns:p14="http://schemas.microsoft.com/office/powerpoint/2010/main" val="2492917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43555" y="586585"/>
            <a:ext cx="8246070" cy="610821"/>
          </a:xfrm>
        </p:spPr>
        <p:txBody>
          <a:bodyPr vert="horz" lIns="91440" tIns="45720" rIns="99060" bIns="45720" rtlCol="0" anchor="ctr">
            <a:normAutofit fontScale="90000"/>
          </a:bodyPr>
          <a:lstStyle/>
          <a:p>
            <a:r>
              <a:rPr lang="en-US" dirty="0" smtClean="0"/>
              <a:t>Exa</a:t>
            </a:r>
            <a:r>
              <a:rPr lang="en-US" dirty="0" smtClean="0"/>
              <a:t>mple of Step Count</a:t>
            </a:r>
            <a:endParaRPr lang="en-US" dirty="0" smtClean="0"/>
          </a:p>
        </p:txBody>
      </p:sp>
      <p:sp>
        <p:nvSpPr>
          <p:cNvPr id="9219" name="Rectangle 2"/>
          <p:cNvSpPr>
            <a:spLocks noGrp="1" noChangeArrowheads="1"/>
          </p:cNvSpPr>
          <p:nvPr>
            <p:ph type="body" idx="1"/>
          </p:nvPr>
        </p:nvSpPr>
        <p:spPr>
          <a:xfrm>
            <a:off x="143555" y="1350110"/>
            <a:ext cx="8246070" cy="3512213"/>
          </a:xfrm>
        </p:spPr>
        <p:txBody>
          <a:bodyPr vert="horz" lIns="91440" tIns="45720" rIns="99060" bIns="45720" rtlCol="0">
            <a:normAutofit/>
          </a:bodyPr>
          <a:lstStyle/>
          <a:p>
            <a:pPr marL="0" indent="0">
              <a:buNone/>
            </a:pPr>
            <a:endParaRPr lang="en-IN" dirty="0"/>
          </a:p>
          <a:p>
            <a:pPr marL="72000" indent="0" algn="just">
              <a:lnSpc>
                <a:spcPct val="120000"/>
              </a:lnSpc>
              <a:spcBef>
                <a:spcPts val="0"/>
              </a:spcBef>
              <a:buNone/>
            </a:pPr>
            <a:endParaRPr lang="en-IN" sz="2400" dirty="0" smtClean="0">
              <a:latin typeface="Corbel" panose="020B0503020204020204" pitchFamily="34" charset="0"/>
            </a:endParaRPr>
          </a:p>
          <a:p>
            <a:pPr marL="72000" indent="0" algn="just">
              <a:lnSpc>
                <a:spcPct val="120000"/>
              </a:lnSpc>
              <a:spcBef>
                <a:spcPts val="0"/>
              </a:spcBef>
              <a:buNone/>
            </a:pPr>
            <a:r>
              <a:rPr lang="en-IN" sz="2400" dirty="0">
                <a:latin typeface="Corbel" panose="020B0503020204020204" pitchFamily="34" charset="0"/>
              </a:rPr>
              <a:t> </a:t>
            </a:r>
            <a:r>
              <a:rPr lang="en-IN" sz="2400" dirty="0" smtClean="0">
                <a:latin typeface="Corbel" panose="020B0503020204020204" pitchFamily="34" charset="0"/>
              </a:rPr>
              <a:t>         </a:t>
            </a:r>
            <a:endParaRPr lang="en-US" sz="2400" dirty="0">
              <a:latin typeface="Corbel" panose="020B0503020204020204" pitchFamily="34" charset="0"/>
            </a:endParaRPr>
          </a:p>
        </p:txBody>
      </p:sp>
      <p:pic>
        <p:nvPicPr>
          <p:cNvPr id="2" name="Picture 1"/>
          <p:cNvPicPr>
            <a:picLocks noChangeAspect="1"/>
          </p:cNvPicPr>
          <p:nvPr/>
        </p:nvPicPr>
        <p:blipFill>
          <a:blip r:embed="rId3"/>
          <a:stretch>
            <a:fillRect/>
          </a:stretch>
        </p:blipFill>
        <p:spPr>
          <a:xfrm>
            <a:off x="754375" y="1502815"/>
            <a:ext cx="2290575" cy="3464167"/>
          </a:xfrm>
          <a:prstGeom prst="rect">
            <a:avLst/>
          </a:prstGeom>
        </p:spPr>
      </p:pic>
      <p:pic>
        <p:nvPicPr>
          <p:cNvPr id="3" name="Picture 2"/>
          <p:cNvPicPr>
            <a:picLocks noChangeAspect="1"/>
          </p:cNvPicPr>
          <p:nvPr/>
        </p:nvPicPr>
        <p:blipFill>
          <a:blip r:embed="rId4"/>
          <a:stretch>
            <a:fillRect/>
          </a:stretch>
        </p:blipFill>
        <p:spPr>
          <a:xfrm>
            <a:off x="3961180" y="1361593"/>
            <a:ext cx="3288565" cy="3500730"/>
          </a:xfrm>
          <a:prstGeom prst="rect">
            <a:avLst/>
          </a:prstGeom>
        </p:spPr>
      </p:pic>
    </p:spTree>
    <p:extLst>
      <p:ext uri="{BB962C8B-B14F-4D97-AF65-F5344CB8AC3E}">
        <p14:creationId xmlns:p14="http://schemas.microsoft.com/office/powerpoint/2010/main" val="1636522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1336</Words>
  <Application>Microsoft Office PowerPoint</Application>
  <PresentationFormat>On-screen Show (16:9)</PresentationFormat>
  <Paragraphs>180</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Malgun Gothic</vt:lpstr>
      <vt:lpstr>Arial</vt:lpstr>
      <vt:lpstr>Calibri</vt:lpstr>
      <vt:lpstr>Corbel</vt:lpstr>
      <vt:lpstr>Wingdings</vt:lpstr>
      <vt:lpstr>ヒラギノ角ゴ ProN W3</vt:lpstr>
      <vt:lpstr>Office Theme</vt:lpstr>
      <vt:lpstr>Artificial Intelligence (AI)</vt:lpstr>
      <vt:lpstr>Agenda</vt:lpstr>
      <vt:lpstr>Complexity : An Introduction</vt:lpstr>
      <vt:lpstr>Complexity : A Basic Operation</vt:lpstr>
      <vt:lpstr>Space Complexity</vt:lpstr>
      <vt:lpstr>  An Example</vt:lpstr>
      <vt:lpstr>Time Complexity</vt:lpstr>
      <vt:lpstr>Ways to Count Time Complexity</vt:lpstr>
      <vt:lpstr>Example of Step Count</vt:lpstr>
      <vt:lpstr>Asymptotic Notation</vt:lpstr>
      <vt:lpstr>Asymptotic Notation</vt:lpstr>
      <vt:lpstr>Big Oh Notation</vt:lpstr>
      <vt:lpstr>Big Oh Notation : Example (1)</vt:lpstr>
      <vt:lpstr>Big Oh Notation : Example (2)</vt:lpstr>
      <vt:lpstr>Big Oh Notation : Example (3)</vt:lpstr>
      <vt:lpstr>NP, NP  Complete and NP Hard (1)</vt:lpstr>
      <vt:lpstr>NP, NP  Complete and NP Hard (2)</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2019-06-05T00:11:52Z</dcterms:modified>
</cp:coreProperties>
</file>