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slide" Target="slides/slide20.xml"/><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9" name="Google Shape;16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4" name="Google Shape;19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3" name="Google Shape;20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IN" sz="1200" u="none" strike="noStrike">
                <a:solidFill>
                  <a:schemeClr val="dk1"/>
                </a:solidFill>
                <a:latin typeface="Calibri"/>
                <a:ea typeface="Calibri"/>
                <a:cs typeface="Calibri"/>
                <a:sym typeface="Calibri"/>
              </a:rPr>
              <a:t>Best Case</a:t>
            </a:r>
            <a:endParaRPr/>
          </a:p>
          <a:p>
            <a:pPr indent="0" lvl="0" marL="0" rtl="0" algn="l">
              <a:spcBef>
                <a:spcPts val="0"/>
              </a:spcBef>
              <a:spcAft>
                <a:spcPts val="0"/>
              </a:spcAft>
              <a:buNone/>
            </a:pPr>
            <a:r>
              <a:rPr b="0" i="0" lang="en-IN" sz="1200" u="none" strike="noStrike">
                <a:solidFill>
                  <a:schemeClr val="dk1"/>
                </a:solidFill>
                <a:latin typeface="Calibri"/>
                <a:ea typeface="Calibri"/>
                <a:cs typeface="Calibri"/>
                <a:sym typeface="Calibri"/>
              </a:rPr>
              <a:t>It is the </a:t>
            </a:r>
            <a:r>
              <a:rPr b="1" i="0" lang="en-IN" sz="1200" u="none" strike="noStrike">
                <a:solidFill>
                  <a:schemeClr val="dk1"/>
                </a:solidFill>
                <a:latin typeface="Calibri"/>
                <a:ea typeface="Calibri"/>
                <a:cs typeface="Calibri"/>
                <a:sym typeface="Calibri"/>
              </a:rPr>
              <a:t>minimum</a:t>
            </a:r>
            <a:r>
              <a:rPr b="0" i="0" lang="en-IN" sz="1200" u="none" strike="noStrike">
                <a:solidFill>
                  <a:schemeClr val="dk1"/>
                </a:solidFill>
                <a:latin typeface="Calibri"/>
                <a:ea typeface="Calibri"/>
                <a:cs typeface="Calibri"/>
                <a:sym typeface="Calibri"/>
              </a:rPr>
              <a:t> time required to solve the given problem of particular size.For e.g.in </a:t>
            </a:r>
            <a:r>
              <a:rPr b="1" i="0" lang="en-IN" sz="1200" u="none" strike="noStrike">
                <a:solidFill>
                  <a:schemeClr val="dk1"/>
                </a:solidFill>
                <a:latin typeface="Calibri"/>
                <a:ea typeface="Calibri"/>
                <a:cs typeface="Calibri"/>
                <a:sym typeface="Calibri"/>
              </a:rPr>
              <a:t>linear search</a:t>
            </a:r>
            <a:r>
              <a:rPr b="0" i="0" lang="en-IN" sz="1200" u="none" strike="noStrike">
                <a:solidFill>
                  <a:schemeClr val="dk1"/>
                </a:solidFill>
                <a:latin typeface="Calibri"/>
                <a:ea typeface="Calibri"/>
                <a:cs typeface="Calibri"/>
                <a:sym typeface="Calibri"/>
              </a:rPr>
              <a:t> if element is found at first location then it will be the best case scenario and complexity will be </a:t>
            </a:r>
            <a:r>
              <a:rPr b="1" i="0" lang="en-IN" sz="1200" u="none" strike="noStrike">
                <a:solidFill>
                  <a:schemeClr val="dk1"/>
                </a:solidFill>
                <a:latin typeface="Calibri"/>
                <a:ea typeface="Calibri"/>
                <a:cs typeface="Calibri"/>
                <a:sym typeface="Calibri"/>
              </a:rPr>
              <a:t>O(1)</a:t>
            </a:r>
            <a:r>
              <a:rPr b="0" i="0" lang="en-IN" sz="1200" u="none" strike="noStrike">
                <a:solidFill>
                  <a:schemeClr val="dk1"/>
                </a:solidFill>
                <a:latin typeface="Calibri"/>
                <a:ea typeface="Calibri"/>
                <a:cs typeface="Calibri"/>
                <a:sym typeface="Calibri"/>
              </a:rPr>
              <a:t> as the running time is minimum.</a:t>
            </a:r>
            <a:endParaRPr/>
          </a:p>
          <a:p>
            <a:pPr indent="0" lvl="0" marL="0" rtl="0" algn="l">
              <a:spcBef>
                <a:spcPts val="0"/>
              </a:spcBef>
              <a:spcAft>
                <a:spcPts val="0"/>
              </a:spcAft>
              <a:buNone/>
            </a:pPr>
            <a:r>
              <a:rPr b="1" i="0" lang="en-IN" sz="1200" u="none" strike="noStrike">
                <a:solidFill>
                  <a:schemeClr val="dk1"/>
                </a:solidFill>
                <a:latin typeface="Calibri"/>
                <a:ea typeface="Calibri"/>
                <a:cs typeface="Calibri"/>
                <a:sym typeface="Calibri"/>
              </a:rPr>
              <a:t>Average Case</a:t>
            </a:r>
            <a:endParaRPr/>
          </a:p>
          <a:p>
            <a:pPr indent="0" lvl="0" marL="0" rtl="0" algn="l">
              <a:spcBef>
                <a:spcPts val="0"/>
              </a:spcBef>
              <a:spcAft>
                <a:spcPts val="0"/>
              </a:spcAft>
              <a:buNone/>
            </a:pPr>
            <a:r>
              <a:rPr b="0" i="0" lang="en-IN" sz="1200" u="none" strike="noStrike">
                <a:solidFill>
                  <a:schemeClr val="dk1"/>
                </a:solidFill>
                <a:latin typeface="Calibri"/>
                <a:ea typeface="Calibri"/>
                <a:cs typeface="Calibri"/>
                <a:sym typeface="Calibri"/>
              </a:rPr>
              <a:t>It is </a:t>
            </a:r>
            <a:r>
              <a:rPr b="1" i="0" lang="en-IN" sz="1200" u="none" strike="noStrike">
                <a:solidFill>
                  <a:schemeClr val="dk1"/>
                </a:solidFill>
                <a:latin typeface="Calibri"/>
                <a:ea typeface="Calibri"/>
                <a:cs typeface="Calibri"/>
                <a:sym typeface="Calibri"/>
              </a:rPr>
              <a:t>average</a:t>
            </a:r>
            <a:r>
              <a:rPr b="0" i="0" lang="en-IN" sz="1200" u="none" strike="noStrike">
                <a:solidFill>
                  <a:schemeClr val="dk1"/>
                </a:solidFill>
                <a:latin typeface="Calibri"/>
                <a:ea typeface="Calibri"/>
                <a:cs typeface="Calibri"/>
                <a:sym typeface="Calibri"/>
              </a:rPr>
              <a:t> cost and time required for a given problem of particular size.For e.g. in</a:t>
            </a:r>
            <a:r>
              <a:rPr b="1" i="0" lang="en-IN" sz="1200" u="none" strike="noStrike">
                <a:solidFill>
                  <a:schemeClr val="dk1"/>
                </a:solidFill>
                <a:latin typeface="Calibri"/>
                <a:ea typeface="Calibri"/>
                <a:cs typeface="Calibri"/>
                <a:sym typeface="Calibri"/>
              </a:rPr>
              <a:t> linear search</a:t>
            </a:r>
            <a:r>
              <a:rPr b="0" i="0" lang="en-IN" sz="1200" u="none" strike="noStrike">
                <a:solidFill>
                  <a:schemeClr val="dk1"/>
                </a:solidFill>
                <a:latin typeface="Calibri"/>
                <a:ea typeface="Calibri"/>
                <a:cs typeface="Calibri"/>
                <a:sym typeface="Calibri"/>
              </a:rPr>
              <a:t> if there are n elements and item is found at n/2 location,then it will be a average case scenario and complexity will be </a:t>
            </a:r>
            <a:r>
              <a:rPr b="1" i="0" lang="en-IN" sz="1200" u="none" strike="noStrike">
                <a:solidFill>
                  <a:schemeClr val="dk1"/>
                </a:solidFill>
                <a:latin typeface="Calibri"/>
                <a:ea typeface="Calibri"/>
                <a:cs typeface="Calibri"/>
                <a:sym typeface="Calibri"/>
              </a:rPr>
              <a:t>O(n/2)</a:t>
            </a:r>
            <a:r>
              <a:rPr b="0" i="0" lang="en-IN" sz="1200" u="none" strike="noStrike">
                <a:solidFill>
                  <a:schemeClr val="dk1"/>
                </a:solidFill>
                <a:latin typeface="Calibri"/>
                <a:ea typeface="Calibri"/>
                <a:cs typeface="Calibri"/>
                <a:sym typeface="Calibri"/>
              </a:rPr>
              <a:t>.</a:t>
            </a:r>
            <a:endParaRPr/>
          </a:p>
          <a:p>
            <a:pPr indent="0" lvl="0" marL="0" rtl="0" algn="l">
              <a:spcBef>
                <a:spcPts val="0"/>
              </a:spcBef>
              <a:spcAft>
                <a:spcPts val="0"/>
              </a:spcAft>
              <a:buNone/>
            </a:pPr>
            <a:r>
              <a:rPr b="1" i="0" lang="en-IN" sz="1200" u="none" strike="noStrike">
                <a:solidFill>
                  <a:schemeClr val="dk1"/>
                </a:solidFill>
                <a:latin typeface="Calibri"/>
                <a:ea typeface="Calibri"/>
                <a:cs typeface="Calibri"/>
                <a:sym typeface="Calibri"/>
              </a:rPr>
              <a:t>Worst Case</a:t>
            </a:r>
            <a:endParaRPr/>
          </a:p>
          <a:p>
            <a:pPr indent="0" lvl="0" marL="0" rtl="0" algn="l">
              <a:spcBef>
                <a:spcPts val="0"/>
              </a:spcBef>
              <a:spcAft>
                <a:spcPts val="0"/>
              </a:spcAft>
              <a:buNone/>
            </a:pPr>
            <a:r>
              <a:rPr b="0" i="0" lang="en-IN" sz="1200" u="none" strike="noStrike">
                <a:solidFill>
                  <a:schemeClr val="dk1"/>
                </a:solidFill>
                <a:latin typeface="Calibri"/>
                <a:ea typeface="Calibri"/>
                <a:cs typeface="Calibri"/>
                <a:sym typeface="Calibri"/>
              </a:rPr>
              <a:t>The </a:t>
            </a:r>
            <a:r>
              <a:rPr b="1" i="0" lang="en-IN" sz="1200" u="none" strike="noStrike">
                <a:solidFill>
                  <a:schemeClr val="dk1"/>
                </a:solidFill>
                <a:latin typeface="Calibri"/>
                <a:ea typeface="Calibri"/>
                <a:cs typeface="Calibri"/>
                <a:sym typeface="Calibri"/>
              </a:rPr>
              <a:t>maximum</a:t>
            </a:r>
            <a:r>
              <a:rPr b="0" i="0" lang="en-IN" sz="1200" u="none" strike="noStrike">
                <a:solidFill>
                  <a:schemeClr val="dk1"/>
                </a:solidFill>
                <a:latin typeface="Calibri"/>
                <a:ea typeface="Calibri"/>
                <a:cs typeface="Calibri"/>
                <a:sym typeface="Calibri"/>
              </a:rPr>
              <a:t> time required to solve a given problem of particular size.For e.g in linear search the worst case will either be item is present at last location or it is not present.The complexity will be </a:t>
            </a:r>
            <a:r>
              <a:rPr b="1" i="0" lang="en-IN" sz="1200" u="none" strike="noStrike">
                <a:solidFill>
                  <a:schemeClr val="dk1"/>
                </a:solidFill>
                <a:latin typeface="Calibri"/>
                <a:ea typeface="Calibri"/>
                <a:cs typeface="Calibri"/>
                <a:sym typeface="Calibri"/>
              </a:rPr>
              <a:t>O(n).</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4" name="Google Shape;20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2" name="Google Shape;21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2" name="Google Shape;22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1" name="Google Shape;23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en-IN" sz="1200" u="none" strike="noStrike">
                <a:solidFill>
                  <a:schemeClr val="dk1"/>
                </a:solidFill>
                <a:latin typeface="Calibri"/>
                <a:ea typeface="Calibri"/>
                <a:cs typeface="Calibri"/>
                <a:sym typeface="Calibri"/>
              </a:rPr>
              <a:t>Example of NP:</a:t>
            </a:r>
            <a:endParaRPr/>
          </a:p>
          <a:p>
            <a:pPr indent="0" lvl="0" marL="0" rtl="0" algn="l">
              <a:spcBef>
                <a:spcPts val="0"/>
              </a:spcBef>
              <a:spcAft>
                <a:spcPts val="0"/>
              </a:spcAft>
              <a:buNone/>
            </a:pPr>
            <a:r>
              <a:rPr b="0" i="1" lang="en-IN" sz="1200" u="none" strike="noStrike">
                <a:solidFill>
                  <a:schemeClr val="dk1"/>
                </a:solidFill>
                <a:latin typeface="Calibri"/>
                <a:ea typeface="Calibri"/>
                <a:cs typeface="Calibri"/>
                <a:sym typeface="Calibri"/>
              </a:rPr>
              <a:t>Integer factorisation</a:t>
            </a:r>
            <a:r>
              <a:rPr b="0" i="0" lang="en-IN" sz="1200" u="none" strike="noStrike">
                <a:solidFill>
                  <a:schemeClr val="dk1"/>
                </a:solidFill>
                <a:latin typeface="Calibri"/>
                <a:ea typeface="Calibri"/>
                <a:cs typeface="Calibri"/>
                <a:sym typeface="Calibri"/>
              </a:rPr>
              <a:t> is in NP. This is the problem that given integers n and m, is there an integer f with 1 &lt; f &lt; m, such that f divides n (f is a small factor of n)? </a:t>
            </a:r>
            <a:endParaRPr/>
          </a:p>
          <a:p>
            <a:pPr indent="0" lvl="0" marL="0" rtl="0" algn="l">
              <a:spcBef>
                <a:spcPts val="0"/>
              </a:spcBef>
              <a:spcAft>
                <a:spcPts val="0"/>
              </a:spcAft>
              <a:buNone/>
            </a:pPr>
            <a:r>
              <a:rPr b="0" i="0" lang="en-IN" sz="1200" u="none" strike="noStrike">
                <a:solidFill>
                  <a:schemeClr val="dk1"/>
                </a:solidFill>
                <a:latin typeface="Calibri"/>
                <a:ea typeface="Calibri"/>
                <a:cs typeface="Calibri"/>
                <a:sym typeface="Calibri"/>
              </a:rPr>
              <a:t>This is a decision problem because the answers are yes or no. If someone hands us an instance of the problem (so they hand us integers n and m) and an integer f with 1 &lt; f &lt; m, and claim that f is a factor of n (the certificate), we can check the answer in </a:t>
            </a:r>
            <a:r>
              <a:rPr b="0" i="1" lang="en-IN" sz="1200" u="none" strike="noStrike">
                <a:solidFill>
                  <a:schemeClr val="dk1"/>
                </a:solidFill>
                <a:latin typeface="Calibri"/>
                <a:ea typeface="Calibri"/>
                <a:cs typeface="Calibri"/>
                <a:sym typeface="Calibri"/>
              </a:rPr>
              <a:t>polynomial time</a:t>
            </a:r>
            <a:r>
              <a:rPr b="0" i="0" lang="en-IN" sz="1200" u="none" strike="noStrike">
                <a:solidFill>
                  <a:schemeClr val="dk1"/>
                </a:solidFill>
                <a:latin typeface="Calibri"/>
                <a:ea typeface="Calibri"/>
                <a:cs typeface="Calibri"/>
                <a:sym typeface="Calibri"/>
              </a:rPr>
              <a:t> by performing the division n / f.</a:t>
            </a:r>
            <a:endParaRPr/>
          </a:p>
          <a:p>
            <a:pPr indent="0" lvl="0" marL="0" rtl="0" algn="l">
              <a:spcBef>
                <a:spcPts val="0"/>
              </a:spcBef>
              <a:spcAft>
                <a:spcPts val="0"/>
              </a:spcAft>
              <a:buNone/>
            </a:pPr>
            <a:r>
              <a:t/>
            </a:r>
            <a:endParaRPr/>
          </a:p>
        </p:txBody>
      </p:sp>
      <p:sp>
        <p:nvSpPr>
          <p:cNvPr id="232" name="Google Shape;23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 name="Google Shape;1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3" name="Google Shape;15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0" name="Google Shape;1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u="none" strike="noStrike">
                <a:solidFill>
                  <a:schemeClr val="dk1"/>
                </a:solidFill>
                <a:latin typeface="Calibri"/>
                <a:ea typeface="Calibri"/>
                <a:cs typeface="Calibri"/>
                <a:sym typeface="Calibri"/>
              </a:rPr>
              <a:t>Step count is a </a:t>
            </a:r>
            <a:r>
              <a:rPr b="1" i="0" lang="en-IN" sz="1200" u="none" strike="noStrike">
                <a:solidFill>
                  <a:schemeClr val="dk1"/>
                </a:solidFill>
                <a:latin typeface="Calibri"/>
                <a:ea typeface="Calibri"/>
                <a:cs typeface="Calibri"/>
                <a:sym typeface="Calibri"/>
              </a:rPr>
              <a:t>difficult</a:t>
            </a:r>
            <a:r>
              <a:rPr b="0" i="0" lang="en-IN" sz="1200" u="none" strike="noStrike">
                <a:solidFill>
                  <a:schemeClr val="dk1"/>
                </a:solidFill>
                <a:latin typeface="Calibri"/>
                <a:ea typeface="Calibri"/>
                <a:cs typeface="Calibri"/>
                <a:sym typeface="Calibri"/>
              </a:rPr>
              <a:t> approach if we need to </a:t>
            </a:r>
            <a:r>
              <a:rPr b="1" i="0" lang="en-IN" sz="1200" u="none" strike="noStrike">
                <a:solidFill>
                  <a:schemeClr val="dk1"/>
                </a:solidFill>
                <a:latin typeface="Calibri"/>
                <a:ea typeface="Calibri"/>
                <a:cs typeface="Calibri"/>
                <a:sym typeface="Calibri"/>
              </a:rPr>
              <a:t>compare</a:t>
            </a:r>
            <a:r>
              <a:rPr b="0" i="0" lang="en-IN" sz="1200" u="none" strike="noStrike">
                <a:solidFill>
                  <a:schemeClr val="dk1"/>
                </a:solidFill>
                <a:latin typeface="Calibri"/>
                <a:ea typeface="Calibri"/>
                <a:cs typeface="Calibri"/>
                <a:sym typeface="Calibri"/>
              </a:rPr>
              <a:t> results. For example: If we used two techniques to solve one problem and </a:t>
            </a:r>
            <a:r>
              <a:rPr b="1" i="0" lang="en-IN" sz="1200" u="none" strike="noStrike">
                <a:solidFill>
                  <a:schemeClr val="dk1"/>
                </a:solidFill>
                <a:latin typeface="Calibri"/>
                <a:ea typeface="Calibri"/>
                <a:cs typeface="Calibri"/>
                <a:sym typeface="Calibri"/>
              </a:rPr>
              <a:t>T(1)</a:t>
            </a:r>
            <a:r>
              <a:rPr b="0" i="0" lang="en-IN" sz="1200" u="none" strike="noStrike">
                <a:solidFill>
                  <a:schemeClr val="dk1"/>
                </a:solidFill>
                <a:latin typeface="Calibri"/>
                <a:ea typeface="Calibri"/>
                <a:cs typeface="Calibri"/>
                <a:sym typeface="Calibri"/>
              </a:rPr>
              <a:t> is the running time of first technique and </a:t>
            </a:r>
            <a:r>
              <a:rPr b="1" i="0" lang="en-IN" sz="1200" u="none" strike="noStrike">
                <a:solidFill>
                  <a:schemeClr val="dk1"/>
                </a:solidFill>
                <a:latin typeface="Calibri"/>
                <a:ea typeface="Calibri"/>
                <a:cs typeface="Calibri"/>
                <a:sym typeface="Calibri"/>
              </a:rPr>
              <a:t>T(2)</a:t>
            </a:r>
            <a:r>
              <a:rPr b="0" i="0" lang="en-IN" sz="1200" u="none" strike="noStrike">
                <a:solidFill>
                  <a:schemeClr val="dk1"/>
                </a:solidFill>
                <a:latin typeface="Calibri"/>
                <a:ea typeface="Calibri"/>
                <a:cs typeface="Calibri"/>
                <a:sym typeface="Calibri"/>
              </a:rPr>
              <a:t> is the running time of second technique. Say </a:t>
            </a:r>
            <a:r>
              <a:rPr b="1" i="0" lang="en-IN" sz="1200" u="none" strike="noStrike">
                <a:solidFill>
                  <a:schemeClr val="dk1"/>
                </a:solidFill>
                <a:latin typeface="Calibri"/>
                <a:ea typeface="Calibri"/>
                <a:cs typeface="Calibri"/>
                <a:sym typeface="Calibri"/>
              </a:rPr>
              <a:t>T(1) =( n+1</a:t>
            </a:r>
            <a:r>
              <a:rPr b="0" i="0" lang="en-IN" sz="1200" u="none" strike="noStrike">
                <a:solidFill>
                  <a:schemeClr val="dk1"/>
                </a:solidFill>
                <a:latin typeface="Calibri"/>
                <a:ea typeface="Calibri"/>
                <a:cs typeface="Calibri"/>
                <a:sym typeface="Calibri"/>
              </a:rPr>
              <a:t> </a:t>
            </a:r>
            <a:r>
              <a:rPr b="1" i="0" lang="en-IN" sz="1200" u="none" strike="noStrike">
                <a:solidFill>
                  <a:schemeClr val="dk1"/>
                </a:solidFill>
                <a:latin typeface="Calibri"/>
                <a:ea typeface="Calibri"/>
                <a:cs typeface="Calibri"/>
                <a:sym typeface="Calibri"/>
              </a:rPr>
              <a:t>)</a:t>
            </a:r>
            <a:r>
              <a:rPr b="0" i="0" lang="en-IN" sz="1200" u="none" strike="noStrike">
                <a:solidFill>
                  <a:schemeClr val="dk1"/>
                </a:solidFill>
                <a:latin typeface="Calibri"/>
                <a:ea typeface="Calibri"/>
                <a:cs typeface="Calibri"/>
                <a:sym typeface="Calibri"/>
              </a:rPr>
              <a:t>and </a:t>
            </a:r>
            <a:r>
              <a:rPr b="1" i="0" lang="en-IN" sz="1200" u="none" strike="noStrike">
                <a:solidFill>
                  <a:schemeClr val="dk1"/>
                </a:solidFill>
                <a:latin typeface="Calibri"/>
                <a:ea typeface="Calibri"/>
                <a:cs typeface="Calibri"/>
                <a:sym typeface="Calibri"/>
              </a:rPr>
              <a:t>T(2)</a:t>
            </a:r>
            <a:r>
              <a:rPr b="0" i="0" lang="en-IN" sz="1200" u="none" strike="noStrike">
                <a:solidFill>
                  <a:schemeClr val="dk1"/>
                </a:solidFill>
                <a:latin typeface="Calibri"/>
                <a:ea typeface="Calibri"/>
                <a:cs typeface="Calibri"/>
                <a:sym typeface="Calibri"/>
              </a:rPr>
              <a:t> is </a:t>
            </a:r>
            <a:r>
              <a:rPr b="1" i="0" lang="en-IN" sz="1200" u="none" strike="noStrike">
                <a:solidFill>
                  <a:schemeClr val="dk1"/>
                </a:solidFill>
                <a:latin typeface="Calibri"/>
                <a:ea typeface="Calibri"/>
                <a:cs typeface="Calibri"/>
                <a:sym typeface="Calibri"/>
              </a:rPr>
              <a:t>(n</a:t>
            </a:r>
            <a:r>
              <a:rPr b="1" baseline="30000" i="0" lang="en-IN" sz="1200" u="none" strike="noStrike">
                <a:solidFill>
                  <a:schemeClr val="dk1"/>
                </a:solidFill>
                <a:latin typeface="Calibri"/>
                <a:ea typeface="Calibri"/>
                <a:cs typeface="Calibri"/>
                <a:sym typeface="Calibri"/>
              </a:rPr>
              <a:t>2 </a:t>
            </a:r>
            <a:r>
              <a:rPr b="1" i="0" lang="en-IN" sz="1200" u="none" strike="noStrike">
                <a:solidFill>
                  <a:schemeClr val="dk1"/>
                </a:solidFill>
                <a:latin typeface="Calibri"/>
                <a:ea typeface="Calibri"/>
                <a:cs typeface="Calibri"/>
                <a:sym typeface="Calibri"/>
              </a:rPr>
              <a:t>+ 1)</a:t>
            </a:r>
            <a:r>
              <a:rPr b="0" i="0" lang="en-IN" sz="1200" u="none" strike="noStrike">
                <a:solidFill>
                  <a:schemeClr val="dk1"/>
                </a:solidFill>
                <a:latin typeface="Calibri"/>
                <a:ea typeface="Calibri"/>
                <a:cs typeface="Calibri"/>
                <a:sym typeface="Calibri"/>
              </a:rPr>
              <a:t>. We cannot decide which one is the better solution,so for comparisons '</a:t>
            </a:r>
            <a:r>
              <a:rPr b="1" i="0" lang="en-IN" sz="1200" u="none" strike="noStrike">
                <a:solidFill>
                  <a:schemeClr val="dk1"/>
                </a:solidFill>
                <a:latin typeface="Calibri"/>
                <a:ea typeface="Calibri"/>
                <a:cs typeface="Calibri"/>
                <a:sym typeface="Calibri"/>
              </a:rPr>
              <a:t>Rate of growth</a:t>
            </a:r>
            <a:r>
              <a:rPr b="0" i="0" lang="en-IN" sz="1200" u="none" strike="noStrike">
                <a:solidFill>
                  <a:schemeClr val="dk1"/>
                </a:solidFill>
                <a:latin typeface="Calibri"/>
                <a:ea typeface="Calibri"/>
                <a:cs typeface="Calibri"/>
                <a:sym typeface="Calibri"/>
              </a:rPr>
              <a:t>'  i.e. </a:t>
            </a:r>
            <a:r>
              <a:rPr b="1" i="0" lang="en-IN" sz="1200" u="none" strike="noStrike">
                <a:solidFill>
                  <a:schemeClr val="dk1"/>
                </a:solidFill>
                <a:latin typeface="Calibri"/>
                <a:ea typeface="Calibri"/>
                <a:cs typeface="Calibri"/>
                <a:sym typeface="Calibri"/>
              </a:rPr>
              <a:t>asymptotic notations</a:t>
            </a:r>
            <a:r>
              <a:rPr b="0" i="0" lang="en-IN" sz="1200" u="none" strike="noStrike">
                <a:solidFill>
                  <a:schemeClr val="dk1"/>
                </a:solidFill>
                <a:latin typeface="Calibri"/>
                <a:ea typeface="Calibri"/>
                <a:cs typeface="Calibri"/>
                <a:sym typeface="Calibri"/>
              </a:rPr>
              <a:t> of time space complexity functions are much convenient to use.</a:t>
            </a:r>
            <a:endParaRPr/>
          </a:p>
        </p:txBody>
      </p:sp>
      <p:sp>
        <p:nvSpPr>
          <p:cNvPr id="161" name="Google Shape;16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IN"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601670" y="1350110"/>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01669" y="2877160"/>
            <a:ext cx="8398775" cy="1374345"/>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Clr>
                <a:srgbClr val="F2CD44"/>
              </a:buClr>
              <a:buSzPts val="2800"/>
              <a:buNone/>
              <a:defRPr b="0" i="0" sz="2800">
                <a:solidFill>
                  <a:srgbClr val="F2CD44"/>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7" name="Google Shape;77;p11"/>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1" name="Shape 81"/>
        <p:cNvGrpSpPr/>
        <p:nvPr/>
      </p:nvGrpSpPr>
      <p:grpSpPr>
        <a:xfrm>
          <a:off x="0" y="0"/>
          <a:ext cx="0" cy="0"/>
          <a:chOff x="0" y="0"/>
          <a:chExt cx="0" cy="0"/>
        </a:xfrm>
      </p:grpSpPr>
      <p:sp>
        <p:nvSpPr>
          <p:cNvPr id="82" name="Google Shape;82;p1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4" name="Google Shape;84;p1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5" name="Google Shape;85;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3"/>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4"/>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E:\websites\free-power-point-templates\2012\logos.png" id="100" name="Google Shape;100;p14"/>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type="obj">
  <p:cSld name="OBJEC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448964" y="433880"/>
            <a:ext cx="6260905" cy="5726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448965" y="1044700"/>
            <a:ext cx="6260906" cy="3511061"/>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1D1B10"/>
              </a:buClr>
              <a:buSzPts val="2800"/>
              <a:buChar char="•"/>
              <a:defRPr sz="2800">
                <a:solidFill>
                  <a:srgbClr val="1D1B10"/>
                </a:solidFill>
              </a:defRPr>
            </a:lvl1pPr>
            <a:lvl2pPr indent="-406400" lvl="1" marL="914400" algn="l">
              <a:spcBef>
                <a:spcPts val="560"/>
              </a:spcBef>
              <a:spcAft>
                <a:spcPts val="0"/>
              </a:spcAft>
              <a:buClr>
                <a:srgbClr val="1D1B10"/>
              </a:buClr>
              <a:buSzPts val="2800"/>
              <a:buChar char="–"/>
              <a:defRPr>
                <a:solidFill>
                  <a:srgbClr val="1D1B10"/>
                </a:solidFill>
              </a:defRPr>
            </a:lvl2pPr>
            <a:lvl3pPr indent="-381000" lvl="2" marL="1371600" algn="l">
              <a:spcBef>
                <a:spcPts val="480"/>
              </a:spcBef>
              <a:spcAft>
                <a:spcPts val="0"/>
              </a:spcAft>
              <a:buClr>
                <a:srgbClr val="1D1B10"/>
              </a:buClr>
              <a:buSzPts val="2400"/>
              <a:buChar char="•"/>
              <a:defRPr>
                <a:solidFill>
                  <a:srgbClr val="1D1B10"/>
                </a:solidFill>
              </a:defRPr>
            </a:lvl3pPr>
            <a:lvl4pPr indent="-355600" lvl="3" marL="1828800" algn="l">
              <a:spcBef>
                <a:spcPts val="400"/>
              </a:spcBef>
              <a:spcAft>
                <a:spcPts val="0"/>
              </a:spcAft>
              <a:buClr>
                <a:srgbClr val="1D1B10"/>
              </a:buClr>
              <a:buSzPts val="2000"/>
              <a:buChar char="–"/>
              <a:defRPr>
                <a:solidFill>
                  <a:srgbClr val="1D1B10"/>
                </a:solidFill>
              </a:defRPr>
            </a:lvl4pPr>
            <a:lvl5pPr indent="-355600" lvl="4" marL="2286000" algn="l">
              <a:spcBef>
                <a:spcPts val="400"/>
              </a:spcBef>
              <a:spcAft>
                <a:spcPts val="0"/>
              </a:spcAft>
              <a:buClr>
                <a:srgbClr val="1D1B10"/>
              </a:buClr>
              <a:buSzPts val="20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8" name="Shape 28"/>
        <p:cNvGrpSpPr/>
        <p:nvPr/>
      </p:nvGrpSpPr>
      <p:grpSpPr>
        <a:xfrm>
          <a:off x="0" y="0"/>
          <a:ext cx="0" cy="0"/>
          <a:chOff x="0" y="0"/>
          <a:chExt cx="0" cy="0"/>
        </a:xfrm>
      </p:grpSpPr>
      <p:sp>
        <p:nvSpPr>
          <p:cNvPr id="29" name="Google Shape;29;p4"/>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2CD44"/>
              </a:buClr>
              <a:buSzPts val="3600"/>
              <a:buFont typeface="Calibri"/>
              <a:buNone/>
              <a:defRPr sz="3600">
                <a:solidFill>
                  <a:srgbClr val="F2CD4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1D1B10"/>
              </a:buClr>
              <a:buSzPts val="2800"/>
              <a:buChar char="•"/>
              <a:defRPr sz="2800">
                <a:solidFill>
                  <a:srgbClr val="1D1B10"/>
                </a:solidFill>
              </a:defRPr>
            </a:lvl1pPr>
            <a:lvl2pPr indent="-406400" lvl="1" marL="914400" algn="l">
              <a:spcBef>
                <a:spcPts val="560"/>
              </a:spcBef>
              <a:spcAft>
                <a:spcPts val="0"/>
              </a:spcAft>
              <a:buClr>
                <a:srgbClr val="1D1B10"/>
              </a:buClr>
              <a:buSzPts val="2800"/>
              <a:buChar char="–"/>
              <a:defRPr>
                <a:solidFill>
                  <a:srgbClr val="1D1B10"/>
                </a:solidFill>
              </a:defRPr>
            </a:lvl2pPr>
            <a:lvl3pPr indent="-381000" lvl="2" marL="1371600" algn="l">
              <a:spcBef>
                <a:spcPts val="480"/>
              </a:spcBef>
              <a:spcAft>
                <a:spcPts val="0"/>
              </a:spcAft>
              <a:buClr>
                <a:srgbClr val="1D1B10"/>
              </a:buClr>
              <a:buSzPts val="2400"/>
              <a:buChar char="•"/>
              <a:defRPr>
                <a:solidFill>
                  <a:srgbClr val="1D1B10"/>
                </a:solidFill>
              </a:defRPr>
            </a:lvl3pPr>
            <a:lvl4pPr indent="-355600" lvl="3" marL="1828800" algn="l">
              <a:spcBef>
                <a:spcPts val="400"/>
              </a:spcBef>
              <a:spcAft>
                <a:spcPts val="0"/>
              </a:spcAft>
              <a:buClr>
                <a:srgbClr val="1D1B10"/>
              </a:buClr>
              <a:buSzPts val="2000"/>
              <a:buChar char="–"/>
              <a:defRPr>
                <a:solidFill>
                  <a:srgbClr val="1D1B10"/>
                </a:solidFill>
              </a:defRPr>
            </a:lvl4pPr>
            <a:lvl5pPr indent="-355600" lvl="4" marL="2286000" algn="l">
              <a:spcBef>
                <a:spcPts val="400"/>
              </a:spcBef>
              <a:spcAft>
                <a:spcPts val="0"/>
              </a:spcAft>
              <a:buClr>
                <a:srgbClr val="1D1B10"/>
              </a:buClr>
              <a:buSzPts val="20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38" name="Shape 38"/>
        <p:cNvGrpSpPr/>
        <p:nvPr/>
      </p:nvGrpSpPr>
      <p:grpSpPr>
        <a:xfrm>
          <a:off x="0" y="0"/>
          <a:ext cx="0" cy="0"/>
          <a:chOff x="0" y="0"/>
          <a:chExt cx="0" cy="0"/>
        </a:xfrm>
      </p:grpSpPr>
      <p:sp>
        <p:nvSpPr>
          <p:cNvPr id="39" name="Google Shape;39;p6"/>
          <p:cNvSpPr txBox="1"/>
          <p:nvPr>
            <p:ph idx="1" type="body"/>
          </p:nvPr>
        </p:nvSpPr>
        <p:spPr>
          <a:xfrm>
            <a:off x="242647" y="254632"/>
            <a:ext cx="8679898" cy="543185"/>
          </a:xfrm>
          <a:prstGeom prst="rect">
            <a:avLst/>
          </a:prstGeom>
          <a:noFill/>
          <a:ln>
            <a:noFill/>
          </a:ln>
        </p:spPr>
        <p:txBody>
          <a:bodyPr anchorCtr="0" anchor="ctr" bIns="45700" lIns="91425" spcFirstLastPara="1" rIns="91425" wrap="square" tIns="45700">
            <a:noAutofit/>
          </a:bodyPr>
          <a:lstStyle>
            <a:lvl1pPr indent="-228600" lvl="0" marL="457200" algn="ctr">
              <a:spcBef>
                <a:spcPts val="810"/>
              </a:spcBef>
              <a:spcAft>
                <a:spcPts val="0"/>
              </a:spcAft>
              <a:buClr>
                <a:srgbClr val="262626"/>
              </a:buClr>
              <a:buSzPts val="4050"/>
              <a:buNone/>
              <a:defRPr b="0" sz="4050">
                <a:solidFill>
                  <a:srgbClr val="262626"/>
                </a:solidFill>
                <a:latin typeface="Calibri"/>
                <a:ea typeface="Calibri"/>
                <a:cs typeface="Calibri"/>
                <a:sym typeface="Calibri"/>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40" name="Google Shape;40;p6"/>
          <p:cNvGrpSpPr/>
          <p:nvPr/>
        </p:nvGrpSpPr>
        <p:grpSpPr>
          <a:xfrm>
            <a:off x="0" y="4948390"/>
            <a:ext cx="9144000" cy="195110"/>
            <a:chOff x="4379494" y="697832"/>
            <a:chExt cx="2586787" cy="168442"/>
          </a:xfrm>
        </p:grpSpPr>
        <p:sp>
          <p:nvSpPr>
            <p:cNvPr id="41" name="Google Shape;41;p6"/>
            <p:cNvSpPr/>
            <p:nvPr/>
          </p:nvSpPr>
          <p:spPr>
            <a:xfrm>
              <a:off x="4379494" y="697832"/>
              <a:ext cx="517358" cy="1684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2" name="Google Shape;42;p6"/>
            <p:cNvSpPr/>
            <p:nvPr/>
          </p:nvSpPr>
          <p:spPr>
            <a:xfrm>
              <a:off x="4896852" y="697832"/>
              <a:ext cx="517358" cy="1684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3" name="Google Shape;43;p6"/>
            <p:cNvSpPr/>
            <p:nvPr/>
          </p:nvSpPr>
          <p:spPr>
            <a:xfrm>
              <a:off x="5414209" y="697832"/>
              <a:ext cx="517358" cy="16844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4" name="Google Shape;44;p6"/>
            <p:cNvSpPr/>
            <p:nvPr/>
          </p:nvSpPr>
          <p:spPr>
            <a:xfrm>
              <a:off x="5931566" y="697832"/>
              <a:ext cx="517358" cy="1684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5" name="Google Shape;45;p6"/>
            <p:cNvSpPr/>
            <p:nvPr/>
          </p:nvSpPr>
          <p:spPr>
            <a:xfrm>
              <a:off x="6448923" y="697832"/>
              <a:ext cx="517358" cy="1684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46" name="Google Shape;46;p6"/>
          <p:cNvSpPr/>
          <p:nvPr/>
        </p:nvSpPr>
        <p:spPr>
          <a:xfrm flipH="1" rot="10800000">
            <a:off x="0" y="2795036"/>
            <a:ext cx="1321594" cy="3428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7" name="Shape 47"/>
        <p:cNvGrpSpPr/>
        <p:nvPr/>
      </p:nvGrpSpPr>
      <p:grpSpPr>
        <a:xfrm>
          <a:off x="0" y="0"/>
          <a:ext cx="0" cy="0"/>
          <a:chOff x="0" y="0"/>
          <a:chExt cx="0" cy="0"/>
        </a:xfrm>
      </p:grpSpPr>
      <p:sp>
        <p:nvSpPr>
          <p:cNvPr id="48" name="Google Shape;48;p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0" name="Google Shape;50;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0" name="Shape 60"/>
        <p:cNvGrpSpPr/>
        <p:nvPr/>
      </p:nvGrpSpPr>
      <p:grpSpPr>
        <a:xfrm>
          <a:off x="0" y="0"/>
          <a:ext cx="0" cy="0"/>
          <a:chOff x="0" y="0"/>
          <a:chExt cx="0" cy="0"/>
        </a:xfrm>
      </p:grpSpPr>
      <p:sp>
        <p:nvSpPr>
          <p:cNvPr id="61" name="Google Shape;61;p9"/>
          <p:cNvSpPr txBox="1"/>
          <p:nvPr>
            <p:ph type="title"/>
          </p:nvPr>
        </p:nvSpPr>
        <p:spPr>
          <a:xfrm>
            <a:off x="525317" y="433880"/>
            <a:ext cx="8093365" cy="6108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2CD44"/>
              </a:buClr>
              <a:buSzPts val="3600"/>
              <a:buFont typeface="Calibri"/>
              <a:buNone/>
              <a:defRPr sz="3600">
                <a:solidFill>
                  <a:srgbClr val="F2CD4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536879" y="1655519"/>
            <a:ext cx="4040188" cy="47982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1D1B10"/>
              </a:buClr>
              <a:buSzPts val="2400"/>
              <a:buNone/>
              <a:defRPr b="1" sz="2400">
                <a:solidFill>
                  <a:srgbClr val="1D1B1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9"/>
          <p:cNvSpPr txBox="1"/>
          <p:nvPr>
            <p:ph idx="2" type="body"/>
          </p:nvPr>
        </p:nvSpPr>
        <p:spPr>
          <a:xfrm>
            <a:off x="536879" y="2127916"/>
            <a:ext cx="4040188" cy="2276294"/>
          </a:xfrm>
          <a:prstGeom prst="rect">
            <a:avLst/>
          </a:prstGeom>
          <a:noFill/>
          <a:ln>
            <a:noFill/>
          </a:ln>
        </p:spPr>
        <p:txBody>
          <a:bodyPr anchorCtr="0" anchor="t" bIns="45700" lIns="91425" spcFirstLastPara="1" rIns="91425" wrap="square" tIns="45700">
            <a:noAutofit/>
          </a:bodyPr>
          <a:lstStyle>
            <a:lvl1pPr indent="-381000" lvl="0" marL="457200" algn="ctr">
              <a:spcBef>
                <a:spcPts val="480"/>
              </a:spcBef>
              <a:spcAft>
                <a:spcPts val="0"/>
              </a:spcAft>
              <a:buClr>
                <a:srgbClr val="1D1B10"/>
              </a:buClr>
              <a:buSzPts val="2400"/>
              <a:buChar char="•"/>
              <a:defRPr sz="2400">
                <a:solidFill>
                  <a:srgbClr val="1D1B10"/>
                </a:solidFill>
              </a:defRPr>
            </a:lvl1pPr>
            <a:lvl2pPr indent="-355600" lvl="1" marL="914400" algn="ctr">
              <a:spcBef>
                <a:spcPts val="400"/>
              </a:spcBef>
              <a:spcAft>
                <a:spcPts val="0"/>
              </a:spcAft>
              <a:buClr>
                <a:srgbClr val="1D1B10"/>
              </a:buClr>
              <a:buSzPts val="2000"/>
              <a:buChar char="–"/>
              <a:defRPr sz="2000">
                <a:solidFill>
                  <a:srgbClr val="1D1B10"/>
                </a:solidFill>
              </a:defRPr>
            </a:lvl2pPr>
            <a:lvl3pPr indent="-342900" lvl="2" marL="1371600" algn="ctr">
              <a:spcBef>
                <a:spcPts val="360"/>
              </a:spcBef>
              <a:spcAft>
                <a:spcPts val="0"/>
              </a:spcAft>
              <a:buClr>
                <a:srgbClr val="1D1B10"/>
              </a:buClr>
              <a:buSzPts val="1800"/>
              <a:buChar char="•"/>
              <a:defRPr sz="1800">
                <a:solidFill>
                  <a:srgbClr val="1D1B10"/>
                </a:solidFill>
              </a:defRPr>
            </a:lvl3pPr>
            <a:lvl4pPr indent="-330200" lvl="3" marL="1828800" algn="ctr">
              <a:spcBef>
                <a:spcPts val="320"/>
              </a:spcBef>
              <a:spcAft>
                <a:spcPts val="0"/>
              </a:spcAft>
              <a:buClr>
                <a:srgbClr val="1D1B10"/>
              </a:buClr>
              <a:buSzPts val="1600"/>
              <a:buChar char="–"/>
              <a:defRPr sz="1600">
                <a:solidFill>
                  <a:srgbClr val="1D1B10"/>
                </a:solidFill>
              </a:defRPr>
            </a:lvl4pPr>
            <a:lvl5pPr indent="-330200" lvl="4" marL="2286000" algn="ctr">
              <a:spcBef>
                <a:spcPts val="320"/>
              </a:spcBef>
              <a:spcAft>
                <a:spcPts val="0"/>
              </a:spcAft>
              <a:buClr>
                <a:srgbClr val="1D1B10"/>
              </a:buClr>
              <a:buSzPts val="1600"/>
              <a:buChar char="»"/>
              <a:defRPr sz="1600">
                <a:solidFill>
                  <a:srgbClr val="1D1B1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9"/>
          <p:cNvSpPr txBox="1"/>
          <p:nvPr>
            <p:ph idx="3" type="body"/>
          </p:nvPr>
        </p:nvSpPr>
        <p:spPr>
          <a:xfrm>
            <a:off x="4572000" y="1655519"/>
            <a:ext cx="4041775" cy="47982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1D1B10"/>
              </a:buClr>
              <a:buSzPts val="2400"/>
              <a:buNone/>
              <a:defRPr b="1" sz="2400">
                <a:solidFill>
                  <a:srgbClr val="1D1B1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9"/>
          <p:cNvSpPr txBox="1"/>
          <p:nvPr>
            <p:ph idx="4" type="body"/>
          </p:nvPr>
        </p:nvSpPr>
        <p:spPr>
          <a:xfrm>
            <a:off x="4572000" y="2127916"/>
            <a:ext cx="4041775" cy="2276294"/>
          </a:xfrm>
          <a:prstGeom prst="rect">
            <a:avLst/>
          </a:prstGeom>
          <a:noFill/>
          <a:ln>
            <a:noFill/>
          </a:ln>
        </p:spPr>
        <p:txBody>
          <a:bodyPr anchorCtr="0" anchor="t" bIns="45700" lIns="91425" spcFirstLastPara="1" rIns="91425" wrap="square" tIns="45700">
            <a:noAutofit/>
          </a:bodyPr>
          <a:lstStyle>
            <a:lvl1pPr indent="-381000" lvl="0" marL="457200" algn="ctr">
              <a:spcBef>
                <a:spcPts val="480"/>
              </a:spcBef>
              <a:spcAft>
                <a:spcPts val="0"/>
              </a:spcAft>
              <a:buClr>
                <a:srgbClr val="1D1B10"/>
              </a:buClr>
              <a:buSzPts val="2400"/>
              <a:buChar char="•"/>
              <a:defRPr sz="2400">
                <a:solidFill>
                  <a:srgbClr val="1D1B10"/>
                </a:solidFill>
              </a:defRPr>
            </a:lvl1pPr>
            <a:lvl2pPr indent="-355600" lvl="1" marL="914400" algn="ctr">
              <a:spcBef>
                <a:spcPts val="400"/>
              </a:spcBef>
              <a:spcAft>
                <a:spcPts val="0"/>
              </a:spcAft>
              <a:buClr>
                <a:srgbClr val="1D1B10"/>
              </a:buClr>
              <a:buSzPts val="2000"/>
              <a:buChar char="–"/>
              <a:defRPr sz="2000">
                <a:solidFill>
                  <a:srgbClr val="1D1B10"/>
                </a:solidFill>
              </a:defRPr>
            </a:lvl2pPr>
            <a:lvl3pPr indent="-342900" lvl="2" marL="1371600" algn="ctr">
              <a:spcBef>
                <a:spcPts val="360"/>
              </a:spcBef>
              <a:spcAft>
                <a:spcPts val="0"/>
              </a:spcAft>
              <a:buClr>
                <a:srgbClr val="1D1B10"/>
              </a:buClr>
              <a:buSzPts val="1800"/>
              <a:buChar char="•"/>
              <a:defRPr sz="1800">
                <a:solidFill>
                  <a:srgbClr val="1D1B10"/>
                </a:solidFill>
              </a:defRPr>
            </a:lvl3pPr>
            <a:lvl4pPr indent="-330200" lvl="3" marL="1828800" algn="ctr">
              <a:spcBef>
                <a:spcPts val="320"/>
              </a:spcBef>
              <a:spcAft>
                <a:spcPts val="0"/>
              </a:spcAft>
              <a:buClr>
                <a:srgbClr val="1D1B10"/>
              </a:buClr>
              <a:buSzPts val="1600"/>
              <a:buChar char="–"/>
              <a:defRPr sz="1600">
                <a:solidFill>
                  <a:srgbClr val="1D1B10"/>
                </a:solidFill>
              </a:defRPr>
            </a:lvl4pPr>
            <a:lvl5pPr indent="-330200" lvl="4" marL="2286000" algn="ctr">
              <a:spcBef>
                <a:spcPts val="320"/>
              </a:spcBef>
              <a:spcAft>
                <a:spcPts val="0"/>
              </a:spcAft>
              <a:buClr>
                <a:srgbClr val="1D1B10"/>
              </a:buClr>
              <a:buSzPts val="1600"/>
              <a:buChar char="»"/>
              <a:defRPr sz="1600">
                <a:solidFill>
                  <a:srgbClr val="1D1B1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1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5" name="Google Shape;15;p1"/>
          <p:cNvSpPr txBox="1"/>
          <p:nvPr/>
        </p:nvSpPr>
        <p:spPr>
          <a:xfrm>
            <a:off x="-9150" y="5213747"/>
            <a:ext cx="838962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I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ctrTitle"/>
          </p:nvPr>
        </p:nvSpPr>
        <p:spPr>
          <a:xfrm>
            <a:off x="143555" y="2419045"/>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Corbel"/>
              <a:buNone/>
            </a:pPr>
            <a:r>
              <a:rPr b="1" lang="en-IN" sz="4000">
                <a:latin typeface="Corbel"/>
                <a:ea typeface="Corbel"/>
                <a:cs typeface="Corbel"/>
                <a:sym typeface="Corbel"/>
              </a:rPr>
              <a:t>Artificial Intelligence (AI)</a:t>
            </a:r>
            <a:endParaRPr b="1" sz="4000">
              <a:latin typeface="Corbel"/>
              <a:ea typeface="Corbel"/>
              <a:cs typeface="Corbel"/>
              <a:sym typeface="Corbel"/>
            </a:endParaRPr>
          </a:p>
        </p:txBody>
      </p:sp>
      <p:sp>
        <p:nvSpPr>
          <p:cNvPr id="107" name="Google Shape;107;p15"/>
          <p:cNvSpPr txBox="1"/>
          <p:nvPr>
            <p:ph idx="1" type="subTitle"/>
          </p:nvPr>
        </p:nvSpPr>
        <p:spPr>
          <a:xfrm>
            <a:off x="183290" y="3487980"/>
            <a:ext cx="8398775" cy="13743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2CD44"/>
              </a:buClr>
              <a:buSzPts val="2800"/>
              <a:buNone/>
            </a:pPr>
            <a:r>
              <a:rPr b="1" lang="en-IN">
                <a:latin typeface="Corbel"/>
                <a:ea typeface="Corbel"/>
                <a:cs typeface="Corbel"/>
                <a:sym typeface="Corbel"/>
              </a:rPr>
              <a:t>Time and Space Complexity for Search Algorithm</a:t>
            </a:r>
            <a:endParaRPr b="1">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Asymptotic Notation</a:t>
            </a:r>
            <a:endParaRPr sz="3240"/>
          </a:p>
        </p:txBody>
      </p:sp>
      <p:sp>
        <p:nvSpPr>
          <p:cNvPr id="173" name="Google Shape;173;p24"/>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0" rtl="0" algn="l">
              <a:spcBef>
                <a:spcPts val="0"/>
              </a:spcBef>
              <a:spcAft>
                <a:spcPts val="0"/>
              </a:spcAft>
              <a:buClr>
                <a:srgbClr val="1D1B10"/>
              </a:buClr>
              <a:buSzPts val="2800"/>
              <a:buNone/>
            </a:pPr>
            <a:r>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
        <p:nvSpPr>
          <p:cNvPr id="174" name="Google Shape;174;p24"/>
          <p:cNvSpPr txBox="1"/>
          <p:nvPr/>
        </p:nvSpPr>
        <p:spPr>
          <a:xfrm>
            <a:off x="296259" y="1502815"/>
            <a:ext cx="8704185" cy="2862322"/>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Corbel"/>
                <a:ea typeface="Corbel"/>
                <a:cs typeface="Corbel"/>
                <a:sym typeface="Corbel"/>
              </a:rPr>
              <a:t>These notations gives the </a:t>
            </a:r>
            <a:r>
              <a:rPr b="1" lang="en-IN" sz="1800">
                <a:solidFill>
                  <a:schemeClr val="dk1"/>
                </a:solidFill>
                <a:latin typeface="Corbel"/>
                <a:ea typeface="Corbel"/>
                <a:cs typeface="Corbel"/>
                <a:sym typeface="Corbel"/>
              </a:rPr>
              <a:t>rate of growth</a:t>
            </a:r>
            <a:r>
              <a:rPr lang="en-IN" sz="1800">
                <a:solidFill>
                  <a:schemeClr val="dk1"/>
                </a:solidFill>
                <a:latin typeface="Corbel"/>
                <a:ea typeface="Corbel"/>
                <a:cs typeface="Corbel"/>
                <a:sym typeface="Corbel"/>
              </a:rPr>
              <a:t>. Instead of dealing with exact expressions we deal with asymptotic  behavior. Asymptotic means to approach a value or curve arbitrarily closely. Focus is on the exponential behavior of equation.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If we have expression like </a:t>
            </a:r>
            <a:r>
              <a:rPr b="1" lang="en-IN" sz="1800">
                <a:solidFill>
                  <a:schemeClr val="dk1"/>
                </a:solidFill>
                <a:latin typeface="Calibri"/>
                <a:ea typeface="Calibri"/>
                <a:cs typeface="Calibri"/>
                <a:sym typeface="Calibri"/>
              </a:rPr>
              <a:t>T(n)=3n</a:t>
            </a:r>
            <a:r>
              <a:rPr b="1" baseline="30000" lang="en-IN" sz="1800">
                <a:solidFill>
                  <a:schemeClr val="dk1"/>
                </a:solidFill>
                <a:latin typeface="Calibri"/>
                <a:ea typeface="Calibri"/>
                <a:cs typeface="Calibri"/>
                <a:sym typeface="Calibri"/>
              </a:rPr>
              <a:t>3 </a:t>
            </a:r>
            <a:r>
              <a:rPr b="1" lang="en-IN" sz="1800">
                <a:solidFill>
                  <a:schemeClr val="dk1"/>
                </a:solidFill>
                <a:latin typeface="Calibri"/>
                <a:ea typeface="Calibri"/>
                <a:cs typeface="Calibri"/>
                <a:sym typeface="Calibri"/>
              </a:rPr>
              <a:t>+5</a:t>
            </a:r>
            <a:r>
              <a:rPr lang="en-IN" sz="1800">
                <a:solidFill>
                  <a:schemeClr val="dk1"/>
                </a:solidFill>
                <a:latin typeface="Calibri"/>
                <a:ea typeface="Calibri"/>
                <a:cs typeface="Calibri"/>
                <a:sym typeface="Calibri"/>
              </a:rPr>
              <a:t> and </a:t>
            </a:r>
            <a:r>
              <a:rPr b="1" lang="en-IN" sz="1800">
                <a:solidFill>
                  <a:schemeClr val="dk1"/>
                </a:solidFill>
                <a:latin typeface="Calibri"/>
                <a:ea typeface="Calibri"/>
                <a:cs typeface="Calibri"/>
                <a:sym typeface="Calibri"/>
              </a:rPr>
              <a:t>T(n)=7 n</a:t>
            </a:r>
            <a:r>
              <a:rPr b="1" baseline="30000" lang="en-IN" sz="1800">
                <a:solidFill>
                  <a:schemeClr val="dk1"/>
                </a:solidFill>
                <a:latin typeface="Calibri"/>
                <a:ea typeface="Calibri"/>
                <a:cs typeface="Calibri"/>
                <a:sym typeface="Calibri"/>
              </a:rPr>
              <a:t>3 </a:t>
            </a:r>
            <a:r>
              <a:rPr b="1" lang="en-IN" sz="1800">
                <a:solidFill>
                  <a:schemeClr val="dk1"/>
                </a:solidFill>
                <a:latin typeface="Calibri"/>
                <a:ea typeface="Calibri"/>
                <a:cs typeface="Calibri"/>
                <a:sym typeface="Calibri"/>
              </a:rPr>
              <a:t>+10n</a:t>
            </a:r>
            <a:r>
              <a:rPr b="1" baseline="30000" lang="en-IN" sz="1800">
                <a:solidFill>
                  <a:schemeClr val="dk1"/>
                </a:solidFill>
                <a:latin typeface="Calibri"/>
                <a:ea typeface="Calibri"/>
                <a:cs typeface="Calibri"/>
                <a:sym typeface="Calibri"/>
              </a:rPr>
              <a:t>2</a:t>
            </a:r>
            <a:r>
              <a:rPr b="1" lang="en-IN" sz="1800">
                <a:solidFill>
                  <a:schemeClr val="dk1"/>
                </a:solidFill>
                <a:latin typeface="Calibri"/>
                <a:ea typeface="Calibri"/>
                <a:cs typeface="Calibri"/>
                <a:sym typeface="Calibri"/>
              </a:rPr>
              <a:t>+5</a:t>
            </a:r>
            <a:r>
              <a:rPr lang="en-IN" sz="1800">
                <a:solidFill>
                  <a:schemeClr val="dk1"/>
                </a:solidFill>
                <a:latin typeface="Calibri"/>
                <a:ea typeface="Calibri"/>
                <a:cs typeface="Calibri"/>
                <a:sym typeface="Calibri"/>
              </a:rPr>
              <a:t> we will consider on </a:t>
            </a:r>
            <a:r>
              <a:rPr b="1" lang="en-IN" sz="1800">
                <a:solidFill>
                  <a:schemeClr val="dk1"/>
                </a:solidFill>
                <a:latin typeface="Calibri"/>
                <a:ea typeface="Calibri"/>
                <a:cs typeface="Calibri"/>
                <a:sym typeface="Calibri"/>
              </a:rPr>
              <a:t>highest power</a:t>
            </a:r>
            <a:r>
              <a:rPr lang="en-IN" sz="1800">
                <a:solidFill>
                  <a:schemeClr val="dk1"/>
                </a:solidFill>
                <a:latin typeface="Calibri"/>
                <a:ea typeface="Calibri"/>
                <a:cs typeface="Calibri"/>
                <a:sym typeface="Calibri"/>
              </a:rPr>
              <a:t> i.e </a:t>
            </a:r>
            <a:r>
              <a:rPr b="1" lang="en-IN" sz="1800">
                <a:solidFill>
                  <a:schemeClr val="dk1"/>
                </a:solidFill>
                <a:latin typeface="Calibri"/>
                <a:ea typeface="Calibri"/>
                <a:cs typeface="Calibri"/>
                <a:sym typeface="Calibri"/>
              </a:rPr>
              <a:t>n</a:t>
            </a:r>
            <a:r>
              <a:rPr b="1" baseline="30000" lang="en-IN" sz="18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.The analysis will not really change as these both equations are similar to</a:t>
            </a:r>
            <a:r>
              <a:rPr b="1" lang="en-IN" sz="1800">
                <a:solidFill>
                  <a:schemeClr val="dk1"/>
                </a:solidFill>
                <a:latin typeface="Calibri"/>
                <a:ea typeface="Calibri"/>
                <a:cs typeface="Calibri"/>
                <a:sym typeface="Calibri"/>
              </a:rPr>
              <a:t> n</a:t>
            </a:r>
            <a:r>
              <a:rPr b="1" baseline="30000" lang="en-IN" sz="18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.But on contrary we need to separate our results if analysis are like </a:t>
            </a:r>
            <a:r>
              <a:rPr b="1" lang="en-IN" sz="1800">
                <a:solidFill>
                  <a:schemeClr val="dk1"/>
                </a:solidFill>
                <a:latin typeface="Calibri"/>
                <a:ea typeface="Calibri"/>
                <a:cs typeface="Calibri"/>
                <a:sym typeface="Calibri"/>
              </a:rPr>
              <a:t>T(n) = 3n</a:t>
            </a:r>
            <a:r>
              <a:rPr b="1" baseline="30000" lang="en-IN" sz="1800">
                <a:solidFill>
                  <a:schemeClr val="dk1"/>
                </a:solidFill>
                <a:latin typeface="Calibri"/>
                <a:ea typeface="Calibri"/>
                <a:cs typeface="Calibri"/>
                <a:sym typeface="Calibri"/>
              </a:rPr>
              <a:t>3 </a:t>
            </a:r>
            <a:r>
              <a:rPr b="1" lang="en-IN" sz="1800">
                <a:solidFill>
                  <a:schemeClr val="dk1"/>
                </a:solidFill>
                <a:latin typeface="Calibri"/>
                <a:ea typeface="Calibri"/>
                <a:cs typeface="Calibri"/>
                <a:sym typeface="Calibri"/>
              </a:rPr>
              <a:t>+5</a:t>
            </a:r>
            <a:r>
              <a:rPr lang="en-IN" sz="1800">
                <a:solidFill>
                  <a:schemeClr val="dk1"/>
                </a:solidFill>
                <a:latin typeface="Calibri"/>
                <a:ea typeface="Calibri"/>
                <a:cs typeface="Calibri"/>
                <a:sym typeface="Calibri"/>
              </a:rPr>
              <a:t> and </a:t>
            </a:r>
            <a:r>
              <a:rPr b="1" lang="en-IN" sz="1800">
                <a:solidFill>
                  <a:schemeClr val="dk1"/>
                </a:solidFill>
                <a:latin typeface="Calibri"/>
                <a:ea typeface="Calibri"/>
                <a:cs typeface="Calibri"/>
                <a:sym typeface="Calibri"/>
              </a:rPr>
              <a:t>T(n)=10n</a:t>
            </a:r>
            <a:r>
              <a:rPr b="1" baseline="30000" lang="en-IN" sz="1800">
                <a:solidFill>
                  <a:schemeClr val="dk1"/>
                </a:solidFill>
                <a:latin typeface="Calibri"/>
                <a:ea typeface="Calibri"/>
                <a:cs typeface="Calibri"/>
                <a:sym typeface="Calibri"/>
              </a:rPr>
              <a:t>2</a:t>
            </a:r>
            <a:r>
              <a:rPr b="1" lang="en-IN" sz="1800">
                <a:solidFill>
                  <a:schemeClr val="dk1"/>
                </a:solidFill>
                <a:latin typeface="Calibri"/>
                <a:ea typeface="Calibri"/>
                <a:cs typeface="Calibri"/>
                <a:sym typeface="Calibri"/>
              </a:rPr>
              <a:t>+5</a:t>
            </a:r>
            <a:r>
              <a:rPr lang="en-IN" sz="1800">
                <a:solidFill>
                  <a:schemeClr val="dk1"/>
                </a:solidFill>
                <a:latin typeface="Calibri"/>
                <a:ea typeface="Calibri"/>
                <a:cs typeface="Calibri"/>
                <a:sym typeface="Calibri"/>
              </a:rPr>
              <a:t> as highest powers are different.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The three asymptotic notations are: Big-O (O), Big-Omega(Ω), Big-Theta(Θ)</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Asymptotic Notation</a:t>
            </a:r>
            <a:endParaRPr sz="3240"/>
          </a:p>
        </p:txBody>
      </p:sp>
      <p:sp>
        <p:nvSpPr>
          <p:cNvPr id="181" name="Google Shape;181;p25"/>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0" rtl="0" algn="l">
              <a:spcBef>
                <a:spcPts val="0"/>
              </a:spcBef>
              <a:spcAft>
                <a:spcPts val="0"/>
              </a:spcAft>
              <a:buClr>
                <a:srgbClr val="1D1B10"/>
              </a:buClr>
              <a:buSzPts val="2800"/>
              <a:buNone/>
            </a:pPr>
            <a:r>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
        <p:nvSpPr>
          <p:cNvPr id="182" name="Google Shape;182;p25"/>
          <p:cNvSpPr txBox="1"/>
          <p:nvPr/>
        </p:nvSpPr>
        <p:spPr>
          <a:xfrm>
            <a:off x="296259" y="1502815"/>
            <a:ext cx="8704185" cy="2862322"/>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lang="en-IN" sz="1800">
                <a:solidFill>
                  <a:schemeClr val="dk1"/>
                </a:solidFill>
                <a:latin typeface="Corbel"/>
                <a:ea typeface="Corbel"/>
                <a:cs typeface="Corbel"/>
                <a:sym typeface="Corbel"/>
              </a:rPr>
              <a:t>These notations gives the </a:t>
            </a:r>
            <a:r>
              <a:rPr b="1" lang="en-IN" sz="1800">
                <a:solidFill>
                  <a:schemeClr val="dk1"/>
                </a:solidFill>
                <a:latin typeface="Corbel"/>
                <a:ea typeface="Corbel"/>
                <a:cs typeface="Corbel"/>
                <a:sym typeface="Corbel"/>
              </a:rPr>
              <a:t>rate of growth</a:t>
            </a:r>
            <a:r>
              <a:rPr lang="en-IN" sz="1800">
                <a:solidFill>
                  <a:schemeClr val="dk1"/>
                </a:solidFill>
                <a:latin typeface="Corbel"/>
                <a:ea typeface="Corbel"/>
                <a:cs typeface="Corbel"/>
                <a:sym typeface="Corbel"/>
              </a:rPr>
              <a:t>. Instead of dealing with exact expressions we deal with asymptotic  behavior. Asymptotic means to approach a value or curve arbitrarily closely. Focus is on the exponential behavior of equation.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If we have expression like </a:t>
            </a:r>
            <a:r>
              <a:rPr b="1" lang="en-IN" sz="1800">
                <a:solidFill>
                  <a:schemeClr val="dk1"/>
                </a:solidFill>
                <a:latin typeface="Calibri"/>
                <a:ea typeface="Calibri"/>
                <a:cs typeface="Calibri"/>
                <a:sym typeface="Calibri"/>
              </a:rPr>
              <a:t>T(n)=3n</a:t>
            </a:r>
            <a:r>
              <a:rPr b="1" baseline="30000" lang="en-IN" sz="1800">
                <a:solidFill>
                  <a:schemeClr val="dk1"/>
                </a:solidFill>
                <a:latin typeface="Calibri"/>
                <a:ea typeface="Calibri"/>
                <a:cs typeface="Calibri"/>
                <a:sym typeface="Calibri"/>
              </a:rPr>
              <a:t>3 </a:t>
            </a:r>
            <a:r>
              <a:rPr b="1" lang="en-IN" sz="1800">
                <a:solidFill>
                  <a:schemeClr val="dk1"/>
                </a:solidFill>
                <a:latin typeface="Calibri"/>
                <a:ea typeface="Calibri"/>
                <a:cs typeface="Calibri"/>
                <a:sym typeface="Calibri"/>
              </a:rPr>
              <a:t>+5</a:t>
            </a:r>
            <a:r>
              <a:rPr lang="en-IN" sz="1800">
                <a:solidFill>
                  <a:schemeClr val="dk1"/>
                </a:solidFill>
                <a:latin typeface="Calibri"/>
                <a:ea typeface="Calibri"/>
                <a:cs typeface="Calibri"/>
                <a:sym typeface="Calibri"/>
              </a:rPr>
              <a:t> and </a:t>
            </a:r>
            <a:r>
              <a:rPr b="1" lang="en-IN" sz="1800">
                <a:solidFill>
                  <a:schemeClr val="dk1"/>
                </a:solidFill>
                <a:latin typeface="Calibri"/>
                <a:ea typeface="Calibri"/>
                <a:cs typeface="Calibri"/>
                <a:sym typeface="Calibri"/>
              </a:rPr>
              <a:t>T(n)=7 n</a:t>
            </a:r>
            <a:r>
              <a:rPr b="1" baseline="30000" lang="en-IN" sz="1800">
                <a:solidFill>
                  <a:schemeClr val="dk1"/>
                </a:solidFill>
                <a:latin typeface="Calibri"/>
                <a:ea typeface="Calibri"/>
                <a:cs typeface="Calibri"/>
                <a:sym typeface="Calibri"/>
              </a:rPr>
              <a:t>3 </a:t>
            </a:r>
            <a:r>
              <a:rPr b="1" lang="en-IN" sz="1800">
                <a:solidFill>
                  <a:schemeClr val="dk1"/>
                </a:solidFill>
                <a:latin typeface="Calibri"/>
                <a:ea typeface="Calibri"/>
                <a:cs typeface="Calibri"/>
                <a:sym typeface="Calibri"/>
              </a:rPr>
              <a:t>+10n</a:t>
            </a:r>
            <a:r>
              <a:rPr b="1" baseline="30000" lang="en-IN" sz="1800">
                <a:solidFill>
                  <a:schemeClr val="dk1"/>
                </a:solidFill>
                <a:latin typeface="Calibri"/>
                <a:ea typeface="Calibri"/>
                <a:cs typeface="Calibri"/>
                <a:sym typeface="Calibri"/>
              </a:rPr>
              <a:t>2</a:t>
            </a:r>
            <a:r>
              <a:rPr b="1" lang="en-IN" sz="1800">
                <a:solidFill>
                  <a:schemeClr val="dk1"/>
                </a:solidFill>
                <a:latin typeface="Calibri"/>
                <a:ea typeface="Calibri"/>
                <a:cs typeface="Calibri"/>
                <a:sym typeface="Calibri"/>
              </a:rPr>
              <a:t>+5</a:t>
            </a:r>
            <a:r>
              <a:rPr lang="en-IN" sz="1800">
                <a:solidFill>
                  <a:schemeClr val="dk1"/>
                </a:solidFill>
                <a:latin typeface="Calibri"/>
                <a:ea typeface="Calibri"/>
                <a:cs typeface="Calibri"/>
                <a:sym typeface="Calibri"/>
              </a:rPr>
              <a:t> we will consider on </a:t>
            </a:r>
            <a:r>
              <a:rPr b="1" lang="en-IN" sz="1800">
                <a:solidFill>
                  <a:schemeClr val="dk1"/>
                </a:solidFill>
                <a:latin typeface="Calibri"/>
                <a:ea typeface="Calibri"/>
                <a:cs typeface="Calibri"/>
                <a:sym typeface="Calibri"/>
              </a:rPr>
              <a:t>highest power</a:t>
            </a:r>
            <a:r>
              <a:rPr lang="en-IN" sz="1800">
                <a:solidFill>
                  <a:schemeClr val="dk1"/>
                </a:solidFill>
                <a:latin typeface="Calibri"/>
                <a:ea typeface="Calibri"/>
                <a:cs typeface="Calibri"/>
                <a:sym typeface="Calibri"/>
              </a:rPr>
              <a:t> i.e </a:t>
            </a:r>
            <a:r>
              <a:rPr b="1" lang="en-IN" sz="1800">
                <a:solidFill>
                  <a:schemeClr val="dk1"/>
                </a:solidFill>
                <a:latin typeface="Calibri"/>
                <a:ea typeface="Calibri"/>
                <a:cs typeface="Calibri"/>
                <a:sym typeface="Calibri"/>
              </a:rPr>
              <a:t>n</a:t>
            </a:r>
            <a:r>
              <a:rPr b="1" baseline="30000" lang="en-IN" sz="18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.The analysis will not really change as these both equations are similar to</a:t>
            </a:r>
            <a:r>
              <a:rPr b="1" lang="en-IN" sz="1800">
                <a:solidFill>
                  <a:schemeClr val="dk1"/>
                </a:solidFill>
                <a:latin typeface="Calibri"/>
                <a:ea typeface="Calibri"/>
                <a:cs typeface="Calibri"/>
                <a:sym typeface="Calibri"/>
              </a:rPr>
              <a:t> n</a:t>
            </a:r>
            <a:r>
              <a:rPr b="1" baseline="30000" lang="en-IN" sz="1800">
                <a:solidFill>
                  <a:schemeClr val="dk1"/>
                </a:solidFill>
                <a:latin typeface="Calibri"/>
                <a:ea typeface="Calibri"/>
                <a:cs typeface="Calibri"/>
                <a:sym typeface="Calibri"/>
              </a:rPr>
              <a:t>3</a:t>
            </a:r>
            <a:r>
              <a:rPr lang="en-IN" sz="1800">
                <a:solidFill>
                  <a:schemeClr val="dk1"/>
                </a:solidFill>
                <a:latin typeface="Calibri"/>
                <a:ea typeface="Calibri"/>
                <a:cs typeface="Calibri"/>
                <a:sym typeface="Calibri"/>
              </a:rPr>
              <a:t>.But on contrary we need to separate our results if analysis are like </a:t>
            </a:r>
            <a:r>
              <a:rPr b="1" lang="en-IN" sz="1800">
                <a:solidFill>
                  <a:schemeClr val="dk1"/>
                </a:solidFill>
                <a:latin typeface="Calibri"/>
                <a:ea typeface="Calibri"/>
                <a:cs typeface="Calibri"/>
                <a:sym typeface="Calibri"/>
              </a:rPr>
              <a:t>T(n) = 3n</a:t>
            </a:r>
            <a:r>
              <a:rPr b="1" baseline="30000" lang="en-IN" sz="1800">
                <a:solidFill>
                  <a:schemeClr val="dk1"/>
                </a:solidFill>
                <a:latin typeface="Calibri"/>
                <a:ea typeface="Calibri"/>
                <a:cs typeface="Calibri"/>
                <a:sym typeface="Calibri"/>
              </a:rPr>
              <a:t>3 </a:t>
            </a:r>
            <a:r>
              <a:rPr b="1" lang="en-IN" sz="1800">
                <a:solidFill>
                  <a:schemeClr val="dk1"/>
                </a:solidFill>
                <a:latin typeface="Calibri"/>
                <a:ea typeface="Calibri"/>
                <a:cs typeface="Calibri"/>
                <a:sym typeface="Calibri"/>
              </a:rPr>
              <a:t>+5</a:t>
            </a:r>
            <a:r>
              <a:rPr lang="en-IN" sz="1800">
                <a:solidFill>
                  <a:schemeClr val="dk1"/>
                </a:solidFill>
                <a:latin typeface="Calibri"/>
                <a:ea typeface="Calibri"/>
                <a:cs typeface="Calibri"/>
                <a:sym typeface="Calibri"/>
              </a:rPr>
              <a:t> and </a:t>
            </a:r>
            <a:r>
              <a:rPr b="1" lang="en-IN" sz="1800">
                <a:solidFill>
                  <a:schemeClr val="dk1"/>
                </a:solidFill>
                <a:latin typeface="Calibri"/>
                <a:ea typeface="Calibri"/>
                <a:cs typeface="Calibri"/>
                <a:sym typeface="Calibri"/>
              </a:rPr>
              <a:t>T(n)=10n</a:t>
            </a:r>
            <a:r>
              <a:rPr b="1" baseline="30000" lang="en-IN" sz="1800">
                <a:solidFill>
                  <a:schemeClr val="dk1"/>
                </a:solidFill>
                <a:latin typeface="Calibri"/>
                <a:ea typeface="Calibri"/>
                <a:cs typeface="Calibri"/>
                <a:sym typeface="Calibri"/>
              </a:rPr>
              <a:t>2</a:t>
            </a:r>
            <a:r>
              <a:rPr b="1" lang="en-IN" sz="1800">
                <a:solidFill>
                  <a:schemeClr val="dk1"/>
                </a:solidFill>
                <a:latin typeface="Calibri"/>
                <a:ea typeface="Calibri"/>
                <a:cs typeface="Calibri"/>
                <a:sym typeface="Calibri"/>
              </a:rPr>
              <a:t>+5</a:t>
            </a:r>
            <a:r>
              <a:rPr lang="en-IN" sz="1800">
                <a:solidFill>
                  <a:schemeClr val="dk1"/>
                </a:solidFill>
                <a:latin typeface="Calibri"/>
                <a:ea typeface="Calibri"/>
                <a:cs typeface="Calibri"/>
                <a:sym typeface="Calibri"/>
              </a:rPr>
              <a:t> as highest powers are different.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The three asymptotic notations are: Big-O (O), Big-Omega(Ω), Big-Theta(Θ)</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Big Oh Notation</a:t>
            </a:r>
            <a:endParaRPr sz="3240"/>
          </a:p>
        </p:txBody>
      </p:sp>
      <p:sp>
        <p:nvSpPr>
          <p:cNvPr id="189" name="Google Shape;189;p26"/>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0" rtl="0" algn="l">
              <a:spcBef>
                <a:spcPts val="0"/>
              </a:spcBef>
              <a:spcAft>
                <a:spcPts val="0"/>
              </a:spcAft>
              <a:buClr>
                <a:srgbClr val="1D1B10"/>
              </a:buClr>
              <a:buSzPts val="2800"/>
              <a:buNone/>
            </a:pPr>
            <a:r>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
        <p:nvSpPr>
          <p:cNvPr id="190" name="Google Shape;190;p26"/>
          <p:cNvSpPr txBox="1"/>
          <p:nvPr/>
        </p:nvSpPr>
        <p:spPr>
          <a:xfrm>
            <a:off x="296260" y="1112191"/>
            <a:ext cx="8704185"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26"/>
          <p:cNvSpPr txBox="1"/>
          <p:nvPr/>
        </p:nvSpPr>
        <p:spPr>
          <a:xfrm>
            <a:off x="155150" y="1296857"/>
            <a:ext cx="8398775" cy="397031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orbel"/>
                <a:ea typeface="Corbel"/>
                <a:cs typeface="Corbel"/>
                <a:sym typeface="Corbel"/>
              </a:rPr>
              <a:t>It gives </a:t>
            </a:r>
            <a:r>
              <a:rPr b="1" lang="en-IN" sz="1800">
                <a:solidFill>
                  <a:schemeClr val="dk1"/>
                </a:solidFill>
                <a:latin typeface="Corbel"/>
                <a:ea typeface="Corbel"/>
                <a:cs typeface="Corbel"/>
                <a:sym typeface="Corbel"/>
              </a:rPr>
              <a:t>rate of growth</a:t>
            </a:r>
            <a:r>
              <a:rPr lang="en-IN" sz="1800">
                <a:solidFill>
                  <a:schemeClr val="dk1"/>
                </a:solidFill>
                <a:latin typeface="Corbel"/>
                <a:ea typeface="Corbel"/>
                <a:cs typeface="Corbel"/>
                <a:sym typeface="Corbel"/>
              </a:rPr>
              <a:t> of step count function</a:t>
            </a:r>
            <a:r>
              <a:rPr b="1" lang="en-IN" sz="1800">
                <a:solidFill>
                  <a:schemeClr val="dk1"/>
                </a:solidFill>
                <a:latin typeface="Corbel"/>
                <a:ea typeface="Corbel"/>
                <a:cs typeface="Corbel"/>
                <a:sym typeface="Corbel"/>
              </a:rPr>
              <a:t>(f(n))</a:t>
            </a:r>
            <a:r>
              <a:rPr lang="en-IN" sz="1800">
                <a:solidFill>
                  <a:schemeClr val="dk1"/>
                </a:solidFill>
                <a:latin typeface="Corbel"/>
                <a:ea typeface="Corbel"/>
                <a:cs typeface="Corbel"/>
                <a:sym typeface="Corbel"/>
              </a:rPr>
              <a:t> in terms of simple function</a:t>
            </a:r>
            <a:r>
              <a:rPr b="1" lang="en-IN" sz="1800">
                <a:solidFill>
                  <a:schemeClr val="dk1"/>
                </a:solidFill>
                <a:latin typeface="Corbel"/>
                <a:ea typeface="Corbel"/>
                <a:cs typeface="Corbel"/>
                <a:sym typeface="Corbel"/>
              </a:rPr>
              <a:t>(g(n))</a:t>
            </a:r>
            <a:r>
              <a:rPr lang="en-IN" sz="1800">
                <a:solidFill>
                  <a:schemeClr val="dk1"/>
                </a:solidFill>
                <a:latin typeface="Corbel"/>
                <a:ea typeface="Corbel"/>
                <a:cs typeface="Corbel"/>
                <a:sym typeface="Corbel"/>
              </a:rPr>
              <a:t> and defines the </a:t>
            </a:r>
            <a:r>
              <a:rPr b="1" lang="en-IN" sz="1800">
                <a:solidFill>
                  <a:schemeClr val="dk1"/>
                </a:solidFill>
                <a:latin typeface="Corbel"/>
                <a:ea typeface="Corbel"/>
                <a:cs typeface="Corbel"/>
                <a:sym typeface="Corbel"/>
              </a:rPr>
              <a:t>asymptotic</a:t>
            </a:r>
            <a:r>
              <a:rPr lang="en-IN" sz="1800">
                <a:solidFill>
                  <a:schemeClr val="dk1"/>
                </a:solidFill>
                <a:latin typeface="Corbel"/>
                <a:ea typeface="Corbel"/>
                <a:cs typeface="Corbel"/>
                <a:sym typeface="Corbel"/>
              </a:rPr>
              <a:t> upper bound on function.</a:t>
            </a:r>
            <a:endParaRPr sz="1800">
              <a:solidFill>
                <a:schemeClr val="dk1"/>
              </a:solidFill>
              <a:latin typeface="Corbel"/>
              <a:ea typeface="Corbel"/>
              <a:cs typeface="Corbel"/>
              <a:sym typeface="Corbel"/>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orbel"/>
                <a:ea typeface="Corbel"/>
                <a:cs typeface="Corbel"/>
                <a:sym typeface="Corbel"/>
              </a:rPr>
              <a:t>To simplify the estimation for running time, </a:t>
            </a:r>
            <a:r>
              <a:rPr b="1" lang="en-IN" sz="1800">
                <a:solidFill>
                  <a:schemeClr val="dk1"/>
                </a:solidFill>
                <a:latin typeface="Corbel"/>
                <a:ea typeface="Corbel"/>
                <a:cs typeface="Corbel"/>
                <a:sym typeface="Corbel"/>
              </a:rPr>
              <a:t>constants</a:t>
            </a:r>
            <a:r>
              <a:rPr lang="en-IN" sz="1800">
                <a:solidFill>
                  <a:schemeClr val="dk1"/>
                </a:solidFill>
                <a:latin typeface="Corbel"/>
                <a:ea typeface="Corbel"/>
                <a:cs typeface="Corbel"/>
                <a:sym typeface="Corbel"/>
              </a:rPr>
              <a:t> and </a:t>
            </a:r>
            <a:r>
              <a:rPr b="1" lang="en-IN" sz="1800">
                <a:solidFill>
                  <a:schemeClr val="dk1"/>
                </a:solidFill>
                <a:latin typeface="Corbel"/>
                <a:ea typeface="Corbel"/>
                <a:cs typeface="Corbel"/>
                <a:sym typeface="Corbel"/>
              </a:rPr>
              <a:t>lower order terms</a:t>
            </a:r>
            <a:r>
              <a:rPr lang="en-IN" sz="1800">
                <a:solidFill>
                  <a:schemeClr val="dk1"/>
                </a:solidFill>
                <a:latin typeface="Corbel"/>
                <a:ea typeface="Corbel"/>
                <a:cs typeface="Corbel"/>
                <a:sym typeface="Corbel"/>
              </a:rPr>
              <a:t> are ignored.</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orbel"/>
                <a:ea typeface="Corbel"/>
                <a:cs typeface="Corbel"/>
                <a:sym typeface="Corbel"/>
              </a:rPr>
              <a:t>The function needs to satisfy following conditions in order to be in Big-O class. Given functions</a:t>
            </a:r>
            <a:r>
              <a:rPr b="1" lang="en-IN" sz="1800">
                <a:solidFill>
                  <a:schemeClr val="dk1"/>
                </a:solidFill>
                <a:latin typeface="Corbel"/>
                <a:ea typeface="Corbel"/>
                <a:cs typeface="Corbel"/>
                <a:sym typeface="Corbel"/>
              </a:rPr>
              <a:t> f(n) and g(n)</a:t>
            </a:r>
            <a:r>
              <a:rPr lang="en-IN" sz="1800">
                <a:solidFill>
                  <a:schemeClr val="dk1"/>
                </a:solidFill>
                <a:latin typeface="Corbel"/>
                <a:ea typeface="Corbel"/>
                <a:cs typeface="Corbel"/>
                <a:sym typeface="Corbel"/>
              </a:rPr>
              <a:t>,we say </a:t>
            </a:r>
            <a:r>
              <a:rPr b="1" lang="en-IN" sz="1800">
                <a:solidFill>
                  <a:schemeClr val="dk1"/>
                </a:solidFill>
                <a:latin typeface="Corbel"/>
                <a:ea typeface="Corbel"/>
                <a:cs typeface="Corbel"/>
                <a:sym typeface="Corbel"/>
              </a:rPr>
              <a:t>f(n)</a:t>
            </a:r>
            <a:r>
              <a:rPr lang="en-IN" sz="1800">
                <a:solidFill>
                  <a:schemeClr val="dk1"/>
                </a:solidFill>
                <a:latin typeface="Corbel"/>
                <a:ea typeface="Corbel"/>
                <a:cs typeface="Corbel"/>
                <a:sym typeface="Corbel"/>
              </a:rPr>
              <a:t> is  </a:t>
            </a:r>
            <a:r>
              <a:rPr b="1" lang="en-IN" sz="1800">
                <a:solidFill>
                  <a:schemeClr val="dk1"/>
                </a:solidFill>
                <a:latin typeface="Corbel"/>
                <a:ea typeface="Corbel"/>
                <a:cs typeface="Corbel"/>
                <a:sym typeface="Corbel"/>
              </a:rPr>
              <a:t>O(g(n))</a:t>
            </a:r>
            <a:r>
              <a:rPr lang="en-IN" sz="1800">
                <a:solidFill>
                  <a:schemeClr val="dk1"/>
                </a:solidFill>
                <a:latin typeface="Corbel"/>
                <a:ea typeface="Corbel"/>
                <a:cs typeface="Corbel"/>
                <a:sym typeface="Corbel"/>
              </a:rPr>
              <a:t> if and if </a:t>
            </a:r>
            <a:endParaRPr/>
          </a:p>
          <a:p>
            <a:pPr indent="0" lvl="1" marL="457200" marR="0" rtl="0" algn="l">
              <a:spcBef>
                <a:spcPts val="0"/>
              </a:spcBef>
              <a:spcAft>
                <a:spcPts val="0"/>
              </a:spcAft>
              <a:buNone/>
            </a:pPr>
            <a:r>
              <a:rPr b="1" i="0" lang="en-IN" sz="1800" u="none" cap="none" strike="noStrike">
                <a:solidFill>
                  <a:schemeClr val="dk1"/>
                </a:solidFill>
                <a:latin typeface="Corbel"/>
                <a:ea typeface="Corbel"/>
                <a:cs typeface="Corbel"/>
                <a:sym typeface="Corbel"/>
              </a:rPr>
              <a:t>f(n) &lt; c * g(n)</a:t>
            </a:r>
            <a:r>
              <a:rPr b="0" i="0" lang="en-IN" sz="1800" u="none" cap="none" strike="noStrike">
                <a:solidFill>
                  <a:schemeClr val="dk1"/>
                </a:solidFill>
                <a:latin typeface="Corbel"/>
                <a:ea typeface="Corbel"/>
                <a:cs typeface="Corbel"/>
                <a:sym typeface="Corbel"/>
              </a:rPr>
              <a:t>  for all </a:t>
            </a:r>
            <a:r>
              <a:rPr b="1" i="0" lang="en-IN" sz="1800" u="none" cap="none" strike="noStrike">
                <a:solidFill>
                  <a:schemeClr val="dk1"/>
                </a:solidFill>
                <a:latin typeface="Corbel"/>
                <a:ea typeface="Corbel"/>
                <a:cs typeface="Corbel"/>
                <a:sym typeface="Corbel"/>
              </a:rPr>
              <a:t>n &gt; n</a:t>
            </a:r>
            <a:r>
              <a:rPr b="1" baseline="-25000" i="0" lang="en-IN" sz="1800" u="none" cap="none" strike="noStrike">
                <a:solidFill>
                  <a:schemeClr val="dk1"/>
                </a:solidFill>
                <a:latin typeface="Corbel"/>
                <a:ea typeface="Corbel"/>
                <a:cs typeface="Corbel"/>
                <a:sym typeface="Corbel"/>
              </a:rPr>
              <a:t>0</a:t>
            </a:r>
            <a:endParaRPr b="0" i="0" sz="1800" u="none" cap="none" strike="noStrike">
              <a:solidFill>
                <a:schemeClr val="dk1"/>
              </a:solidFill>
              <a:latin typeface="Corbel"/>
              <a:ea typeface="Corbel"/>
              <a:cs typeface="Corbel"/>
              <a:sym typeface="Corbel"/>
            </a:endParaRPr>
          </a:p>
          <a:p>
            <a:pPr indent="0" lvl="1" marL="457200" marR="0" rtl="0" algn="l">
              <a:spcBef>
                <a:spcPts val="0"/>
              </a:spcBef>
              <a:spcAft>
                <a:spcPts val="0"/>
              </a:spcAft>
              <a:buNone/>
            </a:pPr>
            <a:r>
              <a:rPr b="0" i="0" lang="en-IN" sz="1800" u="none" cap="none" strike="noStrike">
                <a:solidFill>
                  <a:schemeClr val="dk1"/>
                </a:solidFill>
                <a:latin typeface="Corbel"/>
                <a:ea typeface="Corbel"/>
                <a:cs typeface="Corbel"/>
                <a:sym typeface="Corbel"/>
              </a:rPr>
              <a:t>where </a:t>
            </a:r>
            <a:r>
              <a:rPr b="1" i="0" lang="en-IN" sz="1800" u="none" cap="none" strike="noStrike">
                <a:solidFill>
                  <a:schemeClr val="dk1"/>
                </a:solidFill>
                <a:latin typeface="Corbel"/>
                <a:ea typeface="Corbel"/>
                <a:cs typeface="Corbel"/>
                <a:sym typeface="Corbel"/>
              </a:rPr>
              <a:t>c  </a:t>
            </a:r>
            <a:r>
              <a:rPr b="0" i="0" lang="en-IN" sz="1800" u="none" cap="none" strike="noStrike">
                <a:solidFill>
                  <a:schemeClr val="dk1"/>
                </a:solidFill>
                <a:latin typeface="Corbel"/>
                <a:ea typeface="Corbel"/>
                <a:cs typeface="Corbel"/>
                <a:sym typeface="Corbel"/>
              </a:rPr>
              <a:t>and</a:t>
            </a:r>
            <a:r>
              <a:rPr b="1" i="0" lang="en-IN" sz="1800" u="none" cap="none" strike="noStrike">
                <a:solidFill>
                  <a:schemeClr val="dk1"/>
                </a:solidFill>
                <a:latin typeface="Corbel"/>
                <a:ea typeface="Corbel"/>
                <a:cs typeface="Corbel"/>
                <a:sym typeface="Corbel"/>
              </a:rPr>
              <a:t> n</a:t>
            </a:r>
            <a:r>
              <a:rPr b="1" baseline="-25000" i="0" lang="en-IN" sz="1800" u="none" cap="none" strike="noStrike">
                <a:solidFill>
                  <a:schemeClr val="dk1"/>
                </a:solidFill>
                <a:latin typeface="Corbel"/>
                <a:ea typeface="Corbel"/>
                <a:cs typeface="Corbel"/>
                <a:sym typeface="Corbel"/>
              </a:rPr>
              <a:t>0 </a:t>
            </a:r>
            <a:r>
              <a:rPr b="0" i="0" lang="en-IN" sz="1800" u="none" cap="none" strike="noStrike">
                <a:solidFill>
                  <a:schemeClr val="dk1"/>
                </a:solidFill>
                <a:latin typeface="Corbel"/>
                <a:ea typeface="Corbel"/>
                <a:cs typeface="Corbel"/>
                <a:sym typeface="Corbel"/>
              </a:rPr>
              <a:t>are </a:t>
            </a:r>
            <a:r>
              <a:rPr b="1" i="0" lang="en-IN" sz="1800" u="none" cap="none" strike="noStrike">
                <a:solidFill>
                  <a:schemeClr val="dk1"/>
                </a:solidFill>
                <a:latin typeface="Corbel"/>
                <a:ea typeface="Corbel"/>
                <a:cs typeface="Corbel"/>
                <a:sym typeface="Corbel"/>
              </a:rPr>
              <a:t>positive</a:t>
            </a:r>
            <a:r>
              <a:rPr b="0" i="0" lang="en-IN" sz="1800" u="none" cap="none" strike="noStrike">
                <a:solidFill>
                  <a:schemeClr val="dk1"/>
                </a:solidFill>
                <a:latin typeface="Corbel"/>
                <a:ea typeface="Corbel"/>
                <a:cs typeface="Corbel"/>
                <a:sym typeface="Corbel"/>
              </a:rPr>
              <a:t> constants.</a:t>
            </a:r>
            <a:endParaRPr/>
          </a:p>
          <a:p>
            <a:pPr indent="0" lvl="1" marL="45720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a:p>
            <a:pPr indent="0" lvl="1" marL="457200" marR="0" rtl="0" algn="l">
              <a:spcBef>
                <a:spcPts val="0"/>
              </a:spcBef>
              <a:spcAft>
                <a:spcPts val="0"/>
              </a:spcAft>
              <a:buNone/>
            </a:pPr>
            <a:r>
              <a:rPr b="0" i="0" lang="en-IN" sz="1800" u="none" cap="none" strike="noStrike">
                <a:solidFill>
                  <a:schemeClr val="dk1"/>
                </a:solidFill>
                <a:latin typeface="Corbel"/>
                <a:ea typeface="Corbel"/>
                <a:cs typeface="Corbel"/>
                <a:sym typeface="Corbel"/>
              </a:rPr>
              <a:t>The function </a:t>
            </a:r>
            <a:r>
              <a:rPr b="1" i="0" lang="en-IN" sz="1800" u="none" cap="none" strike="noStrike">
                <a:solidFill>
                  <a:schemeClr val="dk1"/>
                </a:solidFill>
                <a:latin typeface="Corbel"/>
                <a:ea typeface="Corbel"/>
                <a:cs typeface="Corbel"/>
                <a:sym typeface="Corbel"/>
              </a:rPr>
              <a:t>n</a:t>
            </a:r>
            <a:r>
              <a:rPr b="1" baseline="30000" i="0" lang="en-IN" sz="1800" u="none" cap="none" strike="noStrike">
                <a:solidFill>
                  <a:schemeClr val="dk1"/>
                </a:solidFill>
                <a:latin typeface="Corbel"/>
                <a:ea typeface="Corbel"/>
                <a:cs typeface="Corbel"/>
                <a:sym typeface="Corbel"/>
              </a:rPr>
              <a:t>2 </a:t>
            </a:r>
            <a:r>
              <a:rPr b="0" i="0" lang="en-IN" sz="1800" u="none" cap="none" strike="noStrike">
                <a:solidFill>
                  <a:schemeClr val="dk1"/>
                </a:solidFill>
                <a:latin typeface="Corbel"/>
                <a:ea typeface="Corbel"/>
                <a:cs typeface="Corbel"/>
                <a:sym typeface="Corbel"/>
              </a:rPr>
              <a:t>is does not belong  to </a:t>
            </a:r>
            <a:r>
              <a:rPr b="1" i="0" lang="en-IN" sz="1800" u="none" cap="none" strike="noStrike">
                <a:solidFill>
                  <a:schemeClr val="dk1"/>
                </a:solidFill>
                <a:latin typeface="Corbel"/>
                <a:ea typeface="Corbel"/>
                <a:cs typeface="Corbel"/>
                <a:sym typeface="Corbel"/>
              </a:rPr>
              <a:t>O(n)</a:t>
            </a:r>
            <a:r>
              <a:rPr b="0" i="0" lang="en-IN" sz="1800" u="none" cap="none" strike="noStrike">
                <a:solidFill>
                  <a:schemeClr val="dk1"/>
                </a:solidFill>
                <a:latin typeface="Corbel"/>
                <a:ea typeface="Corbel"/>
                <a:cs typeface="Corbel"/>
                <a:sym typeface="Corbel"/>
              </a:rPr>
              <a:t> rather it belongs to </a:t>
            </a:r>
            <a:r>
              <a:rPr b="1" i="0" lang="en-IN" sz="1800" u="none" cap="none" strike="noStrike">
                <a:solidFill>
                  <a:schemeClr val="dk1"/>
                </a:solidFill>
                <a:latin typeface="Corbel"/>
                <a:ea typeface="Corbel"/>
                <a:cs typeface="Corbel"/>
                <a:sym typeface="Corbel"/>
              </a:rPr>
              <a:t>O( n</a:t>
            </a:r>
            <a:r>
              <a:rPr b="1" baseline="30000" i="0" lang="en-IN" sz="1800" u="none" cap="none" strike="noStrike">
                <a:solidFill>
                  <a:schemeClr val="dk1"/>
                </a:solidFill>
                <a:latin typeface="Corbel"/>
                <a:ea typeface="Corbel"/>
                <a:cs typeface="Corbel"/>
                <a:sym typeface="Corbel"/>
              </a:rPr>
              <a:t>2 </a:t>
            </a:r>
            <a:r>
              <a:rPr b="1" i="0" lang="en-IN" sz="1800" u="none" cap="none" strike="noStrike">
                <a:solidFill>
                  <a:schemeClr val="dk1"/>
                </a:solidFill>
                <a:latin typeface="Corbel"/>
                <a:ea typeface="Corbel"/>
                <a:cs typeface="Corbel"/>
                <a:sym typeface="Corbel"/>
              </a:rPr>
              <a:t>)</a:t>
            </a:r>
            <a:r>
              <a:rPr b="0" i="0" lang="en-IN" sz="1800" u="none" cap="none" strike="noStrike">
                <a:solidFill>
                  <a:schemeClr val="dk1"/>
                </a:solidFill>
                <a:latin typeface="Corbel"/>
                <a:ea typeface="Corbel"/>
                <a:cs typeface="Corbel"/>
                <a:sym typeface="Corbel"/>
              </a:rPr>
              <a:t> as it fails to satisfy the inequality </a:t>
            </a:r>
            <a:r>
              <a:rPr b="1" i="0" lang="en-IN" sz="1800" u="none" cap="none" strike="noStrike">
                <a:solidFill>
                  <a:schemeClr val="dk1"/>
                </a:solidFill>
                <a:latin typeface="Corbel"/>
                <a:ea typeface="Corbel"/>
                <a:cs typeface="Corbel"/>
                <a:sym typeface="Corbel"/>
              </a:rPr>
              <a:t>f(n)&lt;=cg(n)</a:t>
            </a:r>
            <a:r>
              <a:rPr b="0" i="0" lang="en-IN" sz="1800" u="none" cap="none" strike="noStrike">
                <a:solidFill>
                  <a:schemeClr val="dk1"/>
                </a:solidFill>
                <a:latin typeface="Corbel"/>
                <a:ea typeface="Corbel"/>
                <a:cs typeface="Corbel"/>
                <a:sym typeface="Corbel"/>
              </a:rPr>
              <a:t>.</a:t>
            </a:r>
            <a:r>
              <a:rPr b="1" i="0" lang="en-IN" sz="1800" u="none" cap="none" strike="noStrike">
                <a:solidFill>
                  <a:schemeClr val="dk1"/>
                </a:solidFill>
                <a:latin typeface="Corbel"/>
                <a:ea typeface="Corbel"/>
                <a:cs typeface="Corbel"/>
                <a:sym typeface="Corbel"/>
              </a:rPr>
              <a:t>n</a:t>
            </a:r>
            <a:r>
              <a:rPr b="1" baseline="30000" i="0" lang="en-IN" sz="1800" u="none" cap="none" strike="noStrike">
                <a:solidFill>
                  <a:schemeClr val="dk1"/>
                </a:solidFill>
                <a:latin typeface="Corbel"/>
                <a:ea typeface="Corbel"/>
                <a:cs typeface="Corbel"/>
                <a:sym typeface="Corbel"/>
              </a:rPr>
              <a:t>2</a:t>
            </a:r>
            <a:r>
              <a:rPr b="0" baseline="30000" i="0" lang="en-IN" sz="1800" u="none" cap="none" strike="noStrike">
                <a:solidFill>
                  <a:schemeClr val="dk1"/>
                </a:solidFill>
                <a:latin typeface="Corbel"/>
                <a:ea typeface="Corbel"/>
                <a:cs typeface="Corbel"/>
                <a:sym typeface="Corbel"/>
              </a:rPr>
              <a:t>  </a:t>
            </a:r>
            <a:r>
              <a:rPr b="0" i="0" lang="en-IN" sz="1800" u="none" cap="none" strike="noStrike">
                <a:solidFill>
                  <a:schemeClr val="dk1"/>
                </a:solidFill>
                <a:latin typeface="Corbel"/>
                <a:ea typeface="Corbel"/>
                <a:cs typeface="Corbel"/>
                <a:sym typeface="Corbel"/>
              </a:rPr>
              <a:t>cannot be less than</a:t>
            </a:r>
            <a:r>
              <a:rPr b="1" i="0" lang="en-IN" sz="1800" u="none" cap="none" strike="noStrike">
                <a:solidFill>
                  <a:schemeClr val="dk1"/>
                </a:solidFill>
                <a:latin typeface="Corbel"/>
                <a:ea typeface="Corbel"/>
                <a:cs typeface="Corbel"/>
                <a:sym typeface="Corbel"/>
              </a:rPr>
              <a:t> n </a:t>
            </a:r>
            <a:r>
              <a:rPr b="0" i="0" lang="en-IN" sz="1800" u="none" cap="none" strike="noStrike">
                <a:solidFill>
                  <a:schemeClr val="dk1"/>
                </a:solidFill>
                <a:latin typeface="Corbel"/>
                <a:ea typeface="Corbel"/>
                <a:cs typeface="Corbel"/>
                <a:sym typeface="Corbel"/>
              </a:rPr>
              <a:t>in any case as </a:t>
            </a:r>
            <a:r>
              <a:rPr b="1" i="0" lang="en-IN" sz="1800" u="none" cap="none" strike="noStrike">
                <a:solidFill>
                  <a:schemeClr val="dk1"/>
                </a:solidFill>
                <a:latin typeface="Corbel"/>
                <a:ea typeface="Corbel"/>
                <a:cs typeface="Corbel"/>
                <a:sym typeface="Corbel"/>
              </a:rPr>
              <a:t>c</a:t>
            </a:r>
            <a:r>
              <a:rPr b="0" i="0" lang="en-IN" sz="1800" u="none" cap="none" strike="noStrike">
                <a:solidFill>
                  <a:schemeClr val="dk1"/>
                </a:solidFill>
                <a:latin typeface="Corbel"/>
                <a:ea typeface="Corbel"/>
                <a:cs typeface="Corbel"/>
                <a:sym typeface="Corbel"/>
              </a:rPr>
              <a:t> is constant.</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 </a:t>
            </a:r>
            <a:r>
              <a:rPr b="1" lang="en-IN" sz="1800">
                <a:solidFill>
                  <a:schemeClr val="dk1"/>
                </a:solidFill>
                <a:latin typeface="Corbel"/>
                <a:ea typeface="Corbel"/>
                <a:cs typeface="Corbel"/>
                <a:sym typeface="Corbel"/>
              </a:rPr>
              <a:t>O(..)</a:t>
            </a:r>
            <a:r>
              <a:rPr lang="en-IN" sz="1800">
                <a:solidFill>
                  <a:schemeClr val="dk1"/>
                </a:solidFill>
                <a:latin typeface="Corbel"/>
                <a:ea typeface="Corbel"/>
                <a:cs typeface="Corbel"/>
                <a:sym typeface="Corbel"/>
              </a:rPr>
              <a:t> is </a:t>
            </a:r>
            <a:r>
              <a:rPr b="1" lang="en-IN" sz="1800">
                <a:solidFill>
                  <a:schemeClr val="dk1"/>
                </a:solidFill>
                <a:latin typeface="Corbel"/>
                <a:ea typeface="Corbel"/>
                <a:cs typeface="Corbel"/>
                <a:sym typeface="Corbel"/>
              </a:rPr>
              <a:t>worst case</a:t>
            </a:r>
            <a:r>
              <a:rPr lang="en-IN" sz="1800">
                <a:solidFill>
                  <a:schemeClr val="dk1"/>
                </a:solidFill>
                <a:latin typeface="Corbel"/>
                <a:ea typeface="Corbel"/>
                <a:cs typeface="Corbel"/>
                <a:sym typeface="Corbel"/>
              </a:rPr>
              <a:t> (upper bound</a:t>
            </a:r>
            <a:r>
              <a:rPr b="1" lang="en-IN" sz="1800">
                <a:solidFill>
                  <a:schemeClr val="dk1"/>
                </a:solidFill>
                <a:latin typeface="Corbel"/>
                <a:ea typeface="Corbel"/>
                <a:cs typeface="Corbel"/>
                <a:sym typeface="Corbel"/>
              </a:rPr>
              <a:t>) notation</a:t>
            </a:r>
            <a:r>
              <a:rPr lang="en-IN" sz="1800">
                <a:solidFill>
                  <a:schemeClr val="dk1"/>
                </a:solidFill>
                <a:latin typeface="Corbel"/>
                <a:ea typeface="Corbel"/>
                <a:cs typeface="Corbel"/>
                <a:sym typeface="Corbel"/>
              </a:rPr>
              <a:t> for an algorithm’s</a:t>
            </a:r>
            <a:r>
              <a:rPr b="1" lang="en-IN" sz="1800">
                <a:solidFill>
                  <a:schemeClr val="dk1"/>
                </a:solidFill>
                <a:latin typeface="Corbel"/>
                <a:ea typeface="Corbel"/>
                <a:cs typeface="Corbel"/>
                <a:sym typeface="Corbel"/>
              </a:rPr>
              <a:t> complexity</a:t>
            </a:r>
            <a:r>
              <a:rPr lang="en-IN" sz="1800">
                <a:solidFill>
                  <a:schemeClr val="dk1"/>
                </a:solidFill>
                <a:latin typeface="Corbel"/>
                <a:ea typeface="Corbel"/>
                <a:cs typeface="Corbel"/>
                <a:sym typeface="Corbel"/>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Big Oh Notation : Example (1)</a:t>
            </a:r>
            <a:endParaRPr sz="3240"/>
          </a:p>
        </p:txBody>
      </p:sp>
      <p:sp>
        <p:nvSpPr>
          <p:cNvPr id="198" name="Google Shape;198;p27"/>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0" rtl="0" algn="l">
              <a:spcBef>
                <a:spcPts val="0"/>
              </a:spcBef>
              <a:spcAft>
                <a:spcPts val="0"/>
              </a:spcAft>
              <a:buClr>
                <a:srgbClr val="1D1B10"/>
              </a:buClr>
              <a:buSzPts val="2800"/>
              <a:buNone/>
            </a:pPr>
            <a:r>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
        <p:nvSpPr>
          <p:cNvPr id="199" name="Google Shape;199;p27"/>
          <p:cNvSpPr txBox="1"/>
          <p:nvPr/>
        </p:nvSpPr>
        <p:spPr>
          <a:xfrm>
            <a:off x="296260" y="1112191"/>
            <a:ext cx="8704185"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27"/>
          <p:cNvSpPr txBox="1"/>
          <p:nvPr/>
        </p:nvSpPr>
        <p:spPr>
          <a:xfrm>
            <a:off x="155150" y="1296857"/>
            <a:ext cx="8398775"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orbel"/>
                <a:ea typeface="Corbel"/>
                <a:cs typeface="Corbel"/>
                <a:sym typeface="Corbel"/>
              </a:rPr>
              <a:t>Consider T(n)= 3n+2</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g(n) = n</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f(n) = 3n+2</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We need to find first value of c where answer comes positive. Let c=1</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f(n)&lt;=c * g(n)</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3n+2 &lt;= c *n</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3n+2 &lt;= 1*n</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The answer comes in negative,so we cant choose c=1.</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Let c=2</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3n+2 &lt;= 2n The answer again comes in negative,so we cant choose c=2.</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c=3</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3n+2&lt;=3n,can't choose c=3</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c=4</a:t>
            </a:r>
            <a:endParaRPr sz="1800">
              <a:solidFill>
                <a:schemeClr val="dk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Big Oh Notation : Example (2)</a:t>
            </a:r>
            <a:endParaRPr sz="3240"/>
          </a:p>
        </p:txBody>
      </p:sp>
      <p:sp>
        <p:nvSpPr>
          <p:cNvPr id="207" name="Google Shape;207;p28"/>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0" rtl="0" algn="l">
              <a:spcBef>
                <a:spcPts val="0"/>
              </a:spcBef>
              <a:spcAft>
                <a:spcPts val="0"/>
              </a:spcAft>
              <a:buClr>
                <a:srgbClr val="1D1B10"/>
              </a:buClr>
              <a:buSzPts val="2800"/>
              <a:buNone/>
            </a:pPr>
            <a:r>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
        <p:nvSpPr>
          <p:cNvPr id="208" name="Google Shape;208;p28"/>
          <p:cNvSpPr txBox="1"/>
          <p:nvPr/>
        </p:nvSpPr>
        <p:spPr>
          <a:xfrm>
            <a:off x="296260" y="1112191"/>
            <a:ext cx="8704185"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28"/>
          <p:cNvSpPr txBox="1"/>
          <p:nvPr/>
        </p:nvSpPr>
        <p:spPr>
          <a:xfrm>
            <a:off x="155150" y="1296857"/>
            <a:ext cx="8398775" cy="36009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orbel"/>
                <a:ea typeface="Corbel"/>
                <a:cs typeface="Corbel"/>
                <a:sym typeface="Corbel"/>
              </a:rPr>
              <a:t>3n+2&lt;=4n</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n&gt;=2</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n0=2 and c=3.This is the point where f(n) and g(n) meets.</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Hence f(n)&lt;=c*g(n) and thus belongs to big-O class.</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Highest power of n is 1.</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So f(n) belongs to O(n)</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Here O(n) becomes the Worst case Scenario for complexity</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b="1" lang="en-IN" sz="2400">
                <a:solidFill>
                  <a:schemeClr val="dk1"/>
                </a:solidFill>
                <a:latin typeface="Corbel"/>
                <a:ea typeface="Corbel"/>
                <a:cs typeface="Corbel"/>
                <a:sym typeface="Corbel"/>
              </a:rPr>
              <a:t>The Big O Notations for Search Algorithms is Time Complexity : O (|E| + |V|) and  Space Complexity : O (V). </a:t>
            </a:r>
            <a:endParaRPr b="1" sz="2400">
              <a:solidFill>
                <a:schemeClr val="dk1"/>
              </a:solidFill>
              <a:latin typeface="Corbel"/>
              <a:ea typeface="Corbel"/>
              <a:cs typeface="Corbel"/>
              <a:sym typeface="Corbe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Big Oh Notation : Example (3)</a:t>
            </a:r>
            <a:endParaRPr sz="3240"/>
          </a:p>
        </p:txBody>
      </p:sp>
      <p:sp>
        <p:nvSpPr>
          <p:cNvPr id="216" name="Google Shape;216;p29"/>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0" rtl="0" algn="l">
              <a:spcBef>
                <a:spcPts val="0"/>
              </a:spcBef>
              <a:spcAft>
                <a:spcPts val="0"/>
              </a:spcAft>
              <a:buClr>
                <a:srgbClr val="1D1B10"/>
              </a:buClr>
              <a:buSzPts val="2800"/>
              <a:buNone/>
            </a:pPr>
            <a:r>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
        <p:nvSpPr>
          <p:cNvPr id="217" name="Google Shape;217;p29"/>
          <p:cNvSpPr txBox="1"/>
          <p:nvPr/>
        </p:nvSpPr>
        <p:spPr>
          <a:xfrm>
            <a:off x="296260" y="1112191"/>
            <a:ext cx="8704185"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218" name="Google Shape;218;p29"/>
          <p:cNvPicPr preferRelativeResize="0"/>
          <p:nvPr/>
        </p:nvPicPr>
        <p:blipFill rotWithShape="1">
          <a:blip r:embed="rId3">
            <a:alphaModFix/>
          </a:blip>
          <a:srcRect b="0" l="0" r="0" t="0"/>
          <a:stretch/>
        </p:blipFill>
        <p:spPr>
          <a:xfrm>
            <a:off x="601670" y="1407863"/>
            <a:ext cx="3113833" cy="3161960"/>
          </a:xfrm>
          <a:prstGeom prst="rect">
            <a:avLst/>
          </a:prstGeom>
          <a:noFill/>
          <a:ln>
            <a:noFill/>
          </a:ln>
        </p:spPr>
      </p:pic>
      <p:sp>
        <p:nvSpPr>
          <p:cNvPr id="219" name="Google Shape;219;p29"/>
          <p:cNvSpPr txBox="1"/>
          <p:nvPr/>
        </p:nvSpPr>
        <p:spPr>
          <a:xfrm>
            <a:off x="5182820" y="2266340"/>
            <a:ext cx="335951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Decision problem</a:t>
            </a:r>
            <a:r>
              <a:rPr lang="en-IN" sz="1800">
                <a:solidFill>
                  <a:schemeClr val="dk1"/>
                </a:solidFill>
                <a:latin typeface="Calibri"/>
                <a:ea typeface="Calibri"/>
                <a:cs typeface="Calibri"/>
                <a:sym typeface="Calibri"/>
              </a:rPr>
              <a:t>: A problem with a </a:t>
            </a:r>
            <a:r>
              <a:rPr b="1" lang="en-IN" sz="1800">
                <a:solidFill>
                  <a:schemeClr val="dk1"/>
                </a:solidFill>
                <a:latin typeface="Calibri"/>
                <a:ea typeface="Calibri"/>
                <a:cs typeface="Calibri"/>
                <a:sym typeface="Calibri"/>
              </a:rPr>
              <a:t>yes</a:t>
            </a:r>
            <a:r>
              <a:rPr lang="en-IN" sz="1800">
                <a:solidFill>
                  <a:schemeClr val="dk1"/>
                </a:solidFill>
                <a:latin typeface="Calibri"/>
                <a:ea typeface="Calibri"/>
                <a:cs typeface="Calibri"/>
                <a:sym typeface="Calibri"/>
              </a:rPr>
              <a:t> or </a:t>
            </a:r>
            <a:r>
              <a:rPr b="1" lang="en-IN" sz="1800">
                <a:solidFill>
                  <a:schemeClr val="dk1"/>
                </a:solidFill>
                <a:latin typeface="Calibri"/>
                <a:ea typeface="Calibri"/>
                <a:cs typeface="Calibri"/>
                <a:sym typeface="Calibri"/>
              </a:rPr>
              <a:t>no</a:t>
            </a:r>
            <a:r>
              <a:rPr lang="en-IN" sz="1800">
                <a:solidFill>
                  <a:schemeClr val="dk1"/>
                </a:solidFill>
                <a:latin typeface="Calibri"/>
                <a:ea typeface="Calibri"/>
                <a:cs typeface="Calibri"/>
                <a:sym typeface="Calibri"/>
              </a:rPr>
              <a:t> answer.</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NP, NP  Complete and NP Hard (1)</a:t>
            </a:r>
            <a:endParaRPr sz="3240"/>
          </a:p>
        </p:txBody>
      </p:sp>
      <p:sp>
        <p:nvSpPr>
          <p:cNvPr id="226" name="Google Shape;226;p30"/>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0" rtl="0" algn="l">
              <a:spcBef>
                <a:spcPts val="0"/>
              </a:spcBef>
              <a:spcAft>
                <a:spcPts val="0"/>
              </a:spcAft>
              <a:buClr>
                <a:srgbClr val="1D1B10"/>
              </a:buClr>
              <a:buSzPts val="2800"/>
              <a:buNone/>
            </a:pPr>
            <a:r>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
        <p:nvSpPr>
          <p:cNvPr id="227" name="Google Shape;227;p30"/>
          <p:cNvSpPr txBox="1"/>
          <p:nvPr/>
        </p:nvSpPr>
        <p:spPr>
          <a:xfrm>
            <a:off x="296260" y="1112191"/>
            <a:ext cx="8704185"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30"/>
          <p:cNvSpPr txBox="1"/>
          <p:nvPr/>
        </p:nvSpPr>
        <p:spPr>
          <a:xfrm>
            <a:off x="234794" y="1488243"/>
            <a:ext cx="8612945" cy="26161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orbel"/>
                <a:ea typeface="Corbel"/>
                <a:cs typeface="Corbel"/>
                <a:sym typeface="Corbel"/>
              </a:rPr>
              <a:t>P</a:t>
            </a:r>
            <a:r>
              <a:rPr lang="en-IN" sz="1800">
                <a:solidFill>
                  <a:schemeClr val="dk1"/>
                </a:solidFill>
                <a:latin typeface="Corbel"/>
                <a:ea typeface="Corbel"/>
                <a:cs typeface="Corbel"/>
                <a:sym typeface="Corbel"/>
              </a:rPr>
              <a:t> : </a:t>
            </a:r>
            <a:r>
              <a:rPr i="1" lang="en-IN" sz="1800">
                <a:solidFill>
                  <a:schemeClr val="dk1"/>
                </a:solidFill>
                <a:latin typeface="Corbel"/>
                <a:ea typeface="Corbel"/>
                <a:cs typeface="Corbel"/>
                <a:sym typeface="Corbel"/>
              </a:rPr>
              <a:t>P is a complexity class that represents the set of all decision problems that can be solved in polynomial time</a:t>
            </a:r>
            <a:r>
              <a:rPr lang="en-IN" sz="1800">
                <a:solidFill>
                  <a:schemeClr val="dk1"/>
                </a:solidFill>
                <a:latin typeface="Corbel"/>
                <a:ea typeface="Corbel"/>
                <a:cs typeface="Corbel"/>
                <a:sym typeface="Corbel"/>
              </a:rPr>
              <a:t>.</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Example</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Given a connected graph G, can its vertices be coloured using two colours so that no edge is monochromatic?</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Algorithm: start with an arbitrary vertex, color it red and all of its neighbours blue and continue. Stop when you run out of vertices or you are forced to make an edge have both of its endpoints be the same color.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NP, NP  Complete and NP Hard (2)</a:t>
            </a:r>
            <a:endParaRPr sz="3240"/>
          </a:p>
        </p:txBody>
      </p:sp>
      <p:sp>
        <p:nvSpPr>
          <p:cNvPr id="235" name="Google Shape;235;p31"/>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0" rtl="0" algn="l">
              <a:spcBef>
                <a:spcPts val="0"/>
              </a:spcBef>
              <a:spcAft>
                <a:spcPts val="0"/>
              </a:spcAft>
              <a:buClr>
                <a:srgbClr val="1D1B10"/>
              </a:buClr>
              <a:buSzPts val="2800"/>
              <a:buNone/>
            </a:pPr>
            <a:r>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p:txBody>
      </p:sp>
      <p:sp>
        <p:nvSpPr>
          <p:cNvPr id="236" name="Google Shape;236;p31"/>
          <p:cNvSpPr txBox="1"/>
          <p:nvPr/>
        </p:nvSpPr>
        <p:spPr>
          <a:xfrm>
            <a:off x="296260" y="1112191"/>
            <a:ext cx="8704185" cy="36933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31"/>
          <p:cNvSpPr txBox="1"/>
          <p:nvPr/>
        </p:nvSpPr>
        <p:spPr>
          <a:xfrm>
            <a:off x="195340" y="1280780"/>
            <a:ext cx="8612945" cy="37240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chemeClr val="dk1"/>
                </a:solidFill>
                <a:latin typeface="Corbel"/>
                <a:ea typeface="Corbel"/>
                <a:cs typeface="Corbel"/>
                <a:sym typeface="Corbel"/>
              </a:rPr>
              <a:t>NP:</a:t>
            </a:r>
            <a:endParaRPr/>
          </a:p>
          <a:p>
            <a:pPr indent="0" lvl="0" marL="0" marR="0" rtl="0" algn="l">
              <a:spcBef>
                <a:spcPts val="0"/>
              </a:spcBef>
              <a:spcAft>
                <a:spcPts val="0"/>
              </a:spcAft>
              <a:buNone/>
            </a:pPr>
            <a:r>
              <a:rPr i="1" lang="en-IN" sz="1800">
                <a:solidFill>
                  <a:schemeClr val="dk1"/>
                </a:solidFill>
                <a:latin typeface="Calibri"/>
                <a:ea typeface="Calibri"/>
                <a:cs typeface="Calibri"/>
                <a:sym typeface="Calibri"/>
              </a:rPr>
              <a:t>NP is a complexity class that represents the set of all decision problems for which the instances where the answer is "yes" have proofs that can be verified in polynomial time.</a:t>
            </a:r>
            <a:endParaRPr/>
          </a:p>
          <a:p>
            <a:pPr indent="0" lvl="0" marL="0" marR="0" rtl="0" algn="l">
              <a:spcBef>
                <a:spcPts val="0"/>
              </a:spcBef>
              <a:spcAft>
                <a:spcPts val="0"/>
              </a:spcAft>
              <a:buNone/>
            </a:pPr>
            <a:r>
              <a:t/>
            </a:r>
            <a:endParaRPr i="1" sz="1800">
              <a:solidFill>
                <a:schemeClr val="dk1"/>
              </a:solidFill>
              <a:latin typeface="Corbel"/>
              <a:ea typeface="Corbel"/>
              <a:cs typeface="Corbel"/>
              <a:sym typeface="Corbel"/>
            </a:endParaRPr>
          </a:p>
          <a:p>
            <a:pPr indent="0" lvl="0" marL="0" marR="0" rtl="0" algn="l">
              <a:spcBef>
                <a:spcPts val="0"/>
              </a:spcBef>
              <a:spcAft>
                <a:spcPts val="0"/>
              </a:spcAft>
              <a:buNone/>
            </a:pPr>
            <a:r>
              <a:rPr b="1" lang="en-IN" sz="1800">
                <a:solidFill>
                  <a:schemeClr val="dk1"/>
                </a:solidFill>
                <a:latin typeface="Corbel"/>
                <a:ea typeface="Corbel"/>
                <a:cs typeface="Corbel"/>
                <a:sym typeface="Corbel"/>
              </a:rPr>
              <a:t>NP-Complete:</a:t>
            </a:r>
            <a:endParaRPr b="1" sz="1800">
              <a:solidFill>
                <a:schemeClr val="dk1"/>
              </a:solidFill>
              <a:latin typeface="Corbel"/>
              <a:ea typeface="Corbel"/>
              <a:cs typeface="Corbel"/>
              <a:sym typeface="Corbel"/>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NP-Complete is a complexity class which represents the set of all problems X in NP for which it is possible to reduce any other NP problem Y to X in polynomial time.</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NP-hard:</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Intuitively, these are the problems that are </a:t>
            </a:r>
            <a:r>
              <a:rPr i="1" lang="en-IN" sz="1800">
                <a:solidFill>
                  <a:schemeClr val="dk1"/>
                </a:solidFill>
                <a:latin typeface="Calibri"/>
                <a:ea typeface="Calibri"/>
                <a:cs typeface="Calibri"/>
                <a:sym typeface="Calibri"/>
              </a:rPr>
              <a:t>at least as hard as the NP-complete problems</a:t>
            </a:r>
            <a:r>
              <a:rPr lang="en-IN" sz="1800">
                <a:solidFill>
                  <a:schemeClr val="dk1"/>
                </a:solidFill>
                <a:latin typeface="Calibri"/>
                <a:ea typeface="Calibri"/>
                <a:cs typeface="Calibri"/>
                <a:sym typeface="Calibri"/>
              </a:rPr>
              <a:t>. Note that NP-hard problems </a:t>
            </a:r>
            <a:r>
              <a:rPr i="1" lang="en-IN" sz="1800">
                <a:solidFill>
                  <a:schemeClr val="dk1"/>
                </a:solidFill>
                <a:latin typeface="Calibri"/>
                <a:ea typeface="Calibri"/>
                <a:cs typeface="Calibri"/>
                <a:sym typeface="Calibri"/>
              </a:rPr>
              <a:t>do not have to be in NP</a:t>
            </a:r>
            <a:r>
              <a:rPr lang="en-IN" sz="1800">
                <a:solidFill>
                  <a:schemeClr val="dk1"/>
                </a:solidFill>
                <a:latin typeface="Calibri"/>
                <a:ea typeface="Calibri"/>
                <a:cs typeface="Calibri"/>
                <a:sym typeface="Calibri"/>
              </a:rPr>
              <a:t>, and </a:t>
            </a:r>
            <a:r>
              <a:rPr i="1" lang="en-IN" sz="1800">
                <a:solidFill>
                  <a:schemeClr val="dk1"/>
                </a:solidFill>
                <a:latin typeface="Calibri"/>
                <a:ea typeface="Calibri"/>
                <a:cs typeface="Calibri"/>
                <a:sym typeface="Calibri"/>
              </a:rPr>
              <a:t>they do not have to be decision problems</a:t>
            </a:r>
            <a:r>
              <a:rPr lang="en-IN"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nvSpPr>
        <p:spPr>
          <a:xfrm>
            <a:off x="-161855" y="433880"/>
            <a:ext cx="7554295" cy="10465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D3A90F"/>
              </a:buClr>
              <a:buSzPts val="3959"/>
              <a:buFont typeface="Calibri"/>
              <a:buNone/>
            </a:pPr>
            <a:r>
              <a:rPr lang="en-IN" sz="3959">
                <a:solidFill>
                  <a:srgbClr val="D3A90F"/>
                </a:solidFill>
                <a:latin typeface="Calibri"/>
                <a:ea typeface="Calibri"/>
                <a:cs typeface="Calibri"/>
                <a:sym typeface="Calibri"/>
              </a:rPr>
              <a:t>Learning Outcomes with the Topic </a:t>
            </a:r>
            <a:endParaRPr sz="3959">
              <a:solidFill>
                <a:srgbClr val="D3A90F"/>
              </a:solidFill>
              <a:latin typeface="Calibri"/>
              <a:ea typeface="Calibri"/>
              <a:cs typeface="Calibri"/>
              <a:sym typeface="Calibri"/>
            </a:endParaRPr>
          </a:p>
        </p:txBody>
      </p:sp>
      <p:sp>
        <p:nvSpPr>
          <p:cNvPr id="244" name="Google Shape;244;p32"/>
          <p:cNvSpPr txBox="1"/>
          <p:nvPr/>
        </p:nvSpPr>
        <p:spPr>
          <a:xfrm>
            <a:off x="601670" y="1960930"/>
            <a:ext cx="8704186" cy="75713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2400"/>
              <a:buFont typeface="Noto Sans Symbols"/>
              <a:buChar char="⮚"/>
            </a:pPr>
            <a:r>
              <a:rPr b="1" lang="en-IN" sz="2400">
                <a:solidFill>
                  <a:schemeClr val="dk1"/>
                </a:solidFill>
                <a:latin typeface="Corbel"/>
                <a:ea typeface="Corbel"/>
                <a:cs typeface="Corbel"/>
                <a:sym typeface="Corbel"/>
              </a:rPr>
              <a:t>Understanding the need of  Time and Space Complexity in Search Algorithms</a:t>
            </a:r>
            <a:endParaRPr sz="2000">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idx="1" type="body"/>
          </p:nvPr>
        </p:nvSpPr>
        <p:spPr>
          <a:xfrm>
            <a:off x="-245358" y="560125"/>
            <a:ext cx="8679898" cy="543185"/>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rgbClr val="D3A90F"/>
              </a:buClr>
              <a:buSzPts val="3607"/>
              <a:buNone/>
            </a:pPr>
            <a:r>
              <a:rPr b="1" lang="en-IN" sz="3607">
                <a:solidFill>
                  <a:srgbClr val="D3A90F"/>
                </a:solidFill>
                <a:latin typeface="Corbel"/>
                <a:ea typeface="Corbel"/>
                <a:cs typeface="Corbel"/>
                <a:sym typeface="Corbel"/>
              </a:rPr>
              <a:t>Methodology</a:t>
            </a:r>
            <a:r>
              <a:rPr b="1" lang="en-IN" sz="3746">
                <a:solidFill>
                  <a:srgbClr val="D3A90F"/>
                </a:solidFill>
                <a:latin typeface="Corbel"/>
                <a:ea typeface="Corbel"/>
                <a:cs typeface="Corbel"/>
                <a:sym typeface="Corbel"/>
              </a:rPr>
              <a:t> And Assessment Criterias</a:t>
            </a:r>
            <a:endParaRPr b="1" sz="3746">
              <a:solidFill>
                <a:srgbClr val="D3A90F"/>
              </a:solidFill>
              <a:latin typeface="Corbel"/>
              <a:ea typeface="Corbel"/>
              <a:cs typeface="Corbel"/>
              <a:sym typeface="Corbel"/>
            </a:endParaRPr>
          </a:p>
        </p:txBody>
      </p:sp>
      <p:cxnSp>
        <p:nvCxnSpPr>
          <p:cNvPr id="250" name="Google Shape;250;p33"/>
          <p:cNvCxnSpPr/>
          <p:nvPr/>
        </p:nvCxnSpPr>
        <p:spPr>
          <a:xfrm>
            <a:off x="2973061" y="1550298"/>
            <a:ext cx="1762790" cy="1"/>
          </a:xfrm>
          <a:prstGeom prst="straightConnector1">
            <a:avLst/>
          </a:prstGeom>
          <a:noFill/>
          <a:ln cap="flat" cmpd="sng" w="38100">
            <a:solidFill>
              <a:schemeClr val="accent4"/>
            </a:solidFill>
            <a:prstDash val="dot"/>
            <a:round/>
            <a:headEnd len="sm" w="sm" type="none"/>
            <a:tailEnd len="sm" w="sm" type="none"/>
          </a:ln>
        </p:spPr>
      </p:cxnSp>
      <p:grpSp>
        <p:nvGrpSpPr>
          <p:cNvPr id="251" name="Google Shape;251;p33"/>
          <p:cNvGrpSpPr/>
          <p:nvPr/>
        </p:nvGrpSpPr>
        <p:grpSpPr>
          <a:xfrm>
            <a:off x="770080" y="1299725"/>
            <a:ext cx="3051000" cy="3051000"/>
            <a:chOff x="2514579" y="1730962"/>
            <a:chExt cx="4068000" cy="4068000"/>
          </a:xfrm>
        </p:grpSpPr>
        <p:sp>
          <p:nvSpPr>
            <p:cNvPr id="252" name="Google Shape;252;p33"/>
            <p:cNvSpPr/>
            <p:nvPr/>
          </p:nvSpPr>
          <p:spPr>
            <a:xfrm>
              <a:off x="2514579" y="1730962"/>
              <a:ext cx="4068000" cy="4068000"/>
            </a:xfrm>
            <a:prstGeom prst="ellipse">
              <a:avLst/>
            </a:prstGeom>
            <a:solidFill>
              <a:srgbClr val="CCC0D9"/>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253" name="Google Shape;253;p33"/>
            <p:cNvSpPr/>
            <p:nvPr/>
          </p:nvSpPr>
          <p:spPr>
            <a:xfrm>
              <a:off x="2514579" y="1730962"/>
              <a:ext cx="4068000" cy="4068000"/>
            </a:xfrm>
            <a:prstGeom prst="pie">
              <a:avLst>
                <a:gd fmla="val 16160009" name="adj1"/>
                <a:gd fmla="val 19271440"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cxnSp>
        <p:nvCxnSpPr>
          <p:cNvPr id="254" name="Google Shape;254;p33"/>
          <p:cNvCxnSpPr/>
          <p:nvPr/>
        </p:nvCxnSpPr>
        <p:spPr>
          <a:xfrm>
            <a:off x="3107602" y="2409965"/>
            <a:ext cx="1628249" cy="1"/>
          </a:xfrm>
          <a:prstGeom prst="straightConnector1">
            <a:avLst/>
          </a:prstGeom>
          <a:noFill/>
          <a:ln cap="flat" cmpd="sng" w="38100">
            <a:solidFill>
              <a:schemeClr val="accent3"/>
            </a:solidFill>
            <a:prstDash val="dot"/>
            <a:round/>
            <a:headEnd len="sm" w="sm" type="none"/>
            <a:tailEnd len="sm" w="sm" type="none"/>
          </a:ln>
        </p:spPr>
      </p:cxnSp>
      <p:grpSp>
        <p:nvGrpSpPr>
          <p:cNvPr id="255" name="Google Shape;255;p33"/>
          <p:cNvGrpSpPr/>
          <p:nvPr/>
        </p:nvGrpSpPr>
        <p:grpSpPr>
          <a:xfrm>
            <a:off x="1040080" y="1569725"/>
            <a:ext cx="2511000" cy="2511000"/>
            <a:chOff x="2514579" y="1730962"/>
            <a:chExt cx="4068000" cy="4068000"/>
          </a:xfrm>
        </p:grpSpPr>
        <p:sp>
          <p:nvSpPr>
            <p:cNvPr id="256" name="Google Shape;256;p33"/>
            <p:cNvSpPr/>
            <p:nvPr/>
          </p:nvSpPr>
          <p:spPr>
            <a:xfrm>
              <a:off x="2514579" y="1730962"/>
              <a:ext cx="4068000" cy="4068000"/>
            </a:xfrm>
            <a:prstGeom prst="ellipse">
              <a:avLst/>
            </a:prstGeom>
            <a:solidFill>
              <a:srgbClr val="D6E3BC"/>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257" name="Google Shape;257;p33"/>
            <p:cNvSpPr/>
            <p:nvPr/>
          </p:nvSpPr>
          <p:spPr>
            <a:xfrm>
              <a:off x="2514579" y="1730962"/>
              <a:ext cx="4068000" cy="4068000"/>
            </a:xfrm>
            <a:prstGeom prst="pie">
              <a:avLst>
                <a:gd fmla="val 16145699" name="adj1"/>
                <a:gd fmla="val 46266"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cxnSp>
        <p:nvCxnSpPr>
          <p:cNvPr id="258" name="Google Shape;258;p33"/>
          <p:cNvCxnSpPr/>
          <p:nvPr/>
        </p:nvCxnSpPr>
        <p:spPr>
          <a:xfrm>
            <a:off x="3107602" y="3269632"/>
            <a:ext cx="1628249" cy="1"/>
          </a:xfrm>
          <a:prstGeom prst="straightConnector1">
            <a:avLst/>
          </a:prstGeom>
          <a:noFill/>
          <a:ln cap="flat" cmpd="sng" w="38100">
            <a:solidFill>
              <a:schemeClr val="accent2"/>
            </a:solidFill>
            <a:prstDash val="dot"/>
            <a:round/>
            <a:headEnd len="sm" w="sm" type="none"/>
            <a:tailEnd len="sm" w="sm" type="none"/>
          </a:ln>
        </p:spPr>
      </p:cxnSp>
      <p:grpSp>
        <p:nvGrpSpPr>
          <p:cNvPr id="259" name="Google Shape;259;p33"/>
          <p:cNvGrpSpPr/>
          <p:nvPr/>
        </p:nvGrpSpPr>
        <p:grpSpPr>
          <a:xfrm>
            <a:off x="1310080" y="1839725"/>
            <a:ext cx="1971000" cy="1971000"/>
            <a:chOff x="2514579" y="1730962"/>
            <a:chExt cx="4068000" cy="4068000"/>
          </a:xfrm>
        </p:grpSpPr>
        <p:sp>
          <p:nvSpPr>
            <p:cNvPr id="260" name="Google Shape;260;p33"/>
            <p:cNvSpPr/>
            <p:nvPr/>
          </p:nvSpPr>
          <p:spPr>
            <a:xfrm>
              <a:off x="2514579" y="1730962"/>
              <a:ext cx="4068000" cy="4068000"/>
            </a:xfrm>
            <a:prstGeom prst="ellipse">
              <a:avLst/>
            </a:prstGeom>
            <a:solidFill>
              <a:srgbClr val="E5B8B7"/>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261" name="Google Shape;261;p33"/>
            <p:cNvSpPr/>
            <p:nvPr/>
          </p:nvSpPr>
          <p:spPr>
            <a:xfrm>
              <a:off x="2514579" y="1730962"/>
              <a:ext cx="4068000" cy="4068000"/>
            </a:xfrm>
            <a:prstGeom prst="pie">
              <a:avLst>
                <a:gd fmla="val 16176551" name="adj1"/>
                <a:gd fmla="val 5277948"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grpSp>
        <p:nvGrpSpPr>
          <p:cNvPr id="262" name="Google Shape;262;p33"/>
          <p:cNvGrpSpPr/>
          <p:nvPr/>
        </p:nvGrpSpPr>
        <p:grpSpPr>
          <a:xfrm>
            <a:off x="1641404" y="2337406"/>
            <a:ext cx="1431000" cy="1431000"/>
            <a:chOff x="2514579" y="1730962"/>
            <a:chExt cx="4068000" cy="4068000"/>
          </a:xfrm>
        </p:grpSpPr>
        <p:sp>
          <p:nvSpPr>
            <p:cNvPr id="263" name="Google Shape;263;p33"/>
            <p:cNvSpPr/>
            <p:nvPr/>
          </p:nvSpPr>
          <p:spPr>
            <a:xfrm>
              <a:off x="2514579" y="1730962"/>
              <a:ext cx="4068000" cy="4068000"/>
            </a:xfrm>
            <a:prstGeom prst="ellipse">
              <a:avLst/>
            </a:prstGeom>
            <a:solidFill>
              <a:srgbClr val="B7CCE4"/>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264" name="Google Shape;264;p33"/>
            <p:cNvSpPr/>
            <p:nvPr/>
          </p:nvSpPr>
          <p:spPr>
            <a:xfrm>
              <a:off x="2514579" y="1730962"/>
              <a:ext cx="4068000" cy="4068000"/>
            </a:xfrm>
            <a:prstGeom prst="pie">
              <a:avLst>
                <a:gd fmla="val 16115061" name="adj1"/>
                <a:gd fmla="val 7999258"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sp>
        <p:nvSpPr>
          <p:cNvPr id="265" name="Google Shape;265;p33"/>
          <p:cNvSpPr/>
          <p:nvPr/>
        </p:nvSpPr>
        <p:spPr>
          <a:xfrm>
            <a:off x="1850080" y="2379725"/>
            <a:ext cx="891000" cy="891000"/>
          </a:xfrm>
          <a:prstGeom prst="ellipse">
            <a:avLst/>
          </a:prstGeom>
          <a:gradFill>
            <a:gsLst>
              <a:gs pos="0">
                <a:srgbClr val="DDDDDD"/>
              </a:gs>
              <a:gs pos="100000">
                <a:schemeClr val="lt1"/>
              </a:gs>
            </a:gsLst>
            <a:lin ang="8100000" scaled="0"/>
          </a:gra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cxnSp>
        <p:nvCxnSpPr>
          <p:cNvPr id="266" name="Google Shape;266;p33"/>
          <p:cNvCxnSpPr/>
          <p:nvPr/>
        </p:nvCxnSpPr>
        <p:spPr>
          <a:xfrm rot="10800000">
            <a:off x="1898151" y="3407501"/>
            <a:ext cx="2837700" cy="721800"/>
          </a:xfrm>
          <a:prstGeom prst="bentConnector3">
            <a:avLst>
              <a:gd fmla="val 99034" name="adj1"/>
            </a:avLst>
          </a:prstGeom>
          <a:noFill/>
          <a:ln cap="flat" cmpd="sng" w="38100">
            <a:solidFill>
              <a:schemeClr val="accent1"/>
            </a:solidFill>
            <a:prstDash val="dot"/>
            <a:round/>
            <a:headEnd len="sm" w="sm" type="none"/>
            <a:tailEnd len="sm" w="sm" type="none"/>
          </a:ln>
        </p:spPr>
      </p:cxnSp>
      <p:grpSp>
        <p:nvGrpSpPr>
          <p:cNvPr id="267" name="Google Shape;267;p33"/>
          <p:cNvGrpSpPr/>
          <p:nvPr/>
        </p:nvGrpSpPr>
        <p:grpSpPr>
          <a:xfrm>
            <a:off x="5482174" y="1280550"/>
            <a:ext cx="3661826" cy="832944"/>
            <a:chOff x="6210998" y="1433695"/>
            <a:chExt cx="2688349" cy="1110591"/>
          </a:xfrm>
        </p:grpSpPr>
        <p:sp>
          <p:nvSpPr>
            <p:cNvPr id="268" name="Google Shape;268;p33"/>
            <p:cNvSpPr txBox="1"/>
            <p:nvPr/>
          </p:nvSpPr>
          <p:spPr>
            <a:xfrm>
              <a:off x="6210998" y="1433695"/>
              <a:ext cx="2688349" cy="3488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100">
                  <a:solidFill>
                    <a:schemeClr val="dk1"/>
                  </a:solidFill>
                  <a:latin typeface="Corbel"/>
                  <a:ea typeface="Corbel"/>
                  <a:cs typeface="Corbel"/>
                  <a:sym typeface="Corbel"/>
                </a:rPr>
                <a:t>Class Assignment(s) </a:t>
              </a:r>
              <a:endParaRPr b="1" sz="1100">
                <a:solidFill>
                  <a:schemeClr val="dk1"/>
                </a:solidFill>
                <a:latin typeface="Corbel"/>
                <a:ea typeface="Corbel"/>
                <a:cs typeface="Corbel"/>
                <a:sym typeface="Corbel"/>
              </a:endParaRPr>
            </a:p>
          </p:txBody>
        </p:sp>
        <p:sp>
          <p:nvSpPr>
            <p:cNvPr id="269" name="Google Shape;269;p33"/>
            <p:cNvSpPr txBox="1"/>
            <p:nvPr/>
          </p:nvSpPr>
          <p:spPr>
            <a:xfrm>
              <a:off x="6210998" y="1682513"/>
              <a:ext cx="2688349" cy="861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200">
                  <a:solidFill>
                    <a:schemeClr val="dk1"/>
                  </a:solidFill>
                  <a:latin typeface="Corbel"/>
                  <a:ea typeface="Corbel"/>
                  <a:cs typeface="Corbel"/>
                  <a:sym typeface="Corbel"/>
                </a:rPr>
                <a:t> Each chapter being covered will have one assignment.  The Case Studies will be given in line to the Changing with Speed across IT Projects in Kirirom</a:t>
              </a:r>
              <a:endParaRPr sz="1200">
                <a:solidFill>
                  <a:schemeClr val="dk1"/>
                </a:solidFill>
                <a:latin typeface="Corbel"/>
                <a:ea typeface="Corbel"/>
                <a:cs typeface="Corbel"/>
                <a:sym typeface="Corbel"/>
              </a:endParaRPr>
            </a:p>
          </p:txBody>
        </p:sp>
      </p:grpSp>
      <p:grpSp>
        <p:nvGrpSpPr>
          <p:cNvPr id="270" name="Google Shape;270;p33"/>
          <p:cNvGrpSpPr/>
          <p:nvPr/>
        </p:nvGrpSpPr>
        <p:grpSpPr>
          <a:xfrm>
            <a:off x="5551729" y="2175556"/>
            <a:ext cx="2870892" cy="618650"/>
            <a:chOff x="6210997" y="1386770"/>
            <a:chExt cx="2688349" cy="824866"/>
          </a:xfrm>
        </p:grpSpPr>
        <p:sp>
          <p:nvSpPr>
            <p:cNvPr id="271" name="Google Shape;271;p33"/>
            <p:cNvSpPr txBox="1"/>
            <p:nvPr/>
          </p:nvSpPr>
          <p:spPr>
            <a:xfrm>
              <a:off x="6210997" y="1386770"/>
              <a:ext cx="2688349" cy="3077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900">
                  <a:solidFill>
                    <a:schemeClr val="dk1"/>
                  </a:solidFill>
                  <a:latin typeface="Corbel"/>
                  <a:ea typeface="Corbel"/>
                  <a:cs typeface="Corbel"/>
                  <a:sym typeface="Corbel"/>
                </a:rPr>
                <a:t>Internal Exam(s) </a:t>
              </a:r>
              <a:endParaRPr b="1" sz="900">
                <a:solidFill>
                  <a:schemeClr val="dk1"/>
                </a:solidFill>
                <a:latin typeface="Corbel"/>
                <a:ea typeface="Corbel"/>
                <a:cs typeface="Corbel"/>
                <a:sym typeface="Corbel"/>
              </a:endParaRPr>
            </a:p>
          </p:txBody>
        </p:sp>
        <p:sp>
          <p:nvSpPr>
            <p:cNvPr id="272" name="Google Shape;272;p33"/>
            <p:cNvSpPr txBox="1"/>
            <p:nvPr/>
          </p:nvSpPr>
          <p:spPr>
            <a:xfrm>
              <a:off x="6210997" y="1883342"/>
              <a:ext cx="2688349" cy="3282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000">
                  <a:solidFill>
                    <a:schemeClr val="dk1"/>
                  </a:solidFill>
                  <a:latin typeface="Corbel"/>
                  <a:ea typeface="Corbel"/>
                  <a:cs typeface="Corbel"/>
                  <a:sym typeface="Corbel"/>
                </a:rPr>
                <a:t> There will be 2 exams </a:t>
              </a:r>
              <a:endParaRPr sz="1000">
                <a:solidFill>
                  <a:schemeClr val="dk1"/>
                </a:solidFill>
                <a:latin typeface="Corbel"/>
                <a:ea typeface="Corbel"/>
                <a:cs typeface="Corbel"/>
                <a:sym typeface="Corbel"/>
              </a:endParaRPr>
            </a:p>
          </p:txBody>
        </p:sp>
      </p:grpSp>
      <p:grpSp>
        <p:nvGrpSpPr>
          <p:cNvPr id="273" name="Google Shape;273;p33"/>
          <p:cNvGrpSpPr/>
          <p:nvPr/>
        </p:nvGrpSpPr>
        <p:grpSpPr>
          <a:xfrm>
            <a:off x="5448160" y="2853375"/>
            <a:ext cx="2919878" cy="520978"/>
            <a:chOff x="6210998" y="1316170"/>
            <a:chExt cx="2734220" cy="694638"/>
          </a:xfrm>
        </p:grpSpPr>
        <p:sp>
          <p:nvSpPr>
            <p:cNvPr id="274" name="Google Shape;274;p33"/>
            <p:cNvSpPr txBox="1"/>
            <p:nvPr/>
          </p:nvSpPr>
          <p:spPr>
            <a:xfrm>
              <a:off x="6256869" y="1316170"/>
              <a:ext cx="2688349" cy="3282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000">
                  <a:solidFill>
                    <a:schemeClr val="dk1"/>
                  </a:solidFill>
                  <a:latin typeface="Corbel"/>
                  <a:ea typeface="Corbel"/>
                  <a:cs typeface="Corbel"/>
                  <a:sym typeface="Corbel"/>
                </a:rPr>
                <a:t>Model Exam </a:t>
              </a:r>
              <a:endParaRPr b="1" sz="1000">
                <a:solidFill>
                  <a:schemeClr val="dk1"/>
                </a:solidFill>
                <a:latin typeface="Corbel"/>
                <a:ea typeface="Corbel"/>
                <a:cs typeface="Corbel"/>
                <a:sym typeface="Corbel"/>
              </a:endParaRPr>
            </a:p>
          </p:txBody>
        </p:sp>
        <p:sp>
          <p:nvSpPr>
            <p:cNvPr id="275" name="Google Shape;275;p33"/>
            <p:cNvSpPr txBox="1"/>
            <p:nvPr/>
          </p:nvSpPr>
          <p:spPr>
            <a:xfrm>
              <a:off x="6210998" y="1682513"/>
              <a:ext cx="2688349" cy="3282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000">
                  <a:solidFill>
                    <a:schemeClr val="dk1"/>
                  </a:solidFill>
                  <a:latin typeface="Corbel"/>
                  <a:ea typeface="Corbel"/>
                  <a:cs typeface="Corbel"/>
                  <a:sym typeface="Corbel"/>
                </a:rPr>
                <a:t>There will be one Model Exam. </a:t>
              </a:r>
              <a:endParaRPr sz="1000">
                <a:solidFill>
                  <a:schemeClr val="dk1"/>
                </a:solidFill>
                <a:latin typeface="Corbel"/>
                <a:ea typeface="Corbel"/>
                <a:cs typeface="Corbel"/>
                <a:sym typeface="Corbel"/>
              </a:endParaRPr>
            </a:p>
          </p:txBody>
        </p:sp>
      </p:grpSp>
      <p:grpSp>
        <p:nvGrpSpPr>
          <p:cNvPr id="276" name="Google Shape;276;p33"/>
          <p:cNvGrpSpPr/>
          <p:nvPr/>
        </p:nvGrpSpPr>
        <p:grpSpPr>
          <a:xfrm>
            <a:off x="5448161" y="3796402"/>
            <a:ext cx="2870892" cy="448224"/>
            <a:chOff x="6210998" y="1433695"/>
            <a:chExt cx="2688349" cy="597631"/>
          </a:xfrm>
        </p:grpSpPr>
        <p:sp>
          <p:nvSpPr>
            <p:cNvPr id="277" name="Google Shape;277;p33"/>
            <p:cNvSpPr txBox="1"/>
            <p:nvPr/>
          </p:nvSpPr>
          <p:spPr>
            <a:xfrm>
              <a:off x="6210998" y="1433695"/>
              <a:ext cx="2688349" cy="3488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100">
                  <a:solidFill>
                    <a:schemeClr val="dk1"/>
                  </a:solidFill>
                  <a:latin typeface="Corbel"/>
                  <a:ea typeface="Corbel"/>
                  <a:cs typeface="Corbel"/>
                  <a:sym typeface="Corbel"/>
                </a:rPr>
                <a:t>Semester Exam</a:t>
              </a:r>
              <a:endParaRPr b="1" sz="1100">
                <a:solidFill>
                  <a:schemeClr val="dk1"/>
                </a:solidFill>
                <a:latin typeface="Corbel"/>
                <a:ea typeface="Corbel"/>
                <a:cs typeface="Corbel"/>
                <a:sym typeface="Corbel"/>
              </a:endParaRPr>
            </a:p>
          </p:txBody>
        </p:sp>
        <p:sp>
          <p:nvSpPr>
            <p:cNvPr id="278" name="Google Shape;278;p33"/>
            <p:cNvSpPr txBox="1"/>
            <p:nvPr/>
          </p:nvSpPr>
          <p:spPr>
            <a:xfrm>
              <a:off x="6210998" y="1682513"/>
              <a:ext cx="2688349" cy="3488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100">
                  <a:solidFill>
                    <a:schemeClr val="dk1"/>
                  </a:solidFill>
                  <a:latin typeface="Calibri"/>
                  <a:ea typeface="Calibri"/>
                  <a:cs typeface="Calibri"/>
                  <a:sym typeface="Calibri"/>
                </a:rPr>
                <a:t>There will be 1 Semester Exam</a:t>
              </a:r>
              <a:endParaRPr sz="1100">
                <a:solidFill>
                  <a:schemeClr val="dk1"/>
                </a:solidFill>
                <a:latin typeface="Calibri"/>
                <a:ea typeface="Calibri"/>
                <a:cs typeface="Calibri"/>
                <a:sym typeface="Calibri"/>
              </a:endParaRPr>
            </a:p>
          </p:txBody>
        </p:sp>
      </p:grpSp>
      <p:sp>
        <p:nvSpPr>
          <p:cNvPr id="279" name="Google Shape;279;p33"/>
          <p:cNvSpPr/>
          <p:nvPr/>
        </p:nvSpPr>
        <p:spPr>
          <a:xfrm>
            <a:off x="5020243" y="4013983"/>
            <a:ext cx="247097" cy="231305"/>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80" name="Google Shape;280;p33"/>
          <p:cNvSpPr/>
          <p:nvPr/>
        </p:nvSpPr>
        <p:spPr>
          <a:xfrm flipH="1">
            <a:off x="4996909" y="3149267"/>
            <a:ext cx="293762" cy="242336"/>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81" name="Google Shape;281;p33"/>
          <p:cNvSpPr/>
          <p:nvPr/>
        </p:nvSpPr>
        <p:spPr>
          <a:xfrm rot="9900000">
            <a:off x="4995290" y="2285081"/>
            <a:ext cx="297000" cy="252245"/>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82" name="Google Shape;282;p33"/>
          <p:cNvSpPr/>
          <p:nvPr/>
        </p:nvSpPr>
        <p:spPr>
          <a:xfrm>
            <a:off x="5013891" y="1450518"/>
            <a:ext cx="259797" cy="19955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283" name="Google Shape;283;p33"/>
          <p:cNvSpPr/>
          <p:nvPr/>
        </p:nvSpPr>
        <p:spPr>
          <a:xfrm flipH="1" rot="-5400000">
            <a:off x="2105869" y="2634145"/>
            <a:ext cx="405797" cy="382163"/>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48964" y="433880"/>
            <a:ext cx="6260905" cy="5726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3240"/>
              <a:buFont typeface="Calibri"/>
              <a:buNone/>
            </a:pPr>
            <a:r>
              <a:rPr lang="en-IN" sz="3240"/>
              <a:t>Agenda</a:t>
            </a:r>
            <a:endParaRPr sz="3240"/>
          </a:p>
        </p:txBody>
      </p:sp>
      <p:sp>
        <p:nvSpPr>
          <p:cNvPr id="114" name="Google Shape;114;p16"/>
          <p:cNvSpPr txBox="1"/>
          <p:nvPr>
            <p:ph idx="1" type="body"/>
          </p:nvPr>
        </p:nvSpPr>
        <p:spPr>
          <a:xfrm>
            <a:off x="372765" y="1273605"/>
            <a:ext cx="6261000" cy="3511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1D1B10"/>
              </a:buClr>
              <a:buSzPts val="2400"/>
              <a:buChar char="•"/>
            </a:pPr>
            <a:r>
              <a:rPr b="1" lang="en-IN" sz="2400">
                <a:latin typeface="Corbel"/>
                <a:ea typeface="Corbel"/>
                <a:cs typeface="Corbel"/>
                <a:sym typeface="Corbel"/>
              </a:rPr>
              <a:t>Time and Space Complexity for Search Algorithms</a:t>
            </a:r>
            <a:endParaRPr/>
          </a:p>
          <a:p>
            <a:pPr indent="-342900" lvl="0" marL="342900" rtl="0" algn="just">
              <a:spcBef>
                <a:spcPts val="480"/>
              </a:spcBef>
              <a:spcAft>
                <a:spcPts val="0"/>
              </a:spcAft>
              <a:buClr>
                <a:srgbClr val="1D1B10"/>
              </a:buClr>
              <a:buSzPts val="2400"/>
              <a:buChar char="•"/>
            </a:pPr>
            <a:r>
              <a:rPr b="1" lang="en-IN" sz="2400">
                <a:latin typeface="Corbel"/>
                <a:ea typeface="Corbel"/>
                <a:cs typeface="Corbel"/>
                <a:sym typeface="Corbel"/>
              </a:rPr>
              <a:t>Learning Outcomes : Application of Time and Space Complexity for Search Algorithms</a:t>
            </a:r>
            <a:endParaRPr b="1" sz="2400">
              <a:latin typeface="Corbel"/>
              <a:ea typeface="Corbel"/>
              <a:cs typeface="Corbel"/>
              <a:sym typeface="Corbel"/>
            </a:endParaRPr>
          </a:p>
          <a:p>
            <a:pPr indent="-342900" lvl="0" marL="342900" rtl="0" algn="just">
              <a:spcBef>
                <a:spcPts val="480"/>
              </a:spcBef>
              <a:spcAft>
                <a:spcPts val="0"/>
              </a:spcAft>
              <a:buClr>
                <a:srgbClr val="1D1B10"/>
              </a:buClr>
              <a:buSzPts val="2400"/>
              <a:buChar char="•"/>
            </a:pPr>
            <a:r>
              <a:rPr b="1" lang="en-IN" sz="2400">
                <a:latin typeface="Corbel"/>
                <a:ea typeface="Corbel"/>
                <a:cs typeface="Corbel"/>
                <a:sym typeface="Corbel"/>
              </a:rPr>
              <a:t>Methodology and Assessment Criteria for the Subject </a:t>
            </a:r>
            <a:endParaRPr b="1" sz="24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1059785" y="1197405"/>
            <a:ext cx="6260905" cy="5726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3240"/>
              <a:buFont typeface="Corbel"/>
              <a:buNone/>
            </a:pPr>
            <a:r>
              <a:rPr lang="en-IN" sz="3240">
                <a:latin typeface="Corbel"/>
                <a:ea typeface="Corbel"/>
                <a:cs typeface="Corbel"/>
                <a:sym typeface="Corbel"/>
              </a:rPr>
              <a:t>Thank You !</a:t>
            </a:r>
            <a:endParaRPr sz="3240">
              <a:latin typeface="Corbel"/>
              <a:ea typeface="Corbel"/>
              <a:cs typeface="Corbel"/>
              <a:sym typeface="Corbel"/>
            </a:endParaRPr>
          </a:p>
        </p:txBody>
      </p:sp>
      <p:sp>
        <p:nvSpPr>
          <p:cNvPr id="289" name="Google Shape;289;p34"/>
          <p:cNvSpPr txBox="1"/>
          <p:nvPr/>
        </p:nvSpPr>
        <p:spPr>
          <a:xfrm>
            <a:off x="296260" y="1960930"/>
            <a:ext cx="427574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a:t>
            </a:r>
            <a:r>
              <a:rPr lang="en-IN" sz="1800">
                <a:solidFill>
                  <a:schemeClr val="dk1"/>
                </a:solidFill>
                <a:latin typeface="Corbel"/>
                <a:ea typeface="Corbel"/>
                <a:cs typeface="Corbel"/>
                <a:sym typeface="Corbel"/>
              </a:rPr>
              <a:t>An Algorithm Must Be Seen to Be Believed”</a:t>
            </a:r>
            <a:endParaRPr/>
          </a:p>
          <a:p>
            <a:pPr indent="0" lvl="0" marL="0" marR="0" rtl="0" algn="ctr">
              <a:spcBef>
                <a:spcPts val="0"/>
              </a:spcBef>
              <a:spcAft>
                <a:spcPts val="0"/>
              </a:spcAft>
              <a:buNone/>
            </a:pPr>
            <a:r>
              <a:rPr lang="en-IN" sz="1800">
                <a:solidFill>
                  <a:schemeClr val="dk1"/>
                </a:solidFill>
                <a:latin typeface="Corbel"/>
                <a:ea typeface="Corbel"/>
                <a:cs typeface="Corbel"/>
                <a:sym typeface="Corbel"/>
              </a:rPr>
              <a:t>                                       - Donald Knuth</a:t>
            </a:r>
            <a:endParaRPr sz="1600">
              <a:solidFill>
                <a:schemeClr val="dk1"/>
              </a:solidFill>
              <a:latin typeface="Corbel"/>
              <a:ea typeface="Corbel"/>
              <a:cs typeface="Corbel"/>
              <a:sym typeface="Corbel"/>
            </a:endParaRPr>
          </a:p>
        </p:txBody>
      </p:sp>
      <p:pic>
        <p:nvPicPr>
          <p:cNvPr id="290" name="Google Shape;290;p34"/>
          <p:cNvPicPr preferRelativeResize="0"/>
          <p:nvPr/>
        </p:nvPicPr>
        <p:blipFill rotWithShape="1">
          <a:blip r:embed="rId3">
            <a:alphaModFix/>
          </a:blip>
          <a:srcRect b="0" l="0" r="0" t="0"/>
          <a:stretch/>
        </p:blipFill>
        <p:spPr>
          <a:xfrm>
            <a:off x="4724705" y="-1"/>
            <a:ext cx="4419295" cy="51677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Complexity : An Introduction</a:t>
            </a:r>
            <a:endParaRPr sz="3240"/>
          </a:p>
        </p:txBody>
      </p:sp>
      <p:sp>
        <p:nvSpPr>
          <p:cNvPr id="121" name="Google Shape;121;p17"/>
          <p:cNvSpPr txBox="1"/>
          <p:nvPr>
            <p:ph idx="1" type="body"/>
          </p:nvPr>
        </p:nvSpPr>
        <p:spPr>
          <a:xfrm>
            <a:off x="448966" y="1350110"/>
            <a:ext cx="8246070" cy="3512213"/>
          </a:xfrm>
          <a:prstGeom prst="rect">
            <a:avLst/>
          </a:prstGeom>
          <a:noFill/>
          <a:ln>
            <a:noFill/>
          </a:ln>
        </p:spPr>
        <p:txBody>
          <a:bodyPr anchorCtr="0" anchor="t" bIns="45700" lIns="91425" spcFirstLastPara="1" rIns="99050" wrap="square" tIns="45700">
            <a:noAutofit/>
          </a:bodyPr>
          <a:lstStyle/>
          <a:p>
            <a:pPr indent="-342900" lvl="0" marL="342900" rtl="0" algn="just">
              <a:lnSpc>
                <a:spcPct val="150000"/>
              </a:lnSpc>
              <a:spcBef>
                <a:spcPts val="0"/>
              </a:spcBef>
              <a:spcAft>
                <a:spcPts val="0"/>
              </a:spcAft>
              <a:buClr>
                <a:srgbClr val="1D1B10"/>
              </a:buClr>
              <a:buSzPts val="2400"/>
              <a:buFont typeface="Noto Sans Symbols"/>
              <a:buChar char="⮚"/>
            </a:pPr>
            <a:r>
              <a:rPr lang="en-IN" sz="2400">
                <a:latin typeface="Corbel"/>
                <a:ea typeface="Corbel"/>
                <a:cs typeface="Corbel"/>
                <a:sym typeface="Corbel"/>
              </a:rPr>
              <a:t>Complexity is defined as the running time to execute a process and it depends on space as well as time.</a:t>
            </a:r>
            <a:endParaRPr/>
          </a:p>
          <a:p>
            <a:pPr indent="-228600" lvl="3" marL="1600200" rtl="0" algn="l">
              <a:spcBef>
                <a:spcPts val="480"/>
              </a:spcBef>
              <a:spcAft>
                <a:spcPts val="0"/>
              </a:spcAft>
              <a:buClr>
                <a:srgbClr val="1D1B10"/>
              </a:buClr>
              <a:buSzPts val="2400"/>
              <a:buFont typeface="Noto Sans Symbols"/>
              <a:buChar char="✔"/>
            </a:pPr>
            <a:r>
              <a:rPr lang="en-IN" sz="2400">
                <a:latin typeface="Corbel"/>
                <a:ea typeface="Corbel"/>
                <a:cs typeface="Corbel"/>
                <a:sym typeface="Corbel"/>
              </a:rPr>
              <a:t>Space Complexity</a:t>
            </a:r>
            <a:endParaRPr/>
          </a:p>
          <a:p>
            <a:pPr indent="-228600" lvl="3" marL="1600200" rtl="0" algn="l">
              <a:spcBef>
                <a:spcPts val="480"/>
              </a:spcBef>
              <a:spcAft>
                <a:spcPts val="0"/>
              </a:spcAft>
              <a:buClr>
                <a:srgbClr val="1D1B10"/>
              </a:buClr>
              <a:buSzPts val="2400"/>
              <a:buFont typeface="Noto Sans Symbols"/>
              <a:buChar char="✔"/>
            </a:pPr>
            <a:r>
              <a:rPr lang="en-IN" sz="2400">
                <a:latin typeface="Corbel"/>
                <a:ea typeface="Corbel"/>
                <a:cs typeface="Corbel"/>
                <a:sym typeface="Corbel"/>
              </a:rPr>
              <a:t>Time Complexity</a:t>
            </a:r>
            <a:endParaRPr/>
          </a:p>
          <a:p>
            <a:pPr indent="-190500" lvl="0" marL="342900" rtl="0" algn="just">
              <a:lnSpc>
                <a:spcPct val="150000"/>
              </a:lnSpc>
              <a:spcBef>
                <a:spcPts val="480"/>
              </a:spcBef>
              <a:spcAft>
                <a:spcPts val="0"/>
              </a:spcAft>
              <a:buClr>
                <a:srgbClr val="1D1B10"/>
              </a:buClr>
              <a:buSzPts val="2400"/>
              <a:buFont typeface="Noto Sans Symbols"/>
              <a:buNone/>
            </a:pPr>
            <a:r>
              <a:t/>
            </a:r>
            <a:endParaRPr sz="2400">
              <a:latin typeface="Corbel"/>
              <a:ea typeface="Corbel"/>
              <a:cs typeface="Corbel"/>
              <a:sym typeface="Corbel"/>
            </a:endParaRPr>
          </a:p>
          <a:p>
            <a:pPr indent="0" lvl="0" marL="0" rtl="0" algn="just">
              <a:lnSpc>
                <a:spcPct val="150000"/>
              </a:lnSpc>
              <a:spcBef>
                <a:spcPts val="48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Complexity : A Basic Operation</a:t>
            </a:r>
            <a:endParaRPr sz="3240"/>
          </a:p>
        </p:txBody>
      </p:sp>
      <p:sp>
        <p:nvSpPr>
          <p:cNvPr id="128" name="Google Shape;128;p18"/>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342900" lvl="0" marL="342900" rtl="0" algn="just">
              <a:lnSpc>
                <a:spcPct val="100000"/>
              </a:lnSpc>
              <a:spcBef>
                <a:spcPts val="0"/>
              </a:spcBef>
              <a:spcAft>
                <a:spcPts val="0"/>
              </a:spcAft>
              <a:buClr>
                <a:srgbClr val="1D1B10"/>
              </a:buClr>
              <a:buSzPts val="2150"/>
              <a:buFont typeface="Noto Sans Symbols"/>
              <a:buChar char="⮚"/>
            </a:pPr>
            <a:r>
              <a:rPr lang="en-IN" sz="2150">
                <a:latin typeface="Corbel"/>
                <a:ea typeface="Corbel"/>
                <a:cs typeface="Corbel"/>
                <a:sym typeface="Corbel"/>
              </a:rPr>
              <a:t>Basic operation means the main operation that will be </a:t>
            </a:r>
            <a:r>
              <a:rPr b="1" lang="en-IN" sz="2150">
                <a:latin typeface="Corbel"/>
                <a:ea typeface="Corbel"/>
                <a:cs typeface="Corbel"/>
                <a:sym typeface="Corbel"/>
              </a:rPr>
              <a:t>required</a:t>
            </a:r>
            <a:r>
              <a:rPr lang="en-IN" sz="2150">
                <a:latin typeface="Corbel"/>
                <a:ea typeface="Corbel"/>
                <a:cs typeface="Corbel"/>
                <a:sym typeface="Corbel"/>
              </a:rPr>
              <a:t> to solve particular problem. For example the basic operation in searching is comparison. The complexity depends on the basic operation.</a:t>
            </a:r>
            <a:endParaRPr/>
          </a:p>
          <a:p>
            <a:pPr indent="-342900" lvl="0" marL="342900" rtl="0" algn="just">
              <a:lnSpc>
                <a:spcPct val="100000"/>
              </a:lnSpc>
              <a:spcBef>
                <a:spcPts val="430"/>
              </a:spcBef>
              <a:spcAft>
                <a:spcPts val="0"/>
              </a:spcAft>
              <a:buClr>
                <a:srgbClr val="1D1B10"/>
              </a:buClr>
              <a:buSzPts val="2150"/>
              <a:buFont typeface="Noto Sans Symbols"/>
              <a:buChar char="⮚"/>
            </a:pPr>
            <a:r>
              <a:rPr lang="en-IN" sz="2150">
                <a:latin typeface="Corbel"/>
                <a:ea typeface="Corbel"/>
                <a:cs typeface="Corbel"/>
                <a:sym typeface="Corbel"/>
              </a:rPr>
              <a:t>The focus to determine the </a:t>
            </a:r>
            <a:r>
              <a:rPr b="1" lang="en-IN" sz="2150">
                <a:latin typeface="Corbel"/>
                <a:ea typeface="Corbel"/>
                <a:cs typeface="Corbel"/>
                <a:sym typeface="Corbel"/>
              </a:rPr>
              <a:t>cost</a:t>
            </a:r>
            <a:r>
              <a:rPr lang="en-IN" sz="2150">
                <a:latin typeface="Corbel"/>
                <a:ea typeface="Corbel"/>
                <a:cs typeface="Corbel"/>
                <a:sym typeface="Corbel"/>
              </a:rPr>
              <a:t> is done on running time i.e</a:t>
            </a:r>
            <a:r>
              <a:rPr b="1" lang="en-IN" sz="2150">
                <a:latin typeface="Corbel"/>
                <a:ea typeface="Corbel"/>
                <a:cs typeface="Corbel"/>
                <a:sym typeface="Corbel"/>
              </a:rPr>
              <a:t> time complexity</a:t>
            </a:r>
            <a:r>
              <a:rPr lang="en-IN" sz="2150">
                <a:latin typeface="Corbel"/>
                <a:ea typeface="Corbel"/>
                <a:cs typeface="Corbel"/>
                <a:sym typeface="Corbel"/>
              </a:rPr>
              <a:t> and it depends on the following factors</a:t>
            </a:r>
            <a:endParaRPr/>
          </a:p>
          <a:p>
            <a:pPr indent="-228599" lvl="3" marL="929249" rtl="0" algn="l">
              <a:lnSpc>
                <a:spcPct val="100000"/>
              </a:lnSpc>
              <a:spcBef>
                <a:spcPts val="0"/>
              </a:spcBef>
              <a:spcAft>
                <a:spcPts val="0"/>
              </a:spcAft>
              <a:buClr>
                <a:srgbClr val="1D1B10"/>
              </a:buClr>
              <a:buSzPts val="1950"/>
              <a:buFont typeface="Noto Sans Symbols"/>
              <a:buChar char="▪"/>
            </a:pPr>
            <a:r>
              <a:rPr lang="en-IN" sz="1950">
                <a:latin typeface="Corbel"/>
                <a:ea typeface="Corbel"/>
                <a:cs typeface="Corbel"/>
                <a:sym typeface="Corbel"/>
              </a:rPr>
              <a:t>Size of Input Data</a:t>
            </a:r>
            <a:endParaRPr/>
          </a:p>
          <a:p>
            <a:pPr indent="-228599" lvl="3" marL="929249" rtl="0" algn="l">
              <a:lnSpc>
                <a:spcPct val="100000"/>
              </a:lnSpc>
              <a:spcBef>
                <a:spcPts val="0"/>
              </a:spcBef>
              <a:spcAft>
                <a:spcPts val="0"/>
              </a:spcAft>
              <a:buClr>
                <a:srgbClr val="1D1B10"/>
              </a:buClr>
              <a:buSzPts val="1950"/>
              <a:buFont typeface="Noto Sans Symbols"/>
              <a:buChar char="▪"/>
            </a:pPr>
            <a:r>
              <a:rPr lang="en-IN" sz="1950">
                <a:latin typeface="Corbel"/>
                <a:ea typeface="Corbel"/>
                <a:cs typeface="Corbel"/>
                <a:sym typeface="Corbel"/>
              </a:rPr>
              <a:t>Hardware</a:t>
            </a:r>
            <a:endParaRPr/>
          </a:p>
          <a:p>
            <a:pPr indent="-228599" lvl="3" marL="929249" rtl="0" algn="l">
              <a:lnSpc>
                <a:spcPct val="100000"/>
              </a:lnSpc>
              <a:spcBef>
                <a:spcPts val="0"/>
              </a:spcBef>
              <a:spcAft>
                <a:spcPts val="0"/>
              </a:spcAft>
              <a:buClr>
                <a:srgbClr val="1D1B10"/>
              </a:buClr>
              <a:buSzPts val="1950"/>
              <a:buFont typeface="Noto Sans Symbols"/>
              <a:buChar char="▪"/>
            </a:pPr>
            <a:r>
              <a:rPr lang="en-IN" sz="1950">
                <a:latin typeface="Corbel"/>
                <a:ea typeface="Corbel"/>
                <a:cs typeface="Corbel"/>
                <a:sym typeface="Corbel"/>
              </a:rPr>
              <a:t>Operating System</a:t>
            </a:r>
            <a:endParaRPr/>
          </a:p>
          <a:p>
            <a:pPr indent="-228599" lvl="3" marL="929249" rtl="0" algn="l">
              <a:lnSpc>
                <a:spcPct val="100000"/>
              </a:lnSpc>
              <a:spcBef>
                <a:spcPts val="0"/>
              </a:spcBef>
              <a:spcAft>
                <a:spcPts val="0"/>
              </a:spcAft>
              <a:buClr>
                <a:srgbClr val="1D1B10"/>
              </a:buClr>
              <a:buSzPts val="1950"/>
              <a:buFont typeface="Noto Sans Symbols"/>
              <a:buChar char="▪"/>
            </a:pPr>
            <a:r>
              <a:rPr lang="en-IN" sz="1950">
                <a:latin typeface="Corbel"/>
                <a:ea typeface="Corbel"/>
                <a:cs typeface="Corbel"/>
                <a:sym typeface="Corbel"/>
              </a:rPr>
              <a:t>Programming Language used</a:t>
            </a:r>
            <a:endParaRPr/>
          </a:p>
          <a:p>
            <a:pPr indent="0" lvl="0" marL="72000" rtl="0" algn="just">
              <a:lnSpc>
                <a:spcPct val="100000"/>
              </a:lnSpc>
              <a:spcBef>
                <a:spcPts val="0"/>
              </a:spcBef>
              <a:spcAft>
                <a:spcPts val="0"/>
              </a:spcAft>
              <a:buClr>
                <a:srgbClr val="1D1B10"/>
              </a:buClr>
              <a:buSzPts val="600"/>
              <a:buNone/>
            </a:pPr>
            <a:r>
              <a:t/>
            </a:r>
            <a:endParaRPr sz="600">
              <a:latin typeface="Corbel"/>
              <a:ea typeface="Corbel"/>
              <a:cs typeface="Corbel"/>
              <a:sym typeface="Corbel"/>
            </a:endParaRPr>
          </a:p>
          <a:p>
            <a:pPr indent="0" lvl="0" marL="72000" rtl="0" algn="just">
              <a:lnSpc>
                <a:spcPct val="100000"/>
              </a:lnSpc>
              <a:spcBef>
                <a:spcPts val="0"/>
              </a:spcBef>
              <a:spcAft>
                <a:spcPts val="0"/>
              </a:spcAft>
              <a:buClr>
                <a:srgbClr val="1D1B10"/>
              </a:buClr>
              <a:buSzPts val="600"/>
              <a:buNone/>
            </a:pPr>
            <a:r>
              <a:rPr lang="en-IN" sz="600">
                <a:latin typeface="Corbel"/>
                <a:ea typeface="Corbel"/>
                <a:cs typeface="Corbel"/>
                <a:sym typeface="Corbel"/>
              </a:rPr>
              <a:t>          </a:t>
            </a:r>
            <a:endParaRPr sz="600">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Space Complexity</a:t>
            </a:r>
            <a:endParaRPr sz="3240"/>
          </a:p>
        </p:txBody>
      </p:sp>
      <p:sp>
        <p:nvSpPr>
          <p:cNvPr id="135" name="Google Shape;135;p19"/>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342900" lvl="0" marL="342900" rtl="0" algn="l">
              <a:lnSpc>
                <a:spcPct val="90000"/>
              </a:lnSpc>
              <a:spcBef>
                <a:spcPts val="0"/>
              </a:spcBef>
              <a:spcAft>
                <a:spcPts val="0"/>
              </a:spcAft>
              <a:buClr>
                <a:srgbClr val="1D1B10"/>
              </a:buClr>
              <a:buSzPts val="2400"/>
              <a:buChar char="•"/>
            </a:pPr>
            <a:r>
              <a:rPr lang="en-IN" sz="2400"/>
              <a:t>The amount of computer </a:t>
            </a:r>
            <a:r>
              <a:rPr b="1" lang="en-IN" sz="2400"/>
              <a:t>memory</a:t>
            </a:r>
            <a:r>
              <a:rPr lang="en-IN" sz="2400"/>
              <a:t> required to solve the given problem of particular </a:t>
            </a:r>
            <a:r>
              <a:rPr b="1" lang="en-IN" sz="2400"/>
              <a:t>size</a:t>
            </a:r>
            <a:r>
              <a:rPr lang="en-IN" sz="2400"/>
              <a:t> is called as </a:t>
            </a:r>
            <a:r>
              <a:rPr b="1" lang="en-IN" sz="2400"/>
              <a:t>space</a:t>
            </a:r>
            <a:r>
              <a:rPr lang="en-IN" sz="2400"/>
              <a:t> complexity. The space complexity depends on two components:</a:t>
            </a:r>
            <a:endParaRPr/>
          </a:p>
          <a:p>
            <a:pPr indent="-342900" lvl="0" marL="342900" rtl="0" algn="l">
              <a:lnSpc>
                <a:spcPct val="90000"/>
              </a:lnSpc>
              <a:spcBef>
                <a:spcPts val="480"/>
              </a:spcBef>
              <a:spcAft>
                <a:spcPts val="0"/>
              </a:spcAft>
              <a:buClr>
                <a:srgbClr val="1D1B10"/>
              </a:buClr>
              <a:buSzPts val="2400"/>
              <a:buChar char="•"/>
            </a:pPr>
            <a:r>
              <a:rPr b="1" lang="en-IN" sz="2400"/>
              <a:t> Fixed Part</a:t>
            </a:r>
            <a:r>
              <a:rPr lang="en-IN" sz="2400"/>
              <a:t> - It is needed for instruction space i.e byte code, variable space, constants space etc.</a:t>
            </a:r>
            <a:endParaRPr/>
          </a:p>
          <a:p>
            <a:pPr indent="-342900" lvl="0" marL="342900" rtl="0" algn="l">
              <a:lnSpc>
                <a:spcPct val="90000"/>
              </a:lnSpc>
              <a:spcBef>
                <a:spcPts val="480"/>
              </a:spcBef>
              <a:spcAft>
                <a:spcPts val="0"/>
              </a:spcAft>
              <a:buClr>
                <a:srgbClr val="1D1B10"/>
              </a:buClr>
              <a:buSzPts val="2400"/>
              <a:buChar char="•"/>
            </a:pPr>
            <a:r>
              <a:rPr b="1" lang="en-IN" sz="2400"/>
              <a:t> Variable Part</a:t>
            </a:r>
            <a:r>
              <a:rPr lang="en-IN" sz="2400"/>
              <a:t> - Instance of input  and output data.</a:t>
            </a:r>
            <a:endParaRPr/>
          </a:p>
          <a:p>
            <a:pPr indent="-342900" lvl="0" marL="342900" rtl="0" algn="l">
              <a:lnSpc>
                <a:spcPct val="90000"/>
              </a:lnSpc>
              <a:spcBef>
                <a:spcPts val="480"/>
              </a:spcBef>
              <a:spcAft>
                <a:spcPts val="0"/>
              </a:spcAft>
              <a:buClr>
                <a:srgbClr val="1D1B10"/>
              </a:buClr>
              <a:buSzPts val="2400"/>
              <a:buChar char="•"/>
            </a:pPr>
            <a:r>
              <a:rPr b="1" lang="en-IN" sz="2400"/>
              <a:t>Space(S)</a:t>
            </a:r>
            <a:r>
              <a:rPr lang="en-IN" sz="2400"/>
              <a:t> = </a:t>
            </a:r>
            <a:r>
              <a:rPr b="1" lang="en-IN" sz="2400"/>
              <a:t>Fixed Part + Variable Part</a:t>
            </a:r>
            <a:endParaRPr sz="2400"/>
          </a:p>
          <a:p>
            <a:pPr indent="0" lvl="0" marL="72000" rtl="0" algn="just">
              <a:lnSpc>
                <a:spcPct val="11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1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141300"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  An Example</a:t>
            </a:r>
            <a:endParaRPr sz="3240"/>
          </a:p>
        </p:txBody>
      </p:sp>
      <p:sp>
        <p:nvSpPr>
          <p:cNvPr id="142" name="Google Shape;142;p20"/>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pic>
        <p:nvPicPr>
          <p:cNvPr id="143" name="Google Shape;143;p20"/>
          <p:cNvPicPr preferRelativeResize="0"/>
          <p:nvPr/>
        </p:nvPicPr>
        <p:blipFill rotWithShape="1">
          <a:blip r:embed="rId3">
            <a:alphaModFix/>
          </a:blip>
          <a:srcRect b="0" l="0" r="0" t="0"/>
          <a:stretch/>
        </p:blipFill>
        <p:spPr>
          <a:xfrm>
            <a:off x="18265" y="0"/>
            <a:ext cx="4123035" cy="48166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Time Complexity</a:t>
            </a:r>
            <a:endParaRPr sz="3240"/>
          </a:p>
        </p:txBody>
      </p:sp>
      <p:sp>
        <p:nvSpPr>
          <p:cNvPr id="150" name="Google Shape;150;p21"/>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342900" lvl="0" marL="342900" rtl="0" algn="l">
              <a:spcBef>
                <a:spcPts val="0"/>
              </a:spcBef>
              <a:spcAft>
                <a:spcPts val="0"/>
              </a:spcAft>
              <a:buClr>
                <a:srgbClr val="1D1B10"/>
              </a:buClr>
              <a:buSzPts val="2400"/>
              <a:buChar char="•"/>
            </a:pPr>
            <a:r>
              <a:rPr lang="en-IN" sz="2400"/>
              <a:t>The </a:t>
            </a:r>
            <a:r>
              <a:rPr b="1" lang="en-IN" sz="2400"/>
              <a:t>time</a:t>
            </a:r>
            <a:r>
              <a:rPr lang="en-IN" sz="2400"/>
              <a:t> required to </a:t>
            </a:r>
            <a:r>
              <a:rPr b="1" lang="en-IN" sz="2400"/>
              <a:t>analyze</a:t>
            </a:r>
            <a:r>
              <a:rPr lang="en-IN" sz="2400"/>
              <a:t> the given problem of particular</a:t>
            </a:r>
            <a:r>
              <a:rPr b="1" lang="en-IN" sz="2400"/>
              <a:t> size</a:t>
            </a:r>
            <a:r>
              <a:rPr lang="en-IN" sz="2400"/>
              <a:t> is known as the time complexity. It depends on two components:</a:t>
            </a:r>
            <a:endParaRPr/>
          </a:p>
          <a:p>
            <a:pPr indent="-285750" lvl="1" marL="742950" rtl="0" algn="l">
              <a:spcBef>
                <a:spcPts val="480"/>
              </a:spcBef>
              <a:spcAft>
                <a:spcPts val="0"/>
              </a:spcAft>
              <a:buClr>
                <a:srgbClr val="1D1B10"/>
              </a:buClr>
              <a:buSzPts val="2400"/>
              <a:buChar char="–"/>
            </a:pPr>
            <a:r>
              <a:rPr b="1" lang="en-IN" sz="2400"/>
              <a:t>Fixed Part</a:t>
            </a:r>
            <a:r>
              <a:rPr lang="en-IN" sz="2400"/>
              <a:t> - Compile time</a:t>
            </a:r>
            <a:endParaRPr/>
          </a:p>
          <a:p>
            <a:pPr indent="-285750" lvl="1" marL="742950" rtl="0" algn="l">
              <a:spcBef>
                <a:spcPts val="480"/>
              </a:spcBef>
              <a:spcAft>
                <a:spcPts val="0"/>
              </a:spcAft>
              <a:buClr>
                <a:srgbClr val="1D1B10"/>
              </a:buClr>
              <a:buSzPts val="2400"/>
              <a:buChar char="–"/>
            </a:pPr>
            <a:r>
              <a:rPr b="1" lang="en-IN" sz="2400"/>
              <a:t>Variable Part</a:t>
            </a:r>
            <a:r>
              <a:rPr lang="en-IN" sz="2400"/>
              <a:t> - Run time dependent on problem instance. Run time is considered usually and compile time is ignored.</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Ways to Count Time Complexity</a:t>
            </a:r>
            <a:endParaRPr sz="3240"/>
          </a:p>
        </p:txBody>
      </p:sp>
      <p:sp>
        <p:nvSpPr>
          <p:cNvPr id="157" name="Google Shape;157;p22"/>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342900" lvl="0" marL="342900" rtl="0" algn="l">
              <a:lnSpc>
                <a:spcPct val="80000"/>
              </a:lnSpc>
              <a:spcBef>
                <a:spcPts val="0"/>
              </a:spcBef>
              <a:spcAft>
                <a:spcPts val="0"/>
              </a:spcAft>
              <a:buClr>
                <a:srgbClr val="1D1B10"/>
              </a:buClr>
              <a:buSzPts val="1995"/>
              <a:buChar char="•"/>
            </a:pPr>
            <a:r>
              <a:rPr lang="en-IN" sz="1995">
                <a:latin typeface="Corbel"/>
                <a:ea typeface="Corbel"/>
                <a:cs typeface="Corbel"/>
                <a:sym typeface="Corbel"/>
              </a:rPr>
              <a:t>Use a </a:t>
            </a:r>
            <a:r>
              <a:rPr b="1" lang="en-IN" sz="1995">
                <a:latin typeface="Corbel"/>
                <a:ea typeface="Corbel"/>
                <a:cs typeface="Corbel"/>
                <a:sym typeface="Corbel"/>
              </a:rPr>
              <a:t>stop watch</a:t>
            </a:r>
            <a:r>
              <a:rPr lang="en-IN" sz="1995">
                <a:latin typeface="Corbel"/>
                <a:ea typeface="Corbel"/>
                <a:cs typeface="Corbel"/>
                <a:sym typeface="Corbel"/>
              </a:rPr>
              <a:t> and  time is obtained in </a:t>
            </a:r>
            <a:r>
              <a:rPr b="1" lang="en-IN" sz="1995">
                <a:latin typeface="Corbel"/>
                <a:ea typeface="Corbel"/>
                <a:cs typeface="Corbel"/>
                <a:sym typeface="Corbel"/>
              </a:rPr>
              <a:t>seconds or milliseconds</a:t>
            </a:r>
            <a:r>
              <a:rPr lang="en-IN" sz="1995">
                <a:latin typeface="Corbel"/>
                <a:ea typeface="Corbel"/>
                <a:cs typeface="Corbel"/>
                <a:sym typeface="Corbel"/>
              </a:rPr>
              <a:t>.</a:t>
            </a:r>
            <a:endParaRPr/>
          </a:p>
          <a:p>
            <a:pPr indent="-342900" lvl="0" marL="342900" rtl="0" algn="l">
              <a:lnSpc>
                <a:spcPct val="80000"/>
              </a:lnSpc>
              <a:spcBef>
                <a:spcPts val="399"/>
              </a:spcBef>
              <a:spcAft>
                <a:spcPts val="0"/>
              </a:spcAft>
              <a:buClr>
                <a:srgbClr val="1D1B10"/>
              </a:buClr>
              <a:buSzPts val="1995"/>
              <a:buChar char="•"/>
            </a:pPr>
            <a:r>
              <a:rPr b="1" lang="en-IN" sz="1995">
                <a:latin typeface="Corbel"/>
                <a:ea typeface="Corbel"/>
                <a:cs typeface="Corbel"/>
                <a:sym typeface="Corbel"/>
              </a:rPr>
              <a:t>Step Count </a:t>
            </a:r>
            <a:r>
              <a:rPr lang="en-IN" sz="1995">
                <a:latin typeface="Corbel"/>
                <a:ea typeface="Corbel"/>
                <a:cs typeface="Corbel"/>
                <a:sym typeface="Corbel"/>
              </a:rPr>
              <a:t>- Count no of program steps. </a:t>
            </a:r>
            <a:endParaRPr/>
          </a:p>
          <a:p>
            <a:pPr indent="-285750" lvl="1" marL="742950" rtl="0" algn="l">
              <a:lnSpc>
                <a:spcPct val="80000"/>
              </a:lnSpc>
              <a:spcBef>
                <a:spcPts val="399"/>
              </a:spcBef>
              <a:spcAft>
                <a:spcPts val="0"/>
              </a:spcAft>
              <a:buClr>
                <a:srgbClr val="1D1B10"/>
              </a:buClr>
              <a:buSzPts val="1995"/>
              <a:buChar char="–"/>
            </a:pPr>
            <a:r>
              <a:rPr b="1" lang="en-IN" sz="1995">
                <a:latin typeface="Corbel"/>
                <a:ea typeface="Corbel"/>
                <a:cs typeface="Corbel"/>
                <a:sym typeface="Corbel"/>
              </a:rPr>
              <a:t>Comments</a:t>
            </a:r>
            <a:r>
              <a:rPr lang="en-IN" sz="1995">
                <a:latin typeface="Corbel"/>
                <a:ea typeface="Corbel"/>
                <a:cs typeface="Corbel"/>
                <a:sym typeface="Corbel"/>
              </a:rPr>
              <a:t> are not evaluated so they are </a:t>
            </a:r>
            <a:r>
              <a:rPr b="1" lang="en-IN" sz="1995">
                <a:latin typeface="Corbel"/>
                <a:ea typeface="Corbel"/>
                <a:cs typeface="Corbel"/>
                <a:sym typeface="Corbel"/>
              </a:rPr>
              <a:t>not</a:t>
            </a:r>
            <a:r>
              <a:rPr lang="en-IN" sz="1995">
                <a:latin typeface="Corbel"/>
                <a:ea typeface="Corbel"/>
                <a:cs typeface="Corbel"/>
                <a:sym typeface="Corbel"/>
              </a:rPr>
              <a:t> considered as program</a:t>
            </a:r>
            <a:r>
              <a:rPr b="1" lang="en-IN" sz="1995">
                <a:latin typeface="Corbel"/>
                <a:ea typeface="Corbel"/>
                <a:cs typeface="Corbel"/>
                <a:sym typeface="Corbel"/>
              </a:rPr>
              <a:t> step</a:t>
            </a:r>
            <a:r>
              <a:rPr lang="en-IN" sz="1995">
                <a:latin typeface="Corbel"/>
                <a:ea typeface="Corbel"/>
                <a:cs typeface="Corbel"/>
                <a:sym typeface="Corbel"/>
              </a:rPr>
              <a:t>.</a:t>
            </a:r>
            <a:endParaRPr/>
          </a:p>
          <a:p>
            <a:pPr indent="-285750" lvl="1" marL="742950" rtl="0" algn="l">
              <a:lnSpc>
                <a:spcPct val="80000"/>
              </a:lnSpc>
              <a:spcBef>
                <a:spcPts val="399"/>
              </a:spcBef>
              <a:spcAft>
                <a:spcPts val="0"/>
              </a:spcAft>
              <a:buClr>
                <a:srgbClr val="1D1B10"/>
              </a:buClr>
              <a:buSzPts val="1995"/>
              <a:buChar char="–"/>
            </a:pPr>
            <a:r>
              <a:rPr lang="en-IN" sz="1995">
                <a:latin typeface="Corbel"/>
                <a:ea typeface="Corbel"/>
                <a:cs typeface="Corbel"/>
                <a:sym typeface="Corbel"/>
              </a:rPr>
              <a:t>In </a:t>
            </a:r>
            <a:r>
              <a:rPr b="1" lang="en-IN" sz="1995">
                <a:latin typeface="Corbel"/>
                <a:ea typeface="Corbel"/>
                <a:cs typeface="Corbel"/>
                <a:sym typeface="Corbel"/>
              </a:rPr>
              <a:t>while</a:t>
            </a:r>
            <a:r>
              <a:rPr lang="en-IN" sz="1995">
                <a:latin typeface="Corbel"/>
                <a:ea typeface="Corbel"/>
                <a:cs typeface="Corbel"/>
                <a:sym typeface="Corbel"/>
              </a:rPr>
              <a:t> loop </a:t>
            </a:r>
            <a:r>
              <a:rPr b="1" lang="en-IN" sz="1995">
                <a:latin typeface="Corbel"/>
                <a:ea typeface="Corbel"/>
                <a:cs typeface="Corbel"/>
                <a:sym typeface="Corbel"/>
              </a:rPr>
              <a:t>steps</a:t>
            </a:r>
            <a:r>
              <a:rPr lang="en-IN" sz="1995">
                <a:latin typeface="Corbel"/>
                <a:ea typeface="Corbel"/>
                <a:cs typeface="Corbel"/>
                <a:sym typeface="Corbel"/>
              </a:rPr>
              <a:t> are equal to the </a:t>
            </a:r>
            <a:r>
              <a:rPr b="1" lang="en-IN" sz="1995">
                <a:latin typeface="Corbel"/>
                <a:ea typeface="Corbel"/>
                <a:cs typeface="Corbel"/>
                <a:sym typeface="Corbel"/>
              </a:rPr>
              <a:t>number</a:t>
            </a:r>
            <a:r>
              <a:rPr lang="en-IN" sz="1995">
                <a:latin typeface="Corbel"/>
                <a:ea typeface="Corbel"/>
                <a:cs typeface="Corbel"/>
                <a:sym typeface="Corbel"/>
              </a:rPr>
              <a:t> of times loop gets </a:t>
            </a:r>
            <a:r>
              <a:rPr b="1" lang="en-IN" sz="1995">
                <a:latin typeface="Corbel"/>
                <a:ea typeface="Corbel"/>
                <a:cs typeface="Corbel"/>
                <a:sym typeface="Corbel"/>
              </a:rPr>
              <a:t>executed</a:t>
            </a:r>
            <a:r>
              <a:rPr lang="en-IN" sz="1995">
                <a:latin typeface="Corbel"/>
                <a:ea typeface="Corbel"/>
                <a:cs typeface="Corbel"/>
                <a:sym typeface="Corbel"/>
              </a:rPr>
              <a:t>.</a:t>
            </a:r>
            <a:endParaRPr/>
          </a:p>
          <a:p>
            <a:pPr indent="-285750" lvl="1" marL="742950" rtl="0" algn="l">
              <a:lnSpc>
                <a:spcPct val="80000"/>
              </a:lnSpc>
              <a:spcBef>
                <a:spcPts val="399"/>
              </a:spcBef>
              <a:spcAft>
                <a:spcPts val="0"/>
              </a:spcAft>
              <a:buClr>
                <a:srgbClr val="1D1B10"/>
              </a:buClr>
              <a:buSzPts val="1995"/>
              <a:buChar char="–"/>
            </a:pPr>
            <a:r>
              <a:rPr lang="en-IN" sz="1995">
                <a:latin typeface="Corbel"/>
                <a:ea typeface="Corbel"/>
                <a:cs typeface="Corbel"/>
                <a:sym typeface="Corbel"/>
              </a:rPr>
              <a:t>In </a:t>
            </a:r>
            <a:r>
              <a:rPr b="1" lang="en-IN" sz="1995">
                <a:latin typeface="Corbel"/>
                <a:ea typeface="Corbel"/>
                <a:cs typeface="Corbel"/>
                <a:sym typeface="Corbel"/>
              </a:rPr>
              <a:t>for</a:t>
            </a:r>
            <a:r>
              <a:rPr lang="en-IN" sz="1995">
                <a:latin typeface="Corbel"/>
                <a:ea typeface="Corbel"/>
                <a:cs typeface="Corbel"/>
                <a:sym typeface="Corbel"/>
              </a:rPr>
              <a:t> loop, steps are equal to number of times an </a:t>
            </a:r>
            <a:r>
              <a:rPr b="1" lang="en-IN" sz="1995">
                <a:latin typeface="Corbel"/>
                <a:ea typeface="Corbel"/>
                <a:cs typeface="Corbel"/>
                <a:sym typeface="Corbel"/>
              </a:rPr>
              <a:t>expression</a:t>
            </a:r>
            <a:r>
              <a:rPr lang="en-IN" sz="1995">
                <a:latin typeface="Corbel"/>
                <a:ea typeface="Corbel"/>
                <a:cs typeface="Corbel"/>
                <a:sym typeface="Corbel"/>
              </a:rPr>
              <a:t> is checked for </a:t>
            </a:r>
            <a:r>
              <a:rPr b="1" lang="en-IN" sz="1995">
                <a:latin typeface="Corbel"/>
                <a:ea typeface="Corbel"/>
                <a:cs typeface="Corbel"/>
                <a:sym typeface="Corbel"/>
              </a:rPr>
              <a:t>condition</a:t>
            </a:r>
            <a:r>
              <a:rPr lang="en-IN" sz="1995">
                <a:latin typeface="Corbel"/>
                <a:ea typeface="Corbel"/>
                <a:cs typeface="Corbel"/>
                <a:sym typeface="Corbel"/>
              </a:rPr>
              <a:t>.</a:t>
            </a:r>
            <a:endParaRPr/>
          </a:p>
          <a:p>
            <a:pPr indent="-285750" lvl="1" marL="742950" rtl="0" algn="l">
              <a:lnSpc>
                <a:spcPct val="80000"/>
              </a:lnSpc>
              <a:spcBef>
                <a:spcPts val="399"/>
              </a:spcBef>
              <a:spcAft>
                <a:spcPts val="0"/>
              </a:spcAft>
              <a:buClr>
                <a:srgbClr val="1D1B10"/>
              </a:buClr>
              <a:buSzPts val="1995"/>
              <a:buChar char="–"/>
            </a:pPr>
            <a:r>
              <a:rPr lang="en-IN" sz="1995">
                <a:latin typeface="Corbel"/>
                <a:ea typeface="Corbel"/>
                <a:cs typeface="Corbel"/>
                <a:sym typeface="Corbel"/>
              </a:rPr>
              <a:t>A single expression is considered as a </a:t>
            </a:r>
            <a:r>
              <a:rPr b="1" lang="en-IN" sz="1995">
                <a:latin typeface="Corbel"/>
                <a:ea typeface="Corbel"/>
                <a:cs typeface="Corbel"/>
                <a:sym typeface="Corbel"/>
              </a:rPr>
              <a:t>single</a:t>
            </a:r>
            <a:r>
              <a:rPr lang="en-IN" sz="1995">
                <a:latin typeface="Corbel"/>
                <a:ea typeface="Corbel"/>
                <a:cs typeface="Corbel"/>
                <a:sym typeface="Corbel"/>
              </a:rPr>
              <a:t> step. Example </a:t>
            </a:r>
            <a:r>
              <a:rPr b="1" lang="en-IN" sz="1995">
                <a:latin typeface="Corbel"/>
                <a:ea typeface="Corbel"/>
                <a:cs typeface="Corbel"/>
                <a:sym typeface="Corbel"/>
              </a:rPr>
              <a:t>a+f+r+w+w/q-d-f</a:t>
            </a:r>
            <a:r>
              <a:rPr lang="en-IN" sz="1995">
                <a:latin typeface="Corbel"/>
                <a:ea typeface="Corbel"/>
                <a:cs typeface="Corbel"/>
                <a:sym typeface="Corbel"/>
              </a:rPr>
              <a:t> is </a:t>
            </a:r>
            <a:r>
              <a:rPr b="1" lang="en-IN" sz="1995">
                <a:latin typeface="Corbel"/>
                <a:ea typeface="Corbel"/>
                <a:cs typeface="Corbel"/>
                <a:sym typeface="Corbel"/>
              </a:rPr>
              <a:t>one step</a:t>
            </a:r>
            <a:r>
              <a:rPr lang="en-IN" sz="1995">
                <a:latin typeface="Corbel"/>
                <a:ea typeface="Corbel"/>
                <a:cs typeface="Corbel"/>
                <a:sym typeface="Corbel"/>
              </a:rPr>
              <a:t>.</a:t>
            </a:r>
            <a:endParaRPr/>
          </a:p>
          <a:p>
            <a:pPr indent="-342900" lvl="0" marL="342900" rtl="0" algn="l">
              <a:lnSpc>
                <a:spcPct val="80000"/>
              </a:lnSpc>
              <a:spcBef>
                <a:spcPts val="399"/>
              </a:spcBef>
              <a:spcAft>
                <a:spcPts val="0"/>
              </a:spcAft>
              <a:buClr>
                <a:srgbClr val="1D1B10"/>
              </a:buClr>
              <a:buSzPts val="1995"/>
              <a:buChar char="•"/>
            </a:pPr>
            <a:r>
              <a:rPr b="1" lang="en-IN" sz="1995">
                <a:latin typeface="Corbel"/>
                <a:ea typeface="Corbel"/>
                <a:cs typeface="Corbel"/>
                <a:sym typeface="Corbel"/>
              </a:rPr>
              <a:t>Rate of Growth</a:t>
            </a:r>
            <a:r>
              <a:rPr lang="en-IN" sz="1995">
                <a:latin typeface="Corbel"/>
                <a:ea typeface="Corbel"/>
                <a:cs typeface="Corbel"/>
                <a:sym typeface="Corbel"/>
              </a:rPr>
              <a:t>(Asymptotic Notations</a:t>
            </a:r>
            <a:r>
              <a:rPr lang="en-IN" sz="1330"/>
              <a:t>)</a:t>
            </a:r>
            <a:endParaRPr/>
          </a:p>
          <a:p>
            <a:pPr indent="0" lvl="0" marL="72000" rtl="0" algn="just">
              <a:lnSpc>
                <a:spcPct val="100000"/>
              </a:lnSpc>
              <a:spcBef>
                <a:spcPts val="0"/>
              </a:spcBef>
              <a:spcAft>
                <a:spcPts val="0"/>
              </a:spcAft>
              <a:buClr>
                <a:srgbClr val="1D1B10"/>
              </a:buClr>
              <a:buSzPts val="1140"/>
              <a:buNone/>
            </a:pPr>
            <a:r>
              <a:t/>
            </a:r>
            <a:endParaRPr sz="1140">
              <a:latin typeface="Corbel"/>
              <a:ea typeface="Corbel"/>
              <a:cs typeface="Corbel"/>
              <a:sym typeface="Corbel"/>
            </a:endParaRPr>
          </a:p>
          <a:p>
            <a:pPr indent="0" lvl="0" marL="72000" rtl="0" algn="just">
              <a:lnSpc>
                <a:spcPct val="100000"/>
              </a:lnSpc>
              <a:spcBef>
                <a:spcPts val="0"/>
              </a:spcBef>
              <a:spcAft>
                <a:spcPts val="0"/>
              </a:spcAft>
              <a:buClr>
                <a:srgbClr val="1D1B10"/>
              </a:buClr>
              <a:buSzPts val="1140"/>
              <a:buNone/>
            </a:pPr>
            <a:r>
              <a:rPr lang="en-IN" sz="1140">
                <a:latin typeface="Corbel"/>
                <a:ea typeface="Corbel"/>
                <a:cs typeface="Corbel"/>
                <a:sym typeface="Corbel"/>
              </a:rPr>
              <a:t>          </a:t>
            </a:r>
            <a:endParaRPr sz="1140">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143555" y="586585"/>
            <a:ext cx="8246070" cy="610821"/>
          </a:xfrm>
          <a:prstGeom prst="rect">
            <a:avLst/>
          </a:prstGeom>
          <a:noFill/>
          <a:ln>
            <a:noFill/>
          </a:ln>
        </p:spPr>
        <p:txBody>
          <a:bodyPr anchorCtr="0" anchor="ctr" bIns="45700" lIns="91425" spcFirstLastPara="1" rIns="99050" wrap="square" tIns="45700">
            <a:noAutofit/>
          </a:bodyPr>
          <a:lstStyle/>
          <a:p>
            <a:pPr indent="0" lvl="0" marL="0" rtl="0" algn="l">
              <a:spcBef>
                <a:spcPts val="0"/>
              </a:spcBef>
              <a:spcAft>
                <a:spcPts val="0"/>
              </a:spcAft>
              <a:buClr>
                <a:srgbClr val="F2CD44"/>
              </a:buClr>
              <a:buSzPts val="3240"/>
              <a:buFont typeface="Calibri"/>
              <a:buNone/>
            </a:pPr>
            <a:r>
              <a:rPr lang="en-IN" sz="3240"/>
              <a:t>Example of Step Count</a:t>
            </a:r>
            <a:endParaRPr sz="3240"/>
          </a:p>
        </p:txBody>
      </p:sp>
      <p:sp>
        <p:nvSpPr>
          <p:cNvPr id="164" name="Google Shape;164;p23"/>
          <p:cNvSpPr txBox="1"/>
          <p:nvPr>
            <p:ph idx="1" type="body"/>
          </p:nvPr>
        </p:nvSpPr>
        <p:spPr>
          <a:xfrm>
            <a:off x="143555" y="1350110"/>
            <a:ext cx="8246070" cy="3512213"/>
          </a:xfrm>
          <a:prstGeom prst="rect">
            <a:avLst/>
          </a:prstGeom>
          <a:noFill/>
          <a:ln>
            <a:noFill/>
          </a:ln>
        </p:spPr>
        <p:txBody>
          <a:bodyPr anchorCtr="0" anchor="t" bIns="45700" lIns="91425" spcFirstLastPara="1" rIns="99050" wrap="square" tIns="45700">
            <a:noAutofit/>
          </a:bodyPr>
          <a:lstStyle/>
          <a:p>
            <a:pPr indent="0" lvl="0" marL="0" rtl="0" algn="l">
              <a:spcBef>
                <a:spcPts val="0"/>
              </a:spcBef>
              <a:spcAft>
                <a:spcPts val="0"/>
              </a:spcAft>
              <a:buClr>
                <a:srgbClr val="1D1B10"/>
              </a:buClr>
              <a:buSzPts val="2800"/>
              <a:buNone/>
            </a:pPr>
            <a:r>
              <a:t/>
            </a:r>
            <a:endParaRPr/>
          </a:p>
          <a:p>
            <a:pPr indent="0" lvl="0" marL="72000" rtl="0" algn="just">
              <a:lnSpc>
                <a:spcPct val="120000"/>
              </a:lnSpc>
              <a:spcBef>
                <a:spcPts val="0"/>
              </a:spcBef>
              <a:spcAft>
                <a:spcPts val="0"/>
              </a:spcAft>
              <a:buClr>
                <a:srgbClr val="1D1B10"/>
              </a:buClr>
              <a:buSzPts val="2400"/>
              <a:buNone/>
            </a:pPr>
            <a:r>
              <a:t/>
            </a:r>
            <a:endParaRPr sz="2400">
              <a:latin typeface="Corbel"/>
              <a:ea typeface="Corbel"/>
              <a:cs typeface="Corbel"/>
              <a:sym typeface="Corbel"/>
            </a:endParaRPr>
          </a:p>
          <a:p>
            <a:pPr indent="0" lvl="0" marL="72000" rtl="0" algn="just">
              <a:lnSpc>
                <a:spcPct val="120000"/>
              </a:lnSpc>
              <a:spcBef>
                <a:spcPts val="0"/>
              </a:spcBef>
              <a:spcAft>
                <a:spcPts val="0"/>
              </a:spcAft>
              <a:buClr>
                <a:srgbClr val="1D1B10"/>
              </a:buClr>
              <a:buSzPts val="2400"/>
              <a:buNone/>
            </a:pPr>
            <a:r>
              <a:rPr lang="en-IN" sz="2400">
                <a:latin typeface="Corbel"/>
                <a:ea typeface="Corbel"/>
                <a:cs typeface="Corbel"/>
                <a:sym typeface="Corbel"/>
              </a:rPr>
              <a:t>          </a:t>
            </a:r>
            <a:endParaRPr sz="2400">
              <a:latin typeface="Corbel"/>
              <a:ea typeface="Corbel"/>
              <a:cs typeface="Corbel"/>
              <a:sym typeface="Corbel"/>
            </a:endParaRPr>
          </a:p>
        </p:txBody>
      </p:sp>
      <p:pic>
        <p:nvPicPr>
          <p:cNvPr id="165" name="Google Shape;165;p23"/>
          <p:cNvPicPr preferRelativeResize="0"/>
          <p:nvPr/>
        </p:nvPicPr>
        <p:blipFill rotWithShape="1">
          <a:blip r:embed="rId3">
            <a:alphaModFix/>
          </a:blip>
          <a:srcRect b="0" l="0" r="0" t="0"/>
          <a:stretch/>
        </p:blipFill>
        <p:spPr>
          <a:xfrm>
            <a:off x="754375" y="1502815"/>
            <a:ext cx="2290575" cy="3464167"/>
          </a:xfrm>
          <a:prstGeom prst="rect">
            <a:avLst/>
          </a:prstGeom>
          <a:noFill/>
          <a:ln>
            <a:noFill/>
          </a:ln>
        </p:spPr>
      </p:pic>
      <p:pic>
        <p:nvPicPr>
          <p:cNvPr id="166" name="Google Shape;166;p23"/>
          <p:cNvPicPr preferRelativeResize="0"/>
          <p:nvPr/>
        </p:nvPicPr>
        <p:blipFill rotWithShape="1">
          <a:blip r:embed="rId4">
            <a:alphaModFix/>
          </a:blip>
          <a:srcRect b="0" l="0" r="0" t="0"/>
          <a:stretch/>
        </p:blipFill>
        <p:spPr>
          <a:xfrm>
            <a:off x="3961180" y="1361593"/>
            <a:ext cx="3288565" cy="35007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