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5143500" cx="9144000"/>
  <p:notesSz cx="6858000" cy="9144000"/>
  <p:embeddedFontLst>
    <p:embeddedFont>
      <p:font typeface="Corbel"/>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5" roundtripDataSignature="AMtx7mjW9R7mB3zvoB5tFxFnQttWyhYl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Corbel-italic.fntdata"/><Relationship Id="rId72" Type="http://schemas.openxmlformats.org/officeDocument/2006/relationships/font" Target="fonts/Corbel-bold.fntdata"/><Relationship Id="rId31" Type="http://schemas.openxmlformats.org/officeDocument/2006/relationships/slide" Target="slides/slide26.xml"/><Relationship Id="rId75" Type="http://customschemas.google.com/relationships/presentationmetadata" Target="metadata"/><Relationship Id="rId30" Type="http://schemas.openxmlformats.org/officeDocument/2006/relationships/slide" Target="slides/slide25.xml"/><Relationship Id="rId74" Type="http://schemas.openxmlformats.org/officeDocument/2006/relationships/font" Target="fonts/Corbel-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Corbel-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67"/>
          <p:cNvSpPr txBox="1"/>
          <p:nvPr>
            <p:ph type="ctrTitle"/>
          </p:nvPr>
        </p:nvSpPr>
        <p:spPr>
          <a:xfrm>
            <a:off x="601670" y="1350110"/>
            <a:ext cx="824607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67"/>
          <p:cNvSpPr txBox="1"/>
          <p:nvPr>
            <p:ph idx="1" type="subTitle"/>
          </p:nvPr>
        </p:nvSpPr>
        <p:spPr>
          <a:xfrm>
            <a:off x="601669" y="2877160"/>
            <a:ext cx="8398775" cy="1374345"/>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Clr>
                <a:srgbClr val="F2CD44"/>
              </a:buClr>
              <a:buSzPts val="2800"/>
              <a:buNone/>
              <a:defRPr b="0" i="0" sz="2800">
                <a:solidFill>
                  <a:srgbClr val="F2CD44"/>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6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4" name="Shape 74"/>
        <p:cNvGrpSpPr/>
        <p:nvPr/>
      </p:nvGrpSpPr>
      <p:grpSpPr>
        <a:xfrm>
          <a:off x="0" y="0"/>
          <a:ext cx="0" cy="0"/>
          <a:chOff x="0" y="0"/>
          <a:chExt cx="0" cy="0"/>
        </a:xfrm>
      </p:grpSpPr>
      <p:sp>
        <p:nvSpPr>
          <p:cNvPr id="75" name="Google Shape;75;p76"/>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6"/>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7" name="Google Shape;77;p76"/>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8" name="Google Shape;78;p7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1" name="Shape 81"/>
        <p:cNvGrpSpPr/>
        <p:nvPr/>
      </p:nvGrpSpPr>
      <p:grpSpPr>
        <a:xfrm>
          <a:off x="0" y="0"/>
          <a:ext cx="0" cy="0"/>
          <a:chOff x="0" y="0"/>
          <a:chExt cx="0" cy="0"/>
        </a:xfrm>
      </p:grpSpPr>
      <p:sp>
        <p:nvSpPr>
          <p:cNvPr id="82" name="Google Shape;82;p77"/>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77"/>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4" name="Google Shape;84;p77"/>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5" name="Google Shape;85;p7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8" name="Shape 88"/>
        <p:cNvGrpSpPr/>
        <p:nvPr/>
      </p:nvGrpSpPr>
      <p:grpSpPr>
        <a:xfrm>
          <a:off x="0" y="0"/>
          <a:ext cx="0" cy="0"/>
          <a:chOff x="0" y="0"/>
          <a:chExt cx="0" cy="0"/>
        </a:xfrm>
      </p:grpSpPr>
      <p:sp>
        <p:nvSpPr>
          <p:cNvPr id="89" name="Google Shape;89;p7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78"/>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7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79"/>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79"/>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7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7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100" name="Google Shape;100;p79"/>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type="obj">
  <p:cSld name="OBJECT">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68"/>
          <p:cNvSpPr txBox="1"/>
          <p:nvPr>
            <p:ph type="title"/>
          </p:nvPr>
        </p:nvSpPr>
        <p:spPr>
          <a:xfrm>
            <a:off x="448964" y="433880"/>
            <a:ext cx="6260905" cy="57264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68"/>
          <p:cNvSpPr txBox="1"/>
          <p:nvPr>
            <p:ph idx="1" type="body"/>
          </p:nvPr>
        </p:nvSpPr>
        <p:spPr>
          <a:xfrm>
            <a:off x="448965" y="1044700"/>
            <a:ext cx="6260906" cy="351106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1D1B10"/>
              </a:buClr>
              <a:buSzPts val="2800"/>
              <a:buChar char="•"/>
              <a:defRPr sz="2800">
                <a:solidFill>
                  <a:srgbClr val="1D1B10"/>
                </a:solidFill>
              </a:defRPr>
            </a:lvl1pPr>
            <a:lvl2pPr indent="-406400" lvl="1" marL="914400" algn="l">
              <a:spcBef>
                <a:spcPts val="560"/>
              </a:spcBef>
              <a:spcAft>
                <a:spcPts val="0"/>
              </a:spcAft>
              <a:buClr>
                <a:srgbClr val="1D1B10"/>
              </a:buClr>
              <a:buSzPts val="2800"/>
              <a:buChar char="–"/>
              <a:defRPr>
                <a:solidFill>
                  <a:srgbClr val="1D1B10"/>
                </a:solidFill>
              </a:defRPr>
            </a:lvl2pPr>
            <a:lvl3pPr indent="-381000" lvl="2" marL="1371600" algn="l">
              <a:spcBef>
                <a:spcPts val="480"/>
              </a:spcBef>
              <a:spcAft>
                <a:spcPts val="0"/>
              </a:spcAft>
              <a:buClr>
                <a:srgbClr val="1D1B10"/>
              </a:buClr>
              <a:buSzPts val="2400"/>
              <a:buChar char="•"/>
              <a:defRPr>
                <a:solidFill>
                  <a:srgbClr val="1D1B10"/>
                </a:solidFill>
              </a:defRPr>
            </a:lvl3pPr>
            <a:lvl4pPr indent="-355600" lvl="3" marL="1828800" algn="l">
              <a:spcBef>
                <a:spcPts val="400"/>
              </a:spcBef>
              <a:spcAft>
                <a:spcPts val="0"/>
              </a:spcAft>
              <a:buClr>
                <a:srgbClr val="1D1B10"/>
              </a:buClr>
              <a:buSzPts val="2000"/>
              <a:buChar char="–"/>
              <a:defRPr>
                <a:solidFill>
                  <a:srgbClr val="1D1B10"/>
                </a:solidFill>
              </a:defRPr>
            </a:lvl4pPr>
            <a:lvl5pPr indent="-355600" lvl="4" marL="2286000" algn="l">
              <a:spcBef>
                <a:spcPts val="400"/>
              </a:spcBef>
              <a:spcAft>
                <a:spcPts val="0"/>
              </a:spcAft>
              <a:buClr>
                <a:srgbClr val="1D1B10"/>
              </a:buClr>
              <a:buSzPts val="2000"/>
              <a:buChar char="»"/>
              <a:defRPr>
                <a:solidFill>
                  <a:srgbClr val="1D1B1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6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8" name="Shape 28"/>
        <p:cNvGrpSpPr/>
        <p:nvPr/>
      </p:nvGrpSpPr>
      <p:grpSpPr>
        <a:xfrm>
          <a:off x="0" y="0"/>
          <a:ext cx="0" cy="0"/>
          <a:chOff x="0" y="0"/>
          <a:chExt cx="0" cy="0"/>
        </a:xfrm>
      </p:grpSpPr>
      <p:sp>
        <p:nvSpPr>
          <p:cNvPr id="29" name="Google Shape;29;p69"/>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2CD44"/>
              </a:buClr>
              <a:buSzPts val="3600"/>
              <a:buFont typeface="Calibri"/>
              <a:buNone/>
              <a:defRPr sz="3600">
                <a:solidFill>
                  <a:srgbClr val="F2CD4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9"/>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1D1B10"/>
              </a:buClr>
              <a:buSzPts val="2800"/>
              <a:buChar char="•"/>
              <a:defRPr sz="2800">
                <a:solidFill>
                  <a:srgbClr val="1D1B10"/>
                </a:solidFill>
              </a:defRPr>
            </a:lvl1pPr>
            <a:lvl2pPr indent="-406400" lvl="1" marL="914400" algn="l">
              <a:spcBef>
                <a:spcPts val="560"/>
              </a:spcBef>
              <a:spcAft>
                <a:spcPts val="0"/>
              </a:spcAft>
              <a:buClr>
                <a:srgbClr val="1D1B10"/>
              </a:buClr>
              <a:buSzPts val="2800"/>
              <a:buChar char="–"/>
              <a:defRPr>
                <a:solidFill>
                  <a:srgbClr val="1D1B10"/>
                </a:solidFill>
              </a:defRPr>
            </a:lvl2pPr>
            <a:lvl3pPr indent="-381000" lvl="2" marL="1371600" algn="l">
              <a:spcBef>
                <a:spcPts val="480"/>
              </a:spcBef>
              <a:spcAft>
                <a:spcPts val="0"/>
              </a:spcAft>
              <a:buClr>
                <a:srgbClr val="1D1B10"/>
              </a:buClr>
              <a:buSzPts val="2400"/>
              <a:buChar char="•"/>
              <a:defRPr>
                <a:solidFill>
                  <a:srgbClr val="1D1B10"/>
                </a:solidFill>
              </a:defRPr>
            </a:lvl3pPr>
            <a:lvl4pPr indent="-355600" lvl="3" marL="1828800" algn="l">
              <a:spcBef>
                <a:spcPts val="400"/>
              </a:spcBef>
              <a:spcAft>
                <a:spcPts val="0"/>
              </a:spcAft>
              <a:buClr>
                <a:srgbClr val="1D1B10"/>
              </a:buClr>
              <a:buSzPts val="2000"/>
              <a:buChar char="–"/>
              <a:defRPr>
                <a:solidFill>
                  <a:srgbClr val="1D1B10"/>
                </a:solidFill>
              </a:defRPr>
            </a:lvl4pPr>
            <a:lvl5pPr indent="-355600" lvl="4" marL="2286000" algn="l">
              <a:spcBef>
                <a:spcPts val="400"/>
              </a:spcBef>
              <a:spcAft>
                <a:spcPts val="0"/>
              </a:spcAft>
              <a:buClr>
                <a:srgbClr val="1D1B10"/>
              </a:buClr>
              <a:buSzPts val="2000"/>
              <a:buChar char="»"/>
              <a:defRPr>
                <a:solidFill>
                  <a:srgbClr val="1D1B1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s slide layout">
  <p:cSld name="1_Contents slide layout">
    <p:spTree>
      <p:nvGrpSpPr>
        <p:cNvPr id="34" name="Shape 34"/>
        <p:cNvGrpSpPr/>
        <p:nvPr/>
      </p:nvGrpSpPr>
      <p:grpSpPr>
        <a:xfrm>
          <a:off x="0" y="0"/>
          <a:ext cx="0" cy="0"/>
          <a:chOff x="0" y="0"/>
          <a:chExt cx="0" cy="0"/>
        </a:xfrm>
      </p:grpSpPr>
      <p:sp>
        <p:nvSpPr>
          <p:cNvPr id="35" name="Google Shape;35;p70"/>
          <p:cNvSpPr txBox="1"/>
          <p:nvPr>
            <p:ph idx="1" type="body"/>
          </p:nvPr>
        </p:nvSpPr>
        <p:spPr>
          <a:xfrm>
            <a:off x="242647" y="254632"/>
            <a:ext cx="8679898" cy="543185"/>
          </a:xfrm>
          <a:prstGeom prst="rect">
            <a:avLst/>
          </a:prstGeom>
          <a:noFill/>
          <a:ln>
            <a:noFill/>
          </a:ln>
        </p:spPr>
        <p:txBody>
          <a:bodyPr anchorCtr="0" anchor="ctr" bIns="45700" lIns="91425" spcFirstLastPara="1" rIns="91425" wrap="square" tIns="45700">
            <a:normAutofit/>
          </a:bodyPr>
          <a:lstStyle>
            <a:lvl1pPr indent="-228600" lvl="0" marL="457200" algn="ctr">
              <a:spcBef>
                <a:spcPts val="810"/>
              </a:spcBef>
              <a:spcAft>
                <a:spcPts val="0"/>
              </a:spcAft>
              <a:buClr>
                <a:srgbClr val="262626"/>
              </a:buClr>
              <a:buSzPts val="4050"/>
              <a:buNone/>
              <a:defRPr b="0" sz="4050">
                <a:solidFill>
                  <a:srgbClr val="262626"/>
                </a:solidFill>
                <a:latin typeface="Calibri"/>
                <a:ea typeface="Calibri"/>
                <a:cs typeface="Calibri"/>
                <a:sym typeface="Calibri"/>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36" name="Google Shape;36;p70"/>
          <p:cNvGrpSpPr/>
          <p:nvPr/>
        </p:nvGrpSpPr>
        <p:grpSpPr>
          <a:xfrm>
            <a:off x="0" y="4948390"/>
            <a:ext cx="9144000" cy="195110"/>
            <a:chOff x="4379494" y="697832"/>
            <a:chExt cx="2586787" cy="168442"/>
          </a:xfrm>
        </p:grpSpPr>
        <p:sp>
          <p:nvSpPr>
            <p:cNvPr id="37" name="Google Shape;37;p70"/>
            <p:cNvSpPr/>
            <p:nvPr/>
          </p:nvSpPr>
          <p:spPr>
            <a:xfrm>
              <a:off x="4379494" y="697832"/>
              <a:ext cx="517358" cy="1684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8" name="Google Shape;38;p70"/>
            <p:cNvSpPr/>
            <p:nvPr/>
          </p:nvSpPr>
          <p:spPr>
            <a:xfrm>
              <a:off x="4896852" y="697832"/>
              <a:ext cx="517358" cy="1684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9" name="Google Shape;39;p70"/>
            <p:cNvSpPr/>
            <p:nvPr/>
          </p:nvSpPr>
          <p:spPr>
            <a:xfrm>
              <a:off x="5414209" y="697832"/>
              <a:ext cx="517358" cy="16844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0" name="Google Shape;40;p70"/>
            <p:cNvSpPr/>
            <p:nvPr/>
          </p:nvSpPr>
          <p:spPr>
            <a:xfrm>
              <a:off x="5931566" y="697832"/>
              <a:ext cx="517358" cy="1684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1" name="Google Shape;41;p70"/>
            <p:cNvSpPr/>
            <p:nvPr/>
          </p:nvSpPr>
          <p:spPr>
            <a:xfrm>
              <a:off x="6448923" y="697832"/>
              <a:ext cx="517358" cy="1684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42" name="Google Shape;42;p70"/>
          <p:cNvSpPr/>
          <p:nvPr/>
        </p:nvSpPr>
        <p:spPr>
          <a:xfrm flipH="1" rot="10800000">
            <a:off x="0" y="2795036"/>
            <a:ext cx="1321594" cy="3428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3" name="Shape 43"/>
        <p:cNvGrpSpPr/>
        <p:nvPr/>
      </p:nvGrpSpPr>
      <p:grpSpPr>
        <a:xfrm>
          <a:off x="0" y="0"/>
          <a:ext cx="0" cy="0"/>
          <a:chOff x="0" y="0"/>
          <a:chExt cx="0" cy="0"/>
        </a:xfrm>
      </p:grpSpPr>
      <p:sp>
        <p:nvSpPr>
          <p:cNvPr id="44" name="Google Shape;44;p71"/>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1"/>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6" name="Google Shape;46;p7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9" name="Shape 49"/>
        <p:cNvGrpSpPr/>
        <p:nvPr/>
      </p:nvGrpSpPr>
      <p:grpSpPr>
        <a:xfrm>
          <a:off x="0" y="0"/>
          <a:ext cx="0" cy="0"/>
          <a:chOff x="0" y="0"/>
          <a:chExt cx="0" cy="0"/>
        </a:xfrm>
      </p:grpSpPr>
      <p:sp>
        <p:nvSpPr>
          <p:cNvPr id="50" name="Google Shape;50;p7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2"/>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2" name="Google Shape;52;p72"/>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3" name="Google Shape;53;p7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6" name="Shape 56"/>
        <p:cNvGrpSpPr/>
        <p:nvPr/>
      </p:nvGrpSpPr>
      <p:grpSpPr>
        <a:xfrm>
          <a:off x="0" y="0"/>
          <a:ext cx="0" cy="0"/>
          <a:chOff x="0" y="0"/>
          <a:chExt cx="0" cy="0"/>
        </a:xfrm>
      </p:grpSpPr>
      <p:sp>
        <p:nvSpPr>
          <p:cNvPr id="57" name="Google Shape;57;p73"/>
          <p:cNvSpPr txBox="1"/>
          <p:nvPr>
            <p:ph type="title"/>
          </p:nvPr>
        </p:nvSpPr>
        <p:spPr>
          <a:xfrm>
            <a:off x="525317" y="433880"/>
            <a:ext cx="8093365" cy="6108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2CD44"/>
              </a:buClr>
              <a:buSzPts val="3600"/>
              <a:buFont typeface="Calibri"/>
              <a:buNone/>
              <a:defRPr sz="3600">
                <a:solidFill>
                  <a:srgbClr val="F2CD4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3"/>
          <p:cNvSpPr txBox="1"/>
          <p:nvPr>
            <p:ph idx="1" type="body"/>
          </p:nvPr>
        </p:nvSpPr>
        <p:spPr>
          <a:xfrm>
            <a:off x="536879" y="1655519"/>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1D1B10"/>
              </a:buClr>
              <a:buSzPts val="2400"/>
              <a:buNone/>
              <a:defRPr b="1" sz="2400">
                <a:solidFill>
                  <a:srgbClr val="1D1B1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73"/>
          <p:cNvSpPr txBox="1"/>
          <p:nvPr>
            <p:ph idx="2" type="body"/>
          </p:nvPr>
        </p:nvSpPr>
        <p:spPr>
          <a:xfrm>
            <a:off x="536879" y="2127916"/>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1D1B10"/>
              </a:buClr>
              <a:buSzPts val="2400"/>
              <a:buChar char="•"/>
              <a:defRPr sz="2400">
                <a:solidFill>
                  <a:srgbClr val="1D1B10"/>
                </a:solidFill>
              </a:defRPr>
            </a:lvl1pPr>
            <a:lvl2pPr indent="-355600" lvl="1" marL="914400" algn="ctr">
              <a:spcBef>
                <a:spcPts val="400"/>
              </a:spcBef>
              <a:spcAft>
                <a:spcPts val="0"/>
              </a:spcAft>
              <a:buClr>
                <a:srgbClr val="1D1B10"/>
              </a:buClr>
              <a:buSzPts val="2000"/>
              <a:buChar char="–"/>
              <a:defRPr sz="2000">
                <a:solidFill>
                  <a:srgbClr val="1D1B10"/>
                </a:solidFill>
              </a:defRPr>
            </a:lvl2pPr>
            <a:lvl3pPr indent="-342900" lvl="2" marL="1371600" algn="ctr">
              <a:spcBef>
                <a:spcPts val="360"/>
              </a:spcBef>
              <a:spcAft>
                <a:spcPts val="0"/>
              </a:spcAft>
              <a:buClr>
                <a:srgbClr val="1D1B10"/>
              </a:buClr>
              <a:buSzPts val="1800"/>
              <a:buChar char="•"/>
              <a:defRPr sz="1800">
                <a:solidFill>
                  <a:srgbClr val="1D1B10"/>
                </a:solidFill>
              </a:defRPr>
            </a:lvl3pPr>
            <a:lvl4pPr indent="-330200" lvl="3" marL="1828800" algn="ctr">
              <a:spcBef>
                <a:spcPts val="320"/>
              </a:spcBef>
              <a:spcAft>
                <a:spcPts val="0"/>
              </a:spcAft>
              <a:buClr>
                <a:srgbClr val="1D1B10"/>
              </a:buClr>
              <a:buSzPts val="1600"/>
              <a:buChar char="–"/>
              <a:defRPr sz="1600">
                <a:solidFill>
                  <a:srgbClr val="1D1B10"/>
                </a:solidFill>
              </a:defRPr>
            </a:lvl4pPr>
            <a:lvl5pPr indent="-330200" lvl="4" marL="2286000" algn="ctr">
              <a:spcBef>
                <a:spcPts val="320"/>
              </a:spcBef>
              <a:spcAft>
                <a:spcPts val="0"/>
              </a:spcAft>
              <a:buClr>
                <a:srgbClr val="1D1B10"/>
              </a:buClr>
              <a:buSzPts val="1600"/>
              <a:buChar char="»"/>
              <a:defRPr sz="1600">
                <a:solidFill>
                  <a:srgbClr val="1D1B1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73"/>
          <p:cNvSpPr txBox="1"/>
          <p:nvPr>
            <p:ph idx="3" type="body"/>
          </p:nvPr>
        </p:nvSpPr>
        <p:spPr>
          <a:xfrm>
            <a:off x="4572000" y="1655519"/>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1D1B10"/>
              </a:buClr>
              <a:buSzPts val="2400"/>
              <a:buNone/>
              <a:defRPr b="1" sz="2400">
                <a:solidFill>
                  <a:srgbClr val="1D1B1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73"/>
          <p:cNvSpPr txBox="1"/>
          <p:nvPr>
            <p:ph idx="4" type="body"/>
          </p:nvPr>
        </p:nvSpPr>
        <p:spPr>
          <a:xfrm>
            <a:off x="4572000" y="2127916"/>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1D1B10"/>
              </a:buClr>
              <a:buSzPts val="2400"/>
              <a:buChar char="•"/>
              <a:defRPr sz="2400">
                <a:solidFill>
                  <a:srgbClr val="1D1B10"/>
                </a:solidFill>
              </a:defRPr>
            </a:lvl1pPr>
            <a:lvl2pPr indent="-355600" lvl="1" marL="914400" algn="ctr">
              <a:spcBef>
                <a:spcPts val="400"/>
              </a:spcBef>
              <a:spcAft>
                <a:spcPts val="0"/>
              </a:spcAft>
              <a:buClr>
                <a:srgbClr val="1D1B10"/>
              </a:buClr>
              <a:buSzPts val="2000"/>
              <a:buChar char="–"/>
              <a:defRPr sz="2000">
                <a:solidFill>
                  <a:srgbClr val="1D1B10"/>
                </a:solidFill>
              </a:defRPr>
            </a:lvl2pPr>
            <a:lvl3pPr indent="-342900" lvl="2" marL="1371600" algn="ctr">
              <a:spcBef>
                <a:spcPts val="360"/>
              </a:spcBef>
              <a:spcAft>
                <a:spcPts val="0"/>
              </a:spcAft>
              <a:buClr>
                <a:srgbClr val="1D1B10"/>
              </a:buClr>
              <a:buSzPts val="1800"/>
              <a:buChar char="•"/>
              <a:defRPr sz="1800">
                <a:solidFill>
                  <a:srgbClr val="1D1B10"/>
                </a:solidFill>
              </a:defRPr>
            </a:lvl3pPr>
            <a:lvl4pPr indent="-330200" lvl="3" marL="1828800" algn="ctr">
              <a:spcBef>
                <a:spcPts val="320"/>
              </a:spcBef>
              <a:spcAft>
                <a:spcPts val="0"/>
              </a:spcAft>
              <a:buClr>
                <a:srgbClr val="1D1B10"/>
              </a:buClr>
              <a:buSzPts val="1600"/>
              <a:buChar char="–"/>
              <a:defRPr sz="1600">
                <a:solidFill>
                  <a:srgbClr val="1D1B10"/>
                </a:solidFill>
              </a:defRPr>
            </a:lvl4pPr>
            <a:lvl5pPr indent="-330200" lvl="4" marL="2286000" algn="ctr">
              <a:spcBef>
                <a:spcPts val="320"/>
              </a:spcBef>
              <a:spcAft>
                <a:spcPts val="0"/>
              </a:spcAft>
              <a:buClr>
                <a:srgbClr val="1D1B10"/>
              </a:buClr>
              <a:buSzPts val="1600"/>
              <a:buChar char="»"/>
              <a:defRPr sz="1600">
                <a:solidFill>
                  <a:srgbClr val="1D1B1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7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5" name="Shape 65"/>
        <p:cNvGrpSpPr/>
        <p:nvPr/>
      </p:nvGrpSpPr>
      <p:grpSpPr>
        <a:xfrm>
          <a:off x="0" y="0"/>
          <a:ext cx="0" cy="0"/>
          <a:chOff x="0" y="0"/>
          <a:chExt cx="0" cy="0"/>
        </a:xfrm>
      </p:grpSpPr>
      <p:sp>
        <p:nvSpPr>
          <p:cNvPr id="66" name="Google Shape;66;p7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0" name="Shape 70"/>
        <p:cNvGrpSpPr/>
        <p:nvPr/>
      </p:nvGrpSpPr>
      <p:grpSpPr>
        <a:xfrm>
          <a:off x="0" y="0"/>
          <a:ext cx="0" cy="0"/>
          <a:chOff x="0" y="0"/>
          <a:chExt cx="0" cy="0"/>
        </a:xfrm>
      </p:grpSpPr>
      <p:sp>
        <p:nvSpPr>
          <p:cNvPr id="71" name="Google Shape;71;p7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66"/>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3.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43555" y="2419045"/>
            <a:ext cx="824607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orbel"/>
              <a:buNone/>
            </a:pPr>
            <a:r>
              <a:rPr b="1" lang="en-US" sz="4000">
                <a:latin typeface="Corbel"/>
                <a:ea typeface="Corbel"/>
                <a:cs typeface="Corbel"/>
                <a:sym typeface="Corbel"/>
              </a:rPr>
              <a:t>Artificial Intelligence (AI)</a:t>
            </a:r>
            <a:endParaRPr b="1" sz="4000">
              <a:latin typeface="Corbel"/>
              <a:ea typeface="Corbel"/>
              <a:cs typeface="Corbel"/>
              <a:sym typeface="Corbel"/>
            </a:endParaRPr>
          </a:p>
        </p:txBody>
      </p:sp>
      <p:sp>
        <p:nvSpPr>
          <p:cNvPr id="107" name="Google Shape;107;p1"/>
          <p:cNvSpPr txBox="1"/>
          <p:nvPr>
            <p:ph idx="1" type="subTitle"/>
          </p:nvPr>
        </p:nvSpPr>
        <p:spPr>
          <a:xfrm>
            <a:off x="183290" y="3487980"/>
            <a:ext cx="8398775" cy="137434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2CD44"/>
              </a:buClr>
              <a:buSzPts val="2800"/>
              <a:buNone/>
            </a:pPr>
            <a:r>
              <a:rPr b="1" lang="en-US">
                <a:latin typeface="Corbel"/>
                <a:ea typeface="Corbel"/>
                <a:cs typeface="Corbel"/>
                <a:sym typeface="Corbel"/>
              </a:rPr>
              <a:t>Topic 3: A  Knowledge Based Agent: Predicate  Logic [FOL] (Wumpus Problem &amp; Other Examples)  &amp;  Inference in FOL  </a:t>
            </a:r>
            <a:endParaRPr b="1">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Universal quantification</a:t>
            </a:r>
            <a:endParaRPr/>
          </a:p>
        </p:txBody>
      </p:sp>
      <p:sp>
        <p:nvSpPr>
          <p:cNvPr id="162" name="Google Shape;162;p10"/>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Clr>
                <a:srgbClr val="1D1B10"/>
              </a:buClr>
              <a:buSzPts val="1665"/>
              <a:buChar char="•"/>
            </a:pPr>
            <a:r>
              <a:rPr lang="en-US" sz="1665"/>
              <a:t>∀&lt;</a:t>
            </a:r>
            <a:r>
              <a:rPr i="1" lang="en-US" sz="1665"/>
              <a:t>variables</a:t>
            </a:r>
            <a:r>
              <a:rPr lang="en-US" sz="1665"/>
              <a:t>&gt; &lt;</a:t>
            </a:r>
            <a:r>
              <a:rPr i="1" lang="en-US" sz="1665"/>
              <a:t>sentence</a:t>
            </a:r>
            <a:r>
              <a:rPr lang="en-US" sz="1665"/>
              <a:t>&gt;</a:t>
            </a:r>
            <a:br>
              <a:rPr lang="en-US" sz="1665"/>
            </a:br>
            <a:endParaRPr/>
          </a:p>
          <a:p>
            <a:pPr indent="-158114" lvl="4" marL="2057400" rtl="0" algn="l">
              <a:lnSpc>
                <a:spcPct val="70000"/>
              </a:lnSpc>
              <a:spcBef>
                <a:spcPts val="222"/>
              </a:spcBef>
              <a:spcAft>
                <a:spcPts val="0"/>
              </a:spcAft>
              <a:buClr>
                <a:srgbClr val="1D1B10"/>
              </a:buClr>
              <a:buSzPts val="1110"/>
              <a:buNone/>
            </a:pPr>
            <a:r>
              <a:t/>
            </a:r>
            <a:endParaRPr sz="1110"/>
          </a:p>
          <a:p>
            <a:pPr indent="-342900" lvl="0" marL="342900" rtl="0" algn="l">
              <a:lnSpc>
                <a:spcPct val="70000"/>
              </a:lnSpc>
              <a:spcBef>
                <a:spcPts val="333"/>
              </a:spcBef>
              <a:spcAft>
                <a:spcPts val="0"/>
              </a:spcAft>
              <a:buClr>
                <a:srgbClr val="1D1B10"/>
              </a:buClr>
              <a:buSzPts val="1665"/>
              <a:buFont typeface="Calibri"/>
              <a:buNone/>
            </a:pPr>
            <a:r>
              <a:rPr lang="en-US" sz="1665"/>
              <a:t>Everyone at NUS is smart:</a:t>
            </a:r>
            <a:endParaRPr/>
          </a:p>
          <a:p>
            <a:pPr indent="-342900" lvl="0" marL="342900" rtl="0" algn="l">
              <a:lnSpc>
                <a:spcPct val="70000"/>
              </a:lnSpc>
              <a:spcBef>
                <a:spcPts val="333"/>
              </a:spcBef>
              <a:spcAft>
                <a:spcPts val="0"/>
              </a:spcAft>
              <a:buClr>
                <a:srgbClr val="1D1B10"/>
              </a:buClr>
              <a:buSzPts val="1665"/>
              <a:buFont typeface="Calibri"/>
              <a:buNone/>
            </a:pPr>
            <a:r>
              <a:rPr lang="en-US" sz="1665"/>
              <a:t>∀x At(x,NUS) ⇒ Smart(x)</a:t>
            </a:r>
            <a:br>
              <a:rPr lang="en-US" sz="1665"/>
            </a:br>
            <a:endParaRPr/>
          </a:p>
          <a:p>
            <a:pPr indent="-158114" lvl="4" marL="2057400" rtl="0" algn="l">
              <a:lnSpc>
                <a:spcPct val="70000"/>
              </a:lnSpc>
              <a:spcBef>
                <a:spcPts val="222"/>
              </a:spcBef>
              <a:spcAft>
                <a:spcPts val="0"/>
              </a:spcAft>
              <a:buClr>
                <a:srgbClr val="1D1B10"/>
              </a:buClr>
              <a:buSzPts val="1110"/>
              <a:buNone/>
            </a:pPr>
            <a:r>
              <a:t/>
            </a:r>
            <a:endParaRPr sz="1110"/>
          </a:p>
          <a:p>
            <a:pPr indent="-342900" lvl="0" marL="342900" rtl="0" algn="l">
              <a:lnSpc>
                <a:spcPct val="70000"/>
              </a:lnSpc>
              <a:spcBef>
                <a:spcPts val="333"/>
              </a:spcBef>
              <a:spcAft>
                <a:spcPts val="0"/>
              </a:spcAft>
              <a:buClr>
                <a:srgbClr val="1D1B10"/>
              </a:buClr>
              <a:buSzPts val="1665"/>
              <a:buChar char="•"/>
            </a:pPr>
            <a:r>
              <a:rPr lang="en-US" sz="1665"/>
              <a:t>∀x </a:t>
            </a:r>
            <a:r>
              <a:rPr i="1" lang="en-US" sz="1665"/>
              <a:t>P</a:t>
            </a:r>
            <a:r>
              <a:rPr lang="en-US" sz="1665"/>
              <a:t> is true in a model </a:t>
            </a:r>
            <a:r>
              <a:rPr i="1" lang="en-US" sz="1665"/>
              <a:t>m</a:t>
            </a:r>
            <a:r>
              <a:rPr lang="en-US" sz="1665"/>
              <a:t> iff </a:t>
            </a:r>
            <a:r>
              <a:rPr i="1" lang="en-US" sz="1665"/>
              <a:t>P</a:t>
            </a:r>
            <a:r>
              <a:rPr lang="en-US" sz="1665"/>
              <a:t> is true with </a:t>
            </a:r>
            <a:r>
              <a:rPr i="1" lang="en-US" sz="1665"/>
              <a:t>x</a:t>
            </a:r>
            <a:r>
              <a:rPr lang="en-US" sz="1665"/>
              <a:t> being each possible object in the model</a:t>
            </a:r>
            <a:br>
              <a:rPr lang="en-US" sz="1665"/>
            </a:br>
            <a:endParaRPr/>
          </a:p>
          <a:p>
            <a:pPr indent="-158114" lvl="4" marL="2057400" rtl="0" algn="l">
              <a:lnSpc>
                <a:spcPct val="70000"/>
              </a:lnSpc>
              <a:spcBef>
                <a:spcPts val="222"/>
              </a:spcBef>
              <a:spcAft>
                <a:spcPts val="0"/>
              </a:spcAft>
              <a:buClr>
                <a:srgbClr val="1D1B10"/>
              </a:buClr>
              <a:buSzPts val="1110"/>
              <a:buNone/>
            </a:pPr>
            <a:r>
              <a:t/>
            </a:r>
            <a:endParaRPr sz="1110"/>
          </a:p>
          <a:p>
            <a:pPr indent="-342900" lvl="0" marL="342900" rtl="0" algn="l">
              <a:lnSpc>
                <a:spcPct val="70000"/>
              </a:lnSpc>
              <a:spcBef>
                <a:spcPts val="333"/>
              </a:spcBef>
              <a:spcAft>
                <a:spcPts val="0"/>
              </a:spcAft>
              <a:buClr>
                <a:srgbClr val="1D1B10"/>
              </a:buClr>
              <a:buSzPts val="1665"/>
              <a:buChar char="•"/>
            </a:pPr>
            <a:r>
              <a:rPr lang="en-US" sz="1665"/>
              <a:t>Roughly speaking, equivalent to the </a:t>
            </a:r>
            <a:r>
              <a:rPr lang="en-US" sz="1665">
                <a:solidFill>
                  <a:schemeClr val="accent2"/>
                </a:solidFill>
              </a:rPr>
              <a:t>conjunction</a:t>
            </a:r>
            <a:r>
              <a:rPr lang="en-US" sz="1665"/>
              <a:t> of </a:t>
            </a:r>
            <a:r>
              <a:rPr lang="en-US" sz="1665">
                <a:solidFill>
                  <a:schemeClr val="accent2"/>
                </a:solidFill>
              </a:rPr>
              <a:t>instantiations</a:t>
            </a:r>
            <a:r>
              <a:rPr lang="en-US" sz="1665"/>
              <a:t> of </a:t>
            </a:r>
            <a:r>
              <a:rPr i="1" lang="en-US" sz="1665"/>
              <a:t>P</a:t>
            </a:r>
            <a:br>
              <a:rPr lang="en-US" sz="1665"/>
            </a:br>
            <a:endParaRPr/>
          </a:p>
          <a:p>
            <a:pPr indent="-228600" lvl="2" marL="1143000" rtl="0" algn="l">
              <a:lnSpc>
                <a:spcPct val="70000"/>
              </a:lnSpc>
              <a:spcBef>
                <a:spcPts val="250"/>
              </a:spcBef>
              <a:spcAft>
                <a:spcPts val="0"/>
              </a:spcAft>
              <a:buClr>
                <a:srgbClr val="1D1B10"/>
              </a:buClr>
              <a:buSzPts val="1248"/>
              <a:buFont typeface="Calibri"/>
              <a:buNone/>
            </a:pPr>
            <a:r>
              <a:rPr lang="en-US" sz="1248"/>
              <a:t>		At(KingJohn,NUS) ⇒ Smart(KingJohn) </a:t>
            </a:r>
            <a:endParaRPr/>
          </a:p>
          <a:p>
            <a:pPr indent="-228600" lvl="2" marL="1143000" rtl="0" algn="l">
              <a:lnSpc>
                <a:spcPct val="70000"/>
              </a:lnSpc>
              <a:spcBef>
                <a:spcPts val="250"/>
              </a:spcBef>
              <a:spcAft>
                <a:spcPts val="0"/>
              </a:spcAft>
              <a:buClr>
                <a:srgbClr val="1D1B10"/>
              </a:buClr>
              <a:buSzPts val="1248"/>
              <a:buFont typeface="Calibri"/>
              <a:buNone/>
            </a:pPr>
            <a:r>
              <a:rPr lang="en-US" sz="1248"/>
              <a:t>	∧	At(Richard,NUS) ⇒  Smart(Richard) </a:t>
            </a:r>
            <a:endParaRPr/>
          </a:p>
          <a:p>
            <a:pPr indent="-228600" lvl="2" marL="1143000" rtl="0" algn="l">
              <a:lnSpc>
                <a:spcPct val="70000"/>
              </a:lnSpc>
              <a:spcBef>
                <a:spcPts val="250"/>
              </a:spcBef>
              <a:spcAft>
                <a:spcPts val="0"/>
              </a:spcAft>
              <a:buClr>
                <a:srgbClr val="1D1B10"/>
              </a:buClr>
              <a:buSzPts val="1248"/>
              <a:buFont typeface="Calibri"/>
              <a:buNone/>
            </a:pPr>
            <a:r>
              <a:rPr lang="en-US" sz="1248"/>
              <a:t>	∧	At(NUS,NUS) ⇒ Smart(NUS) </a:t>
            </a:r>
            <a:endParaRPr/>
          </a:p>
          <a:p>
            <a:pPr indent="-228600" lvl="2" marL="1143000" rtl="0" algn="l">
              <a:lnSpc>
                <a:spcPct val="70000"/>
              </a:lnSpc>
              <a:spcBef>
                <a:spcPts val="250"/>
              </a:spcBef>
              <a:spcAft>
                <a:spcPts val="0"/>
              </a:spcAft>
              <a:buClr>
                <a:srgbClr val="1D1B10"/>
              </a:buClr>
              <a:buSzPts val="1248"/>
              <a:buFont typeface="Calibri"/>
              <a:buNone/>
            </a:pPr>
            <a:r>
              <a:rPr lang="en-US" sz="1248"/>
              <a:t>	∧ ...</a:t>
            </a:r>
            <a:br>
              <a:rPr lang="en-US" sz="1248"/>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A common mistake to avoid</a:t>
            </a:r>
            <a:endParaRPr/>
          </a:p>
        </p:txBody>
      </p:sp>
      <p:sp>
        <p:nvSpPr>
          <p:cNvPr id="168" name="Google Shape;168;p11"/>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2100"/>
              <a:buChar char="•"/>
            </a:pPr>
            <a:r>
              <a:rPr lang="en-US" sz="2100"/>
              <a:t>Typically, ⇒ is the main connective with ∀</a:t>
            </a:r>
            <a:br>
              <a:rPr lang="en-US" sz="2100"/>
            </a:br>
            <a:endParaRPr/>
          </a:p>
          <a:p>
            <a:pPr indent="-342900" lvl="0" marL="342900" rtl="0" algn="l">
              <a:spcBef>
                <a:spcPts val="420"/>
              </a:spcBef>
              <a:spcAft>
                <a:spcPts val="0"/>
              </a:spcAft>
              <a:buClr>
                <a:srgbClr val="1D1B10"/>
              </a:buClr>
              <a:buSzPts val="2100"/>
              <a:buChar char="•"/>
            </a:pPr>
            <a:r>
              <a:rPr lang="en-US" sz="2100"/>
              <a:t>Common mistake: using ∧ as the main connective with ∀:</a:t>
            </a:r>
            <a:endParaRPr/>
          </a:p>
          <a:p>
            <a:pPr indent="-285750" lvl="1" marL="742950" rtl="0" algn="l">
              <a:spcBef>
                <a:spcPts val="360"/>
              </a:spcBef>
              <a:spcAft>
                <a:spcPts val="0"/>
              </a:spcAft>
              <a:buClr>
                <a:srgbClr val="1D1B10"/>
              </a:buClr>
              <a:buSzPts val="1800"/>
              <a:buFont typeface="Calibri"/>
              <a:buNone/>
            </a:pPr>
            <a:r>
              <a:rPr lang="en-US" sz="1800"/>
              <a:t>∀x At(x,NUS) ∧ Smart(x)</a:t>
            </a:r>
            <a:endParaRPr/>
          </a:p>
          <a:p>
            <a:pPr indent="-285750" lvl="1" marL="742950" rtl="0" algn="l">
              <a:spcBef>
                <a:spcPts val="360"/>
              </a:spcBef>
              <a:spcAft>
                <a:spcPts val="0"/>
              </a:spcAft>
              <a:buClr>
                <a:srgbClr val="1D1B10"/>
              </a:buClr>
              <a:buSzPts val="1800"/>
              <a:buFont typeface="Calibri"/>
              <a:buNone/>
            </a:pPr>
            <a:r>
              <a:rPr lang="en-US" sz="1800"/>
              <a:t>means “Everyone is at NUS and everyone is smart”</a:t>
            </a:r>
            <a:br>
              <a:rPr lang="en-US" sz="1800"/>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Existential quantification</a:t>
            </a:r>
            <a:endParaRPr/>
          </a:p>
        </p:txBody>
      </p:sp>
      <p:sp>
        <p:nvSpPr>
          <p:cNvPr id="174" name="Google Shape;174;p12"/>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Clr>
                <a:srgbClr val="1D1B10"/>
              </a:buClr>
              <a:buSzPts val="1665"/>
              <a:buChar char="•"/>
            </a:pPr>
            <a:r>
              <a:rPr lang="en-US" sz="1665"/>
              <a:t>∃&lt;</a:t>
            </a:r>
            <a:r>
              <a:rPr i="1" lang="en-US" sz="1665"/>
              <a:t>variables</a:t>
            </a:r>
            <a:r>
              <a:rPr lang="en-US" sz="1665"/>
              <a:t>&gt; &lt;</a:t>
            </a:r>
            <a:r>
              <a:rPr i="1" lang="en-US" sz="1665"/>
              <a:t>sentence</a:t>
            </a:r>
            <a:r>
              <a:rPr lang="en-US" sz="1665"/>
              <a:t>&gt;</a:t>
            </a:r>
            <a:endParaRPr/>
          </a:p>
          <a:p>
            <a:pPr indent="-158114" lvl="4" marL="2057400" rtl="0" algn="l">
              <a:lnSpc>
                <a:spcPct val="70000"/>
              </a:lnSpc>
              <a:spcBef>
                <a:spcPts val="222"/>
              </a:spcBef>
              <a:spcAft>
                <a:spcPts val="0"/>
              </a:spcAft>
              <a:buClr>
                <a:srgbClr val="1D1B10"/>
              </a:buClr>
              <a:buSzPts val="1110"/>
              <a:buNone/>
            </a:pPr>
            <a:r>
              <a:t/>
            </a:r>
            <a:endParaRPr sz="1110"/>
          </a:p>
          <a:p>
            <a:pPr indent="-342900" lvl="0" marL="342900" rtl="0" algn="l">
              <a:lnSpc>
                <a:spcPct val="70000"/>
              </a:lnSpc>
              <a:spcBef>
                <a:spcPts val="333"/>
              </a:spcBef>
              <a:spcAft>
                <a:spcPts val="0"/>
              </a:spcAft>
              <a:buClr>
                <a:srgbClr val="1D1B10"/>
              </a:buClr>
              <a:buSzPts val="1665"/>
              <a:buChar char="•"/>
            </a:pPr>
            <a:r>
              <a:rPr lang="en-US" sz="1665"/>
              <a:t>Someone at NUS is smart:</a:t>
            </a:r>
            <a:endParaRPr/>
          </a:p>
          <a:p>
            <a:pPr indent="-342900" lvl="0" marL="342900" rtl="0" algn="l">
              <a:lnSpc>
                <a:spcPct val="70000"/>
              </a:lnSpc>
              <a:spcBef>
                <a:spcPts val="333"/>
              </a:spcBef>
              <a:spcAft>
                <a:spcPts val="0"/>
              </a:spcAft>
              <a:buClr>
                <a:srgbClr val="1D1B10"/>
              </a:buClr>
              <a:buSzPts val="1665"/>
              <a:buChar char="•"/>
            </a:pPr>
            <a:r>
              <a:rPr lang="en-US" sz="1665"/>
              <a:t>∃</a:t>
            </a:r>
            <a:r>
              <a:rPr i="1" lang="en-US" sz="1665"/>
              <a:t>x</a:t>
            </a:r>
            <a:r>
              <a:rPr lang="en-US" sz="1665"/>
              <a:t> At(x,NUS) ∧ Smart(x)$</a:t>
            </a:r>
            <a:br>
              <a:rPr lang="en-US" sz="1665"/>
            </a:br>
            <a:endParaRPr/>
          </a:p>
          <a:p>
            <a:pPr indent="-158114" lvl="4" marL="2057400" rtl="0" algn="l">
              <a:lnSpc>
                <a:spcPct val="70000"/>
              </a:lnSpc>
              <a:spcBef>
                <a:spcPts val="222"/>
              </a:spcBef>
              <a:spcAft>
                <a:spcPts val="0"/>
              </a:spcAft>
              <a:buClr>
                <a:srgbClr val="1D1B10"/>
              </a:buClr>
              <a:buSzPts val="1110"/>
              <a:buNone/>
            </a:pPr>
            <a:r>
              <a:t/>
            </a:r>
            <a:endParaRPr sz="1110"/>
          </a:p>
          <a:p>
            <a:pPr indent="-342900" lvl="0" marL="342900" rtl="0" algn="l">
              <a:lnSpc>
                <a:spcPct val="70000"/>
              </a:lnSpc>
              <a:spcBef>
                <a:spcPts val="333"/>
              </a:spcBef>
              <a:spcAft>
                <a:spcPts val="0"/>
              </a:spcAft>
              <a:buClr>
                <a:srgbClr val="1D1B10"/>
              </a:buClr>
              <a:buSzPts val="1665"/>
              <a:buChar char="•"/>
            </a:pPr>
            <a:r>
              <a:rPr lang="en-US" sz="1665"/>
              <a:t>∃</a:t>
            </a:r>
            <a:r>
              <a:rPr i="1" lang="en-US" sz="1665"/>
              <a:t>x</a:t>
            </a:r>
            <a:r>
              <a:rPr lang="en-US" sz="1665"/>
              <a:t> </a:t>
            </a:r>
            <a:r>
              <a:rPr i="1" lang="en-US" sz="1665"/>
              <a:t>P</a:t>
            </a:r>
            <a:r>
              <a:rPr lang="en-US" sz="1665"/>
              <a:t> is true in a model </a:t>
            </a:r>
            <a:r>
              <a:rPr i="1" lang="en-US" sz="1665"/>
              <a:t>m</a:t>
            </a:r>
            <a:r>
              <a:rPr lang="en-US" sz="1665"/>
              <a:t> iff </a:t>
            </a:r>
            <a:r>
              <a:rPr i="1" lang="en-US" sz="1665"/>
              <a:t>P</a:t>
            </a:r>
            <a:r>
              <a:rPr lang="en-US" sz="1665"/>
              <a:t> is true with </a:t>
            </a:r>
            <a:r>
              <a:rPr i="1" lang="en-US" sz="1665"/>
              <a:t>x</a:t>
            </a:r>
            <a:r>
              <a:rPr lang="en-US" sz="1665"/>
              <a:t> being some possible object in the model</a:t>
            </a:r>
            <a:br>
              <a:rPr lang="en-US" sz="1665"/>
            </a:br>
            <a:endParaRPr/>
          </a:p>
          <a:p>
            <a:pPr indent="-158114" lvl="4" marL="2057400" rtl="0" algn="l">
              <a:lnSpc>
                <a:spcPct val="70000"/>
              </a:lnSpc>
              <a:spcBef>
                <a:spcPts val="222"/>
              </a:spcBef>
              <a:spcAft>
                <a:spcPts val="0"/>
              </a:spcAft>
              <a:buClr>
                <a:srgbClr val="1D1B10"/>
              </a:buClr>
              <a:buSzPts val="1110"/>
              <a:buNone/>
            </a:pPr>
            <a:r>
              <a:t/>
            </a:r>
            <a:endParaRPr sz="1110"/>
          </a:p>
          <a:p>
            <a:pPr indent="-342900" lvl="0" marL="342900" rtl="0" algn="l">
              <a:lnSpc>
                <a:spcPct val="70000"/>
              </a:lnSpc>
              <a:spcBef>
                <a:spcPts val="333"/>
              </a:spcBef>
              <a:spcAft>
                <a:spcPts val="0"/>
              </a:spcAft>
              <a:buClr>
                <a:srgbClr val="1D1B10"/>
              </a:buClr>
              <a:buSzPts val="1665"/>
              <a:buChar char="•"/>
            </a:pPr>
            <a:r>
              <a:rPr lang="en-US" sz="1665"/>
              <a:t>Roughly speaking, equivalent to the </a:t>
            </a:r>
            <a:r>
              <a:rPr lang="en-US" sz="1665">
                <a:solidFill>
                  <a:schemeClr val="accent2"/>
                </a:solidFill>
              </a:rPr>
              <a:t>disjunction</a:t>
            </a:r>
            <a:r>
              <a:rPr lang="en-US" sz="1665"/>
              <a:t> of </a:t>
            </a:r>
            <a:r>
              <a:rPr lang="en-US" sz="1665">
                <a:solidFill>
                  <a:schemeClr val="accent2"/>
                </a:solidFill>
              </a:rPr>
              <a:t>instantiations</a:t>
            </a:r>
            <a:r>
              <a:rPr lang="en-US" sz="1665"/>
              <a:t> of </a:t>
            </a:r>
            <a:r>
              <a:rPr i="1" lang="en-US" sz="1665"/>
              <a:t>P</a:t>
            </a:r>
            <a:br>
              <a:rPr lang="en-US" sz="1665"/>
            </a:br>
            <a:endParaRPr/>
          </a:p>
          <a:p>
            <a:pPr indent="-285750" lvl="1" marL="742950" rtl="0" algn="l">
              <a:lnSpc>
                <a:spcPct val="70000"/>
              </a:lnSpc>
              <a:spcBef>
                <a:spcPts val="277"/>
              </a:spcBef>
              <a:spcAft>
                <a:spcPts val="0"/>
              </a:spcAft>
              <a:buClr>
                <a:srgbClr val="1D1B10"/>
              </a:buClr>
              <a:buSzPts val="1387"/>
              <a:buFont typeface="Calibri"/>
              <a:buNone/>
            </a:pPr>
            <a:r>
              <a:rPr lang="en-US" sz="1387"/>
              <a:t>	At(KingJohn,NUS) ∧ Smart(KingJohn) </a:t>
            </a:r>
            <a:endParaRPr/>
          </a:p>
          <a:p>
            <a:pPr indent="-285750" lvl="1" marL="742950" rtl="0" algn="l">
              <a:lnSpc>
                <a:spcPct val="70000"/>
              </a:lnSpc>
              <a:spcBef>
                <a:spcPts val="277"/>
              </a:spcBef>
              <a:spcAft>
                <a:spcPts val="0"/>
              </a:spcAft>
              <a:buClr>
                <a:srgbClr val="1D1B10"/>
              </a:buClr>
              <a:buSzPts val="1387"/>
              <a:buFont typeface="Calibri"/>
              <a:buNone/>
            </a:pPr>
            <a:r>
              <a:rPr lang="en-US" sz="1387"/>
              <a:t>∨	At(Richard,NUS) ∧ Smart(Richard) </a:t>
            </a:r>
            <a:endParaRPr/>
          </a:p>
          <a:p>
            <a:pPr indent="-285750" lvl="1" marL="742950" rtl="0" algn="l">
              <a:lnSpc>
                <a:spcPct val="70000"/>
              </a:lnSpc>
              <a:spcBef>
                <a:spcPts val="277"/>
              </a:spcBef>
              <a:spcAft>
                <a:spcPts val="0"/>
              </a:spcAft>
              <a:buClr>
                <a:srgbClr val="1D1B10"/>
              </a:buClr>
              <a:buSzPts val="1387"/>
              <a:buFont typeface="Calibri"/>
              <a:buNone/>
            </a:pPr>
            <a:r>
              <a:rPr lang="en-US" sz="1387"/>
              <a:t>∨	At(NUS,NUS) ∧ Smart(NUS) </a:t>
            </a:r>
            <a:endParaRPr/>
          </a:p>
          <a:p>
            <a:pPr indent="-285750" lvl="1" marL="742950" rtl="0" algn="l">
              <a:lnSpc>
                <a:spcPct val="70000"/>
              </a:lnSpc>
              <a:spcBef>
                <a:spcPts val="277"/>
              </a:spcBef>
              <a:spcAft>
                <a:spcPts val="0"/>
              </a:spcAft>
              <a:buClr>
                <a:srgbClr val="1D1B10"/>
              </a:buClr>
              <a:buSzPts val="1387"/>
              <a:buFont typeface="Calibri"/>
              <a:buNone/>
            </a:pPr>
            <a:r>
              <a:rPr lang="en-US" sz="1387"/>
              <a:t>∨ ...</a:t>
            </a:r>
            <a:br>
              <a:rPr lang="en-US" sz="1387"/>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Another common mistake to avoid</a:t>
            </a:r>
            <a:endParaRPr/>
          </a:p>
        </p:txBody>
      </p:sp>
      <p:sp>
        <p:nvSpPr>
          <p:cNvPr id="180" name="Google Shape;180;p13"/>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2100"/>
              <a:buChar char="•"/>
            </a:pPr>
            <a:r>
              <a:rPr lang="en-US" sz="2100"/>
              <a:t>Typically, ∧ is the main connective with ∃</a:t>
            </a:r>
            <a:endParaRPr sz="2100"/>
          </a:p>
          <a:p>
            <a:pPr indent="-142875" lvl="4" marL="2057400" rtl="0" algn="l">
              <a:spcBef>
                <a:spcPts val="270"/>
              </a:spcBef>
              <a:spcAft>
                <a:spcPts val="0"/>
              </a:spcAft>
              <a:buClr>
                <a:srgbClr val="1D1B10"/>
              </a:buClr>
              <a:buSzPts val="1350"/>
              <a:buNone/>
            </a:pPr>
            <a:r>
              <a:t/>
            </a:r>
            <a:endParaRPr sz="1350"/>
          </a:p>
          <a:p>
            <a:pPr indent="-342900" lvl="0" marL="342900" rtl="0" algn="l">
              <a:spcBef>
                <a:spcPts val="420"/>
              </a:spcBef>
              <a:spcAft>
                <a:spcPts val="0"/>
              </a:spcAft>
              <a:buClr>
                <a:srgbClr val="1D1B10"/>
              </a:buClr>
              <a:buSzPts val="2100"/>
              <a:buChar char="•"/>
            </a:pPr>
            <a:r>
              <a:rPr lang="en-US" sz="2100"/>
              <a:t>Common mistake: using ⇒ as the main connective with ∃:</a:t>
            </a:r>
            <a:br>
              <a:rPr lang="en-US" sz="2100"/>
            </a:br>
            <a:endParaRPr/>
          </a:p>
          <a:p>
            <a:pPr indent="-342900" lvl="0" marL="342900" rtl="0" algn="ctr">
              <a:spcBef>
                <a:spcPts val="420"/>
              </a:spcBef>
              <a:spcAft>
                <a:spcPts val="0"/>
              </a:spcAft>
              <a:buClr>
                <a:srgbClr val="1D1B10"/>
              </a:buClr>
              <a:buSzPts val="2100"/>
              <a:buFont typeface="Calibri"/>
              <a:buNone/>
            </a:pPr>
            <a:r>
              <a:rPr lang="en-US" sz="2100"/>
              <a:t>∃</a:t>
            </a:r>
            <a:r>
              <a:rPr i="1" lang="en-US" sz="2100"/>
              <a:t>x</a:t>
            </a:r>
            <a:r>
              <a:rPr lang="en-US" sz="2100"/>
              <a:t> At(x,NUS) ⇒ Smart(x)</a:t>
            </a:r>
            <a:br>
              <a:rPr lang="en-US" sz="2100"/>
            </a:br>
            <a:endParaRPr/>
          </a:p>
          <a:p>
            <a:pPr indent="-342900" lvl="0" marL="342900" rtl="0" algn="l">
              <a:spcBef>
                <a:spcPts val="420"/>
              </a:spcBef>
              <a:spcAft>
                <a:spcPts val="0"/>
              </a:spcAft>
              <a:buClr>
                <a:srgbClr val="1D1B10"/>
              </a:buClr>
              <a:buSzPts val="2100"/>
              <a:buFont typeface="Calibri"/>
              <a:buNone/>
            </a:pPr>
            <a:r>
              <a:rPr lang="en-US" sz="2100"/>
              <a:t>	is true if there is anyone who is not at NUS!</a:t>
            </a:r>
            <a:br>
              <a:rPr lang="en-US" sz="2100"/>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Properties of quantifiers</a:t>
            </a:r>
            <a:endParaRPr/>
          </a:p>
        </p:txBody>
      </p:sp>
      <p:sp>
        <p:nvSpPr>
          <p:cNvPr id="186" name="Google Shape;186;p14"/>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60000"/>
              </a:lnSpc>
              <a:spcBef>
                <a:spcPts val="0"/>
              </a:spcBef>
              <a:spcAft>
                <a:spcPts val="0"/>
              </a:spcAft>
              <a:buClr>
                <a:srgbClr val="1D1B10"/>
              </a:buClr>
              <a:buSzPts val="1387"/>
              <a:buChar char="•"/>
            </a:pPr>
            <a:r>
              <a:rPr lang="en-US" sz="1387"/>
              <a:t>∀x ∀y is the same as ∀y ∀x</a:t>
            </a:r>
            <a:br>
              <a:rPr lang="en-US" sz="1387"/>
            </a:br>
            <a:endParaRPr/>
          </a:p>
          <a:p>
            <a:pPr indent="-342900" lvl="0" marL="342900" rtl="0" algn="l">
              <a:lnSpc>
                <a:spcPct val="60000"/>
              </a:lnSpc>
              <a:spcBef>
                <a:spcPts val="277"/>
              </a:spcBef>
              <a:spcAft>
                <a:spcPts val="0"/>
              </a:spcAft>
              <a:buClr>
                <a:srgbClr val="1D1B10"/>
              </a:buClr>
              <a:buSzPts val="1387"/>
              <a:buChar char="•"/>
            </a:pPr>
            <a:r>
              <a:rPr lang="en-US" sz="1387"/>
              <a:t>∃x ∃y is the same as ∃y ∃x </a:t>
            </a:r>
            <a:br>
              <a:rPr lang="en-US" sz="1387"/>
            </a:br>
            <a:endParaRPr/>
          </a:p>
          <a:p>
            <a:pPr indent="-254825" lvl="0" marL="342900" rtl="0" algn="l">
              <a:lnSpc>
                <a:spcPct val="60000"/>
              </a:lnSpc>
              <a:spcBef>
                <a:spcPts val="277"/>
              </a:spcBef>
              <a:spcAft>
                <a:spcPts val="0"/>
              </a:spcAft>
              <a:buClr>
                <a:srgbClr val="1D1B10"/>
              </a:buClr>
              <a:buSzPts val="1387"/>
              <a:buNone/>
            </a:pPr>
            <a:r>
              <a:t/>
            </a:r>
            <a:endParaRPr sz="1387"/>
          </a:p>
          <a:p>
            <a:pPr indent="-342900" lvl="0" marL="342900" rtl="0" algn="l">
              <a:lnSpc>
                <a:spcPct val="60000"/>
              </a:lnSpc>
              <a:spcBef>
                <a:spcPts val="277"/>
              </a:spcBef>
              <a:spcAft>
                <a:spcPts val="0"/>
              </a:spcAft>
              <a:buClr>
                <a:srgbClr val="1D1B10"/>
              </a:buClr>
              <a:buSzPts val="1387"/>
              <a:buChar char="•"/>
            </a:pPr>
            <a:r>
              <a:rPr lang="en-US" sz="1387"/>
              <a:t>∃x ∀y is </a:t>
            </a:r>
            <a:r>
              <a:rPr lang="en-US" sz="1387">
                <a:solidFill>
                  <a:schemeClr val="accent2"/>
                </a:solidFill>
              </a:rPr>
              <a:t>not</a:t>
            </a:r>
            <a:r>
              <a:rPr lang="en-US" sz="1387"/>
              <a:t> the same as ∀y ∃x</a:t>
            </a:r>
            <a:br>
              <a:rPr lang="en-US" sz="1387"/>
            </a:br>
            <a:endParaRPr/>
          </a:p>
          <a:p>
            <a:pPr indent="-342900" lvl="0" marL="342900" rtl="0" algn="l">
              <a:lnSpc>
                <a:spcPct val="60000"/>
              </a:lnSpc>
              <a:spcBef>
                <a:spcPts val="277"/>
              </a:spcBef>
              <a:spcAft>
                <a:spcPts val="0"/>
              </a:spcAft>
              <a:buClr>
                <a:srgbClr val="1D1B10"/>
              </a:buClr>
              <a:buSzPts val="1387"/>
              <a:buChar char="•"/>
            </a:pPr>
            <a:r>
              <a:rPr lang="en-US" sz="1387"/>
              <a:t>∃x ∀y Loves(x,y)</a:t>
            </a:r>
            <a:endParaRPr/>
          </a:p>
          <a:p>
            <a:pPr indent="-285750" lvl="1" marL="742950" rtl="0" algn="l">
              <a:lnSpc>
                <a:spcPct val="60000"/>
              </a:lnSpc>
              <a:spcBef>
                <a:spcPts val="250"/>
              </a:spcBef>
              <a:spcAft>
                <a:spcPts val="0"/>
              </a:spcAft>
              <a:buClr>
                <a:srgbClr val="1D1B10"/>
              </a:buClr>
              <a:buSzPts val="1248"/>
              <a:buChar char="–"/>
            </a:pPr>
            <a:r>
              <a:rPr lang="en-US" sz="1248"/>
              <a:t>“There is a person who loves everyone in the world”</a:t>
            </a:r>
            <a:br>
              <a:rPr lang="en-US" sz="1248"/>
            </a:br>
            <a:endParaRPr/>
          </a:p>
          <a:p>
            <a:pPr indent="-342900" lvl="0" marL="342900" rtl="0" algn="l">
              <a:lnSpc>
                <a:spcPct val="60000"/>
              </a:lnSpc>
              <a:spcBef>
                <a:spcPts val="277"/>
              </a:spcBef>
              <a:spcAft>
                <a:spcPts val="0"/>
              </a:spcAft>
              <a:buClr>
                <a:srgbClr val="1D1B10"/>
              </a:buClr>
              <a:buSzPts val="1387"/>
              <a:buChar char="•"/>
            </a:pPr>
            <a:r>
              <a:rPr lang="en-US" sz="1387"/>
              <a:t>∀y ∃x Loves(x,y)</a:t>
            </a:r>
            <a:endParaRPr/>
          </a:p>
          <a:p>
            <a:pPr indent="-285750" lvl="1" marL="742950" rtl="0" algn="l">
              <a:lnSpc>
                <a:spcPct val="60000"/>
              </a:lnSpc>
              <a:spcBef>
                <a:spcPts val="250"/>
              </a:spcBef>
              <a:spcAft>
                <a:spcPts val="0"/>
              </a:spcAft>
              <a:buClr>
                <a:srgbClr val="1D1B10"/>
              </a:buClr>
              <a:buSzPts val="1248"/>
              <a:buChar char="–"/>
            </a:pPr>
            <a:r>
              <a:rPr lang="en-US" sz="1248"/>
              <a:t>“Everyone in the world is loved by at least one person”</a:t>
            </a:r>
            <a:br>
              <a:rPr lang="en-US" sz="1248"/>
            </a:br>
            <a:endParaRPr/>
          </a:p>
          <a:p>
            <a:pPr indent="-254825" lvl="0" marL="342900" rtl="0" algn="l">
              <a:lnSpc>
                <a:spcPct val="60000"/>
              </a:lnSpc>
              <a:spcBef>
                <a:spcPts val="277"/>
              </a:spcBef>
              <a:spcAft>
                <a:spcPts val="0"/>
              </a:spcAft>
              <a:buClr>
                <a:srgbClr val="1D1B10"/>
              </a:buClr>
              <a:buSzPts val="1387"/>
              <a:buNone/>
            </a:pPr>
            <a:r>
              <a:t/>
            </a:r>
            <a:endParaRPr sz="1387"/>
          </a:p>
          <a:p>
            <a:pPr indent="-342900" lvl="0" marL="342900" rtl="0" algn="l">
              <a:lnSpc>
                <a:spcPct val="60000"/>
              </a:lnSpc>
              <a:spcBef>
                <a:spcPts val="277"/>
              </a:spcBef>
              <a:spcAft>
                <a:spcPts val="0"/>
              </a:spcAft>
              <a:buClr>
                <a:schemeClr val="accent2"/>
              </a:buClr>
              <a:buSzPts val="1387"/>
              <a:buChar char="•"/>
            </a:pPr>
            <a:r>
              <a:rPr lang="en-US" sz="1387">
                <a:solidFill>
                  <a:schemeClr val="accent2"/>
                </a:solidFill>
              </a:rPr>
              <a:t>Quantifier duality</a:t>
            </a:r>
            <a:r>
              <a:rPr lang="en-US" sz="1387"/>
              <a:t>: each can be expressed using the other</a:t>
            </a:r>
            <a:br>
              <a:rPr lang="en-US" sz="1387"/>
            </a:br>
            <a:endParaRPr/>
          </a:p>
          <a:p>
            <a:pPr indent="-342900" lvl="0" marL="342900" rtl="0" algn="l">
              <a:lnSpc>
                <a:spcPct val="60000"/>
              </a:lnSpc>
              <a:spcBef>
                <a:spcPts val="277"/>
              </a:spcBef>
              <a:spcAft>
                <a:spcPts val="0"/>
              </a:spcAft>
              <a:buClr>
                <a:srgbClr val="1D1B10"/>
              </a:buClr>
              <a:buSzPts val="1387"/>
              <a:buChar char="•"/>
            </a:pPr>
            <a:r>
              <a:rPr lang="en-US" sz="1387"/>
              <a:t>∀x Likes(x,IceCream)	¬∃x ¬Likes(x,IceCream)</a:t>
            </a:r>
            <a:br>
              <a:rPr lang="en-US" sz="1387"/>
            </a:br>
            <a:endParaRPr/>
          </a:p>
          <a:p>
            <a:pPr indent="-342900" lvl="0" marL="342900" rtl="0" algn="l">
              <a:lnSpc>
                <a:spcPct val="60000"/>
              </a:lnSpc>
              <a:spcBef>
                <a:spcPts val="277"/>
              </a:spcBef>
              <a:spcAft>
                <a:spcPts val="0"/>
              </a:spcAft>
              <a:buClr>
                <a:srgbClr val="1D1B10"/>
              </a:buClr>
              <a:buSzPts val="1387"/>
              <a:buChar char="•"/>
            </a:pPr>
            <a:r>
              <a:rPr lang="en-US" sz="1387"/>
              <a:t>∃x Likes(x,Broccoli) 		¬∀x ¬Likes(x,Broccoli)</a:t>
            </a:r>
            <a:endParaRPr sz="1387"/>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Equality</a:t>
            </a:r>
            <a:endParaRPr/>
          </a:p>
        </p:txBody>
      </p:sp>
      <p:sp>
        <p:nvSpPr>
          <p:cNvPr id="192" name="Google Shape;192;p15"/>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2100"/>
              <a:buChar char="•"/>
            </a:pPr>
            <a:r>
              <a:rPr i="1" lang="en-US" sz="2100"/>
              <a:t>term</a:t>
            </a:r>
            <a:r>
              <a:rPr baseline="-25000" i="1" lang="en-US" sz="2100"/>
              <a:t>1</a:t>
            </a:r>
            <a:r>
              <a:rPr i="1" lang="en-US" sz="2100"/>
              <a:t> = term</a:t>
            </a:r>
            <a:r>
              <a:rPr baseline="-25000" i="1" lang="en-US" sz="2100"/>
              <a:t>2</a:t>
            </a:r>
            <a:r>
              <a:rPr i="1" lang="en-US" sz="2100"/>
              <a:t> </a:t>
            </a:r>
            <a:r>
              <a:rPr lang="en-US" sz="2100"/>
              <a:t>is true under a given interpretation if and only if </a:t>
            </a:r>
            <a:r>
              <a:rPr i="1" lang="en-US" sz="2100"/>
              <a:t>term</a:t>
            </a:r>
            <a:r>
              <a:rPr baseline="-25000" i="1" lang="en-US" sz="2100"/>
              <a:t>1</a:t>
            </a:r>
            <a:r>
              <a:rPr i="1" lang="en-US" sz="2100"/>
              <a:t> </a:t>
            </a:r>
            <a:r>
              <a:rPr lang="en-US" sz="2100"/>
              <a:t>and </a:t>
            </a:r>
            <a:r>
              <a:rPr i="1" lang="en-US" sz="2100"/>
              <a:t>term</a:t>
            </a:r>
            <a:r>
              <a:rPr baseline="-25000" i="1" lang="en-US" sz="2100"/>
              <a:t>2</a:t>
            </a:r>
            <a:r>
              <a:rPr i="1" lang="en-US" sz="2100"/>
              <a:t> </a:t>
            </a:r>
            <a:r>
              <a:rPr lang="en-US" sz="2100"/>
              <a:t>refer to the same object</a:t>
            </a:r>
            <a:br>
              <a:rPr lang="en-US" sz="2100"/>
            </a:br>
            <a:endParaRPr/>
          </a:p>
          <a:p>
            <a:pPr indent="-142875" lvl="4" marL="2057400" rtl="0" algn="l">
              <a:spcBef>
                <a:spcPts val="270"/>
              </a:spcBef>
              <a:spcAft>
                <a:spcPts val="0"/>
              </a:spcAft>
              <a:buClr>
                <a:srgbClr val="1D1B10"/>
              </a:buClr>
              <a:buSzPts val="1350"/>
              <a:buNone/>
            </a:pPr>
            <a:r>
              <a:t/>
            </a:r>
            <a:endParaRPr sz="1350"/>
          </a:p>
          <a:p>
            <a:pPr indent="-342900" lvl="0" marL="342900" rtl="0" algn="l">
              <a:spcBef>
                <a:spcPts val="420"/>
              </a:spcBef>
              <a:spcAft>
                <a:spcPts val="0"/>
              </a:spcAft>
              <a:buClr>
                <a:srgbClr val="1D1B10"/>
              </a:buClr>
              <a:buSzPts val="2100"/>
              <a:buChar char="•"/>
            </a:pPr>
            <a:r>
              <a:rPr lang="en-US" sz="2100"/>
              <a:t>E.g., definition of </a:t>
            </a:r>
            <a:r>
              <a:rPr i="1" lang="en-US" sz="2100"/>
              <a:t>Sibling</a:t>
            </a:r>
            <a:r>
              <a:rPr lang="en-US" sz="2100"/>
              <a:t> in terms of </a:t>
            </a:r>
            <a:r>
              <a:rPr i="1" lang="en-US" sz="2100"/>
              <a:t>Parent</a:t>
            </a:r>
            <a:r>
              <a:rPr lang="en-US" sz="2100"/>
              <a:t>:</a:t>
            </a:r>
            <a:br>
              <a:rPr lang="en-US" sz="2100"/>
            </a:br>
            <a:endParaRPr/>
          </a:p>
          <a:p>
            <a:pPr indent="-285750" lvl="1" marL="742950" rtl="0" algn="l">
              <a:spcBef>
                <a:spcPts val="360"/>
              </a:spcBef>
              <a:spcAft>
                <a:spcPts val="0"/>
              </a:spcAft>
              <a:buClr>
                <a:srgbClr val="1D1B10"/>
              </a:buClr>
              <a:buSzPts val="1800"/>
              <a:buFont typeface="Calibri"/>
              <a:buNone/>
            </a:pPr>
            <a:r>
              <a:rPr lang="en-US" sz="1800"/>
              <a:t>∀</a:t>
            </a:r>
            <a:r>
              <a:rPr i="1" lang="en-US" sz="1800"/>
              <a:t>x,y</a:t>
            </a:r>
            <a:r>
              <a:rPr lang="en-US" sz="1800"/>
              <a:t> </a:t>
            </a:r>
            <a:r>
              <a:rPr i="1" lang="en-US" sz="1800"/>
              <a:t>Sibling(x,y) </a:t>
            </a:r>
            <a:r>
              <a:rPr lang="en-US" sz="1800"/>
              <a:t>⇔ [¬(x = y) ∧  ∃m,f ¬ (m = f) ∧ Parent(m,x) ∧ Parent(f,x) ∧ Parent(m,y) ∧  Parent(f,y)]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Using FOL</a:t>
            </a:r>
            <a:endParaRPr/>
          </a:p>
        </p:txBody>
      </p:sp>
      <p:sp>
        <p:nvSpPr>
          <p:cNvPr id="198" name="Google Shape;198;p16"/>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1D1B10"/>
              </a:buClr>
              <a:buSzPts val="2170"/>
              <a:buFont typeface="Calibri"/>
              <a:buNone/>
            </a:pPr>
            <a:r>
              <a:rPr lang="en-US" sz="2170"/>
              <a:t>The kinship domain:</a:t>
            </a:r>
            <a:br>
              <a:rPr lang="en-US" sz="2170"/>
            </a:br>
            <a:endParaRPr/>
          </a:p>
          <a:p>
            <a:pPr indent="-342900" lvl="0" marL="342900" rtl="0" algn="l">
              <a:lnSpc>
                <a:spcPct val="80000"/>
              </a:lnSpc>
              <a:spcBef>
                <a:spcPts val="325"/>
              </a:spcBef>
              <a:spcAft>
                <a:spcPts val="0"/>
              </a:spcAft>
              <a:buClr>
                <a:srgbClr val="1D1B10"/>
              </a:buClr>
              <a:buSzPts val="1627"/>
              <a:buChar char="•"/>
            </a:pPr>
            <a:r>
              <a:rPr lang="en-US" sz="1627"/>
              <a:t>Brothers are siblings</a:t>
            </a:r>
            <a:br>
              <a:rPr lang="en-US" sz="1627"/>
            </a:br>
            <a:endParaRPr/>
          </a:p>
          <a:p>
            <a:pPr indent="-285750" lvl="1" marL="742950" rtl="0" algn="l">
              <a:lnSpc>
                <a:spcPct val="80000"/>
              </a:lnSpc>
              <a:spcBef>
                <a:spcPts val="279"/>
              </a:spcBef>
              <a:spcAft>
                <a:spcPts val="0"/>
              </a:spcAft>
              <a:buClr>
                <a:srgbClr val="1D1B10"/>
              </a:buClr>
              <a:buSzPts val="1395"/>
              <a:buFont typeface="Calibri"/>
              <a:buNone/>
            </a:pPr>
            <a:r>
              <a:rPr lang="en-US" sz="1395"/>
              <a:t>∀x,y </a:t>
            </a:r>
            <a:r>
              <a:rPr i="1" lang="en-US" sz="1395"/>
              <a:t>Brother(x,y) </a:t>
            </a:r>
            <a:r>
              <a:rPr lang="en-US" sz="1395"/>
              <a:t>⇔ </a:t>
            </a:r>
            <a:r>
              <a:rPr i="1" lang="en-US" sz="1395"/>
              <a:t>Sibling(x,y)</a:t>
            </a:r>
            <a:br>
              <a:rPr lang="en-US" sz="1395"/>
            </a:br>
            <a:endParaRPr/>
          </a:p>
          <a:p>
            <a:pPr indent="-342900" lvl="0" marL="342900" rtl="0" algn="l">
              <a:lnSpc>
                <a:spcPct val="80000"/>
              </a:lnSpc>
              <a:spcBef>
                <a:spcPts val="325"/>
              </a:spcBef>
              <a:spcAft>
                <a:spcPts val="0"/>
              </a:spcAft>
              <a:buClr>
                <a:srgbClr val="1D1B10"/>
              </a:buClr>
              <a:buSzPts val="1627"/>
              <a:buChar char="•"/>
            </a:pPr>
            <a:r>
              <a:rPr lang="en-US" sz="1627"/>
              <a:t>One's mother is one's female parent</a:t>
            </a:r>
            <a:br>
              <a:rPr lang="en-US" sz="1627"/>
            </a:br>
            <a:endParaRPr/>
          </a:p>
          <a:p>
            <a:pPr indent="-285750" lvl="1" marL="742950" rtl="0" algn="l">
              <a:lnSpc>
                <a:spcPct val="80000"/>
              </a:lnSpc>
              <a:spcBef>
                <a:spcPts val="279"/>
              </a:spcBef>
              <a:spcAft>
                <a:spcPts val="0"/>
              </a:spcAft>
              <a:buClr>
                <a:srgbClr val="1D1B10"/>
              </a:buClr>
              <a:buSzPts val="1395"/>
              <a:buFont typeface="Calibri"/>
              <a:buNone/>
            </a:pPr>
            <a:r>
              <a:rPr lang="en-US" sz="1395"/>
              <a:t>∀m,c </a:t>
            </a:r>
            <a:r>
              <a:rPr i="1" lang="en-US" sz="1395"/>
              <a:t>Mother(c)</a:t>
            </a:r>
            <a:r>
              <a:rPr lang="en-US" sz="1395"/>
              <a:t> = m ⇔ </a:t>
            </a:r>
            <a:r>
              <a:rPr i="1" lang="en-US" sz="1395"/>
              <a:t>(Female(m) </a:t>
            </a:r>
            <a:r>
              <a:rPr lang="en-US" sz="1395"/>
              <a:t>∧</a:t>
            </a:r>
            <a:r>
              <a:rPr i="1" lang="en-US" sz="1395"/>
              <a:t> Parent(m,c))</a:t>
            </a:r>
            <a:br>
              <a:rPr lang="en-US" sz="1395"/>
            </a:br>
            <a:endParaRPr/>
          </a:p>
          <a:p>
            <a:pPr indent="-342900" lvl="0" marL="342900" rtl="0" algn="l">
              <a:lnSpc>
                <a:spcPct val="80000"/>
              </a:lnSpc>
              <a:spcBef>
                <a:spcPts val="325"/>
              </a:spcBef>
              <a:spcAft>
                <a:spcPts val="0"/>
              </a:spcAft>
              <a:buClr>
                <a:srgbClr val="1D1B10"/>
              </a:buClr>
              <a:buSzPts val="1627"/>
              <a:buChar char="•"/>
            </a:pPr>
            <a:r>
              <a:rPr lang="en-US" sz="1627"/>
              <a:t>“Sibling” is symmetric</a:t>
            </a:r>
            <a:br>
              <a:rPr lang="en-US" sz="1627"/>
            </a:br>
            <a:endParaRPr/>
          </a:p>
          <a:p>
            <a:pPr indent="-285750" lvl="1" marL="742950" rtl="0" algn="l">
              <a:lnSpc>
                <a:spcPct val="80000"/>
              </a:lnSpc>
              <a:spcBef>
                <a:spcPts val="279"/>
              </a:spcBef>
              <a:spcAft>
                <a:spcPts val="0"/>
              </a:spcAft>
              <a:buClr>
                <a:srgbClr val="1D1B10"/>
              </a:buClr>
              <a:buSzPts val="1395"/>
              <a:buFont typeface="Calibri"/>
              <a:buNone/>
            </a:pPr>
            <a:r>
              <a:rPr lang="en-US" sz="1395"/>
              <a:t>∀x,y </a:t>
            </a:r>
            <a:r>
              <a:rPr i="1" lang="en-US" sz="1395"/>
              <a:t>Sibling(x,y) </a:t>
            </a:r>
            <a:r>
              <a:rPr lang="en-US" sz="1395"/>
              <a:t>⇔</a:t>
            </a:r>
            <a:r>
              <a:rPr i="1" lang="en-US" sz="1395"/>
              <a:t> Sibling(y,x)</a:t>
            </a:r>
            <a:br>
              <a:rPr lang="en-US" sz="1395"/>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Using FOL</a:t>
            </a:r>
            <a:endParaRPr/>
          </a:p>
        </p:txBody>
      </p:sp>
      <p:sp>
        <p:nvSpPr>
          <p:cNvPr id="204" name="Google Shape;204;p17"/>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1D1B10"/>
              </a:buClr>
              <a:buSzPts val="1800"/>
              <a:buFont typeface="Calibri"/>
              <a:buNone/>
            </a:pPr>
            <a:r>
              <a:rPr lang="en-US" sz="1800"/>
              <a:t>The set domain: </a:t>
            </a:r>
            <a:br>
              <a:rPr lang="en-US" sz="1800"/>
            </a:br>
            <a:endParaRPr/>
          </a:p>
          <a:p>
            <a:pPr indent="-342900" lvl="0" marL="342900" rtl="0" algn="l">
              <a:lnSpc>
                <a:spcPct val="90000"/>
              </a:lnSpc>
              <a:spcBef>
                <a:spcPts val="360"/>
              </a:spcBef>
              <a:spcAft>
                <a:spcPts val="0"/>
              </a:spcAft>
              <a:buClr>
                <a:srgbClr val="1D1B10"/>
              </a:buClr>
              <a:buSzPts val="1800"/>
              <a:buChar char="•"/>
            </a:pPr>
            <a:r>
              <a:rPr lang="en-US" sz="1800"/>
              <a:t>∀s Set(s) ⇔ (s = {} ) ∨ (∃x,s</a:t>
            </a:r>
            <a:r>
              <a:rPr baseline="-25000" lang="en-US" sz="1800"/>
              <a:t>2</a:t>
            </a:r>
            <a:r>
              <a:rPr lang="en-US" sz="1800"/>
              <a:t> Set(s</a:t>
            </a:r>
            <a:r>
              <a:rPr baseline="-25000" lang="en-US" sz="1800"/>
              <a:t>2</a:t>
            </a:r>
            <a:r>
              <a:rPr lang="en-US" sz="1800"/>
              <a:t>) ∧ s = {x|s</a:t>
            </a:r>
            <a:r>
              <a:rPr baseline="-25000" lang="en-US" sz="1800"/>
              <a:t>2</a:t>
            </a:r>
            <a:r>
              <a:rPr lang="en-US" sz="1800"/>
              <a:t>})</a:t>
            </a:r>
            <a:endParaRPr sz="1800"/>
          </a:p>
          <a:p>
            <a:pPr indent="-342900" lvl="0" marL="342900" rtl="0" algn="l">
              <a:lnSpc>
                <a:spcPct val="90000"/>
              </a:lnSpc>
              <a:spcBef>
                <a:spcPts val="360"/>
              </a:spcBef>
              <a:spcAft>
                <a:spcPts val="0"/>
              </a:spcAft>
              <a:buClr>
                <a:srgbClr val="1D1B10"/>
              </a:buClr>
              <a:buSzPts val="1800"/>
              <a:buChar char="•"/>
            </a:pPr>
            <a:r>
              <a:rPr lang="en-US" sz="1800"/>
              <a:t>¬∃x,s {x|s} = {}</a:t>
            </a:r>
            <a:endParaRPr sz="1800"/>
          </a:p>
          <a:p>
            <a:pPr indent="-342900" lvl="0" marL="342900" rtl="0" algn="l">
              <a:lnSpc>
                <a:spcPct val="90000"/>
              </a:lnSpc>
              <a:spcBef>
                <a:spcPts val="360"/>
              </a:spcBef>
              <a:spcAft>
                <a:spcPts val="0"/>
              </a:spcAft>
              <a:buClr>
                <a:srgbClr val="1D1B10"/>
              </a:buClr>
              <a:buSzPts val="1800"/>
              <a:buChar char="•"/>
            </a:pPr>
            <a:r>
              <a:rPr lang="en-US" sz="1800"/>
              <a:t>∀x,s x ∈ s ⇔ s = {x|s}</a:t>
            </a:r>
            <a:endParaRPr sz="1800"/>
          </a:p>
          <a:p>
            <a:pPr indent="-342900" lvl="0" marL="342900" rtl="0" algn="l">
              <a:lnSpc>
                <a:spcPct val="90000"/>
              </a:lnSpc>
              <a:spcBef>
                <a:spcPts val="360"/>
              </a:spcBef>
              <a:spcAft>
                <a:spcPts val="0"/>
              </a:spcAft>
              <a:buClr>
                <a:srgbClr val="1D1B10"/>
              </a:buClr>
              <a:buSzPts val="1800"/>
              <a:buChar char="•"/>
            </a:pPr>
            <a:r>
              <a:rPr lang="en-US" sz="1800"/>
              <a:t>∀x,s x ∈ s ⇔ [ ∃y,s</a:t>
            </a:r>
            <a:r>
              <a:rPr baseline="-25000" lang="en-US" sz="1800"/>
              <a:t>2</a:t>
            </a:r>
            <a:r>
              <a:rPr lang="en-US" sz="1800"/>
              <a:t>} (s = {y|s</a:t>
            </a:r>
            <a:r>
              <a:rPr baseline="-25000" lang="en-US" sz="1800"/>
              <a:t>2</a:t>
            </a:r>
            <a:r>
              <a:rPr lang="en-US" sz="1800"/>
              <a:t>} ∧ (x = y ∨ x ∈ s</a:t>
            </a:r>
            <a:r>
              <a:rPr baseline="-25000" lang="en-US" sz="1800"/>
              <a:t>2</a:t>
            </a:r>
            <a:r>
              <a:rPr lang="en-US" sz="1800"/>
              <a:t>))]</a:t>
            </a:r>
            <a:endParaRPr sz="1800"/>
          </a:p>
          <a:p>
            <a:pPr indent="-342900" lvl="0" marL="342900" rtl="0" algn="l">
              <a:lnSpc>
                <a:spcPct val="90000"/>
              </a:lnSpc>
              <a:spcBef>
                <a:spcPts val="360"/>
              </a:spcBef>
              <a:spcAft>
                <a:spcPts val="0"/>
              </a:spcAft>
              <a:buClr>
                <a:srgbClr val="1D1B10"/>
              </a:buClr>
              <a:buSzPts val="1800"/>
              <a:buChar char="•"/>
            </a:pPr>
            <a:r>
              <a:rPr lang="en-US" sz="1800"/>
              <a:t>∀s</a:t>
            </a:r>
            <a:r>
              <a:rPr baseline="-25000" lang="en-US" sz="1800"/>
              <a:t>1</a:t>
            </a:r>
            <a:r>
              <a:rPr lang="en-US" sz="1800"/>
              <a:t>,s</a:t>
            </a:r>
            <a:r>
              <a:rPr baseline="-25000" lang="en-US" sz="1800"/>
              <a:t>2</a:t>
            </a:r>
            <a:r>
              <a:rPr lang="en-US" sz="1800"/>
              <a:t> s</a:t>
            </a:r>
            <a:r>
              <a:rPr baseline="-25000" lang="en-US" sz="1800"/>
              <a:t>1</a:t>
            </a:r>
            <a:r>
              <a:rPr lang="en-US" sz="1800"/>
              <a:t> ⊆ s</a:t>
            </a:r>
            <a:r>
              <a:rPr baseline="-25000" lang="en-US" sz="1800"/>
              <a:t>2</a:t>
            </a:r>
            <a:r>
              <a:rPr lang="en-US" sz="1800"/>
              <a:t> ⇔ (∀x x ∈ s</a:t>
            </a:r>
            <a:r>
              <a:rPr baseline="-25000" lang="en-US" sz="1800"/>
              <a:t>1</a:t>
            </a:r>
            <a:r>
              <a:rPr lang="en-US" sz="1800"/>
              <a:t> ⇒ x ∈ s</a:t>
            </a:r>
            <a:r>
              <a:rPr baseline="-25000" lang="en-US" sz="1800"/>
              <a:t>2</a:t>
            </a:r>
            <a:r>
              <a:rPr lang="en-US" sz="1800"/>
              <a:t>)</a:t>
            </a:r>
            <a:endParaRPr/>
          </a:p>
          <a:p>
            <a:pPr indent="-342900" lvl="0" marL="342900" rtl="0" algn="l">
              <a:lnSpc>
                <a:spcPct val="90000"/>
              </a:lnSpc>
              <a:spcBef>
                <a:spcPts val="360"/>
              </a:spcBef>
              <a:spcAft>
                <a:spcPts val="0"/>
              </a:spcAft>
              <a:buClr>
                <a:srgbClr val="1D1B10"/>
              </a:buClr>
              <a:buSzPts val="1800"/>
              <a:buChar char="•"/>
            </a:pPr>
            <a:r>
              <a:rPr lang="en-US" sz="1800"/>
              <a:t>∀s</a:t>
            </a:r>
            <a:r>
              <a:rPr baseline="-25000" lang="en-US" sz="1800"/>
              <a:t>1</a:t>
            </a:r>
            <a:r>
              <a:rPr lang="en-US" sz="1800"/>
              <a:t>,s</a:t>
            </a:r>
            <a:r>
              <a:rPr baseline="-25000" lang="en-US" sz="1800"/>
              <a:t>2</a:t>
            </a:r>
            <a:r>
              <a:rPr lang="en-US" sz="1800"/>
              <a:t> (s</a:t>
            </a:r>
            <a:r>
              <a:rPr baseline="-25000" lang="en-US" sz="1800"/>
              <a:t>1</a:t>
            </a:r>
            <a:r>
              <a:rPr lang="en-US" sz="1800"/>
              <a:t> = s</a:t>
            </a:r>
            <a:r>
              <a:rPr baseline="-25000" lang="en-US" sz="1800"/>
              <a:t>2</a:t>
            </a:r>
            <a:r>
              <a:rPr lang="en-US" sz="1800"/>
              <a:t>) ⇔ (s</a:t>
            </a:r>
            <a:r>
              <a:rPr baseline="-25000" lang="en-US" sz="1800"/>
              <a:t>1</a:t>
            </a:r>
            <a:r>
              <a:rPr lang="en-US" sz="1800"/>
              <a:t> ⊆ s</a:t>
            </a:r>
            <a:r>
              <a:rPr baseline="-25000" lang="en-US" sz="1800"/>
              <a:t>2</a:t>
            </a:r>
            <a:r>
              <a:rPr lang="en-US" sz="1800"/>
              <a:t> ∧ s</a:t>
            </a:r>
            <a:r>
              <a:rPr baseline="-25000" lang="en-US" sz="1800"/>
              <a:t>2</a:t>
            </a:r>
            <a:r>
              <a:rPr lang="en-US" sz="1800"/>
              <a:t> ⊆ s</a:t>
            </a:r>
            <a:r>
              <a:rPr baseline="-25000" lang="en-US" sz="1800"/>
              <a:t>1</a:t>
            </a:r>
            <a:r>
              <a:rPr lang="en-US" sz="1800"/>
              <a:t>)</a:t>
            </a:r>
            <a:endParaRPr sz="1800"/>
          </a:p>
          <a:p>
            <a:pPr indent="-342900" lvl="0" marL="342900" rtl="0" algn="l">
              <a:lnSpc>
                <a:spcPct val="90000"/>
              </a:lnSpc>
              <a:spcBef>
                <a:spcPts val="360"/>
              </a:spcBef>
              <a:spcAft>
                <a:spcPts val="0"/>
              </a:spcAft>
              <a:buClr>
                <a:srgbClr val="1D1B10"/>
              </a:buClr>
              <a:buSzPts val="1800"/>
              <a:buChar char="•"/>
            </a:pPr>
            <a:r>
              <a:rPr lang="en-US" sz="1800"/>
              <a:t>∀x,s</a:t>
            </a:r>
            <a:r>
              <a:rPr baseline="-25000" lang="en-US" sz="1800"/>
              <a:t>1</a:t>
            </a:r>
            <a:r>
              <a:rPr lang="en-US" sz="1800"/>
              <a:t>,s</a:t>
            </a:r>
            <a:r>
              <a:rPr baseline="-25000" lang="en-US" sz="1800"/>
              <a:t>2</a:t>
            </a:r>
            <a:r>
              <a:rPr lang="en-US" sz="1800"/>
              <a:t> x ∈ (s</a:t>
            </a:r>
            <a:r>
              <a:rPr baseline="-25000" lang="en-US" sz="1800"/>
              <a:t>1</a:t>
            </a:r>
            <a:r>
              <a:rPr lang="en-US" sz="1800"/>
              <a:t> ∩ s</a:t>
            </a:r>
            <a:r>
              <a:rPr baseline="-25000" lang="en-US" sz="1800"/>
              <a:t>2</a:t>
            </a:r>
            <a:r>
              <a:rPr lang="en-US" sz="1800"/>
              <a:t>) ⇔ (x ∈ s</a:t>
            </a:r>
            <a:r>
              <a:rPr baseline="-25000" lang="en-US" sz="1800"/>
              <a:t>1</a:t>
            </a:r>
            <a:r>
              <a:rPr lang="en-US" sz="1800"/>
              <a:t> ∧ x ∈ s</a:t>
            </a:r>
            <a:r>
              <a:rPr baseline="-25000" lang="en-US" sz="1800"/>
              <a:t>2</a:t>
            </a:r>
            <a:r>
              <a:rPr lang="en-US" sz="1800"/>
              <a:t>)</a:t>
            </a:r>
            <a:endParaRPr sz="1800"/>
          </a:p>
          <a:p>
            <a:pPr indent="-342900" lvl="0" marL="342900" rtl="0" algn="l">
              <a:lnSpc>
                <a:spcPct val="90000"/>
              </a:lnSpc>
              <a:spcBef>
                <a:spcPts val="360"/>
              </a:spcBef>
              <a:spcAft>
                <a:spcPts val="0"/>
              </a:spcAft>
              <a:buClr>
                <a:srgbClr val="1D1B10"/>
              </a:buClr>
              <a:buSzPts val="1800"/>
              <a:buChar char="•"/>
            </a:pPr>
            <a:r>
              <a:rPr lang="en-US" sz="1800"/>
              <a:t>∀x,s</a:t>
            </a:r>
            <a:r>
              <a:rPr baseline="-25000" lang="en-US" sz="1800"/>
              <a:t>1</a:t>
            </a:r>
            <a:r>
              <a:rPr lang="en-US" sz="1800"/>
              <a:t>,s</a:t>
            </a:r>
            <a:r>
              <a:rPr baseline="-25000" lang="en-US" sz="1800"/>
              <a:t>2</a:t>
            </a:r>
            <a:r>
              <a:rPr lang="en-US" sz="1800"/>
              <a:t> x ∈ (s</a:t>
            </a:r>
            <a:r>
              <a:rPr baseline="-25000" lang="en-US" sz="1800"/>
              <a:t>1</a:t>
            </a:r>
            <a:r>
              <a:rPr lang="en-US" sz="1800"/>
              <a:t> ∪ s</a:t>
            </a:r>
            <a:r>
              <a:rPr baseline="-25000" lang="en-US" sz="1800"/>
              <a:t>2</a:t>
            </a:r>
            <a:r>
              <a:rPr lang="en-US" sz="1800"/>
              <a:t>) ⇔ (x ∈ s</a:t>
            </a:r>
            <a:r>
              <a:rPr baseline="-25000" lang="en-US" sz="1800"/>
              <a:t>1</a:t>
            </a:r>
            <a:r>
              <a:rPr lang="en-US" sz="1800"/>
              <a:t> ∨ x ∈ s</a:t>
            </a:r>
            <a:r>
              <a:rPr baseline="-25000" lang="en-US" sz="1800"/>
              <a:t>2</a:t>
            </a:r>
            <a:r>
              <a:rPr lang="en-US" sz="1800"/>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Interacting with FOL KBs</a:t>
            </a:r>
            <a:endParaRPr/>
          </a:p>
        </p:txBody>
      </p:sp>
      <p:sp>
        <p:nvSpPr>
          <p:cNvPr id="210" name="Google Shape;210;p18"/>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1D1B10"/>
              </a:buClr>
              <a:buSzPts val="1600"/>
              <a:buChar char="•"/>
            </a:pPr>
            <a:r>
              <a:rPr lang="en-US" sz="1600">
                <a:latin typeface="Corbel"/>
                <a:ea typeface="Corbel"/>
                <a:cs typeface="Corbel"/>
                <a:sym typeface="Corbel"/>
              </a:rPr>
              <a:t>Suppose a wumpus-world agent is using an FOL KB and perceives a smell and a breeze (but no glitter) at </a:t>
            </a:r>
            <a:r>
              <a:rPr i="1" lang="en-US" sz="1600">
                <a:latin typeface="Corbel"/>
                <a:ea typeface="Corbel"/>
                <a:cs typeface="Corbel"/>
                <a:sym typeface="Corbel"/>
              </a:rPr>
              <a:t>t=5</a:t>
            </a:r>
            <a:r>
              <a:rPr lang="en-US" sz="1600">
                <a:latin typeface="Corbel"/>
                <a:ea typeface="Corbel"/>
                <a:cs typeface="Corbel"/>
                <a:sym typeface="Corbel"/>
              </a:rPr>
              <a:t>:</a:t>
            </a:r>
            <a:endParaRPr/>
          </a:p>
          <a:p>
            <a:pPr indent="-285750" lvl="1" marL="742950" rtl="0" algn="l">
              <a:lnSpc>
                <a:spcPct val="80000"/>
              </a:lnSpc>
              <a:spcBef>
                <a:spcPts val="320"/>
              </a:spcBef>
              <a:spcAft>
                <a:spcPts val="0"/>
              </a:spcAft>
              <a:buClr>
                <a:srgbClr val="1D1B10"/>
              </a:buClr>
              <a:buSzPts val="1600"/>
              <a:buFont typeface="Corbel"/>
              <a:buNone/>
            </a:pPr>
            <a:r>
              <a:rPr lang="en-US" sz="1600">
                <a:latin typeface="Corbel"/>
                <a:ea typeface="Corbel"/>
                <a:cs typeface="Corbel"/>
                <a:sym typeface="Corbel"/>
              </a:rPr>
              <a:t>Tell(KB,Percept([Smell,Breeze,None],5))</a:t>
            </a:r>
            <a:endParaRPr/>
          </a:p>
          <a:p>
            <a:pPr indent="-285750" lvl="1" marL="742950" rtl="0" algn="l">
              <a:lnSpc>
                <a:spcPct val="80000"/>
              </a:lnSpc>
              <a:spcBef>
                <a:spcPts val="320"/>
              </a:spcBef>
              <a:spcAft>
                <a:spcPts val="0"/>
              </a:spcAft>
              <a:buClr>
                <a:srgbClr val="1D1B10"/>
              </a:buClr>
              <a:buSzPts val="1600"/>
              <a:buFont typeface="Corbel"/>
              <a:buNone/>
            </a:pPr>
            <a:r>
              <a:rPr lang="en-US" sz="1600">
                <a:latin typeface="Corbel"/>
                <a:ea typeface="Corbel"/>
                <a:cs typeface="Corbel"/>
                <a:sym typeface="Corbel"/>
              </a:rPr>
              <a:t>Ask(KB,∃a BestAction(a,5))</a:t>
            </a:r>
            <a:br>
              <a:rPr lang="en-US" sz="1600">
                <a:latin typeface="Corbel"/>
                <a:ea typeface="Corbel"/>
                <a:cs typeface="Corbel"/>
                <a:sym typeface="Corbel"/>
              </a:rPr>
            </a:br>
            <a:r>
              <a:rPr lang="en-US" sz="1600">
                <a:latin typeface="Corbel"/>
                <a:ea typeface="Corbel"/>
                <a:cs typeface="Corbel"/>
                <a:sym typeface="Corbel"/>
              </a:rPr>
              <a:t>I.e., does the KB entail some best action at </a:t>
            </a:r>
            <a:r>
              <a:rPr i="1" lang="en-US" sz="1600">
                <a:latin typeface="Corbel"/>
                <a:ea typeface="Corbel"/>
                <a:cs typeface="Corbel"/>
                <a:sym typeface="Corbel"/>
              </a:rPr>
              <a:t>t=5</a:t>
            </a:r>
            <a:r>
              <a:rPr lang="en-US" sz="1600">
                <a:latin typeface="Corbel"/>
                <a:ea typeface="Corbel"/>
                <a:cs typeface="Corbel"/>
                <a:sym typeface="Corbel"/>
              </a:rPr>
              <a:t>?</a:t>
            </a:r>
            <a:endParaRPr sz="1600">
              <a:latin typeface="Corbel"/>
              <a:ea typeface="Corbel"/>
              <a:cs typeface="Corbel"/>
              <a:sym typeface="Corbel"/>
            </a:endParaRPr>
          </a:p>
          <a:p>
            <a:pPr indent="-342900" lvl="0" marL="342900" rtl="0" algn="l">
              <a:lnSpc>
                <a:spcPct val="80000"/>
              </a:lnSpc>
              <a:spcBef>
                <a:spcPts val="320"/>
              </a:spcBef>
              <a:spcAft>
                <a:spcPts val="0"/>
              </a:spcAft>
              <a:buClr>
                <a:srgbClr val="1D1B10"/>
              </a:buClr>
              <a:buSzPts val="1600"/>
              <a:buChar char="•"/>
            </a:pPr>
            <a:r>
              <a:rPr lang="en-US" sz="1600">
                <a:latin typeface="Corbel"/>
                <a:ea typeface="Corbel"/>
                <a:cs typeface="Corbel"/>
                <a:sym typeface="Corbel"/>
              </a:rPr>
              <a:t>Answer: </a:t>
            </a:r>
            <a:r>
              <a:rPr i="1" lang="en-US" sz="1600">
                <a:latin typeface="Corbel"/>
                <a:ea typeface="Corbel"/>
                <a:cs typeface="Corbel"/>
                <a:sym typeface="Corbel"/>
              </a:rPr>
              <a:t>Yes</a:t>
            </a:r>
            <a:r>
              <a:rPr lang="en-US" sz="1600">
                <a:latin typeface="Corbel"/>
                <a:ea typeface="Corbel"/>
                <a:cs typeface="Corbel"/>
                <a:sym typeface="Corbel"/>
              </a:rPr>
              <a:t>, {</a:t>
            </a:r>
            <a:r>
              <a:rPr i="1" lang="en-US" sz="1600">
                <a:latin typeface="Corbel"/>
                <a:ea typeface="Corbel"/>
                <a:cs typeface="Corbel"/>
                <a:sym typeface="Corbel"/>
              </a:rPr>
              <a:t>a/Shoot</a:t>
            </a:r>
            <a:r>
              <a:rPr lang="en-US" sz="1600">
                <a:latin typeface="Corbel"/>
                <a:ea typeface="Corbel"/>
                <a:cs typeface="Corbel"/>
                <a:sym typeface="Corbel"/>
              </a:rPr>
              <a:t>}  	← </a:t>
            </a:r>
            <a:r>
              <a:rPr lang="en-US" sz="1600">
                <a:solidFill>
                  <a:schemeClr val="accent2"/>
                </a:solidFill>
                <a:latin typeface="Corbel"/>
                <a:ea typeface="Corbel"/>
                <a:cs typeface="Corbel"/>
                <a:sym typeface="Corbel"/>
              </a:rPr>
              <a:t>substitution</a:t>
            </a:r>
            <a:r>
              <a:rPr lang="en-US" sz="1600">
                <a:latin typeface="Corbel"/>
                <a:ea typeface="Corbel"/>
                <a:cs typeface="Corbel"/>
                <a:sym typeface="Corbel"/>
              </a:rPr>
              <a:t> (binding list)</a:t>
            </a:r>
            <a:endParaRPr/>
          </a:p>
          <a:p>
            <a:pPr indent="-342900" lvl="0" marL="342900" rtl="0" algn="l">
              <a:lnSpc>
                <a:spcPct val="80000"/>
              </a:lnSpc>
              <a:spcBef>
                <a:spcPts val="320"/>
              </a:spcBef>
              <a:spcAft>
                <a:spcPts val="0"/>
              </a:spcAft>
              <a:buClr>
                <a:srgbClr val="1D1B10"/>
              </a:buClr>
              <a:buSzPts val="1600"/>
              <a:buChar char="•"/>
            </a:pPr>
            <a:r>
              <a:rPr lang="en-US" sz="1600">
                <a:latin typeface="Corbel"/>
                <a:ea typeface="Corbel"/>
                <a:cs typeface="Corbel"/>
                <a:sym typeface="Corbel"/>
              </a:rPr>
              <a:t>Given a sentence </a:t>
            </a:r>
            <a:r>
              <a:rPr i="1" lang="en-US" sz="1600">
                <a:latin typeface="Corbel"/>
                <a:ea typeface="Corbel"/>
                <a:cs typeface="Corbel"/>
                <a:sym typeface="Corbel"/>
              </a:rPr>
              <a:t>S</a:t>
            </a:r>
            <a:r>
              <a:rPr lang="en-US" sz="1600">
                <a:latin typeface="Corbel"/>
                <a:ea typeface="Corbel"/>
                <a:cs typeface="Corbel"/>
                <a:sym typeface="Corbel"/>
              </a:rPr>
              <a:t> and a substitution σ,</a:t>
            </a:r>
            <a:endParaRPr/>
          </a:p>
          <a:p>
            <a:pPr indent="-342900" lvl="0" marL="342900" rtl="0" algn="l">
              <a:lnSpc>
                <a:spcPct val="80000"/>
              </a:lnSpc>
              <a:spcBef>
                <a:spcPts val="320"/>
              </a:spcBef>
              <a:spcAft>
                <a:spcPts val="0"/>
              </a:spcAft>
              <a:buClr>
                <a:srgbClr val="1D1B10"/>
              </a:buClr>
              <a:buSzPts val="1600"/>
              <a:buChar char="•"/>
            </a:pPr>
            <a:r>
              <a:rPr i="1" lang="en-US" sz="1600">
                <a:latin typeface="Corbel"/>
                <a:ea typeface="Corbel"/>
                <a:cs typeface="Corbel"/>
                <a:sym typeface="Corbel"/>
              </a:rPr>
              <a:t>S</a:t>
            </a:r>
            <a:r>
              <a:rPr lang="en-US" sz="1600">
                <a:latin typeface="Corbel"/>
                <a:ea typeface="Corbel"/>
                <a:cs typeface="Corbel"/>
                <a:sym typeface="Corbel"/>
              </a:rPr>
              <a:t>σ denotes the result of plugging σ into </a:t>
            </a:r>
            <a:r>
              <a:rPr i="1" lang="en-US" sz="1600">
                <a:latin typeface="Corbel"/>
                <a:ea typeface="Corbel"/>
                <a:cs typeface="Corbel"/>
                <a:sym typeface="Corbel"/>
              </a:rPr>
              <a:t>S</a:t>
            </a:r>
            <a:r>
              <a:rPr lang="en-US" sz="1600">
                <a:latin typeface="Corbel"/>
                <a:ea typeface="Corbel"/>
                <a:cs typeface="Corbel"/>
                <a:sym typeface="Corbel"/>
              </a:rPr>
              <a:t>; e.g.,</a:t>
            </a:r>
            <a:endParaRPr/>
          </a:p>
          <a:p>
            <a:pPr indent="-285750" lvl="1" marL="742950" rtl="0" algn="l">
              <a:lnSpc>
                <a:spcPct val="80000"/>
              </a:lnSpc>
              <a:spcBef>
                <a:spcPts val="320"/>
              </a:spcBef>
              <a:spcAft>
                <a:spcPts val="0"/>
              </a:spcAft>
              <a:buClr>
                <a:srgbClr val="1D1B10"/>
              </a:buClr>
              <a:buSzPts val="1600"/>
              <a:buFont typeface="Corbel"/>
              <a:buNone/>
            </a:pPr>
            <a:r>
              <a:rPr i="1" lang="en-US" sz="1600">
                <a:latin typeface="Corbel"/>
                <a:ea typeface="Corbel"/>
                <a:cs typeface="Corbel"/>
                <a:sym typeface="Corbel"/>
              </a:rPr>
              <a:t>S</a:t>
            </a:r>
            <a:r>
              <a:rPr lang="en-US" sz="1600">
                <a:latin typeface="Corbel"/>
                <a:ea typeface="Corbel"/>
                <a:cs typeface="Corbel"/>
                <a:sym typeface="Corbel"/>
              </a:rPr>
              <a:t> = Smarter(x,y)</a:t>
            </a:r>
            <a:endParaRPr/>
          </a:p>
          <a:p>
            <a:pPr indent="-285750" lvl="1" marL="742950" rtl="0" algn="l">
              <a:lnSpc>
                <a:spcPct val="80000"/>
              </a:lnSpc>
              <a:spcBef>
                <a:spcPts val="320"/>
              </a:spcBef>
              <a:spcAft>
                <a:spcPts val="0"/>
              </a:spcAft>
              <a:buClr>
                <a:srgbClr val="1D1B10"/>
              </a:buClr>
              <a:buSzPts val="1600"/>
              <a:buFont typeface="Corbel"/>
              <a:buNone/>
            </a:pPr>
            <a:r>
              <a:rPr lang="en-US" sz="1600">
                <a:latin typeface="Corbel"/>
                <a:ea typeface="Corbel"/>
                <a:cs typeface="Corbel"/>
                <a:sym typeface="Corbel"/>
              </a:rPr>
              <a:t>σ = {x/Hillary,y/Bill}</a:t>
            </a:r>
            <a:endParaRPr/>
          </a:p>
          <a:p>
            <a:pPr indent="-285750" lvl="1" marL="742950" rtl="0" algn="l">
              <a:lnSpc>
                <a:spcPct val="80000"/>
              </a:lnSpc>
              <a:spcBef>
                <a:spcPts val="320"/>
              </a:spcBef>
              <a:spcAft>
                <a:spcPts val="0"/>
              </a:spcAft>
              <a:buClr>
                <a:srgbClr val="1D1B10"/>
              </a:buClr>
              <a:buSzPts val="1600"/>
              <a:buFont typeface="Corbel"/>
              <a:buNone/>
            </a:pPr>
            <a:r>
              <a:rPr i="1" lang="en-US" sz="1600">
                <a:latin typeface="Corbel"/>
                <a:ea typeface="Corbel"/>
                <a:cs typeface="Corbel"/>
                <a:sym typeface="Corbel"/>
              </a:rPr>
              <a:t>S</a:t>
            </a:r>
            <a:r>
              <a:rPr lang="en-US" sz="1600">
                <a:latin typeface="Corbel"/>
                <a:ea typeface="Corbel"/>
                <a:cs typeface="Corbel"/>
                <a:sym typeface="Corbel"/>
              </a:rPr>
              <a:t>σ = Smarter(Hillary,Bill)</a:t>
            </a:r>
            <a:endParaRPr/>
          </a:p>
          <a:p>
            <a:pPr indent="-285750" lvl="0" marL="342900" rtl="0" algn="l">
              <a:lnSpc>
                <a:spcPct val="80000"/>
              </a:lnSpc>
              <a:spcBef>
                <a:spcPts val="320"/>
              </a:spcBef>
              <a:spcAft>
                <a:spcPts val="0"/>
              </a:spcAft>
              <a:buClr>
                <a:srgbClr val="1D1B10"/>
              </a:buClr>
              <a:buSzPts val="1600"/>
              <a:buChar char="•"/>
            </a:pPr>
            <a:r>
              <a:rPr lang="en-US" sz="1600">
                <a:latin typeface="Corbel"/>
                <a:ea typeface="Corbel"/>
                <a:cs typeface="Corbel"/>
                <a:sym typeface="Corbel"/>
              </a:rPr>
              <a:t>Ask(KB,S) returns some/all σ such that KB╞ σ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Knowledge base for the wumpus world</a:t>
            </a:r>
            <a:endParaRPr/>
          </a:p>
        </p:txBody>
      </p:sp>
      <p:sp>
        <p:nvSpPr>
          <p:cNvPr id="216" name="Google Shape;216;p19"/>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2"/>
              </a:buClr>
              <a:buSzPts val="2800"/>
              <a:buChar char="•"/>
            </a:pPr>
            <a:r>
              <a:rPr lang="en-US">
                <a:solidFill>
                  <a:schemeClr val="accent2"/>
                </a:solidFill>
              </a:rPr>
              <a:t>Perception</a:t>
            </a:r>
            <a:endParaRPr/>
          </a:p>
          <a:p>
            <a:pPr indent="-285750" lvl="1" marL="742950" rtl="0" algn="l">
              <a:spcBef>
                <a:spcPts val="560"/>
              </a:spcBef>
              <a:spcAft>
                <a:spcPts val="0"/>
              </a:spcAft>
              <a:buClr>
                <a:srgbClr val="1D1B10"/>
              </a:buClr>
              <a:buSzPts val="2800"/>
              <a:buChar char="–"/>
            </a:pPr>
            <a:r>
              <a:rPr lang="en-US"/>
              <a:t>∀t,s,b Percept([s,b,Glitter],t) ⇒ Glitter(t)</a:t>
            </a:r>
            <a:endParaRPr/>
          </a:p>
          <a:p>
            <a:pPr indent="-101600" lvl="4" marL="2057400" rtl="0" algn="l">
              <a:spcBef>
                <a:spcPts val="400"/>
              </a:spcBef>
              <a:spcAft>
                <a:spcPts val="0"/>
              </a:spcAft>
              <a:buClr>
                <a:srgbClr val="1D1B10"/>
              </a:buClr>
              <a:buSzPts val="2000"/>
              <a:buNone/>
            </a:pPr>
            <a:r>
              <a:t/>
            </a:r>
            <a:endParaRPr/>
          </a:p>
          <a:p>
            <a:pPr indent="-342900" lvl="0" marL="342900" rtl="0" algn="l">
              <a:spcBef>
                <a:spcPts val="560"/>
              </a:spcBef>
              <a:spcAft>
                <a:spcPts val="0"/>
              </a:spcAft>
              <a:buClr>
                <a:schemeClr val="accent2"/>
              </a:buClr>
              <a:buSzPts val="2800"/>
              <a:buChar char="•"/>
            </a:pPr>
            <a:r>
              <a:rPr lang="en-US">
                <a:solidFill>
                  <a:schemeClr val="accent2"/>
                </a:solidFill>
              </a:rPr>
              <a:t>Reflex</a:t>
            </a:r>
            <a:endParaRPr/>
          </a:p>
          <a:p>
            <a:pPr indent="-285750" lvl="1" marL="742950" rtl="0" algn="l">
              <a:spcBef>
                <a:spcPts val="560"/>
              </a:spcBef>
              <a:spcAft>
                <a:spcPts val="0"/>
              </a:spcAft>
              <a:buClr>
                <a:srgbClr val="1D1B10"/>
              </a:buClr>
              <a:buSzPts val="2800"/>
              <a:buChar char="–"/>
            </a:pPr>
            <a:r>
              <a:rPr lang="en-US"/>
              <a:t>∀t Glitter(t) ⇒ BestAction(Grab,t)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
          <p:cNvSpPr txBox="1"/>
          <p:nvPr>
            <p:ph type="title"/>
          </p:nvPr>
        </p:nvSpPr>
        <p:spPr>
          <a:xfrm>
            <a:off x="448964" y="433880"/>
            <a:ext cx="6260905" cy="5726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240"/>
              <a:buFont typeface="Calibri"/>
              <a:buNone/>
            </a:pPr>
            <a:r>
              <a:rPr lang="en-US" sz="3240"/>
              <a:t>Agenda</a:t>
            </a:r>
            <a:endParaRPr sz="3240"/>
          </a:p>
        </p:txBody>
      </p:sp>
      <p:sp>
        <p:nvSpPr>
          <p:cNvPr id="114" name="Google Shape;114;p2"/>
          <p:cNvSpPr txBox="1"/>
          <p:nvPr>
            <p:ph idx="1" type="body"/>
          </p:nvPr>
        </p:nvSpPr>
        <p:spPr>
          <a:xfrm>
            <a:off x="448965" y="1197405"/>
            <a:ext cx="6260906" cy="351106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D1B10"/>
              </a:buClr>
              <a:buSzPts val="1800"/>
              <a:buChar char="•"/>
            </a:pPr>
            <a:r>
              <a:rPr b="1" lang="en-US" sz="1800">
                <a:latin typeface="Corbel"/>
                <a:ea typeface="Corbel"/>
                <a:cs typeface="Corbel"/>
                <a:sym typeface="Corbel"/>
              </a:rPr>
              <a:t>What is FOL</a:t>
            </a:r>
            <a:endParaRPr b="1" sz="1800">
              <a:latin typeface="Corbel"/>
              <a:ea typeface="Corbel"/>
              <a:cs typeface="Corbel"/>
              <a:sym typeface="Corbel"/>
            </a:endParaRPr>
          </a:p>
          <a:p>
            <a:pPr indent="-342900" lvl="0" marL="342900" rtl="0" algn="l">
              <a:spcBef>
                <a:spcPts val="360"/>
              </a:spcBef>
              <a:spcAft>
                <a:spcPts val="0"/>
              </a:spcAft>
              <a:buClr>
                <a:srgbClr val="1D1B10"/>
              </a:buClr>
              <a:buSzPts val="1800"/>
              <a:buChar char="•"/>
            </a:pPr>
            <a:r>
              <a:rPr b="1" lang="en-US" sz="1800">
                <a:latin typeface="Corbel"/>
                <a:ea typeface="Corbel"/>
                <a:cs typeface="Corbel"/>
                <a:sym typeface="Corbel"/>
              </a:rPr>
              <a:t>Syntax and semantics of FOL</a:t>
            </a:r>
            <a:endParaRPr/>
          </a:p>
          <a:p>
            <a:pPr indent="-342900" lvl="0" marL="342900" rtl="0" algn="l">
              <a:spcBef>
                <a:spcPts val="360"/>
              </a:spcBef>
              <a:spcAft>
                <a:spcPts val="0"/>
              </a:spcAft>
              <a:buClr>
                <a:srgbClr val="1D1B10"/>
              </a:buClr>
              <a:buSzPts val="1800"/>
              <a:buChar char="•"/>
            </a:pPr>
            <a:r>
              <a:rPr b="1" lang="en-US" sz="1800">
                <a:latin typeface="Corbel"/>
                <a:ea typeface="Corbel"/>
                <a:cs typeface="Corbel"/>
                <a:sym typeface="Corbel"/>
              </a:rPr>
              <a:t>Using FOL</a:t>
            </a:r>
            <a:endParaRPr/>
          </a:p>
          <a:p>
            <a:pPr indent="-342900" lvl="0" marL="342900" rtl="0" algn="l">
              <a:spcBef>
                <a:spcPts val="360"/>
              </a:spcBef>
              <a:spcAft>
                <a:spcPts val="0"/>
              </a:spcAft>
              <a:buClr>
                <a:srgbClr val="1D1B10"/>
              </a:buClr>
              <a:buSzPts val="1800"/>
              <a:buChar char="•"/>
            </a:pPr>
            <a:r>
              <a:rPr b="1" lang="en-US" sz="1800">
                <a:latin typeface="Corbel"/>
                <a:ea typeface="Corbel"/>
                <a:cs typeface="Corbel"/>
                <a:sym typeface="Corbel"/>
              </a:rPr>
              <a:t>Wumpus world in FOL</a:t>
            </a:r>
            <a:endParaRPr/>
          </a:p>
          <a:p>
            <a:pPr indent="-342900" lvl="0" marL="342900" rtl="0" algn="l">
              <a:spcBef>
                <a:spcPts val="360"/>
              </a:spcBef>
              <a:spcAft>
                <a:spcPts val="0"/>
              </a:spcAft>
              <a:buClr>
                <a:srgbClr val="1D1B10"/>
              </a:buClr>
              <a:buSzPts val="1800"/>
              <a:buChar char="•"/>
            </a:pPr>
            <a:r>
              <a:rPr b="1" lang="en-US" sz="1800">
                <a:latin typeface="Corbel"/>
                <a:ea typeface="Corbel"/>
                <a:cs typeface="Corbel"/>
                <a:sym typeface="Corbel"/>
              </a:rPr>
              <a:t>Knowledge engineering in FOL</a:t>
            </a:r>
            <a:endParaRPr/>
          </a:p>
          <a:p>
            <a:pPr indent="-342900" lvl="0" marL="342900" rtl="0" algn="just">
              <a:spcBef>
                <a:spcPts val="360"/>
              </a:spcBef>
              <a:spcAft>
                <a:spcPts val="0"/>
              </a:spcAft>
              <a:buClr>
                <a:srgbClr val="1D1B10"/>
              </a:buClr>
              <a:buSzPts val="1800"/>
              <a:buChar char="•"/>
            </a:pPr>
            <a:r>
              <a:rPr b="1" lang="en-US" sz="1800">
                <a:latin typeface="Corbel"/>
                <a:ea typeface="Corbel"/>
                <a:cs typeface="Corbel"/>
                <a:sym typeface="Corbel"/>
              </a:rPr>
              <a:t>Learning Outcomes : Intelligent Agents</a:t>
            </a:r>
            <a:endParaRPr b="1" sz="1800">
              <a:latin typeface="Corbel"/>
              <a:ea typeface="Corbel"/>
              <a:cs typeface="Corbel"/>
              <a:sym typeface="Corbel"/>
            </a:endParaRPr>
          </a:p>
          <a:p>
            <a:pPr indent="-342900" lvl="0" marL="342900" rtl="0" algn="just">
              <a:spcBef>
                <a:spcPts val="360"/>
              </a:spcBef>
              <a:spcAft>
                <a:spcPts val="0"/>
              </a:spcAft>
              <a:buClr>
                <a:srgbClr val="1D1B10"/>
              </a:buClr>
              <a:buSzPts val="1800"/>
              <a:buChar char="•"/>
            </a:pPr>
            <a:r>
              <a:rPr b="1" lang="en-US" sz="1800">
                <a:latin typeface="Corbel"/>
                <a:ea typeface="Corbel"/>
                <a:cs typeface="Corbel"/>
                <a:sym typeface="Corbel"/>
              </a:rPr>
              <a:t>Methodology and Assessment Criteria for the Subject </a:t>
            </a:r>
            <a:endParaRPr b="1" sz="1800">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Deducing hidden properties</a:t>
            </a:r>
            <a:endParaRPr/>
          </a:p>
        </p:txBody>
      </p:sp>
      <p:sp>
        <p:nvSpPr>
          <p:cNvPr id="222" name="Google Shape;222;p20"/>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Clr>
                <a:srgbClr val="1D1B10"/>
              </a:buClr>
              <a:buSzPts val="1785"/>
              <a:buChar char="•"/>
            </a:pPr>
            <a:r>
              <a:rPr lang="en-US" sz="1785"/>
              <a:t>∀x,y,a,b </a:t>
            </a:r>
            <a:r>
              <a:rPr i="1" lang="en-US" sz="1785"/>
              <a:t>Adjacent</a:t>
            </a:r>
            <a:r>
              <a:rPr lang="en-US" sz="1785"/>
              <a:t>([x,y],[a,b]) ⇔ </a:t>
            </a:r>
            <a:endParaRPr/>
          </a:p>
          <a:p>
            <a:pPr indent="-342900" lvl="0" marL="342900" rtl="0" algn="l">
              <a:lnSpc>
                <a:spcPct val="70000"/>
              </a:lnSpc>
              <a:spcBef>
                <a:spcPts val="357"/>
              </a:spcBef>
              <a:spcAft>
                <a:spcPts val="0"/>
              </a:spcAft>
              <a:buClr>
                <a:srgbClr val="1D1B10"/>
              </a:buClr>
              <a:buSzPts val="1785"/>
              <a:buFont typeface="Calibri"/>
              <a:buNone/>
            </a:pPr>
            <a:r>
              <a:rPr lang="en-US" sz="1785"/>
              <a:t>	[a,b] ∈ {[x+1,y], [x-1,y],[x,y+1],[x,y-1]} </a:t>
            </a:r>
            <a:br>
              <a:rPr lang="en-US" sz="1785"/>
            </a:br>
            <a:endParaRPr/>
          </a:p>
          <a:p>
            <a:pPr indent="-155765" lvl="4" marL="2057400" rtl="0" algn="l">
              <a:lnSpc>
                <a:spcPct val="70000"/>
              </a:lnSpc>
              <a:spcBef>
                <a:spcPts val="229"/>
              </a:spcBef>
              <a:spcAft>
                <a:spcPts val="0"/>
              </a:spcAft>
              <a:buClr>
                <a:srgbClr val="1D1B10"/>
              </a:buClr>
              <a:buSzPts val="1147"/>
              <a:buNone/>
            </a:pPr>
            <a:r>
              <a:t/>
            </a:r>
            <a:endParaRPr sz="1147"/>
          </a:p>
          <a:p>
            <a:pPr indent="-342900" lvl="0" marL="342900" rtl="0" algn="l">
              <a:lnSpc>
                <a:spcPct val="70000"/>
              </a:lnSpc>
              <a:spcBef>
                <a:spcPts val="357"/>
              </a:spcBef>
              <a:spcAft>
                <a:spcPts val="0"/>
              </a:spcAft>
              <a:buClr>
                <a:srgbClr val="1D1B10"/>
              </a:buClr>
              <a:buSzPts val="1785"/>
              <a:buFont typeface="Calibri"/>
              <a:buNone/>
            </a:pPr>
            <a:r>
              <a:rPr lang="en-US" sz="1785"/>
              <a:t>Properties of squares:</a:t>
            </a:r>
            <a:endParaRPr/>
          </a:p>
          <a:p>
            <a:pPr indent="-342900" lvl="0" marL="342900" rtl="0" algn="l">
              <a:lnSpc>
                <a:spcPct val="70000"/>
              </a:lnSpc>
              <a:spcBef>
                <a:spcPts val="357"/>
              </a:spcBef>
              <a:spcAft>
                <a:spcPts val="0"/>
              </a:spcAft>
              <a:buClr>
                <a:srgbClr val="1D1B10"/>
              </a:buClr>
              <a:buSzPts val="1785"/>
              <a:buChar char="•"/>
            </a:pPr>
            <a:r>
              <a:rPr lang="en-US" sz="1785"/>
              <a:t>∀s,t </a:t>
            </a:r>
            <a:r>
              <a:rPr i="1" lang="en-US" sz="1785"/>
              <a:t>At</a:t>
            </a:r>
            <a:r>
              <a:rPr lang="en-US" sz="1785"/>
              <a:t>(Agent,s,t) ∧ Breeze(t) ⇒ Breezy(s)</a:t>
            </a:r>
            <a:endParaRPr/>
          </a:p>
          <a:p>
            <a:pPr indent="-228600" lvl="4" marL="2057400" rtl="0" algn="l">
              <a:lnSpc>
                <a:spcPct val="70000"/>
              </a:lnSpc>
              <a:spcBef>
                <a:spcPts val="229"/>
              </a:spcBef>
              <a:spcAft>
                <a:spcPts val="0"/>
              </a:spcAft>
              <a:buClr>
                <a:srgbClr val="1D1B10"/>
              </a:buClr>
              <a:buSzPts val="1147"/>
              <a:buFont typeface="Calibri"/>
              <a:buNone/>
            </a:pPr>
            <a:br>
              <a:rPr lang="en-US" sz="1147"/>
            </a:br>
            <a:endParaRPr/>
          </a:p>
          <a:p>
            <a:pPr indent="-342900" lvl="0" marL="342900" rtl="0" algn="l">
              <a:lnSpc>
                <a:spcPct val="70000"/>
              </a:lnSpc>
              <a:spcBef>
                <a:spcPts val="357"/>
              </a:spcBef>
              <a:spcAft>
                <a:spcPts val="0"/>
              </a:spcAft>
              <a:buClr>
                <a:srgbClr val="1D1B10"/>
              </a:buClr>
              <a:buSzPts val="1785"/>
              <a:buFont typeface="Calibri"/>
              <a:buNone/>
            </a:pPr>
            <a:r>
              <a:rPr lang="en-US" sz="1785"/>
              <a:t>Squares are breezy near a pit:</a:t>
            </a:r>
            <a:br>
              <a:rPr lang="en-US" sz="1785"/>
            </a:br>
            <a:endParaRPr/>
          </a:p>
          <a:p>
            <a:pPr indent="-285750" lvl="1" marL="742950" rtl="0" algn="l">
              <a:lnSpc>
                <a:spcPct val="70000"/>
              </a:lnSpc>
              <a:spcBef>
                <a:spcPts val="306"/>
              </a:spcBef>
              <a:spcAft>
                <a:spcPts val="0"/>
              </a:spcAft>
              <a:buClr>
                <a:schemeClr val="accent2"/>
              </a:buClr>
              <a:buSzPts val="1530"/>
              <a:buChar char="–"/>
            </a:pPr>
            <a:r>
              <a:rPr lang="en-US" sz="1530">
                <a:solidFill>
                  <a:schemeClr val="accent2"/>
                </a:solidFill>
              </a:rPr>
              <a:t>Diagnostic</a:t>
            </a:r>
            <a:r>
              <a:rPr lang="en-US" sz="1530"/>
              <a:t> rule---infer cause from effect</a:t>
            </a:r>
            <a:endParaRPr/>
          </a:p>
          <a:p>
            <a:pPr indent="-228600" lvl="2" marL="1143000" rtl="0" algn="l">
              <a:lnSpc>
                <a:spcPct val="70000"/>
              </a:lnSpc>
              <a:spcBef>
                <a:spcPts val="255"/>
              </a:spcBef>
              <a:spcAft>
                <a:spcPts val="0"/>
              </a:spcAft>
              <a:buClr>
                <a:srgbClr val="1D1B10"/>
              </a:buClr>
              <a:buSzPts val="1275"/>
              <a:buFont typeface="Calibri"/>
              <a:buNone/>
            </a:pPr>
            <a:r>
              <a:rPr lang="en-US" sz="1275"/>
              <a:t>∀s Breezy(s) ⇒ \Exi{r} Adjacent(r,s) ∧ Pit(r)$</a:t>
            </a:r>
            <a:br>
              <a:rPr lang="en-US" sz="1275"/>
            </a:br>
            <a:endParaRPr/>
          </a:p>
          <a:p>
            <a:pPr indent="-285750" lvl="1" marL="742950" rtl="0" algn="l">
              <a:lnSpc>
                <a:spcPct val="70000"/>
              </a:lnSpc>
              <a:spcBef>
                <a:spcPts val="306"/>
              </a:spcBef>
              <a:spcAft>
                <a:spcPts val="0"/>
              </a:spcAft>
              <a:buClr>
                <a:schemeClr val="accent2"/>
              </a:buClr>
              <a:buSzPts val="1530"/>
              <a:buChar char="–"/>
            </a:pPr>
            <a:r>
              <a:rPr lang="en-US" sz="1530">
                <a:solidFill>
                  <a:schemeClr val="accent2"/>
                </a:solidFill>
              </a:rPr>
              <a:t>Causal </a:t>
            </a:r>
            <a:r>
              <a:rPr lang="en-US" sz="1530"/>
              <a:t>rule---infer effect from cause</a:t>
            </a:r>
            <a:endParaRPr/>
          </a:p>
          <a:p>
            <a:pPr indent="-228600" lvl="2" marL="1143000" rtl="0" algn="l">
              <a:lnSpc>
                <a:spcPct val="70000"/>
              </a:lnSpc>
              <a:spcBef>
                <a:spcPts val="255"/>
              </a:spcBef>
              <a:spcAft>
                <a:spcPts val="0"/>
              </a:spcAft>
              <a:buClr>
                <a:srgbClr val="1D1B10"/>
              </a:buClr>
              <a:buSzPts val="1275"/>
              <a:buFont typeface="Calibri"/>
              <a:buNone/>
            </a:pPr>
            <a:r>
              <a:rPr lang="en-US" sz="1275"/>
              <a:t>∀r Pit(r) ⇒ [∀s Adjacent(r,s) ⇒ Breezy(s)$ ]</a:t>
            </a:r>
            <a:br>
              <a:rPr lang="en-US" sz="1275"/>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Knowledge engineering in FOL</a:t>
            </a:r>
            <a:endParaRPr/>
          </a:p>
        </p:txBody>
      </p:sp>
      <p:sp>
        <p:nvSpPr>
          <p:cNvPr id="228" name="Google Shape;228;p21"/>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400050" lvl="0" marL="400050" rtl="0" algn="l">
              <a:lnSpc>
                <a:spcPct val="90000"/>
              </a:lnSpc>
              <a:spcBef>
                <a:spcPts val="0"/>
              </a:spcBef>
              <a:spcAft>
                <a:spcPts val="0"/>
              </a:spcAft>
              <a:buClr>
                <a:srgbClr val="1D1B10"/>
              </a:buClr>
              <a:buSzPts val="2100"/>
              <a:buFont typeface="Calibri"/>
              <a:buAutoNum type="arabicPeriod"/>
            </a:pPr>
            <a:r>
              <a:rPr lang="en-US" sz="2100"/>
              <a:t>Identify the task</a:t>
            </a:r>
            <a:endParaRPr sz="2100"/>
          </a:p>
          <a:p>
            <a:pPr indent="-400050" lvl="0" marL="400050" rtl="0" algn="l">
              <a:lnSpc>
                <a:spcPct val="90000"/>
              </a:lnSpc>
              <a:spcBef>
                <a:spcPts val="420"/>
              </a:spcBef>
              <a:spcAft>
                <a:spcPts val="0"/>
              </a:spcAft>
              <a:buClr>
                <a:srgbClr val="1D1B10"/>
              </a:buClr>
              <a:buSzPts val="2100"/>
              <a:buFont typeface="Calibri"/>
              <a:buAutoNum type="arabicPeriod"/>
            </a:pPr>
            <a:r>
              <a:rPr lang="en-US" sz="2100"/>
              <a:t>Assemble the relevant knowledge</a:t>
            </a:r>
            <a:endParaRPr sz="2100"/>
          </a:p>
          <a:p>
            <a:pPr indent="-400050" lvl="0" marL="400050" rtl="0" algn="l">
              <a:lnSpc>
                <a:spcPct val="90000"/>
              </a:lnSpc>
              <a:spcBef>
                <a:spcPts val="420"/>
              </a:spcBef>
              <a:spcAft>
                <a:spcPts val="0"/>
              </a:spcAft>
              <a:buClr>
                <a:srgbClr val="1D1B10"/>
              </a:buClr>
              <a:buSzPts val="2100"/>
              <a:buFont typeface="Calibri"/>
              <a:buAutoNum type="arabicPeriod"/>
            </a:pPr>
            <a:r>
              <a:rPr lang="en-US" sz="2100"/>
              <a:t>Decide on a vocabulary of predicates, functions, and constants</a:t>
            </a:r>
            <a:endParaRPr sz="2100"/>
          </a:p>
          <a:p>
            <a:pPr indent="-400050" lvl="0" marL="400050" rtl="0" algn="l">
              <a:lnSpc>
                <a:spcPct val="90000"/>
              </a:lnSpc>
              <a:spcBef>
                <a:spcPts val="420"/>
              </a:spcBef>
              <a:spcAft>
                <a:spcPts val="0"/>
              </a:spcAft>
              <a:buClr>
                <a:srgbClr val="1D1B10"/>
              </a:buClr>
              <a:buSzPts val="2100"/>
              <a:buFont typeface="Calibri"/>
              <a:buAutoNum type="arabicPeriod"/>
            </a:pPr>
            <a:r>
              <a:rPr lang="en-US" sz="2100"/>
              <a:t>Encode general knowledge about the domain</a:t>
            </a:r>
            <a:endParaRPr sz="2100"/>
          </a:p>
          <a:p>
            <a:pPr indent="-400050" lvl="0" marL="400050" rtl="0" algn="l">
              <a:lnSpc>
                <a:spcPct val="90000"/>
              </a:lnSpc>
              <a:spcBef>
                <a:spcPts val="420"/>
              </a:spcBef>
              <a:spcAft>
                <a:spcPts val="0"/>
              </a:spcAft>
              <a:buClr>
                <a:srgbClr val="1D1B10"/>
              </a:buClr>
              <a:buSzPts val="2100"/>
              <a:buFont typeface="Calibri"/>
              <a:buAutoNum type="arabicPeriod"/>
            </a:pPr>
            <a:r>
              <a:rPr lang="en-US" sz="2100"/>
              <a:t>Encode a description of the specific problem instance</a:t>
            </a:r>
            <a:endParaRPr sz="2100"/>
          </a:p>
          <a:p>
            <a:pPr indent="-400050" lvl="0" marL="400050" rtl="0" algn="l">
              <a:lnSpc>
                <a:spcPct val="90000"/>
              </a:lnSpc>
              <a:spcBef>
                <a:spcPts val="420"/>
              </a:spcBef>
              <a:spcAft>
                <a:spcPts val="0"/>
              </a:spcAft>
              <a:buClr>
                <a:srgbClr val="1D1B10"/>
              </a:buClr>
              <a:buSzPts val="2100"/>
              <a:buFont typeface="Calibri"/>
              <a:buAutoNum type="arabicPeriod"/>
            </a:pPr>
            <a:r>
              <a:rPr lang="en-US" sz="2100"/>
              <a:t>Pose queries to the inference procedure and get answers</a:t>
            </a:r>
            <a:endParaRPr sz="2100"/>
          </a:p>
          <a:p>
            <a:pPr indent="-400050" lvl="0" marL="400050" rtl="0" algn="l">
              <a:lnSpc>
                <a:spcPct val="90000"/>
              </a:lnSpc>
              <a:spcBef>
                <a:spcPts val="420"/>
              </a:spcBef>
              <a:spcAft>
                <a:spcPts val="0"/>
              </a:spcAft>
              <a:buClr>
                <a:srgbClr val="1D1B10"/>
              </a:buClr>
              <a:buSzPts val="2100"/>
              <a:buFont typeface="Calibri"/>
              <a:buAutoNum type="arabicPeriod"/>
            </a:pPr>
            <a:r>
              <a:rPr lang="en-US" sz="2100"/>
              <a:t>Debug the knowledge base</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The electronic circuits domain</a:t>
            </a:r>
            <a:endParaRPr/>
          </a:p>
        </p:txBody>
      </p:sp>
      <p:sp>
        <p:nvSpPr>
          <p:cNvPr id="234" name="Google Shape;234;p22"/>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2800"/>
              <a:buFont typeface="Calibri"/>
              <a:buNone/>
            </a:pPr>
            <a:r>
              <a:rPr lang="en-US"/>
              <a:t>One-bit full adder</a:t>
            </a:r>
            <a:br>
              <a:rPr lang="en-US"/>
            </a:br>
            <a:endParaRPr/>
          </a:p>
          <a:p>
            <a:pPr indent="-165100" lvl="0" marL="342900" rtl="0" algn="l">
              <a:spcBef>
                <a:spcPts val="560"/>
              </a:spcBef>
              <a:spcAft>
                <a:spcPts val="0"/>
              </a:spcAft>
              <a:buClr>
                <a:srgbClr val="1D1B10"/>
              </a:buClr>
              <a:buSzPts val="2800"/>
              <a:buNone/>
            </a:pPr>
            <a:r>
              <a:t/>
            </a:r>
            <a:endParaRPr/>
          </a:p>
        </p:txBody>
      </p:sp>
      <p:pic>
        <p:nvPicPr>
          <p:cNvPr descr="adder" id="235" name="Google Shape;235;p22"/>
          <p:cNvPicPr preferRelativeResize="0"/>
          <p:nvPr/>
        </p:nvPicPr>
        <p:blipFill rotWithShape="1">
          <a:blip r:embed="rId3">
            <a:alphaModFix/>
          </a:blip>
          <a:srcRect b="0" l="0" r="0" t="0"/>
          <a:stretch/>
        </p:blipFill>
        <p:spPr>
          <a:xfrm>
            <a:off x="1885950" y="1828800"/>
            <a:ext cx="5600700" cy="237886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The electronic circuits domain</a:t>
            </a:r>
            <a:endParaRPr/>
          </a:p>
        </p:txBody>
      </p:sp>
      <p:sp>
        <p:nvSpPr>
          <p:cNvPr id="241" name="Google Shape;241;p23"/>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400050" lvl="0" marL="400050" rtl="0" algn="l">
              <a:lnSpc>
                <a:spcPct val="80000"/>
              </a:lnSpc>
              <a:spcBef>
                <a:spcPts val="0"/>
              </a:spcBef>
              <a:spcAft>
                <a:spcPts val="0"/>
              </a:spcAft>
              <a:buClr>
                <a:srgbClr val="1D1B10"/>
              </a:buClr>
              <a:buSzPts val="2100"/>
              <a:buFont typeface="Calibri"/>
              <a:buAutoNum type="arabicPeriod"/>
            </a:pPr>
            <a:r>
              <a:rPr lang="en-US" sz="2100"/>
              <a:t>Identify the task</a:t>
            </a:r>
            <a:endParaRPr sz="2100"/>
          </a:p>
          <a:p>
            <a:pPr indent="-342900" lvl="1" marL="685800" rtl="0" algn="l">
              <a:lnSpc>
                <a:spcPct val="80000"/>
              </a:lnSpc>
              <a:spcBef>
                <a:spcPts val="360"/>
              </a:spcBef>
              <a:spcAft>
                <a:spcPts val="0"/>
              </a:spcAft>
              <a:buClr>
                <a:srgbClr val="1D1B10"/>
              </a:buClr>
              <a:buSzPts val="1800"/>
              <a:buChar char="–"/>
            </a:pPr>
            <a:r>
              <a:rPr lang="en-US" sz="1800"/>
              <a:t>Does the circuit actually add properly? (circuit verification)</a:t>
            </a:r>
            <a:endParaRPr sz="1800"/>
          </a:p>
          <a:p>
            <a:pPr indent="-400050" lvl="0" marL="400050" rtl="0" algn="l">
              <a:lnSpc>
                <a:spcPct val="80000"/>
              </a:lnSpc>
              <a:spcBef>
                <a:spcPts val="420"/>
              </a:spcBef>
              <a:spcAft>
                <a:spcPts val="0"/>
              </a:spcAft>
              <a:buClr>
                <a:srgbClr val="1D1B10"/>
              </a:buClr>
              <a:buSzPts val="2100"/>
              <a:buFont typeface="Calibri"/>
              <a:buAutoNum type="arabicPeriod"/>
            </a:pPr>
            <a:r>
              <a:rPr lang="en-US" sz="2100"/>
              <a:t>Assemble the relevant knowledge</a:t>
            </a:r>
            <a:endParaRPr sz="2100"/>
          </a:p>
          <a:p>
            <a:pPr indent="-342900" lvl="1" marL="685800" rtl="0" algn="l">
              <a:lnSpc>
                <a:spcPct val="80000"/>
              </a:lnSpc>
              <a:spcBef>
                <a:spcPts val="360"/>
              </a:spcBef>
              <a:spcAft>
                <a:spcPts val="0"/>
              </a:spcAft>
              <a:buClr>
                <a:srgbClr val="1D1B10"/>
              </a:buClr>
              <a:buSzPts val="1800"/>
              <a:buChar char="–"/>
            </a:pPr>
            <a:r>
              <a:rPr lang="en-US" sz="1800"/>
              <a:t>Composed of wires and gates; Types of gates (AND, OR, XOR, NOT)</a:t>
            </a:r>
            <a:endParaRPr sz="1800"/>
          </a:p>
          <a:p>
            <a:pPr indent="-342900" lvl="1" marL="685800" rtl="0" algn="l">
              <a:lnSpc>
                <a:spcPct val="80000"/>
              </a:lnSpc>
              <a:spcBef>
                <a:spcPts val="360"/>
              </a:spcBef>
              <a:spcAft>
                <a:spcPts val="0"/>
              </a:spcAft>
              <a:buClr>
                <a:srgbClr val="1D1B10"/>
              </a:buClr>
              <a:buSzPts val="1800"/>
              <a:buChar char="–"/>
            </a:pPr>
            <a:r>
              <a:rPr lang="en-US" sz="1800"/>
              <a:t>Irrelevant: size, shape, color, cost of gates</a:t>
            </a:r>
            <a:endParaRPr sz="1800"/>
          </a:p>
          <a:p>
            <a:pPr indent="-400050" lvl="0" marL="400050" rtl="0" algn="l">
              <a:lnSpc>
                <a:spcPct val="80000"/>
              </a:lnSpc>
              <a:spcBef>
                <a:spcPts val="420"/>
              </a:spcBef>
              <a:spcAft>
                <a:spcPts val="0"/>
              </a:spcAft>
              <a:buClr>
                <a:srgbClr val="1D1B10"/>
              </a:buClr>
              <a:buSzPts val="2100"/>
              <a:buFont typeface="Calibri"/>
              <a:buAutoNum type="arabicPeriod"/>
            </a:pPr>
            <a:r>
              <a:rPr lang="en-US" sz="2100"/>
              <a:t>Decide on a vocabulary</a:t>
            </a:r>
            <a:endParaRPr/>
          </a:p>
          <a:p>
            <a:pPr indent="-342900" lvl="0" marL="342900" rtl="0" algn="l">
              <a:lnSpc>
                <a:spcPct val="80000"/>
              </a:lnSpc>
              <a:spcBef>
                <a:spcPts val="420"/>
              </a:spcBef>
              <a:spcAft>
                <a:spcPts val="0"/>
              </a:spcAft>
              <a:buClr>
                <a:srgbClr val="1D1B10"/>
              </a:buClr>
              <a:buSzPts val="2100"/>
              <a:buFont typeface="Calibri"/>
              <a:buChar char="―"/>
            </a:pPr>
            <a:r>
              <a:rPr lang="en-US" sz="2100"/>
              <a:t>   </a:t>
            </a:r>
            <a:r>
              <a:rPr lang="en-US" sz="1800"/>
              <a:t>Alternatives:</a:t>
            </a:r>
            <a:endParaRPr sz="1800"/>
          </a:p>
          <a:p>
            <a:pPr indent="-285750" lvl="2" marL="971550" rtl="0" algn="l">
              <a:lnSpc>
                <a:spcPct val="80000"/>
              </a:lnSpc>
              <a:spcBef>
                <a:spcPts val="300"/>
              </a:spcBef>
              <a:spcAft>
                <a:spcPts val="0"/>
              </a:spcAft>
              <a:buClr>
                <a:srgbClr val="1D1B10"/>
              </a:buClr>
              <a:buSzPts val="1500"/>
              <a:buNone/>
            </a:pPr>
            <a:r>
              <a:rPr lang="en-US" sz="1500"/>
              <a:t>Type(X</a:t>
            </a:r>
            <a:r>
              <a:rPr baseline="-25000" lang="en-US" sz="1500"/>
              <a:t>1</a:t>
            </a:r>
            <a:r>
              <a:rPr lang="en-US" sz="1500"/>
              <a:t>) = XOR</a:t>
            </a:r>
            <a:br>
              <a:rPr lang="en-US" sz="1500"/>
            </a:br>
            <a:endParaRPr/>
          </a:p>
          <a:p>
            <a:pPr indent="-285750" lvl="2" marL="971550" rtl="0" algn="l">
              <a:lnSpc>
                <a:spcPct val="80000"/>
              </a:lnSpc>
              <a:spcBef>
                <a:spcPts val="300"/>
              </a:spcBef>
              <a:spcAft>
                <a:spcPts val="0"/>
              </a:spcAft>
              <a:buClr>
                <a:srgbClr val="1D1B10"/>
              </a:buClr>
              <a:buSzPts val="1500"/>
              <a:buNone/>
            </a:pPr>
            <a:r>
              <a:rPr lang="en-US" sz="1500"/>
              <a:t>Type(X</a:t>
            </a:r>
            <a:r>
              <a:rPr baseline="-25000" lang="en-US" sz="1500"/>
              <a:t>1</a:t>
            </a:r>
            <a:r>
              <a:rPr lang="en-US" sz="1500"/>
              <a:t>, XOR)</a:t>
            </a:r>
            <a:endParaRPr/>
          </a:p>
          <a:p>
            <a:pPr indent="-285750" lvl="2" marL="971550" rtl="0" algn="l">
              <a:lnSpc>
                <a:spcPct val="80000"/>
              </a:lnSpc>
              <a:spcBef>
                <a:spcPts val="300"/>
              </a:spcBef>
              <a:spcAft>
                <a:spcPts val="0"/>
              </a:spcAft>
              <a:buClr>
                <a:srgbClr val="1D1B10"/>
              </a:buClr>
              <a:buSzPts val="1500"/>
              <a:buNone/>
            </a:pPr>
            <a:r>
              <a:rPr lang="en-US" sz="1500"/>
              <a:t>XOR(X</a:t>
            </a:r>
            <a:r>
              <a:rPr baseline="-25000" lang="en-US" sz="1500"/>
              <a:t>1</a:t>
            </a:r>
            <a:r>
              <a:rPr lang="en-US" sz="1500"/>
              <a:t>)</a:t>
            </a:r>
            <a:br>
              <a:rPr lang="en-US" sz="1500"/>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The electronic circuits domain</a:t>
            </a:r>
            <a:endParaRPr/>
          </a:p>
        </p:txBody>
      </p:sp>
      <p:sp>
        <p:nvSpPr>
          <p:cNvPr id="247" name="Google Shape;247;p24"/>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457200" lvl="0" marL="457200" rtl="0" algn="l">
              <a:lnSpc>
                <a:spcPct val="80000"/>
              </a:lnSpc>
              <a:spcBef>
                <a:spcPts val="0"/>
              </a:spcBef>
              <a:spcAft>
                <a:spcPts val="0"/>
              </a:spcAft>
              <a:buClr>
                <a:srgbClr val="1D1B10"/>
              </a:buClr>
              <a:buSzPts val="2100"/>
              <a:buFont typeface="Calibri"/>
              <a:buAutoNum type="arabicPeriod" startAt="4"/>
            </a:pPr>
            <a:r>
              <a:rPr lang="en-US" sz="2100"/>
              <a:t>Encode general knowledge of the domain</a:t>
            </a:r>
            <a:br>
              <a:rPr lang="en-US" sz="2100"/>
            </a:br>
            <a:endParaRPr/>
          </a:p>
          <a:p>
            <a:pPr indent="-400050" lvl="1" marL="742950" rtl="0" algn="l">
              <a:lnSpc>
                <a:spcPct val="80000"/>
              </a:lnSpc>
              <a:spcBef>
                <a:spcPts val="360"/>
              </a:spcBef>
              <a:spcAft>
                <a:spcPts val="0"/>
              </a:spcAft>
              <a:buClr>
                <a:srgbClr val="1D1B10"/>
              </a:buClr>
              <a:buSzPts val="1800"/>
              <a:buChar char="–"/>
            </a:pPr>
            <a:r>
              <a:rPr lang="en-US" sz="1800"/>
              <a:t>∀t</a:t>
            </a:r>
            <a:r>
              <a:rPr baseline="-25000" lang="en-US" sz="1800"/>
              <a:t>1</a:t>
            </a:r>
            <a:r>
              <a:rPr lang="en-US" sz="1800"/>
              <a:t>,t</a:t>
            </a:r>
            <a:r>
              <a:rPr baseline="-25000" lang="en-US" sz="1800"/>
              <a:t>2</a:t>
            </a:r>
            <a:r>
              <a:rPr lang="en-US" sz="1800"/>
              <a:t> Connected(t</a:t>
            </a:r>
            <a:r>
              <a:rPr baseline="-25000" lang="en-US" sz="1800"/>
              <a:t>1</a:t>
            </a:r>
            <a:r>
              <a:rPr lang="en-US" sz="1800"/>
              <a:t>, t</a:t>
            </a:r>
            <a:r>
              <a:rPr baseline="-25000" lang="en-US" sz="1800"/>
              <a:t>2</a:t>
            </a:r>
            <a:r>
              <a:rPr lang="en-US" sz="1800"/>
              <a:t>) ⇒ Signal(t</a:t>
            </a:r>
            <a:r>
              <a:rPr baseline="-25000" lang="en-US" sz="1800"/>
              <a:t>1</a:t>
            </a:r>
            <a:r>
              <a:rPr lang="en-US" sz="1800"/>
              <a:t>) = Signal(t</a:t>
            </a:r>
            <a:r>
              <a:rPr baseline="-25000" lang="en-US" sz="1800"/>
              <a:t>2</a:t>
            </a:r>
            <a:r>
              <a:rPr lang="en-US" sz="1800"/>
              <a:t>)</a:t>
            </a:r>
            <a:endParaRPr/>
          </a:p>
          <a:p>
            <a:pPr indent="-400050" lvl="1" marL="742950" rtl="0" algn="l">
              <a:lnSpc>
                <a:spcPct val="80000"/>
              </a:lnSpc>
              <a:spcBef>
                <a:spcPts val="360"/>
              </a:spcBef>
              <a:spcAft>
                <a:spcPts val="0"/>
              </a:spcAft>
              <a:buClr>
                <a:srgbClr val="1D1B10"/>
              </a:buClr>
              <a:buSzPts val="1800"/>
              <a:buChar char="–"/>
            </a:pPr>
            <a:r>
              <a:rPr lang="en-US" sz="1800"/>
              <a:t>∀t Signal(t) = 1 ∨ Signal(t) = 0</a:t>
            </a:r>
            <a:endParaRPr sz="1800"/>
          </a:p>
          <a:p>
            <a:pPr indent="-400050" lvl="1" marL="742950" rtl="0" algn="l">
              <a:lnSpc>
                <a:spcPct val="80000"/>
              </a:lnSpc>
              <a:spcBef>
                <a:spcPts val="360"/>
              </a:spcBef>
              <a:spcAft>
                <a:spcPts val="0"/>
              </a:spcAft>
              <a:buClr>
                <a:srgbClr val="1D1B10"/>
              </a:buClr>
              <a:buSzPts val="1800"/>
              <a:buChar char="–"/>
            </a:pPr>
            <a:r>
              <a:rPr lang="en-US" sz="1800"/>
              <a:t>1 ≠ 0</a:t>
            </a:r>
            <a:endParaRPr sz="1800"/>
          </a:p>
          <a:p>
            <a:pPr indent="-400050" lvl="1" marL="742950" rtl="0" algn="l">
              <a:lnSpc>
                <a:spcPct val="80000"/>
              </a:lnSpc>
              <a:spcBef>
                <a:spcPts val="360"/>
              </a:spcBef>
              <a:spcAft>
                <a:spcPts val="0"/>
              </a:spcAft>
              <a:buClr>
                <a:srgbClr val="1D1B10"/>
              </a:buClr>
              <a:buSzPts val="1800"/>
              <a:buChar char="–"/>
            </a:pPr>
            <a:r>
              <a:rPr lang="en-US" sz="1800"/>
              <a:t>∀t</a:t>
            </a:r>
            <a:r>
              <a:rPr baseline="-25000" lang="en-US" sz="1800"/>
              <a:t>1</a:t>
            </a:r>
            <a:r>
              <a:rPr lang="en-US" sz="1800"/>
              <a:t>,t</a:t>
            </a:r>
            <a:r>
              <a:rPr baseline="-25000" lang="en-US" sz="1800"/>
              <a:t>2</a:t>
            </a:r>
            <a:r>
              <a:rPr lang="en-US" sz="1800"/>
              <a:t> Connected(t</a:t>
            </a:r>
            <a:r>
              <a:rPr baseline="-25000" lang="en-US" sz="1800"/>
              <a:t>1</a:t>
            </a:r>
            <a:r>
              <a:rPr lang="en-US" sz="1800"/>
              <a:t>, t</a:t>
            </a:r>
            <a:r>
              <a:rPr baseline="-25000" lang="en-US" sz="1800"/>
              <a:t>2</a:t>
            </a:r>
            <a:r>
              <a:rPr lang="en-US" sz="1800"/>
              <a:t>) ⇒ Connected(t</a:t>
            </a:r>
            <a:r>
              <a:rPr baseline="-25000" lang="en-US" sz="1800"/>
              <a:t>2</a:t>
            </a:r>
            <a:r>
              <a:rPr lang="en-US" sz="1800"/>
              <a:t>, t</a:t>
            </a:r>
            <a:r>
              <a:rPr baseline="-25000" lang="en-US" sz="1800"/>
              <a:t>1</a:t>
            </a:r>
            <a:r>
              <a:rPr lang="en-US" sz="1800"/>
              <a:t>)</a:t>
            </a:r>
            <a:endParaRPr sz="1800"/>
          </a:p>
          <a:p>
            <a:pPr indent="-400050" lvl="1" marL="742950" rtl="0" algn="l">
              <a:lnSpc>
                <a:spcPct val="80000"/>
              </a:lnSpc>
              <a:spcBef>
                <a:spcPts val="360"/>
              </a:spcBef>
              <a:spcAft>
                <a:spcPts val="0"/>
              </a:spcAft>
              <a:buClr>
                <a:srgbClr val="1D1B10"/>
              </a:buClr>
              <a:buSzPts val="1800"/>
              <a:buChar char="–"/>
            </a:pPr>
            <a:r>
              <a:rPr lang="en-US" sz="1800"/>
              <a:t>∀g Type(g) = OR ⇒ Signal(Out(1,g)) = 1 ⇔ ∃n Signal(In(n,g)) = 1</a:t>
            </a:r>
            <a:endParaRPr sz="1800"/>
          </a:p>
          <a:p>
            <a:pPr indent="-400050" lvl="1" marL="742950" rtl="0" algn="l">
              <a:lnSpc>
                <a:spcPct val="80000"/>
              </a:lnSpc>
              <a:spcBef>
                <a:spcPts val="360"/>
              </a:spcBef>
              <a:spcAft>
                <a:spcPts val="0"/>
              </a:spcAft>
              <a:buClr>
                <a:srgbClr val="1D1B10"/>
              </a:buClr>
              <a:buSzPts val="1800"/>
              <a:buChar char="–"/>
            </a:pPr>
            <a:r>
              <a:rPr lang="en-US" sz="1800"/>
              <a:t>∀g Type(g) = AND ⇒ Signal(Out(1,g)) = 0 ⇔ ∃n Signal(In(n,g)) = 0</a:t>
            </a:r>
            <a:endParaRPr sz="1800"/>
          </a:p>
          <a:p>
            <a:pPr indent="-400050" lvl="1" marL="742950" rtl="0" algn="l">
              <a:lnSpc>
                <a:spcPct val="80000"/>
              </a:lnSpc>
              <a:spcBef>
                <a:spcPts val="360"/>
              </a:spcBef>
              <a:spcAft>
                <a:spcPts val="0"/>
              </a:spcAft>
              <a:buClr>
                <a:srgbClr val="1D1B10"/>
              </a:buClr>
              <a:buSzPts val="1800"/>
              <a:buChar char="–"/>
            </a:pPr>
            <a:r>
              <a:rPr lang="en-US" sz="1800"/>
              <a:t>∀g Type(g) = XOR ⇒ Signal(Out(1,g)) = 1 ⇔ Signal(In(1,g)) ≠ Signal(In(2,g))</a:t>
            </a:r>
            <a:endParaRPr sz="1800"/>
          </a:p>
          <a:p>
            <a:pPr indent="-400050" lvl="1" marL="742950" rtl="0" algn="l">
              <a:lnSpc>
                <a:spcPct val="80000"/>
              </a:lnSpc>
              <a:spcBef>
                <a:spcPts val="360"/>
              </a:spcBef>
              <a:spcAft>
                <a:spcPts val="0"/>
              </a:spcAft>
              <a:buClr>
                <a:srgbClr val="1D1B10"/>
              </a:buClr>
              <a:buSzPts val="1800"/>
              <a:buChar char="–"/>
            </a:pPr>
            <a:r>
              <a:rPr lang="en-US" sz="1800"/>
              <a:t>∀g Type(g) = NOT ⇒ Signal(Out(1,g)) ≠ Signal(In(1,g))</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The electronic circuits domain</a:t>
            </a:r>
            <a:endParaRPr/>
          </a:p>
        </p:txBody>
      </p:sp>
      <p:sp>
        <p:nvSpPr>
          <p:cNvPr id="253" name="Google Shape;253;p25"/>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rgbClr val="1D1B10"/>
              </a:buClr>
              <a:buSzPts val="1800"/>
              <a:buNone/>
            </a:pPr>
            <a:r>
              <a:rPr lang="en-US" sz="1800"/>
              <a:t>6.Encode the specific problem instance</a:t>
            </a:r>
            <a:br>
              <a:rPr lang="en-US" sz="1800"/>
            </a:br>
            <a:endParaRPr/>
          </a:p>
          <a:p>
            <a:pPr indent="-257175" lvl="1" marL="600075" rtl="0" algn="l">
              <a:lnSpc>
                <a:spcPct val="80000"/>
              </a:lnSpc>
              <a:spcBef>
                <a:spcPts val="300"/>
              </a:spcBef>
              <a:spcAft>
                <a:spcPts val="0"/>
              </a:spcAft>
              <a:buClr>
                <a:srgbClr val="1D1B10"/>
              </a:buClr>
              <a:buSzPts val="1500"/>
              <a:buNone/>
            </a:pPr>
            <a:r>
              <a:rPr lang="en-US" sz="1500"/>
              <a:t>Type(X</a:t>
            </a:r>
            <a:r>
              <a:rPr baseline="-25000" lang="en-US" sz="1500"/>
              <a:t>1</a:t>
            </a:r>
            <a:r>
              <a:rPr lang="en-US" sz="1500"/>
              <a:t>) = XOR 		Type(X</a:t>
            </a:r>
            <a:r>
              <a:rPr baseline="-25000" lang="en-US" sz="1500"/>
              <a:t>2</a:t>
            </a:r>
            <a:r>
              <a:rPr lang="en-US" sz="1500"/>
              <a:t>) = XOR</a:t>
            </a:r>
            <a:endParaRPr/>
          </a:p>
          <a:p>
            <a:pPr indent="-257175" lvl="1" marL="600075" rtl="0" algn="l">
              <a:lnSpc>
                <a:spcPct val="80000"/>
              </a:lnSpc>
              <a:spcBef>
                <a:spcPts val="300"/>
              </a:spcBef>
              <a:spcAft>
                <a:spcPts val="0"/>
              </a:spcAft>
              <a:buClr>
                <a:srgbClr val="1D1B10"/>
              </a:buClr>
              <a:buSzPts val="1500"/>
              <a:buNone/>
            </a:pPr>
            <a:r>
              <a:rPr lang="en-US" sz="1500"/>
              <a:t>Type(A</a:t>
            </a:r>
            <a:r>
              <a:rPr baseline="-25000" lang="en-US" sz="1500"/>
              <a:t>1</a:t>
            </a:r>
            <a:r>
              <a:rPr lang="en-US" sz="1500"/>
              <a:t>) = AND 		Type(A</a:t>
            </a:r>
            <a:r>
              <a:rPr baseline="-25000" lang="en-US" sz="1500"/>
              <a:t>2</a:t>
            </a:r>
            <a:r>
              <a:rPr lang="en-US" sz="1500"/>
              <a:t>) = AND</a:t>
            </a:r>
            <a:endParaRPr/>
          </a:p>
          <a:p>
            <a:pPr indent="-257175" lvl="1" marL="600075" rtl="0" algn="l">
              <a:lnSpc>
                <a:spcPct val="80000"/>
              </a:lnSpc>
              <a:spcBef>
                <a:spcPts val="300"/>
              </a:spcBef>
              <a:spcAft>
                <a:spcPts val="0"/>
              </a:spcAft>
              <a:buClr>
                <a:srgbClr val="1D1B10"/>
              </a:buClr>
              <a:buSzPts val="1500"/>
              <a:buNone/>
            </a:pPr>
            <a:r>
              <a:rPr lang="en-US" sz="1500"/>
              <a:t>Type(O</a:t>
            </a:r>
            <a:r>
              <a:rPr baseline="-25000" lang="en-US" sz="1500"/>
              <a:t>1</a:t>
            </a:r>
            <a:r>
              <a:rPr lang="en-US" sz="1500"/>
              <a:t>) = OR</a:t>
            </a:r>
            <a:endParaRPr/>
          </a:p>
          <a:p>
            <a:pPr indent="-257175" lvl="1" marL="600075" rtl="0" algn="l">
              <a:lnSpc>
                <a:spcPct val="80000"/>
              </a:lnSpc>
              <a:spcBef>
                <a:spcPts val="300"/>
              </a:spcBef>
              <a:spcAft>
                <a:spcPts val="0"/>
              </a:spcAft>
              <a:buClr>
                <a:srgbClr val="1D1B10"/>
              </a:buClr>
              <a:buSzPts val="1500"/>
              <a:buNone/>
            </a:pPr>
            <a:r>
              <a:t/>
            </a:r>
            <a:endParaRPr sz="1500"/>
          </a:p>
          <a:p>
            <a:pPr indent="-257175" lvl="1" marL="600075" rtl="0" algn="l">
              <a:lnSpc>
                <a:spcPct val="80000"/>
              </a:lnSpc>
              <a:spcBef>
                <a:spcPts val="300"/>
              </a:spcBef>
              <a:spcAft>
                <a:spcPts val="0"/>
              </a:spcAft>
              <a:buClr>
                <a:srgbClr val="1D1B10"/>
              </a:buClr>
              <a:buSzPts val="1500"/>
              <a:buNone/>
            </a:pPr>
            <a:r>
              <a:rPr lang="en-US" sz="1500"/>
              <a:t>Connected(Out(1,X</a:t>
            </a:r>
            <a:r>
              <a:rPr baseline="-25000" lang="en-US" sz="1500"/>
              <a:t>1</a:t>
            </a:r>
            <a:r>
              <a:rPr lang="en-US" sz="1500"/>
              <a:t>),In(1,X</a:t>
            </a:r>
            <a:r>
              <a:rPr baseline="-25000" lang="en-US" sz="1500"/>
              <a:t>2</a:t>
            </a:r>
            <a:r>
              <a:rPr lang="en-US" sz="1500"/>
              <a:t>))	Connected(In(1,C</a:t>
            </a:r>
            <a:r>
              <a:rPr baseline="-25000" lang="en-US" sz="1500"/>
              <a:t>1</a:t>
            </a:r>
            <a:r>
              <a:rPr lang="en-US" sz="1500"/>
              <a:t>),In(1,X</a:t>
            </a:r>
            <a:r>
              <a:rPr baseline="-25000" lang="en-US" sz="1500"/>
              <a:t>1</a:t>
            </a:r>
            <a:r>
              <a:rPr lang="en-US" sz="1500"/>
              <a:t>))</a:t>
            </a:r>
            <a:endParaRPr/>
          </a:p>
          <a:p>
            <a:pPr indent="-257175" lvl="1" marL="600075" rtl="0" algn="l">
              <a:lnSpc>
                <a:spcPct val="80000"/>
              </a:lnSpc>
              <a:spcBef>
                <a:spcPts val="300"/>
              </a:spcBef>
              <a:spcAft>
                <a:spcPts val="0"/>
              </a:spcAft>
              <a:buClr>
                <a:srgbClr val="1D1B10"/>
              </a:buClr>
              <a:buSzPts val="1500"/>
              <a:buNone/>
            </a:pPr>
            <a:r>
              <a:rPr lang="en-US" sz="1500"/>
              <a:t>Connected(Out(1,X</a:t>
            </a:r>
            <a:r>
              <a:rPr baseline="-25000" lang="en-US" sz="1500"/>
              <a:t>1</a:t>
            </a:r>
            <a:r>
              <a:rPr lang="en-US" sz="1500"/>
              <a:t>),In(2,A</a:t>
            </a:r>
            <a:r>
              <a:rPr baseline="-25000" lang="en-US" sz="1500"/>
              <a:t>2</a:t>
            </a:r>
            <a:r>
              <a:rPr lang="en-US" sz="1500"/>
              <a:t>))	Connected(In(1,C</a:t>
            </a:r>
            <a:r>
              <a:rPr baseline="-25000" lang="en-US" sz="1500"/>
              <a:t>1</a:t>
            </a:r>
            <a:r>
              <a:rPr lang="en-US" sz="1500"/>
              <a:t>),In(1,A</a:t>
            </a:r>
            <a:r>
              <a:rPr baseline="-25000" lang="en-US" sz="1500"/>
              <a:t>1</a:t>
            </a:r>
            <a:r>
              <a:rPr lang="en-US" sz="1500"/>
              <a:t>))</a:t>
            </a:r>
            <a:endParaRPr/>
          </a:p>
          <a:p>
            <a:pPr indent="-257175" lvl="1" marL="600075" rtl="0" algn="l">
              <a:lnSpc>
                <a:spcPct val="80000"/>
              </a:lnSpc>
              <a:spcBef>
                <a:spcPts val="300"/>
              </a:spcBef>
              <a:spcAft>
                <a:spcPts val="0"/>
              </a:spcAft>
              <a:buClr>
                <a:srgbClr val="1D1B10"/>
              </a:buClr>
              <a:buSzPts val="1500"/>
              <a:buNone/>
            </a:pPr>
            <a:r>
              <a:rPr lang="en-US" sz="1500"/>
              <a:t>Connected(Out(1,A</a:t>
            </a:r>
            <a:r>
              <a:rPr baseline="-25000" lang="en-US" sz="1500"/>
              <a:t>2</a:t>
            </a:r>
            <a:r>
              <a:rPr lang="en-US" sz="1500"/>
              <a:t>),In(1,O</a:t>
            </a:r>
            <a:r>
              <a:rPr baseline="-25000" lang="en-US" sz="1500"/>
              <a:t>1</a:t>
            </a:r>
            <a:r>
              <a:rPr lang="en-US" sz="1500"/>
              <a:t>)) 	Connected(In(2,C</a:t>
            </a:r>
            <a:r>
              <a:rPr baseline="-25000" lang="en-US" sz="1500"/>
              <a:t>1</a:t>
            </a:r>
            <a:r>
              <a:rPr lang="en-US" sz="1500"/>
              <a:t>),In(2,X</a:t>
            </a:r>
            <a:r>
              <a:rPr baseline="-25000" lang="en-US" sz="1500"/>
              <a:t>1</a:t>
            </a:r>
            <a:r>
              <a:rPr lang="en-US" sz="1500"/>
              <a:t>))</a:t>
            </a:r>
            <a:endParaRPr/>
          </a:p>
          <a:p>
            <a:pPr indent="-257175" lvl="1" marL="600075" rtl="0" algn="l">
              <a:lnSpc>
                <a:spcPct val="80000"/>
              </a:lnSpc>
              <a:spcBef>
                <a:spcPts val="300"/>
              </a:spcBef>
              <a:spcAft>
                <a:spcPts val="0"/>
              </a:spcAft>
              <a:buClr>
                <a:srgbClr val="1D1B10"/>
              </a:buClr>
              <a:buSzPts val="1500"/>
              <a:buNone/>
            </a:pPr>
            <a:r>
              <a:rPr lang="en-US" sz="1500"/>
              <a:t>Connected(Out(1,A</a:t>
            </a:r>
            <a:r>
              <a:rPr baseline="-25000" lang="en-US" sz="1500"/>
              <a:t>1</a:t>
            </a:r>
            <a:r>
              <a:rPr lang="en-US" sz="1500"/>
              <a:t>),In(2,O</a:t>
            </a:r>
            <a:r>
              <a:rPr baseline="-25000" lang="en-US" sz="1500"/>
              <a:t>1</a:t>
            </a:r>
            <a:r>
              <a:rPr lang="en-US" sz="1500"/>
              <a:t>)) 	Connected(In(2,C</a:t>
            </a:r>
            <a:r>
              <a:rPr baseline="-25000" lang="en-US" sz="1500"/>
              <a:t>1</a:t>
            </a:r>
            <a:r>
              <a:rPr lang="en-US" sz="1500"/>
              <a:t>),In(2,A</a:t>
            </a:r>
            <a:r>
              <a:rPr baseline="-25000" lang="en-US" sz="1500"/>
              <a:t>1</a:t>
            </a:r>
            <a:r>
              <a:rPr lang="en-US" sz="1500"/>
              <a:t>))</a:t>
            </a:r>
            <a:endParaRPr/>
          </a:p>
          <a:p>
            <a:pPr indent="-257175" lvl="1" marL="600075" rtl="0" algn="l">
              <a:lnSpc>
                <a:spcPct val="80000"/>
              </a:lnSpc>
              <a:spcBef>
                <a:spcPts val="300"/>
              </a:spcBef>
              <a:spcAft>
                <a:spcPts val="0"/>
              </a:spcAft>
              <a:buClr>
                <a:srgbClr val="1D1B10"/>
              </a:buClr>
              <a:buSzPts val="1500"/>
              <a:buNone/>
            </a:pPr>
            <a:r>
              <a:rPr lang="en-US" sz="1500"/>
              <a:t>Connected(Out(1,X</a:t>
            </a:r>
            <a:r>
              <a:rPr baseline="-25000" lang="en-US" sz="1500"/>
              <a:t>2</a:t>
            </a:r>
            <a:r>
              <a:rPr lang="en-US" sz="1500"/>
              <a:t>),Out(1,C</a:t>
            </a:r>
            <a:r>
              <a:rPr baseline="-25000" lang="en-US" sz="1500"/>
              <a:t>1</a:t>
            </a:r>
            <a:r>
              <a:rPr lang="en-US" sz="1500"/>
              <a:t>)) 	Connected(In(3,C</a:t>
            </a:r>
            <a:r>
              <a:rPr baseline="-25000" lang="en-US" sz="1500"/>
              <a:t>1</a:t>
            </a:r>
            <a:r>
              <a:rPr lang="en-US" sz="1500"/>
              <a:t>),In(2,X</a:t>
            </a:r>
            <a:r>
              <a:rPr baseline="-25000" lang="en-US" sz="1500"/>
              <a:t>2</a:t>
            </a:r>
            <a:r>
              <a:rPr lang="en-US" sz="1500"/>
              <a:t>))</a:t>
            </a:r>
            <a:endParaRPr/>
          </a:p>
          <a:p>
            <a:pPr indent="-257175" lvl="1" marL="600075" rtl="0" algn="l">
              <a:lnSpc>
                <a:spcPct val="80000"/>
              </a:lnSpc>
              <a:spcBef>
                <a:spcPts val="300"/>
              </a:spcBef>
              <a:spcAft>
                <a:spcPts val="0"/>
              </a:spcAft>
              <a:buClr>
                <a:srgbClr val="1D1B10"/>
              </a:buClr>
              <a:buSzPts val="1500"/>
              <a:buNone/>
            </a:pPr>
            <a:r>
              <a:rPr lang="en-US" sz="1500"/>
              <a:t>Connected(Out(1,O</a:t>
            </a:r>
            <a:r>
              <a:rPr baseline="-25000" lang="en-US" sz="1500"/>
              <a:t>1</a:t>
            </a:r>
            <a:r>
              <a:rPr lang="en-US" sz="1500"/>
              <a:t>),Out(2,C</a:t>
            </a:r>
            <a:r>
              <a:rPr baseline="-25000" lang="en-US" sz="1500"/>
              <a:t>1</a:t>
            </a:r>
            <a:r>
              <a:rPr lang="en-US" sz="1500"/>
              <a:t>)) 	Connected(In(3,C</a:t>
            </a:r>
            <a:r>
              <a:rPr baseline="-25000" lang="en-US" sz="1500"/>
              <a:t>1</a:t>
            </a:r>
            <a:r>
              <a:rPr lang="en-US" sz="1500"/>
              <a:t>),In(1,A</a:t>
            </a:r>
            <a:r>
              <a:rPr baseline="-25000" lang="en-US" sz="1500"/>
              <a:t>2</a:t>
            </a:r>
            <a:r>
              <a:rPr lang="en-US" sz="1500"/>
              <a:t>))</a:t>
            </a:r>
            <a:endParaRPr/>
          </a:p>
          <a:p>
            <a:pPr indent="-257175" lvl="1" marL="600075" rtl="0" algn="l">
              <a:lnSpc>
                <a:spcPct val="80000"/>
              </a:lnSpc>
              <a:spcBef>
                <a:spcPts val="300"/>
              </a:spcBef>
              <a:spcAft>
                <a:spcPts val="0"/>
              </a:spcAft>
              <a:buClr>
                <a:srgbClr val="1D1B10"/>
              </a:buClr>
              <a:buSzPts val="1500"/>
              <a:buNone/>
            </a:pPr>
            <a:br>
              <a:rPr lang="en-US" sz="1500"/>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6"/>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The electronic circuits domain</a:t>
            </a:r>
            <a:endParaRPr/>
          </a:p>
        </p:txBody>
      </p:sp>
      <p:sp>
        <p:nvSpPr>
          <p:cNvPr id="259" name="Google Shape;259;p26"/>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rgbClr val="1D1B10"/>
              </a:buClr>
              <a:buSzPts val="1960"/>
              <a:buNone/>
            </a:pPr>
            <a:r>
              <a:rPr lang="en-US" sz="1960"/>
              <a:t>7. Pose queries to the inference procedure</a:t>
            </a:r>
            <a:br>
              <a:rPr lang="en-US" sz="1960"/>
            </a:br>
            <a:endParaRPr sz="1960"/>
          </a:p>
          <a:p>
            <a:pPr indent="0" lvl="0" marL="0" rtl="0" algn="l">
              <a:lnSpc>
                <a:spcPct val="80000"/>
              </a:lnSpc>
              <a:spcBef>
                <a:spcPts val="392"/>
              </a:spcBef>
              <a:spcAft>
                <a:spcPts val="0"/>
              </a:spcAft>
              <a:buClr>
                <a:srgbClr val="1D1B10"/>
              </a:buClr>
              <a:buSzPts val="1960"/>
              <a:buNone/>
            </a:pPr>
            <a:r>
              <a:rPr lang="en-US" sz="1960"/>
              <a:t>8.What are the possible sets of values of all the terminals for the adder circuit? </a:t>
            </a:r>
            <a:br>
              <a:rPr lang="en-US" sz="1960"/>
            </a:br>
            <a:endParaRPr/>
          </a:p>
          <a:p>
            <a:pPr indent="-457200" lvl="0" marL="457200" rtl="0" algn="l">
              <a:lnSpc>
                <a:spcPct val="80000"/>
              </a:lnSpc>
              <a:spcBef>
                <a:spcPts val="406"/>
              </a:spcBef>
              <a:spcAft>
                <a:spcPts val="0"/>
              </a:spcAft>
              <a:buClr>
                <a:srgbClr val="1D1B10"/>
              </a:buClr>
              <a:buSzPts val="2029"/>
              <a:buNone/>
            </a:pPr>
            <a:r>
              <a:rPr lang="en-US" sz="2029">
                <a:latin typeface="Corbel"/>
                <a:ea typeface="Corbel"/>
                <a:cs typeface="Corbel"/>
                <a:sym typeface="Corbel"/>
              </a:rPr>
              <a:t>	∃i</a:t>
            </a:r>
            <a:r>
              <a:rPr baseline="-25000" lang="en-US" sz="2029">
                <a:latin typeface="Corbel"/>
                <a:ea typeface="Corbel"/>
                <a:cs typeface="Corbel"/>
                <a:sym typeface="Corbel"/>
              </a:rPr>
              <a:t>1</a:t>
            </a:r>
            <a:r>
              <a:rPr lang="en-US" sz="2029">
                <a:latin typeface="Corbel"/>
                <a:ea typeface="Corbel"/>
                <a:cs typeface="Corbel"/>
                <a:sym typeface="Corbel"/>
              </a:rPr>
              <a:t>,i</a:t>
            </a:r>
            <a:r>
              <a:rPr baseline="-25000" lang="en-US" sz="2029">
                <a:latin typeface="Corbel"/>
                <a:ea typeface="Corbel"/>
                <a:cs typeface="Corbel"/>
                <a:sym typeface="Corbel"/>
              </a:rPr>
              <a:t>2</a:t>
            </a:r>
            <a:r>
              <a:rPr lang="en-US" sz="2029">
                <a:latin typeface="Corbel"/>
                <a:ea typeface="Corbel"/>
                <a:cs typeface="Corbel"/>
                <a:sym typeface="Corbel"/>
              </a:rPr>
              <a:t>,i</a:t>
            </a:r>
            <a:r>
              <a:rPr baseline="-25000" lang="en-US" sz="2029">
                <a:latin typeface="Corbel"/>
                <a:ea typeface="Corbel"/>
                <a:cs typeface="Corbel"/>
                <a:sym typeface="Corbel"/>
              </a:rPr>
              <a:t>3</a:t>
            </a:r>
            <a:r>
              <a:rPr lang="en-US" sz="2029">
                <a:latin typeface="Corbel"/>
                <a:ea typeface="Corbel"/>
                <a:cs typeface="Corbel"/>
                <a:sym typeface="Corbel"/>
              </a:rPr>
              <a:t>,o</a:t>
            </a:r>
            <a:r>
              <a:rPr baseline="-25000" lang="en-US" sz="2029">
                <a:latin typeface="Corbel"/>
                <a:ea typeface="Corbel"/>
                <a:cs typeface="Corbel"/>
                <a:sym typeface="Corbel"/>
              </a:rPr>
              <a:t>1</a:t>
            </a:r>
            <a:r>
              <a:rPr lang="en-US" sz="2029">
                <a:latin typeface="Corbel"/>
                <a:ea typeface="Corbel"/>
                <a:cs typeface="Corbel"/>
                <a:sym typeface="Corbel"/>
              </a:rPr>
              <a:t>,o</a:t>
            </a:r>
            <a:r>
              <a:rPr baseline="-25000" lang="en-US" sz="2029">
                <a:latin typeface="Corbel"/>
                <a:ea typeface="Corbel"/>
                <a:cs typeface="Corbel"/>
                <a:sym typeface="Corbel"/>
              </a:rPr>
              <a:t>2</a:t>
            </a:r>
            <a:r>
              <a:rPr lang="en-US" sz="2029">
                <a:latin typeface="Corbel"/>
                <a:ea typeface="Corbel"/>
                <a:cs typeface="Corbel"/>
                <a:sym typeface="Corbel"/>
              </a:rPr>
              <a:t> Signal(In(1,C_1)) = i</a:t>
            </a:r>
            <a:r>
              <a:rPr baseline="-25000" lang="en-US" sz="2029">
                <a:latin typeface="Corbel"/>
                <a:ea typeface="Corbel"/>
                <a:cs typeface="Corbel"/>
                <a:sym typeface="Corbel"/>
              </a:rPr>
              <a:t>1</a:t>
            </a:r>
            <a:r>
              <a:rPr lang="en-US" sz="2029">
                <a:latin typeface="Corbel"/>
                <a:ea typeface="Corbel"/>
                <a:cs typeface="Corbel"/>
                <a:sym typeface="Corbel"/>
              </a:rPr>
              <a:t> ∧ Signal(In(2,C</a:t>
            </a:r>
            <a:r>
              <a:rPr baseline="-25000" lang="en-US" sz="2029">
                <a:latin typeface="Corbel"/>
                <a:ea typeface="Corbel"/>
                <a:cs typeface="Corbel"/>
                <a:sym typeface="Corbel"/>
              </a:rPr>
              <a:t>1</a:t>
            </a:r>
            <a:r>
              <a:rPr lang="en-US" sz="2029">
                <a:latin typeface="Corbel"/>
                <a:ea typeface="Corbel"/>
                <a:cs typeface="Corbel"/>
                <a:sym typeface="Corbel"/>
              </a:rPr>
              <a:t>)) = i</a:t>
            </a:r>
            <a:r>
              <a:rPr baseline="-25000" lang="en-US" sz="2029">
                <a:latin typeface="Corbel"/>
                <a:ea typeface="Corbel"/>
                <a:cs typeface="Corbel"/>
                <a:sym typeface="Corbel"/>
              </a:rPr>
              <a:t>2</a:t>
            </a:r>
            <a:r>
              <a:rPr lang="en-US" sz="2029">
                <a:latin typeface="Corbel"/>
                <a:ea typeface="Corbel"/>
                <a:cs typeface="Corbel"/>
                <a:sym typeface="Corbel"/>
              </a:rPr>
              <a:t> ∧ Signal(In(3,C</a:t>
            </a:r>
            <a:r>
              <a:rPr baseline="-25000" lang="en-US" sz="2029">
                <a:latin typeface="Corbel"/>
                <a:ea typeface="Corbel"/>
                <a:cs typeface="Corbel"/>
                <a:sym typeface="Corbel"/>
              </a:rPr>
              <a:t>1</a:t>
            </a:r>
            <a:r>
              <a:rPr lang="en-US" sz="2029">
                <a:latin typeface="Corbel"/>
                <a:ea typeface="Corbel"/>
                <a:cs typeface="Corbel"/>
                <a:sym typeface="Corbel"/>
              </a:rPr>
              <a:t>)) = i</a:t>
            </a:r>
            <a:r>
              <a:rPr baseline="-25000" lang="en-US" sz="2029">
                <a:latin typeface="Corbel"/>
                <a:ea typeface="Corbel"/>
                <a:cs typeface="Corbel"/>
                <a:sym typeface="Corbel"/>
              </a:rPr>
              <a:t>3</a:t>
            </a:r>
            <a:r>
              <a:rPr lang="en-US" sz="2029">
                <a:latin typeface="Corbel"/>
                <a:ea typeface="Corbel"/>
                <a:cs typeface="Corbel"/>
                <a:sym typeface="Corbel"/>
              </a:rPr>
              <a:t> ∧ Signal(Out(1,C</a:t>
            </a:r>
            <a:r>
              <a:rPr baseline="-25000" lang="en-US" sz="2029">
                <a:latin typeface="Corbel"/>
                <a:ea typeface="Corbel"/>
                <a:cs typeface="Corbel"/>
                <a:sym typeface="Corbel"/>
              </a:rPr>
              <a:t>1</a:t>
            </a:r>
            <a:r>
              <a:rPr lang="en-US" sz="2029">
                <a:latin typeface="Corbel"/>
                <a:ea typeface="Corbel"/>
                <a:cs typeface="Corbel"/>
                <a:sym typeface="Corbel"/>
              </a:rPr>
              <a:t>)) = o</a:t>
            </a:r>
            <a:r>
              <a:rPr baseline="-25000" lang="en-US" sz="2029">
                <a:latin typeface="Corbel"/>
                <a:ea typeface="Corbel"/>
                <a:cs typeface="Corbel"/>
                <a:sym typeface="Corbel"/>
              </a:rPr>
              <a:t>1</a:t>
            </a:r>
            <a:r>
              <a:rPr lang="en-US" sz="2029">
                <a:latin typeface="Corbel"/>
                <a:ea typeface="Corbel"/>
                <a:cs typeface="Corbel"/>
                <a:sym typeface="Corbel"/>
              </a:rPr>
              <a:t> ∧ Signal(Out(2,C</a:t>
            </a:r>
            <a:r>
              <a:rPr baseline="-25000" lang="en-US" sz="2029">
                <a:latin typeface="Corbel"/>
                <a:ea typeface="Corbel"/>
                <a:cs typeface="Corbel"/>
                <a:sym typeface="Corbel"/>
              </a:rPr>
              <a:t>1</a:t>
            </a:r>
            <a:r>
              <a:rPr lang="en-US" sz="2029">
                <a:latin typeface="Corbel"/>
                <a:ea typeface="Corbel"/>
                <a:cs typeface="Corbel"/>
                <a:sym typeface="Corbel"/>
              </a:rPr>
              <a:t>)) = o</a:t>
            </a:r>
            <a:r>
              <a:rPr baseline="-25000" lang="en-US" sz="2029">
                <a:latin typeface="Corbel"/>
                <a:ea typeface="Corbel"/>
                <a:cs typeface="Corbel"/>
                <a:sym typeface="Corbel"/>
              </a:rPr>
              <a:t>2</a:t>
            </a:r>
            <a:br>
              <a:rPr lang="en-US" sz="2029">
                <a:latin typeface="Corbel"/>
                <a:ea typeface="Corbel"/>
                <a:cs typeface="Corbel"/>
                <a:sym typeface="Corbel"/>
              </a:rPr>
            </a:br>
            <a:endParaRPr/>
          </a:p>
          <a:p>
            <a:pPr indent="-196850" lvl="4" marL="1657350" rtl="0" algn="l">
              <a:lnSpc>
                <a:spcPct val="80000"/>
              </a:lnSpc>
              <a:spcBef>
                <a:spcPts val="280"/>
              </a:spcBef>
              <a:spcAft>
                <a:spcPts val="0"/>
              </a:spcAft>
              <a:buClr>
                <a:srgbClr val="1D1B10"/>
              </a:buClr>
              <a:buSzPts val="1400"/>
              <a:buFont typeface="Calibri"/>
              <a:buNone/>
            </a:pPr>
            <a:r>
              <a:t/>
            </a:r>
            <a:endParaRPr sz="1400"/>
          </a:p>
          <a:p>
            <a:pPr indent="0" lvl="0" marL="0" rtl="0" algn="l">
              <a:lnSpc>
                <a:spcPct val="80000"/>
              </a:lnSpc>
              <a:spcBef>
                <a:spcPts val="392"/>
              </a:spcBef>
              <a:spcAft>
                <a:spcPts val="0"/>
              </a:spcAft>
              <a:buClr>
                <a:srgbClr val="1D1B10"/>
              </a:buClr>
              <a:buSzPts val="1960"/>
              <a:buNone/>
            </a:pPr>
            <a:r>
              <a:rPr lang="en-US" sz="1960"/>
              <a:t>8. Debug the knowledge base</a:t>
            </a:r>
            <a:br>
              <a:rPr lang="en-US" sz="1960"/>
            </a:br>
            <a:r>
              <a:rPr lang="en-US" sz="1960"/>
              <a:t>9. May have omitted assertions like 1 ≠ 0</a:t>
            </a:r>
            <a:br>
              <a:rPr lang="en-US" sz="1960"/>
            </a:b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7"/>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Summary</a:t>
            </a:r>
            <a:endParaRPr/>
          </a:p>
        </p:txBody>
      </p:sp>
      <p:sp>
        <p:nvSpPr>
          <p:cNvPr id="265" name="Google Shape;265;p27"/>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2800"/>
              <a:buChar char="•"/>
            </a:pPr>
            <a:r>
              <a:rPr lang="en-US"/>
              <a:t>First-order logic:</a:t>
            </a:r>
            <a:endParaRPr/>
          </a:p>
          <a:p>
            <a:pPr indent="-285750" lvl="1" marL="742950" rtl="0" algn="l">
              <a:spcBef>
                <a:spcPts val="560"/>
              </a:spcBef>
              <a:spcAft>
                <a:spcPts val="0"/>
              </a:spcAft>
              <a:buClr>
                <a:srgbClr val="1D1B10"/>
              </a:buClr>
              <a:buSzPts val="2800"/>
              <a:buChar char="–"/>
            </a:pPr>
            <a:r>
              <a:rPr lang="en-US"/>
              <a:t>objects and relations are semantic primitives</a:t>
            </a:r>
            <a:endParaRPr/>
          </a:p>
          <a:p>
            <a:pPr indent="-285750" lvl="1" marL="742950" rtl="0" algn="l">
              <a:spcBef>
                <a:spcPts val="560"/>
              </a:spcBef>
              <a:spcAft>
                <a:spcPts val="0"/>
              </a:spcAft>
              <a:buClr>
                <a:srgbClr val="1D1B10"/>
              </a:buClr>
              <a:buSzPts val="2800"/>
              <a:buChar char="–"/>
            </a:pPr>
            <a:r>
              <a:rPr lang="en-US"/>
              <a:t>syntax: constants, functions, predicates, equality, quantifiers</a:t>
            </a:r>
            <a:endParaRPr/>
          </a:p>
          <a:p>
            <a:pPr indent="-101600" lvl="4" marL="2057400" rtl="0" algn="l">
              <a:spcBef>
                <a:spcPts val="400"/>
              </a:spcBef>
              <a:spcAft>
                <a:spcPts val="0"/>
              </a:spcAft>
              <a:buClr>
                <a:srgbClr val="1D1B10"/>
              </a:buClr>
              <a:buSzPts val="2000"/>
              <a:buNone/>
            </a:pPr>
            <a:r>
              <a:t/>
            </a:r>
            <a:endParaRPr/>
          </a:p>
          <a:p>
            <a:pPr indent="-342900" lvl="0" marL="342900" rtl="0" algn="l">
              <a:spcBef>
                <a:spcPts val="560"/>
              </a:spcBef>
              <a:spcAft>
                <a:spcPts val="0"/>
              </a:spcAft>
              <a:buClr>
                <a:srgbClr val="1D1B10"/>
              </a:buClr>
              <a:buSzPts val="2800"/>
              <a:buChar char="•"/>
            </a:pPr>
            <a:r>
              <a:rPr lang="en-US"/>
              <a:t>Increased expressive power: sufficient to define wumpus world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8"/>
          <p:cNvSpPr txBox="1"/>
          <p:nvPr>
            <p:ph type="title"/>
          </p:nvPr>
        </p:nvSpPr>
        <p:spPr>
          <a:xfrm>
            <a:off x="448964" y="433880"/>
            <a:ext cx="6260905" cy="5726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240"/>
              <a:buFont typeface="Calibri"/>
              <a:buNone/>
            </a:pPr>
            <a:r>
              <a:rPr lang="en-US" sz="3240"/>
              <a:t>Inference in FOL </a:t>
            </a:r>
            <a:endParaRPr sz="3240"/>
          </a:p>
        </p:txBody>
      </p:sp>
      <p:sp>
        <p:nvSpPr>
          <p:cNvPr id="272" name="Google Shape;272;p28"/>
          <p:cNvSpPr txBox="1"/>
          <p:nvPr>
            <p:ph idx="1" type="body"/>
          </p:nvPr>
        </p:nvSpPr>
        <p:spPr>
          <a:xfrm>
            <a:off x="448965" y="1197405"/>
            <a:ext cx="6260906" cy="351106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D1B10"/>
              </a:buClr>
              <a:buSzPts val="2000"/>
              <a:buChar char="•"/>
            </a:pPr>
            <a:r>
              <a:rPr lang="en-US" sz="2000">
                <a:latin typeface="Corbel"/>
                <a:ea typeface="Corbel"/>
                <a:cs typeface="Corbel"/>
                <a:sym typeface="Corbel"/>
              </a:rPr>
              <a:t>Reducing first-order inference to propositional inference</a:t>
            </a:r>
            <a:endParaRPr/>
          </a:p>
          <a:p>
            <a:pPr indent="-342900" lvl="0" marL="342900" rtl="0" algn="l">
              <a:spcBef>
                <a:spcPts val="400"/>
              </a:spcBef>
              <a:spcAft>
                <a:spcPts val="0"/>
              </a:spcAft>
              <a:buClr>
                <a:srgbClr val="1D1B10"/>
              </a:buClr>
              <a:buSzPts val="2000"/>
              <a:buChar char="•"/>
            </a:pPr>
            <a:r>
              <a:rPr lang="en-US" sz="2000">
                <a:latin typeface="Corbel"/>
                <a:ea typeface="Corbel"/>
                <a:cs typeface="Corbel"/>
                <a:sym typeface="Corbel"/>
              </a:rPr>
              <a:t>Unification</a:t>
            </a:r>
            <a:endParaRPr/>
          </a:p>
          <a:p>
            <a:pPr indent="-342900" lvl="0" marL="342900" rtl="0" algn="l">
              <a:spcBef>
                <a:spcPts val="400"/>
              </a:spcBef>
              <a:spcAft>
                <a:spcPts val="0"/>
              </a:spcAft>
              <a:buClr>
                <a:srgbClr val="1D1B10"/>
              </a:buClr>
              <a:buSzPts val="2000"/>
              <a:buChar char="•"/>
            </a:pPr>
            <a:r>
              <a:rPr lang="en-US" sz="2000">
                <a:latin typeface="Corbel"/>
                <a:ea typeface="Corbel"/>
                <a:cs typeface="Corbel"/>
                <a:sym typeface="Corbel"/>
              </a:rPr>
              <a:t>Generalized Modus Ponens</a:t>
            </a:r>
            <a:endParaRPr/>
          </a:p>
          <a:p>
            <a:pPr indent="-342900" lvl="0" marL="342900" rtl="0" algn="l">
              <a:spcBef>
                <a:spcPts val="400"/>
              </a:spcBef>
              <a:spcAft>
                <a:spcPts val="0"/>
              </a:spcAft>
              <a:buClr>
                <a:srgbClr val="1D1B10"/>
              </a:buClr>
              <a:buSzPts val="2000"/>
              <a:buChar char="•"/>
            </a:pPr>
            <a:r>
              <a:rPr lang="en-US" sz="2000">
                <a:latin typeface="Corbel"/>
                <a:ea typeface="Corbel"/>
                <a:cs typeface="Corbel"/>
                <a:sym typeface="Corbel"/>
              </a:rPr>
              <a:t>Forward chaining</a:t>
            </a:r>
            <a:endParaRPr/>
          </a:p>
          <a:p>
            <a:pPr indent="-342900" lvl="0" marL="342900" rtl="0" algn="l">
              <a:spcBef>
                <a:spcPts val="400"/>
              </a:spcBef>
              <a:spcAft>
                <a:spcPts val="0"/>
              </a:spcAft>
              <a:buClr>
                <a:srgbClr val="1D1B10"/>
              </a:buClr>
              <a:buSzPts val="2000"/>
              <a:buChar char="•"/>
            </a:pPr>
            <a:r>
              <a:rPr lang="en-US" sz="2000">
                <a:latin typeface="Corbel"/>
                <a:ea typeface="Corbel"/>
                <a:cs typeface="Corbel"/>
                <a:sym typeface="Corbel"/>
              </a:rPr>
              <a:t>Backward chaining</a:t>
            </a:r>
            <a:endParaRPr/>
          </a:p>
          <a:p>
            <a:pPr indent="-342900" lvl="0" marL="342900" rtl="0" algn="l">
              <a:spcBef>
                <a:spcPts val="400"/>
              </a:spcBef>
              <a:spcAft>
                <a:spcPts val="0"/>
              </a:spcAft>
              <a:buClr>
                <a:srgbClr val="1D1B10"/>
              </a:buClr>
              <a:buSzPts val="2000"/>
              <a:buChar char="•"/>
            </a:pPr>
            <a:r>
              <a:rPr lang="en-US" sz="2000">
                <a:latin typeface="Corbel"/>
                <a:ea typeface="Corbel"/>
                <a:cs typeface="Corbel"/>
                <a:sym typeface="Corbel"/>
              </a:rPr>
              <a:t>Resolution</a:t>
            </a:r>
            <a:endParaRPr/>
          </a:p>
          <a:p>
            <a:pPr indent="0" lvl="0" marL="0" rtl="0" algn="l">
              <a:spcBef>
                <a:spcPts val="360"/>
              </a:spcBef>
              <a:spcAft>
                <a:spcPts val="0"/>
              </a:spcAft>
              <a:buClr>
                <a:srgbClr val="1D1B10"/>
              </a:buClr>
              <a:buSzPts val="1800"/>
              <a:buNone/>
            </a:pPr>
            <a:r>
              <a:t/>
            </a:r>
            <a:endParaRPr b="1" sz="1800">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10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10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1000"/>
                                        <p:tgtEl>
                                          <p:spTgt spid="27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Universal instantiation (UI)</a:t>
            </a:r>
            <a:endParaRPr/>
          </a:p>
        </p:txBody>
      </p:sp>
      <p:sp>
        <p:nvSpPr>
          <p:cNvPr id="278" name="Google Shape;278;p29"/>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1D1B10"/>
              </a:buClr>
              <a:buSzPts val="1377"/>
              <a:buChar char="•"/>
            </a:pPr>
            <a:r>
              <a:rPr lang="en-US" sz="1377">
                <a:latin typeface="Corbel"/>
                <a:ea typeface="Corbel"/>
                <a:cs typeface="Corbel"/>
                <a:sym typeface="Corbel"/>
              </a:rPr>
              <a:t>Every instantiation of a universally quantified sentence is entailed by it:</a:t>
            </a:r>
            <a:br>
              <a:rPr lang="en-US" sz="1377">
                <a:latin typeface="Corbel"/>
                <a:ea typeface="Corbel"/>
                <a:cs typeface="Corbel"/>
                <a:sym typeface="Corbel"/>
              </a:rPr>
            </a:br>
            <a:endParaRPr sz="1377">
              <a:latin typeface="Corbel"/>
              <a:ea typeface="Corbel"/>
              <a:cs typeface="Corbel"/>
              <a:sym typeface="Corbel"/>
            </a:endParaRPr>
          </a:p>
          <a:p>
            <a:pPr indent="-342900" lvl="0" marL="342900" rtl="0" algn="ctr">
              <a:lnSpc>
                <a:spcPct val="80000"/>
              </a:lnSpc>
              <a:spcBef>
                <a:spcPts val="275"/>
              </a:spcBef>
              <a:spcAft>
                <a:spcPts val="0"/>
              </a:spcAft>
              <a:buClr>
                <a:srgbClr val="1D1B10"/>
              </a:buClr>
              <a:buSzPts val="1377"/>
              <a:buFont typeface="Calibri"/>
              <a:buNone/>
            </a:pPr>
            <a:r>
              <a:t/>
            </a:r>
            <a:endParaRPr sz="1377">
              <a:latin typeface="Corbel"/>
              <a:ea typeface="Corbel"/>
              <a:cs typeface="Corbel"/>
              <a:sym typeface="Corbel"/>
            </a:endParaRPr>
          </a:p>
          <a:p>
            <a:pPr indent="-342900" lvl="0" marL="342900" rtl="0" algn="ctr">
              <a:lnSpc>
                <a:spcPct val="80000"/>
              </a:lnSpc>
              <a:spcBef>
                <a:spcPts val="275"/>
              </a:spcBef>
              <a:spcAft>
                <a:spcPts val="0"/>
              </a:spcAft>
              <a:buClr>
                <a:srgbClr val="1D1B10"/>
              </a:buClr>
              <a:buSzPts val="1377"/>
              <a:buFont typeface="Corbel"/>
              <a:buNone/>
            </a:pPr>
            <a:r>
              <a:rPr lang="en-US" sz="1377">
                <a:latin typeface="Corbel"/>
                <a:ea typeface="Corbel"/>
                <a:cs typeface="Corbel"/>
                <a:sym typeface="Corbel"/>
              </a:rPr>
              <a:t>∀</a:t>
            </a:r>
            <a:r>
              <a:rPr i="1" lang="en-US" sz="1377">
                <a:latin typeface="Corbel"/>
                <a:ea typeface="Corbel"/>
                <a:cs typeface="Corbel"/>
                <a:sym typeface="Corbel"/>
              </a:rPr>
              <a:t>v</a:t>
            </a:r>
            <a:r>
              <a:rPr lang="en-US" sz="1377">
                <a:latin typeface="Corbel"/>
                <a:ea typeface="Corbel"/>
                <a:cs typeface="Corbel"/>
                <a:sym typeface="Corbel"/>
              </a:rPr>
              <a:t> α</a:t>
            </a:r>
            <a:br>
              <a:rPr lang="en-US" sz="1377">
                <a:latin typeface="Corbel"/>
                <a:ea typeface="Corbel"/>
                <a:cs typeface="Corbel"/>
                <a:sym typeface="Corbel"/>
              </a:rPr>
            </a:br>
            <a:r>
              <a:rPr lang="en-US" sz="1377">
                <a:latin typeface="Corbel"/>
                <a:ea typeface="Corbel"/>
                <a:cs typeface="Corbel"/>
                <a:sym typeface="Corbel"/>
              </a:rPr>
              <a:t>Subst({v/g}, α)</a:t>
            </a:r>
            <a:br>
              <a:rPr lang="en-US" sz="1377">
                <a:latin typeface="Corbel"/>
                <a:ea typeface="Corbel"/>
                <a:cs typeface="Corbel"/>
                <a:sym typeface="Corbel"/>
              </a:rPr>
            </a:br>
            <a:endParaRPr/>
          </a:p>
          <a:p>
            <a:pPr indent="-342900" lvl="0" marL="342900" rtl="0" algn="l">
              <a:lnSpc>
                <a:spcPct val="80000"/>
              </a:lnSpc>
              <a:spcBef>
                <a:spcPts val="275"/>
              </a:spcBef>
              <a:spcAft>
                <a:spcPts val="0"/>
              </a:spcAft>
              <a:buClr>
                <a:srgbClr val="1D1B10"/>
              </a:buClr>
              <a:buSzPts val="1377"/>
              <a:buFont typeface="Corbel"/>
              <a:buNone/>
            </a:pPr>
            <a:r>
              <a:rPr lang="en-US" sz="1377">
                <a:latin typeface="Corbel"/>
                <a:ea typeface="Corbel"/>
                <a:cs typeface="Corbel"/>
                <a:sym typeface="Corbel"/>
              </a:rPr>
              <a:t>	for any variable </a:t>
            </a:r>
            <a:r>
              <a:rPr i="1" lang="en-US" sz="1377">
                <a:latin typeface="Corbel"/>
                <a:ea typeface="Corbel"/>
                <a:cs typeface="Corbel"/>
                <a:sym typeface="Corbel"/>
              </a:rPr>
              <a:t>v</a:t>
            </a:r>
            <a:r>
              <a:rPr lang="en-US" sz="1377">
                <a:latin typeface="Corbel"/>
                <a:ea typeface="Corbel"/>
                <a:cs typeface="Corbel"/>
                <a:sym typeface="Corbel"/>
              </a:rPr>
              <a:t> and ground term </a:t>
            </a:r>
            <a:r>
              <a:rPr i="1" lang="en-US" sz="1377">
                <a:latin typeface="Corbel"/>
                <a:ea typeface="Corbel"/>
                <a:cs typeface="Corbel"/>
                <a:sym typeface="Corbel"/>
              </a:rPr>
              <a:t>g</a:t>
            </a:r>
            <a:br>
              <a:rPr lang="en-US" sz="1377">
                <a:latin typeface="Corbel"/>
                <a:ea typeface="Corbel"/>
                <a:cs typeface="Corbel"/>
                <a:sym typeface="Corbel"/>
              </a:rPr>
            </a:br>
            <a:endParaRPr/>
          </a:p>
          <a:p>
            <a:pPr indent="-342900" lvl="0" marL="342900" rtl="0" algn="l">
              <a:lnSpc>
                <a:spcPct val="80000"/>
              </a:lnSpc>
              <a:spcBef>
                <a:spcPts val="275"/>
              </a:spcBef>
              <a:spcAft>
                <a:spcPts val="0"/>
              </a:spcAft>
              <a:buClr>
                <a:srgbClr val="1D1B10"/>
              </a:buClr>
              <a:buSzPts val="1377"/>
              <a:buFont typeface="Calibri"/>
              <a:buNone/>
            </a:pPr>
            <a:r>
              <a:t/>
            </a:r>
            <a:endParaRPr sz="1377">
              <a:latin typeface="Corbel"/>
              <a:ea typeface="Corbel"/>
              <a:cs typeface="Corbel"/>
              <a:sym typeface="Corbel"/>
            </a:endParaRPr>
          </a:p>
          <a:p>
            <a:pPr indent="-342900" lvl="0" marL="342900" rtl="0" algn="l">
              <a:lnSpc>
                <a:spcPct val="80000"/>
              </a:lnSpc>
              <a:spcBef>
                <a:spcPts val="275"/>
              </a:spcBef>
              <a:spcAft>
                <a:spcPts val="0"/>
              </a:spcAft>
              <a:buClr>
                <a:srgbClr val="1D1B10"/>
              </a:buClr>
              <a:buSzPts val="1377"/>
              <a:buChar char="•"/>
            </a:pPr>
            <a:r>
              <a:rPr lang="en-US" sz="1377">
                <a:latin typeface="Corbel"/>
                <a:ea typeface="Corbel"/>
                <a:cs typeface="Corbel"/>
                <a:sym typeface="Corbel"/>
              </a:rPr>
              <a:t>E.g., ∀x </a:t>
            </a:r>
            <a:r>
              <a:rPr i="1" lang="en-US" sz="1377">
                <a:latin typeface="Corbel"/>
                <a:ea typeface="Corbel"/>
                <a:cs typeface="Corbel"/>
                <a:sym typeface="Corbel"/>
              </a:rPr>
              <a:t>King</a:t>
            </a:r>
            <a:r>
              <a:rPr lang="en-US" sz="1377">
                <a:latin typeface="Corbel"/>
                <a:ea typeface="Corbel"/>
                <a:cs typeface="Corbel"/>
                <a:sym typeface="Corbel"/>
              </a:rPr>
              <a:t>(</a:t>
            </a:r>
            <a:r>
              <a:rPr i="1" lang="en-US" sz="1377">
                <a:latin typeface="Corbel"/>
                <a:ea typeface="Corbel"/>
                <a:cs typeface="Corbel"/>
                <a:sym typeface="Corbel"/>
              </a:rPr>
              <a:t>x</a:t>
            </a:r>
            <a:r>
              <a:rPr lang="en-US" sz="1377">
                <a:latin typeface="Corbel"/>
                <a:ea typeface="Corbel"/>
                <a:cs typeface="Corbel"/>
                <a:sym typeface="Corbel"/>
              </a:rPr>
              <a:t>) ∧ </a:t>
            </a:r>
            <a:r>
              <a:rPr i="1" lang="en-US" sz="1377">
                <a:latin typeface="Corbel"/>
                <a:ea typeface="Corbel"/>
                <a:cs typeface="Corbel"/>
                <a:sym typeface="Corbel"/>
              </a:rPr>
              <a:t>Greedy</a:t>
            </a:r>
            <a:r>
              <a:rPr lang="en-US" sz="1377">
                <a:latin typeface="Corbel"/>
                <a:ea typeface="Corbel"/>
                <a:cs typeface="Corbel"/>
                <a:sym typeface="Corbel"/>
              </a:rPr>
              <a:t>(</a:t>
            </a:r>
            <a:r>
              <a:rPr i="1" lang="en-US" sz="1377">
                <a:latin typeface="Corbel"/>
                <a:ea typeface="Corbel"/>
                <a:cs typeface="Corbel"/>
                <a:sym typeface="Corbel"/>
              </a:rPr>
              <a:t>x</a:t>
            </a:r>
            <a:r>
              <a:rPr lang="en-US" sz="1377">
                <a:latin typeface="Corbel"/>
                <a:ea typeface="Corbel"/>
                <a:cs typeface="Corbel"/>
                <a:sym typeface="Corbel"/>
              </a:rPr>
              <a:t>) ⇒ </a:t>
            </a:r>
            <a:r>
              <a:rPr i="1" lang="en-US" sz="1377">
                <a:latin typeface="Corbel"/>
                <a:ea typeface="Corbel"/>
                <a:cs typeface="Corbel"/>
                <a:sym typeface="Corbel"/>
              </a:rPr>
              <a:t>Evil</a:t>
            </a:r>
            <a:r>
              <a:rPr lang="en-US" sz="1377">
                <a:latin typeface="Corbel"/>
                <a:ea typeface="Corbel"/>
                <a:cs typeface="Corbel"/>
                <a:sym typeface="Corbel"/>
              </a:rPr>
              <a:t>(</a:t>
            </a:r>
            <a:r>
              <a:rPr i="1" lang="en-US" sz="1377">
                <a:latin typeface="Corbel"/>
                <a:ea typeface="Corbel"/>
                <a:cs typeface="Corbel"/>
                <a:sym typeface="Corbel"/>
              </a:rPr>
              <a:t>x</a:t>
            </a:r>
            <a:r>
              <a:rPr lang="en-US" sz="1377">
                <a:latin typeface="Corbel"/>
                <a:ea typeface="Corbel"/>
                <a:cs typeface="Corbel"/>
                <a:sym typeface="Corbel"/>
              </a:rPr>
              <a:t>) yields:</a:t>
            </a:r>
            <a:br>
              <a:rPr lang="en-US" sz="1377">
                <a:latin typeface="Corbel"/>
                <a:ea typeface="Corbel"/>
                <a:cs typeface="Corbel"/>
                <a:sym typeface="Corbel"/>
              </a:rPr>
            </a:br>
            <a:endParaRPr/>
          </a:p>
          <a:p>
            <a:pPr indent="-285750" lvl="1" marL="742950" rtl="0" algn="l">
              <a:lnSpc>
                <a:spcPct val="80000"/>
              </a:lnSpc>
              <a:spcBef>
                <a:spcPts val="275"/>
              </a:spcBef>
              <a:spcAft>
                <a:spcPts val="0"/>
              </a:spcAft>
              <a:buClr>
                <a:srgbClr val="1D1B10"/>
              </a:buClr>
              <a:buSzPts val="1377"/>
              <a:buFont typeface="Corbel"/>
              <a:buNone/>
            </a:pPr>
            <a:r>
              <a:rPr i="1" lang="en-US" sz="1377">
                <a:latin typeface="Corbel"/>
                <a:ea typeface="Corbel"/>
                <a:cs typeface="Corbel"/>
                <a:sym typeface="Corbel"/>
              </a:rPr>
              <a:t>King</a:t>
            </a:r>
            <a:r>
              <a:rPr lang="en-US" sz="1377">
                <a:latin typeface="Corbel"/>
                <a:ea typeface="Corbel"/>
                <a:cs typeface="Corbel"/>
                <a:sym typeface="Corbel"/>
              </a:rPr>
              <a:t>(</a:t>
            </a:r>
            <a:r>
              <a:rPr i="1" lang="en-US" sz="1377">
                <a:latin typeface="Corbel"/>
                <a:ea typeface="Corbel"/>
                <a:cs typeface="Corbel"/>
                <a:sym typeface="Corbel"/>
              </a:rPr>
              <a:t>John</a:t>
            </a:r>
            <a:r>
              <a:rPr lang="en-US" sz="1377">
                <a:latin typeface="Corbel"/>
                <a:ea typeface="Corbel"/>
                <a:cs typeface="Corbel"/>
                <a:sym typeface="Corbel"/>
              </a:rPr>
              <a:t>) ∧ </a:t>
            </a:r>
            <a:r>
              <a:rPr i="1" lang="en-US" sz="1377">
                <a:latin typeface="Corbel"/>
                <a:ea typeface="Corbel"/>
                <a:cs typeface="Corbel"/>
                <a:sym typeface="Corbel"/>
              </a:rPr>
              <a:t>Greedy</a:t>
            </a:r>
            <a:r>
              <a:rPr lang="en-US" sz="1377">
                <a:latin typeface="Corbel"/>
                <a:ea typeface="Corbel"/>
                <a:cs typeface="Corbel"/>
                <a:sym typeface="Corbel"/>
              </a:rPr>
              <a:t>(</a:t>
            </a:r>
            <a:r>
              <a:rPr i="1" lang="en-US" sz="1377">
                <a:latin typeface="Corbel"/>
                <a:ea typeface="Corbel"/>
                <a:cs typeface="Corbel"/>
                <a:sym typeface="Corbel"/>
              </a:rPr>
              <a:t>John</a:t>
            </a:r>
            <a:r>
              <a:rPr lang="en-US" sz="1377">
                <a:latin typeface="Corbel"/>
                <a:ea typeface="Corbel"/>
                <a:cs typeface="Corbel"/>
                <a:sym typeface="Corbel"/>
              </a:rPr>
              <a:t>) ⇒  </a:t>
            </a:r>
            <a:r>
              <a:rPr i="1" lang="en-US" sz="1377">
                <a:latin typeface="Corbel"/>
                <a:ea typeface="Corbel"/>
                <a:cs typeface="Corbel"/>
                <a:sym typeface="Corbel"/>
              </a:rPr>
              <a:t>Evil</a:t>
            </a:r>
            <a:r>
              <a:rPr lang="en-US" sz="1377">
                <a:latin typeface="Corbel"/>
                <a:ea typeface="Corbel"/>
                <a:cs typeface="Corbel"/>
                <a:sym typeface="Corbel"/>
              </a:rPr>
              <a:t>(</a:t>
            </a:r>
            <a:r>
              <a:rPr i="1" lang="en-US" sz="1377">
                <a:latin typeface="Corbel"/>
                <a:ea typeface="Corbel"/>
                <a:cs typeface="Corbel"/>
                <a:sym typeface="Corbel"/>
              </a:rPr>
              <a:t>John</a:t>
            </a:r>
            <a:r>
              <a:rPr lang="en-US" sz="1377">
                <a:latin typeface="Corbel"/>
                <a:ea typeface="Corbel"/>
                <a:cs typeface="Corbel"/>
                <a:sym typeface="Corbel"/>
              </a:rPr>
              <a:t>)</a:t>
            </a:r>
            <a:endParaRPr/>
          </a:p>
          <a:p>
            <a:pPr indent="-285750" lvl="1" marL="742950" rtl="0" algn="l">
              <a:lnSpc>
                <a:spcPct val="80000"/>
              </a:lnSpc>
              <a:spcBef>
                <a:spcPts val="275"/>
              </a:spcBef>
              <a:spcAft>
                <a:spcPts val="0"/>
              </a:spcAft>
              <a:buClr>
                <a:srgbClr val="1D1B10"/>
              </a:buClr>
              <a:buSzPts val="1377"/>
              <a:buFont typeface="Corbel"/>
              <a:buNone/>
            </a:pPr>
            <a:r>
              <a:rPr i="1" lang="en-US" sz="1377">
                <a:latin typeface="Corbel"/>
                <a:ea typeface="Corbel"/>
                <a:cs typeface="Corbel"/>
                <a:sym typeface="Corbel"/>
              </a:rPr>
              <a:t>King</a:t>
            </a:r>
            <a:r>
              <a:rPr lang="en-US" sz="1377">
                <a:latin typeface="Corbel"/>
                <a:ea typeface="Corbel"/>
                <a:cs typeface="Corbel"/>
                <a:sym typeface="Corbel"/>
              </a:rPr>
              <a:t>(</a:t>
            </a:r>
            <a:r>
              <a:rPr i="1" lang="en-US" sz="1377">
                <a:latin typeface="Corbel"/>
                <a:ea typeface="Corbel"/>
                <a:cs typeface="Corbel"/>
                <a:sym typeface="Corbel"/>
              </a:rPr>
              <a:t>Richard</a:t>
            </a:r>
            <a:r>
              <a:rPr lang="en-US" sz="1377">
                <a:latin typeface="Corbel"/>
                <a:ea typeface="Corbel"/>
                <a:cs typeface="Corbel"/>
                <a:sym typeface="Corbel"/>
              </a:rPr>
              <a:t>) ∧ </a:t>
            </a:r>
            <a:r>
              <a:rPr i="1" lang="en-US" sz="1377">
                <a:latin typeface="Corbel"/>
                <a:ea typeface="Corbel"/>
                <a:cs typeface="Corbel"/>
                <a:sym typeface="Corbel"/>
              </a:rPr>
              <a:t>Greedy</a:t>
            </a:r>
            <a:r>
              <a:rPr lang="en-US" sz="1377">
                <a:latin typeface="Corbel"/>
                <a:ea typeface="Corbel"/>
                <a:cs typeface="Corbel"/>
                <a:sym typeface="Corbel"/>
              </a:rPr>
              <a:t>(</a:t>
            </a:r>
            <a:r>
              <a:rPr i="1" lang="en-US" sz="1377">
                <a:latin typeface="Corbel"/>
                <a:ea typeface="Corbel"/>
                <a:cs typeface="Corbel"/>
                <a:sym typeface="Corbel"/>
              </a:rPr>
              <a:t>Richard</a:t>
            </a:r>
            <a:r>
              <a:rPr lang="en-US" sz="1377">
                <a:latin typeface="Corbel"/>
                <a:ea typeface="Corbel"/>
                <a:cs typeface="Corbel"/>
                <a:sym typeface="Corbel"/>
              </a:rPr>
              <a:t>) ⇒ </a:t>
            </a:r>
            <a:r>
              <a:rPr i="1" lang="en-US" sz="1377">
                <a:latin typeface="Corbel"/>
                <a:ea typeface="Corbel"/>
                <a:cs typeface="Corbel"/>
                <a:sym typeface="Corbel"/>
              </a:rPr>
              <a:t>Evil</a:t>
            </a:r>
            <a:r>
              <a:rPr lang="en-US" sz="1377">
                <a:latin typeface="Corbel"/>
                <a:ea typeface="Corbel"/>
                <a:cs typeface="Corbel"/>
                <a:sym typeface="Corbel"/>
              </a:rPr>
              <a:t>(</a:t>
            </a:r>
            <a:r>
              <a:rPr i="1" lang="en-US" sz="1377">
                <a:latin typeface="Corbel"/>
                <a:ea typeface="Corbel"/>
                <a:cs typeface="Corbel"/>
                <a:sym typeface="Corbel"/>
              </a:rPr>
              <a:t>Richard</a:t>
            </a:r>
            <a:r>
              <a:rPr lang="en-US" sz="1377">
                <a:latin typeface="Corbel"/>
                <a:ea typeface="Corbel"/>
                <a:cs typeface="Corbel"/>
                <a:sym typeface="Corbel"/>
              </a:rPr>
              <a:t>)</a:t>
            </a:r>
            <a:endParaRPr/>
          </a:p>
          <a:p>
            <a:pPr indent="-285750" lvl="1" marL="742950" rtl="0" algn="l">
              <a:lnSpc>
                <a:spcPct val="80000"/>
              </a:lnSpc>
              <a:spcBef>
                <a:spcPts val="275"/>
              </a:spcBef>
              <a:spcAft>
                <a:spcPts val="0"/>
              </a:spcAft>
              <a:buClr>
                <a:srgbClr val="1D1B10"/>
              </a:buClr>
              <a:buSzPts val="1377"/>
              <a:buFont typeface="Corbel"/>
              <a:buNone/>
            </a:pPr>
            <a:r>
              <a:rPr i="1" lang="en-US" sz="1377">
                <a:latin typeface="Corbel"/>
                <a:ea typeface="Corbel"/>
                <a:cs typeface="Corbel"/>
                <a:sym typeface="Corbel"/>
              </a:rPr>
              <a:t>King</a:t>
            </a:r>
            <a:r>
              <a:rPr lang="en-US" sz="1377">
                <a:latin typeface="Corbel"/>
                <a:ea typeface="Corbel"/>
                <a:cs typeface="Corbel"/>
                <a:sym typeface="Corbel"/>
              </a:rPr>
              <a:t>(</a:t>
            </a:r>
            <a:r>
              <a:rPr i="1" lang="en-US" sz="1377">
                <a:latin typeface="Corbel"/>
                <a:ea typeface="Corbel"/>
                <a:cs typeface="Corbel"/>
                <a:sym typeface="Corbel"/>
              </a:rPr>
              <a:t>Father</a:t>
            </a:r>
            <a:r>
              <a:rPr lang="en-US" sz="1377">
                <a:latin typeface="Corbel"/>
                <a:ea typeface="Corbel"/>
                <a:cs typeface="Corbel"/>
                <a:sym typeface="Corbel"/>
              </a:rPr>
              <a:t>(</a:t>
            </a:r>
            <a:r>
              <a:rPr i="1" lang="en-US" sz="1377">
                <a:latin typeface="Corbel"/>
                <a:ea typeface="Corbel"/>
                <a:cs typeface="Corbel"/>
                <a:sym typeface="Corbel"/>
              </a:rPr>
              <a:t>John</a:t>
            </a:r>
            <a:r>
              <a:rPr lang="en-US" sz="1377">
                <a:latin typeface="Corbel"/>
                <a:ea typeface="Corbel"/>
                <a:cs typeface="Corbel"/>
                <a:sym typeface="Corbel"/>
              </a:rPr>
              <a:t>)) ∧ </a:t>
            </a:r>
            <a:r>
              <a:rPr i="1" lang="en-US" sz="1377">
                <a:latin typeface="Corbel"/>
                <a:ea typeface="Corbel"/>
                <a:cs typeface="Corbel"/>
                <a:sym typeface="Corbel"/>
              </a:rPr>
              <a:t>Greedy</a:t>
            </a:r>
            <a:r>
              <a:rPr lang="en-US" sz="1377">
                <a:latin typeface="Corbel"/>
                <a:ea typeface="Corbel"/>
                <a:cs typeface="Corbel"/>
                <a:sym typeface="Corbel"/>
              </a:rPr>
              <a:t>(</a:t>
            </a:r>
            <a:r>
              <a:rPr i="1" lang="en-US" sz="1377">
                <a:latin typeface="Corbel"/>
                <a:ea typeface="Corbel"/>
                <a:cs typeface="Corbel"/>
                <a:sym typeface="Corbel"/>
              </a:rPr>
              <a:t>Father</a:t>
            </a:r>
            <a:r>
              <a:rPr lang="en-US" sz="1377">
                <a:latin typeface="Corbel"/>
                <a:ea typeface="Corbel"/>
                <a:cs typeface="Corbel"/>
                <a:sym typeface="Corbel"/>
              </a:rPr>
              <a:t>(</a:t>
            </a:r>
            <a:r>
              <a:rPr i="1" lang="en-US" sz="1377">
                <a:latin typeface="Corbel"/>
                <a:ea typeface="Corbel"/>
                <a:cs typeface="Corbel"/>
                <a:sym typeface="Corbel"/>
              </a:rPr>
              <a:t>John</a:t>
            </a:r>
            <a:r>
              <a:rPr lang="en-US" sz="1377">
                <a:latin typeface="Corbel"/>
                <a:ea typeface="Corbel"/>
                <a:cs typeface="Corbel"/>
                <a:sym typeface="Corbel"/>
              </a:rPr>
              <a:t>)) ⇒ </a:t>
            </a:r>
            <a:r>
              <a:rPr i="1" lang="en-US" sz="1377">
                <a:latin typeface="Corbel"/>
                <a:ea typeface="Corbel"/>
                <a:cs typeface="Corbel"/>
                <a:sym typeface="Corbel"/>
              </a:rPr>
              <a:t>Evil</a:t>
            </a:r>
            <a:r>
              <a:rPr lang="en-US" sz="1377">
                <a:latin typeface="Corbel"/>
                <a:ea typeface="Corbel"/>
                <a:cs typeface="Corbel"/>
                <a:sym typeface="Corbel"/>
              </a:rPr>
              <a:t>(</a:t>
            </a:r>
            <a:r>
              <a:rPr i="1" lang="en-US" sz="1377">
                <a:latin typeface="Corbel"/>
                <a:ea typeface="Corbel"/>
                <a:cs typeface="Corbel"/>
                <a:sym typeface="Corbel"/>
              </a:rPr>
              <a:t>Father</a:t>
            </a:r>
            <a:r>
              <a:rPr lang="en-US" sz="1377">
                <a:latin typeface="Corbel"/>
                <a:ea typeface="Corbel"/>
                <a:cs typeface="Corbel"/>
                <a:sym typeface="Corbel"/>
              </a:rPr>
              <a:t>(</a:t>
            </a:r>
            <a:r>
              <a:rPr i="1" lang="en-US" sz="1377">
                <a:latin typeface="Corbel"/>
                <a:ea typeface="Corbel"/>
                <a:cs typeface="Corbel"/>
                <a:sym typeface="Corbel"/>
              </a:rPr>
              <a:t>John</a:t>
            </a:r>
            <a:r>
              <a:rPr lang="en-US" sz="1377">
                <a:latin typeface="Corbel"/>
                <a:ea typeface="Corbel"/>
                <a:cs typeface="Corbel"/>
                <a:sym typeface="Corbel"/>
              </a:rPr>
              <a:t>))</a:t>
            </a:r>
            <a:endParaRPr/>
          </a:p>
          <a:p>
            <a:pPr indent="-285750" lvl="1" marL="742950" rtl="0" algn="l">
              <a:lnSpc>
                <a:spcPct val="80000"/>
              </a:lnSpc>
              <a:spcBef>
                <a:spcPts val="275"/>
              </a:spcBef>
              <a:spcAft>
                <a:spcPts val="0"/>
              </a:spcAft>
              <a:buClr>
                <a:srgbClr val="1D1B10"/>
              </a:buClr>
              <a:buSzPts val="1377"/>
              <a:buFont typeface="Corbel"/>
              <a:buNone/>
            </a:pPr>
            <a:r>
              <a:rPr lang="en-US" sz="1377">
                <a:latin typeface="Corbel"/>
                <a:ea typeface="Corbel"/>
                <a:cs typeface="Corbel"/>
                <a:sym typeface="Corbel"/>
              </a:rPr>
              <a:t>.</a:t>
            </a:r>
            <a:endParaRPr/>
          </a:p>
          <a:p>
            <a:pPr indent="-285750" lvl="1" marL="742950" rtl="0" algn="l">
              <a:lnSpc>
                <a:spcPct val="80000"/>
              </a:lnSpc>
              <a:spcBef>
                <a:spcPts val="128"/>
              </a:spcBef>
              <a:spcAft>
                <a:spcPts val="0"/>
              </a:spcAft>
              <a:buClr>
                <a:srgbClr val="1D1B10"/>
              </a:buClr>
              <a:buSzPts val="641"/>
              <a:buFont typeface="Calibri"/>
              <a:buNone/>
            </a:pPr>
            <a:r>
              <a:rPr lang="en-US" sz="641"/>
              <a:t>.</a:t>
            </a:r>
            <a:endParaRPr/>
          </a:p>
          <a:p>
            <a:pPr indent="-285750" lvl="1" marL="742950" rtl="0" algn="l">
              <a:lnSpc>
                <a:spcPct val="80000"/>
              </a:lnSpc>
              <a:spcBef>
                <a:spcPts val="128"/>
              </a:spcBef>
              <a:spcAft>
                <a:spcPts val="0"/>
              </a:spcAft>
              <a:buClr>
                <a:srgbClr val="1D1B10"/>
              </a:buClr>
              <a:buSzPts val="641"/>
              <a:buFont typeface="Calibri"/>
              <a:buNone/>
            </a:pPr>
            <a:r>
              <a:rPr lang="en-US" sz="641"/>
              <a:t>.</a:t>
            </a:r>
            <a:endParaRPr/>
          </a:p>
        </p:txBody>
      </p:sp>
      <p:cxnSp>
        <p:nvCxnSpPr>
          <p:cNvPr id="279" name="Google Shape;279;p29"/>
          <p:cNvCxnSpPr/>
          <p:nvPr/>
        </p:nvCxnSpPr>
        <p:spPr>
          <a:xfrm>
            <a:off x="3943350" y="2000250"/>
            <a:ext cx="142875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3"/>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Pros and cons of propositional logic</a:t>
            </a:r>
            <a:endParaRPr/>
          </a:p>
        </p:txBody>
      </p:sp>
      <p:sp>
        <p:nvSpPr>
          <p:cNvPr id="120" name="Google Shape;120;p3"/>
          <p:cNvSpPr txBox="1"/>
          <p:nvPr>
            <p:ph idx="1" type="body"/>
          </p:nvPr>
        </p:nvSpPr>
        <p:spPr>
          <a:xfrm>
            <a:off x="296260" y="1502815"/>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60000"/>
              </a:lnSpc>
              <a:spcBef>
                <a:spcPts val="0"/>
              </a:spcBef>
              <a:spcAft>
                <a:spcPts val="0"/>
              </a:spcAft>
              <a:buClr>
                <a:srgbClr val="1D1B10"/>
              </a:buClr>
              <a:buSzPts val="1530"/>
              <a:buFont typeface="Calibri"/>
              <a:buNone/>
            </a:pPr>
            <a:r>
              <a:rPr lang="en-US" sz="1530"/>
              <a:t>☺ </a:t>
            </a:r>
            <a:r>
              <a:rPr lang="en-US" sz="1530">
                <a:latin typeface="Corbel"/>
                <a:ea typeface="Corbel"/>
                <a:cs typeface="Corbel"/>
                <a:sym typeface="Corbel"/>
              </a:rPr>
              <a:t>Propositional logic is </a:t>
            </a:r>
            <a:r>
              <a:rPr lang="en-US" sz="1530">
                <a:solidFill>
                  <a:srgbClr val="FF0000"/>
                </a:solidFill>
                <a:latin typeface="Corbel"/>
                <a:ea typeface="Corbel"/>
                <a:cs typeface="Corbel"/>
                <a:sym typeface="Corbel"/>
              </a:rPr>
              <a:t>declarative</a:t>
            </a:r>
            <a:br>
              <a:rPr lang="en-US" sz="1530">
                <a:latin typeface="Corbel"/>
                <a:ea typeface="Corbel"/>
                <a:cs typeface="Corbel"/>
                <a:sym typeface="Corbel"/>
              </a:rPr>
            </a:br>
            <a:endParaRPr/>
          </a:p>
          <a:p>
            <a:pPr indent="-342900" lvl="0" marL="342900" rtl="0" algn="l">
              <a:lnSpc>
                <a:spcPct val="60000"/>
              </a:lnSpc>
              <a:spcBef>
                <a:spcPts val="306"/>
              </a:spcBef>
              <a:spcAft>
                <a:spcPts val="0"/>
              </a:spcAft>
              <a:buClr>
                <a:srgbClr val="1D1B10"/>
              </a:buClr>
              <a:buSzPts val="1530"/>
              <a:buFont typeface="Corbel"/>
              <a:buNone/>
            </a:pPr>
            <a:r>
              <a:rPr lang="en-US" sz="1530">
                <a:latin typeface="Corbel"/>
                <a:ea typeface="Corbel"/>
                <a:cs typeface="Corbel"/>
                <a:sym typeface="Corbel"/>
              </a:rPr>
              <a:t>☺ Propositional logic allows partial/disjunctive/negated information</a:t>
            </a:r>
            <a:endParaRPr/>
          </a:p>
          <a:p>
            <a:pPr indent="-285750" lvl="1" marL="742950" rtl="0" algn="l">
              <a:lnSpc>
                <a:spcPct val="60000"/>
              </a:lnSpc>
              <a:spcBef>
                <a:spcPts val="255"/>
              </a:spcBef>
              <a:spcAft>
                <a:spcPts val="0"/>
              </a:spcAft>
              <a:buClr>
                <a:srgbClr val="1D1B10"/>
              </a:buClr>
              <a:buSzPts val="1275"/>
              <a:buChar char="–"/>
            </a:pPr>
            <a:r>
              <a:rPr lang="en-US" sz="1275">
                <a:latin typeface="Corbel"/>
                <a:ea typeface="Corbel"/>
                <a:cs typeface="Corbel"/>
                <a:sym typeface="Corbel"/>
              </a:rPr>
              <a:t>(unlike most data structures and databases)</a:t>
            </a:r>
            <a:br>
              <a:rPr lang="en-US" sz="1275">
                <a:latin typeface="Corbel"/>
                <a:ea typeface="Corbel"/>
                <a:cs typeface="Corbel"/>
                <a:sym typeface="Corbel"/>
              </a:rPr>
            </a:br>
            <a:endParaRPr/>
          </a:p>
          <a:p>
            <a:pPr indent="-342900" lvl="0" marL="342900" rtl="0" algn="l">
              <a:lnSpc>
                <a:spcPct val="60000"/>
              </a:lnSpc>
              <a:spcBef>
                <a:spcPts val="306"/>
              </a:spcBef>
              <a:spcAft>
                <a:spcPts val="0"/>
              </a:spcAft>
              <a:buClr>
                <a:srgbClr val="1D1B10"/>
              </a:buClr>
              <a:buSzPts val="1530"/>
              <a:buFont typeface="Noto Sans Symbols"/>
              <a:buChar char="☺"/>
            </a:pPr>
            <a:r>
              <a:rPr lang="en-US" sz="1530">
                <a:latin typeface="Corbel"/>
                <a:ea typeface="Corbel"/>
                <a:cs typeface="Corbel"/>
                <a:sym typeface="Corbel"/>
              </a:rPr>
              <a:t>Propositional logic is </a:t>
            </a:r>
            <a:r>
              <a:rPr lang="en-US" sz="1530">
                <a:solidFill>
                  <a:srgbClr val="FF0000"/>
                </a:solidFill>
                <a:latin typeface="Corbel"/>
                <a:ea typeface="Corbel"/>
                <a:cs typeface="Corbel"/>
                <a:sym typeface="Corbel"/>
              </a:rPr>
              <a:t>compositional</a:t>
            </a:r>
            <a:r>
              <a:rPr lang="en-US" sz="1530">
                <a:latin typeface="Corbel"/>
                <a:ea typeface="Corbel"/>
                <a:cs typeface="Corbel"/>
                <a:sym typeface="Corbel"/>
              </a:rPr>
              <a:t>:</a:t>
            </a:r>
            <a:br>
              <a:rPr lang="en-US" sz="1530">
                <a:latin typeface="Corbel"/>
                <a:ea typeface="Corbel"/>
                <a:cs typeface="Corbel"/>
                <a:sym typeface="Corbel"/>
              </a:rPr>
            </a:br>
            <a:endParaRPr/>
          </a:p>
          <a:p>
            <a:pPr indent="-285750" lvl="1" marL="742950" rtl="0" algn="l">
              <a:lnSpc>
                <a:spcPct val="60000"/>
              </a:lnSpc>
              <a:spcBef>
                <a:spcPts val="255"/>
              </a:spcBef>
              <a:spcAft>
                <a:spcPts val="0"/>
              </a:spcAft>
              <a:buClr>
                <a:srgbClr val="1D1B10"/>
              </a:buClr>
              <a:buSzPts val="1275"/>
              <a:buChar char="–"/>
            </a:pPr>
            <a:r>
              <a:rPr lang="en-US" sz="1275">
                <a:latin typeface="Corbel"/>
                <a:ea typeface="Corbel"/>
                <a:cs typeface="Corbel"/>
                <a:sym typeface="Corbel"/>
              </a:rPr>
              <a:t>meaning of </a:t>
            </a:r>
            <a:r>
              <a:rPr i="1" lang="en-US" sz="1275">
                <a:latin typeface="Corbel"/>
                <a:ea typeface="Corbel"/>
                <a:cs typeface="Corbel"/>
                <a:sym typeface="Corbel"/>
              </a:rPr>
              <a:t>B</a:t>
            </a:r>
            <a:r>
              <a:rPr baseline="-25000" i="1" lang="en-US" sz="1275">
                <a:latin typeface="Corbel"/>
                <a:ea typeface="Corbel"/>
                <a:cs typeface="Corbel"/>
                <a:sym typeface="Corbel"/>
              </a:rPr>
              <a:t>1,1</a:t>
            </a:r>
            <a:r>
              <a:rPr lang="en-US" sz="1275">
                <a:latin typeface="Corbel"/>
                <a:ea typeface="Corbel"/>
                <a:cs typeface="Corbel"/>
                <a:sym typeface="Corbel"/>
              </a:rPr>
              <a:t> ∧ </a:t>
            </a:r>
            <a:r>
              <a:rPr i="1" lang="en-US" sz="1275">
                <a:latin typeface="Corbel"/>
                <a:ea typeface="Corbel"/>
                <a:cs typeface="Corbel"/>
                <a:sym typeface="Corbel"/>
              </a:rPr>
              <a:t>P</a:t>
            </a:r>
            <a:r>
              <a:rPr baseline="-25000" i="1" lang="en-US" sz="1275">
                <a:latin typeface="Corbel"/>
                <a:ea typeface="Corbel"/>
                <a:cs typeface="Corbel"/>
                <a:sym typeface="Corbel"/>
              </a:rPr>
              <a:t>1,2</a:t>
            </a:r>
            <a:r>
              <a:rPr lang="en-US" sz="1275">
                <a:latin typeface="Corbel"/>
                <a:ea typeface="Corbel"/>
                <a:cs typeface="Corbel"/>
                <a:sym typeface="Corbel"/>
              </a:rPr>
              <a:t> is derived from meaning of </a:t>
            </a:r>
            <a:r>
              <a:rPr i="1" lang="en-US" sz="1275">
                <a:latin typeface="Corbel"/>
                <a:ea typeface="Corbel"/>
                <a:cs typeface="Corbel"/>
                <a:sym typeface="Corbel"/>
              </a:rPr>
              <a:t>B</a:t>
            </a:r>
            <a:r>
              <a:rPr baseline="-25000" i="1" lang="en-US" sz="1275">
                <a:latin typeface="Corbel"/>
                <a:ea typeface="Corbel"/>
                <a:cs typeface="Corbel"/>
                <a:sym typeface="Corbel"/>
              </a:rPr>
              <a:t>1,1</a:t>
            </a:r>
            <a:r>
              <a:rPr lang="en-US" sz="1275">
                <a:latin typeface="Corbel"/>
                <a:ea typeface="Corbel"/>
                <a:cs typeface="Corbel"/>
                <a:sym typeface="Corbel"/>
              </a:rPr>
              <a:t> and of </a:t>
            </a:r>
            <a:r>
              <a:rPr i="1" lang="en-US" sz="1275">
                <a:latin typeface="Corbel"/>
                <a:ea typeface="Corbel"/>
                <a:cs typeface="Corbel"/>
                <a:sym typeface="Corbel"/>
              </a:rPr>
              <a:t>P</a:t>
            </a:r>
            <a:r>
              <a:rPr baseline="-25000" i="1" lang="en-US" sz="1275">
                <a:latin typeface="Corbel"/>
                <a:ea typeface="Corbel"/>
                <a:cs typeface="Corbel"/>
                <a:sym typeface="Corbel"/>
              </a:rPr>
              <a:t>1,2</a:t>
            </a:r>
            <a:br>
              <a:rPr lang="en-US" sz="1275">
                <a:latin typeface="Corbel"/>
                <a:ea typeface="Corbel"/>
                <a:cs typeface="Corbel"/>
                <a:sym typeface="Corbel"/>
              </a:rPr>
            </a:br>
            <a:endParaRPr/>
          </a:p>
          <a:p>
            <a:pPr indent="-342900" lvl="0" marL="342900" rtl="0" algn="l">
              <a:lnSpc>
                <a:spcPct val="60000"/>
              </a:lnSpc>
              <a:spcBef>
                <a:spcPts val="306"/>
              </a:spcBef>
              <a:spcAft>
                <a:spcPts val="0"/>
              </a:spcAft>
              <a:buClr>
                <a:srgbClr val="1D1B10"/>
              </a:buClr>
              <a:buSzPts val="1530"/>
              <a:buFont typeface="Corbel"/>
              <a:buNone/>
            </a:pPr>
            <a:r>
              <a:rPr lang="en-US" sz="1530">
                <a:latin typeface="Corbel"/>
                <a:ea typeface="Corbel"/>
                <a:cs typeface="Corbel"/>
                <a:sym typeface="Corbel"/>
              </a:rPr>
              <a:t>☺ Meaning in propositional logic is </a:t>
            </a:r>
            <a:r>
              <a:rPr lang="en-US" sz="1530">
                <a:solidFill>
                  <a:srgbClr val="FF0000"/>
                </a:solidFill>
                <a:latin typeface="Corbel"/>
                <a:ea typeface="Corbel"/>
                <a:cs typeface="Corbel"/>
                <a:sym typeface="Corbel"/>
              </a:rPr>
              <a:t>context-independent</a:t>
            </a:r>
            <a:br>
              <a:rPr lang="en-US" sz="1530">
                <a:solidFill>
                  <a:srgbClr val="FF0000"/>
                </a:solidFill>
                <a:latin typeface="Corbel"/>
                <a:ea typeface="Corbel"/>
                <a:cs typeface="Corbel"/>
                <a:sym typeface="Corbel"/>
              </a:rPr>
            </a:br>
            <a:endParaRPr/>
          </a:p>
          <a:p>
            <a:pPr indent="-285750" lvl="1" marL="742950" rtl="0" algn="l">
              <a:lnSpc>
                <a:spcPct val="60000"/>
              </a:lnSpc>
              <a:spcBef>
                <a:spcPts val="255"/>
              </a:spcBef>
              <a:spcAft>
                <a:spcPts val="0"/>
              </a:spcAft>
              <a:buClr>
                <a:srgbClr val="1D1B10"/>
              </a:buClr>
              <a:buSzPts val="1275"/>
              <a:buChar char="–"/>
            </a:pPr>
            <a:r>
              <a:rPr lang="en-US" sz="1275">
                <a:latin typeface="Corbel"/>
                <a:ea typeface="Corbel"/>
                <a:cs typeface="Corbel"/>
                <a:sym typeface="Corbel"/>
              </a:rPr>
              <a:t>(unlike natural language, where meaning depends on context)</a:t>
            </a:r>
            <a:br>
              <a:rPr lang="en-US" sz="1275">
                <a:latin typeface="Corbel"/>
                <a:ea typeface="Corbel"/>
                <a:cs typeface="Corbel"/>
                <a:sym typeface="Corbel"/>
              </a:rPr>
            </a:br>
            <a:endParaRPr/>
          </a:p>
          <a:p>
            <a:pPr indent="-342900" lvl="0" marL="342900" rtl="0" algn="l">
              <a:lnSpc>
                <a:spcPct val="60000"/>
              </a:lnSpc>
              <a:spcBef>
                <a:spcPts val="306"/>
              </a:spcBef>
              <a:spcAft>
                <a:spcPts val="0"/>
              </a:spcAft>
              <a:buClr>
                <a:srgbClr val="1D1B10"/>
              </a:buClr>
              <a:buSzPts val="1530"/>
              <a:buFont typeface="Corbel"/>
              <a:buNone/>
            </a:pPr>
            <a:r>
              <a:rPr lang="en-US" sz="1530">
                <a:latin typeface="Corbel"/>
                <a:ea typeface="Corbel"/>
                <a:cs typeface="Corbel"/>
                <a:sym typeface="Corbel"/>
              </a:rPr>
              <a:t>☹ Propositional logic has very limited expressive power</a:t>
            </a:r>
            <a:br>
              <a:rPr lang="en-US" sz="1530">
                <a:latin typeface="Corbel"/>
                <a:ea typeface="Corbel"/>
                <a:cs typeface="Corbel"/>
                <a:sym typeface="Corbel"/>
              </a:rPr>
            </a:br>
            <a:endParaRPr/>
          </a:p>
          <a:p>
            <a:pPr indent="-285750" lvl="1" marL="742950" rtl="0" algn="l">
              <a:lnSpc>
                <a:spcPct val="60000"/>
              </a:lnSpc>
              <a:spcBef>
                <a:spcPts val="255"/>
              </a:spcBef>
              <a:spcAft>
                <a:spcPts val="0"/>
              </a:spcAft>
              <a:buClr>
                <a:srgbClr val="1D1B10"/>
              </a:buClr>
              <a:buSzPts val="1275"/>
              <a:buChar char="–"/>
            </a:pPr>
            <a:r>
              <a:rPr lang="en-US" sz="1275">
                <a:latin typeface="Corbel"/>
                <a:ea typeface="Corbel"/>
                <a:cs typeface="Corbel"/>
                <a:sym typeface="Corbel"/>
              </a:rPr>
              <a:t>(unlike natural language)</a:t>
            </a:r>
            <a:endParaRPr/>
          </a:p>
          <a:p>
            <a:pPr indent="-285750" lvl="1" marL="742950" rtl="0" algn="l">
              <a:lnSpc>
                <a:spcPct val="60000"/>
              </a:lnSpc>
              <a:spcBef>
                <a:spcPts val="255"/>
              </a:spcBef>
              <a:spcAft>
                <a:spcPts val="0"/>
              </a:spcAft>
              <a:buClr>
                <a:srgbClr val="1D1B10"/>
              </a:buClr>
              <a:buSzPts val="1275"/>
              <a:buChar char="–"/>
            </a:pPr>
            <a:r>
              <a:rPr lang="en-US" sz="1275">
                <a:latin typeface="Corbel"/>
                <a:ea typeface="Corbel"/>
                <a:cs typeface="Corbel"/>
                <a:sym typeface="Corbel"/>
              </a:rPr>
              <a:t>E.g., cannot say "pits cause breezes in adjacent squares“</a:t>
            </a:r>
            <a:endParaRPr/>
          </a:p>
          <a:p>
            <a:pPr indent="-228600" lvl="2" marL="1143000" rtl="0" algn="l">
              <a:lnSpc>
                <a:spcPct val="60000"/>
              </a:lnSpc>
              <a:spcBef>
                <a:spcPts val="229"/>
              </a:spcBef>
              <a:spcAft>
                <a:spcPts val="0"/>
              </a:spcAft>
              <a:buClr>
                <a:srgbClr val="1D1B10"/>
              </a:buClr>
              <a:buSzPts val="1147"/>
              <a:buChar char="•"/>
            </a:pPr>
            <a:r>
              <a:rPr lang="en-US" sz="1147">
                <a:latin typeface="Corbel"/>
                <a:ea typeface="Corbel"/>
                <a:cs typeface="Corbel"/>
                <a:sym typeface="Corbel"/>
              </a:rPr>
              <a:t>except by writing one sentence for each square</a:t>
            </a:r>
            <a:br>
              <a:rPr lang="en-US" sz="1147">
                <a:latin typeface="Corbel"/>
                <a:ea typeface="Corbel"/>
                <a:cs typeface="Corbel"/>
                <a:sym typeface="Corbel"/>
              </a:rPr>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Existential instantiation (EI)</a:t>
            </a:r>
            <a:endParaRPr/>
          </a:p>
        </p:txBody>
      </p:sp>
      <p:sp>
        <p:nvSpPr>
          <p:cNvPr id="285" name="Google Shape;285;p30"/>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Clr>
                <a:srgbClr val="1D1B10"/>
              </a:buClr>
              <a:buSzPts val="1942"/>
              <a:buChar char="•"/>
            </a:pPr>
            <a:r>
              <a:rPr lang="en-US" sz="1942"/>
              <a:t>For any sentence α, variable </a:t>
            </a:r>
            <a:r>
              <a:rPr i="1" lang="en-US" sz="1942"/>
              <a:t>v</a:t>
            </a:r>
            <a:r>
              <a:rPr lang="en-US" sz="1942"/>
              <a:t>, and constant symbol </a:t>
            </a:r>
            <a:r>
              <a:rPr i="1" lang="en-US" sz="1942"/>
              <a:t>k </a:t>
            </a:r>
            <a:r>
              <a:rPr lang="en-US" sz="1942"/>
              <a:t>that does </a:t>
            </a:r>
            <a:r>
              <a:rPr lang="en-US" sz="1942">
                <a:solidFill>
                  <a:srgbClr val="FF0000"/>
                </a:solidFill>
              </a:rPr>
              <a:t>not</a:t>
            </a:r>
            <a:r>
              <a:rPr lang="en-US" sz="1942"/>
              <a:t> appear elsewhere in the knowledge base:</a:t>
            </a:r>
            <a:br>
              <a:rPr lang="en-US" sz="1942"/>
            </a:br>
            <a:endParaRPr/>
          </a:p>
          <a:p>
            <a:pPr indent="-342900" lvl="0" marL="342900" rtl="0" algn="ctr">
              <a:lnSpc>
                <a:spcPct val="70000"/>
              </a:lnSpc>
              <a:spcBef>
                <a:spcPts val="333"/>
              </a:spcBef>
              <a:spcAft>
                <a:spcPts val="0"/>
              </a:spcAft>
              <a:buClr>
                <a:srgbClr val="1D1B10"/>
              </a:buClr>
              <a:buSzPts val="1665"/>
              <a:buFont typeface="Calibri"/>
              <a:buNone/>
            </a:pPr>
            <a:r>
              <a:rPr lang="en-US" sz="1665"/>
              <a:t>∃</a:t>
            </a:r>
            <a:r>
              <a:rPr i="1" lang="en-US" sz="1665"/>
              <a:t>v</a:t>
            </a:r>
            <a:r>
              <a:rPr lang="en-US" sz="1665"/>
              <a:t> α</a:t>
            </a:r>
            <a:endParaRPr sz="1665"/>
          </a:p>
          <a:p>
            <a:pPr indent="-342900" lvl="0" marL="342900" rtl="0" algn="ctr">
              <a:lnSpc>
                <a:spcPct val="70000"/>
              </a:lnSpc>
              <a:spcBef>
                <a:spcPts val="333"/>
              </a:spcBef>
              <a:spcAft>
                <a:spcPts val="0"/>
              </a:spcAft>
              <a:buClr>
                <a:srgbClr val="1D1B10"/>
              </a:buClr>
              <a:buSzPts val="1665"/>
              <a:buFont typeface="Calibri"/>
              <a:buNone/>
            </a:pPr>
            <a:r>
              <a:rPr lang="en-US" sz="1665"/>
              <a:t>Subst({v/k}, α)</a:t>
            </a:r>
            <a:br>
              <a:rPr lang="en-US" sz="1665"/>
            </a:br>
            <a:endParaRPr/>
          </a:p>
          <a:p>
            <a:pPr indent="-158114" lvl="4" marL="2057400" rtl="0" algn="l">
              <a:lnSpc>
                <a:spcPct val="70000"/>
              </a:lnSpc>
              <a:spcBef>
                <a:spcPts val="222"/>
              </a:spcBef>
              <a:spcAft>
                <a:spcPts val="0"/>
              </a:spcAft>
              <a:buClr>
                <a:srgbClr val="1D1B10"/>
              </a:buClr>
              <a:buSzPts val="1110"/>
              <a:buNone/>
            </a:pPr>
            <a:r>
              <a:t/>
            </a:r>
            <a:endParaRPr sz="1110"/>
          </a:p>
          <a:p>
            <a:pPr indent="-342900" lvl="0" marL="342900" rtl="0" algn="l">
              <a:lnSpc>
                <a:spcPct val="70000"/>
              </a:lnSpc>
              <a:spcBef>
                <a:spcPts val="388"/>
              </a:spcBef>
              <a:spcAft>
                <a:spcPts val="0"/>
              </a:spcAft>
              <a:buClr>
                <a:srgbClr val="1D1B10"/>
              </a:buClr>
              <a:buSzPts val="1942"/>
              <a:buChar char="•"/>
            </a:pPr>
            <a:r>
              <a:rPr lang="en-US" sz="1942"/>
              <a:t>E.g., ∃</a:t>
            </a:r>
            <a:r>
              <a:rPr i="1" lang="en-US" sz="1942"/>
              <a:t>x</a:t>
            </a:r>
            <a:r>
              <a:rPr lang="en-US" sz="1942"/>
              <a:t> </a:t>
            </a:r>
            <a:r>
              <a:rPr i="1" lang="en-US" sz="1942"/>
              <a:t>Crown</a:t>
            </a:r>
            <a:r>
              <a:rPr lang="en-US" sz="1942"/>
              <a:t>(</a:t>
            </a:r>
            <a:r>
              <a:rPr i="1" lang="en-US" sz="1942"/>
              <a:t>x</a:t>
            </a:r>
            <a:r>
              <a:rPr lang="en-US" sz="1942"/>
              <a:t>) ∧ </a:t>
            </a:r>
            <a:r>
              <a:rPr i="1" lang="en-US" sz="1942"/>
              <a:t>OnHead</a:t>
            </a:r>
            <a:r>
              <a:rPr lang="en-US" sz="1942"/>
              <a:t>(</a:t>
            </a:r>
            <a:r>
              <a:rPr i="1" lang="en-US" sz="1942"/>
              <a:t>x,John</a:t>
            </a:r>
            <a:r>
              <a:rPr lang="en-US" sz="1942"/>
              <a:t>) yields:</a:t>
            </a:r>
            <a:endParaRPr/>
          </a:p>
          <a:p>
            <a:pPr indent="-149351" lvl="4" marL="2057400" rtl="0" algn="l">
              <a:lnSpc>
                <a:spcPct val="70000"/>
              </a:lnSpc>
              <a:spcBef>
                <a:spcPts val="250"/>
              </a:spcBef>
              <a:spcAft>
                <a:spcPts val="0"/>
              </a:spcAft>
              <a:buClr>
                <a:srgbClr val="1D1B10"/>
              </a:buClr>
              <a:buSzPts val="1248"/>
              <a:buNone/>
            </a:pPr>
            <a:r>
              <a:t/>
            </a:r>
            <a:endParaRPr sz="1248"/>
          </a:p>
          <a:p>
            <a:pPr indent="-342900" lvl="0" marL="342900" rtl="0" algn="ctr">
              <a:lnSpc>
                <a:spcPct val="70000"/>
              </a:lnSpc>
              <a:spcBef>
                <a:spcPts val="388"/>
              </a:spcBef>
              <a:spcAft>
                <a:spcPts val="0"/>
              </a:spcAft>
              <a:buClr>
                <a:srgbClr val="1D1B10"/>
              </a:buClr>
              <a:buSzPts val="1942"/>
              <a:buFont typeface="Calibri"/>
              <a:buNone/>
            </a:pPr>
            <a:r>
              <a:rPr i="1" lang="en-US" sz="1942"/>
              <a:t>Crown</a:t>
            </a:r>
            <a:r>
              <a:rPr lang="en-US" sz="1942"/>
              <a:t>(</a:t>
            </a:r>
            <a:r>
              <a:rPr i="1" lang="en-US" sz="1942"/>
              <a:t>C</a:t>
            </a:r>
            <a:r>
              <a:rPr baseline="-25000" i="1" lang="en-US" sz="1942"/>
              <a:t>1</a:t>
            </a:r>
            <a:r>
              <a:rPr lang="en-US" sz="1942"/>
              <a:t>) ∧ </a:t>
            </a:r>
            <a:r>
              <a:rPr i="1" lang="en-US" sz="1942"/>
              <a:t>OnHead</a:t>
            </a:r>
            <a:r>
              <a:rPr lang="en-US" sz="1942"/>
              <a:t>(</a:t>
            </a:r>
            <a:r>
              <a:rPr i="1" lang="en-US" sz="1942"/>
              <a:t>C</a:t>
            </a:r>
            <a:r>
              <a:rPr baseline="-25000" i="1" lang="en-US" sz="1942"/>
              <a:t>1</a:t>
            </a:r>
            <a:r>
              <a:rPr i="1" lang="en-US" sz="1942"/>
              <a:t>,John</a:t>
            </a:r>
            <a:r>
              <a:rPr lang="en-US" sz="1942"/>
              <a:t>)</a:t>
            </a:r>
            <a:br>
              <a:rPr lang="en-US" sz="1942"/>
            </a:br>
            <a:endParaRPr/>
          </a:p>
          <a:p>
            <a:pPr indent="-149351" lvl="4" marL="2057400" rtl="0" algn="l">
              <a:lnSpc>
                <a:spcPct val="70000"/>
              </a:lnSpc>
              <a:spcBef>
                <a:spcPts val="250"/>
              </a:spcBef>
              <a:spcAft>
                <a:spcPts val="0"/>
              </a:spcAft>
              <a:buClr>
                <a:srgbClr val="1D1B10"/>
              </a:buClr>
              <a:buSzPts val="1248"/>
              <a:buNone/>
            </a:pPr>
            <a:r>
              <a:t/>
            </a:r>
            <a:endParaRPr sz="1248"/>
          </a:p>
          <a:p>
            <a:pPr indent="-342900" lvl="0" marL="342900" rtl="0" algn="l">
              <a:lnSpc>
                <a:spcPct val="70000"/>
              </a:lnSpc>
              <a:spcBef>
                <a:spcPts val="388"/>
              </a:spcBef>
              <a:spcAft>
                <a:spcPts val="0"/>
              </a:spcAft>
              <a:buClr>
                <a:srgbClr val="1D1B10"/>
              </a:buClr>
              <a:buSzPts val="1942"/>
              <a:buFont typeface="Calibri"/>
              <a:buNone/>
            </a:pPr>
            <a:r>
              <a:rPr lang="en-US" sz="1942"/>
              <a:t>	provided </a:t>
            </a:r>
            <a:r>
              <a:rPr i="1" lang="en-US" sz="1942"/>
              <a:t>C</a:t>
            </a:r>
            <a:r>
              <a:rPr baseline="-25000" i="1" lang="en-US" sz="1942"/>
              <a:t>1</a:t>
            </a:r>
            <a:r>
              <a:rPr lang="en-US" sz="1942"/>
              <a:t> is a new constant symbol, called a </a:t>
            </a:r>
            <a:r>
              <a:rPr lang="en-US" sz="1942">
                <a:solidFill>
                  <a:schemeClr val="accent2"/>
                </a:solidFill>
              </a:rPr>
              <a:t>Skolem constant</a:t>
            </a:r>
            <a:br>
              <a:rPr lang="en-US" sz="1942"/>
            </a:br>
            <a:endParaRPr/>
          </a:p>
        </p:txBody>
      </p:sp>
      <p:cxnSp>
        <p:nvCxnSpPr>
          <p:cNvPr id="286" name="Google Shape;286;p30"/>
          <p:cNvCxnSpPr/>
          <p:nvPr/>
        </p:nvCxnSpPr>
        <p:spPr>
          <a:xfrm>
            <a:off x="3657600" y="2286000"/>
            <a:ext cx="165735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Reduction to propositional inference</a:t>
            </a:r>
            <a:endParaRPr/>
          </a:p>
        </p:txBody>
      </p:sp>
      <p:sp>
        <p:nvSpPr>
          <p:cNvPr id="292" name="Google Shape;292;p31"/>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60000"/>
              </a:lnSpc>
              <a:spcBef>
                <a:spcPts val="0"/>
              </a:spcBef>
              <a:spcAft>
                <a:spcPts val="0"/>
              </a:spcAft>
              <a:buClr>
                <a:srgbClr val="1D1B10"/>
              </a:buClr>
              <a:buSzPts val="1600"/>
              <a:buFont typeface="Corbel"/>
              <a:buNone/>
            </a:pPr>
            <a:r>
              <a:rPr lang="en-US" sz="1600">
                <a:latin typeface="Corbel"/>
                <a:ea typeface="Corbel"/>
                <a:cs typeface="Corbel"/>
                <a:sym typeface="Corbel"/>
              </a:rPr>
              <a:t>Suppose the KB contains just the following:</a:t>
            </a:r>
            <a:br>
              <a:rPr lang="en-US" sz="1600">
                <a:latin typeface="Corbel"/>
                <a:ea typeface="Corbel"/>
                <a:cs typeface="Corbel"/>
                <a:sym typeface="Corbel"/>
              </a:rPr>
            </a:br>
            <a:endParaRPr/>
          </a:p>
          <a:p>
            <a:pPr indent="-285750" lvl="1" marL="742950" rtl="0" algn="l">
              <a:lnSpc>
                <a:spcPct val="60000"/>
              </a:lnSpc>
              <a:spcBef>
                <a:spcPts val="320"/>
              </a:spcBef>
              <a:spcAft>
                <a:spcPts val="0"/>
              </a:spcAft>
              <a:buClr>
                <a:srgbClr val="1D1B10"/>
              </a:buClr>
              <a:buSzPts val="1600"/>
              <a:buFont typeface="Corbel"/>
              <a:buNone/>
            </a:pPr>
            <a:r>
              <a:rPr lang="en-US" sz="1600">
                <a:latin typeface="Corbel"/>
                <a:ea typeface="Corbel"/>
                <a:cs typeface="Corbel"/>
                <a:sym typeface="Corbel"/>
              </a:rPr>
              <a:t>∀x King(x) ∧ Greedy(x) ⇒ Evil(x)</a:t>
            </a:r>
            <a:endParaRPr/>
          </a:p>
          <a:p>
            <a:pPr indent="-285750" lvl="1" marL="742950" rtl="0" algn="l">
              <a:lnSpc>
                <a:spcPct val="60000"/>
              </a:lnSpc>
              <a:spcBef>
                <a:spcPts val="320"/>
              </a:spcBef>
              <a:spcAft>
                <a:spcPts val="0"/>
              </a:spcAft>
              <a:buClr>
                <a:srgbClr val="1D1B10"/>
              </a:buClr>
              <a:buSzPts val="1600"/>
              <a:buFont typeface="Corbel"/>
              <a:buNone/>
            </a:pPr>
            <a:r>
              <a:rPr lang="en-US" sz="1600">
                <a:latin typeface="Corbel"/>
                <a:ea typeface="Corbel"/>
                <a:cs typeface="Corbel"/>
                <a:sym typeface="Corbel"/>
              </a:rPr>
              <a:t>King(John)</a:t>
            </a:r>
            <a:endParaRPr/>
          </a:p>
          <a:p>
            <a:pPr indent="-285750" lvl="1" marL="742950" rtl="0" algn="l">
              <a:lnSpc>
                <a:spcPct val="60000"/>
              </a:lnSpc>
              <a:spcBef>
                <a:spcPts val="320"/>
              </a:spcBef>
              <a:spcAft>
                <a:spcPts val="0"/>
              </a:spcAft>
              <a:buClr>
                <a:srgbClr val="1D1B10"/>
              </a:buClr>
              <a:buSzPts val="1600"/>
              <a:buFont typeface="Corbel"/>
              <a:buNone/>
            </a:pPr>
            <a:r>
              <a:rPr lang="en-US" sz="1600">
                <a:latin typeface="Corbel"/>
                <a:ea typeface="Corbel"/>
                <a:cs typeface="Corbel"/>
                <a:sym typeface="Corbel"/>
              </a:rPr>
              <a:t>Greedy(John)</a:t>
            </a:r>
            <a:endParaRPr/>
          </a:p>
          <a:p>
            <a:pPr indent="-285750" lvl="1" marL="742950" rtl="0" algn="l">
              <a:lnSpc>
                <a:spcPct val="60000"/>
              </a:lnSpc>
              <a:spcBef>
                <a:spcPts val="320"/>
              </a:spcBef>
              <a:spcAft>
                <a:spcPts val="0"/>
              </a:spcAft>
              <a:buClr>
                <a:srgbClr val="1D1B10"/>
              </a:buClr>
              <a:buSzPts val="1600"/>
              <a:buFont typeface="Corbel"/>
              <a:buNone/>
            </a:pPr>
            <a:r>
              <a:rPr lang="en-US" sz="1600">
                <a:latin typeface="Corbel"/>
                <a:ea typeface="Corbel"/>
                <a:cs typeface="Corbel"/>
                <a:sym typeface="Corbel"/>
              </a:rPr>
              <a:t>Brother(Richard,John)</a:t>
            </a:r>
            <a:br>
              <a:rPr lang="en-US" sz="1600">
                <a:latin typeface="Corbel"/>
                <a:ea typeface="Corbel"/>
                <a:cs typeface="Corbel"/>
                <a:sym typeface="Corbel"/>
              </a:rPr>
            </a:br>
            <a:endParaRPr/>
          </a:p>
          <a:p>
            <a:pPr indent="-342900" lvl="0" marL="342900" rtl="0" algn="l">
              <a:lnSpc>
                <a:spcPct val="60000"/>
              </a:lnSpc>
              <a:spcBef>
                <a:spcPts val="320"/>
              </a:spcBef>
              <a:spcAft>
                <a:spcPts val="0"/>
              </a:spcAft>
              <a:buClr>
                <a:srgbClr val="1D1B10"/>
              </a:buClr>
              <a:buSzPts val="1600"/>
              <a:buChar char="•"/>
            </a:pPr>
            <a:r>
              <a:rPr lang="en-US" sz="1600">
                <a:latin typeface="Corbel"/>
                <a:ea typeface="Corbel"/>
                <a:cs typeface="Corbel"/>
                <a:sym typeface="Corbel"/>
              </a:rPr>
              <a:t>Instantiating the universal sentence in </a:t>
            </a:r>
            <a:r>
              <a:rPr lang="en-US" sz="1600">
                <a:solidFill>
                  <a:srgbClr val="FF0000"/>
                </a:solidFill>
                <a:latin typeface="Corbel"/>
                <a:ea typeface="Corbel"/>
                <a:cs typeface="Corbel"/>
                <a:sym typeface="Corbel"/>
              </a:rPr>
              <a:t>all possible</a:t>
            </a:r>
            <a:r>
              <a:rPr lang="en-US" sz="1600">
                <a:latin typeface="Corbel"/>
                <a:ea typeface="Corbel"/>
                <a:cs typeface="Corbel"/>
                <a:sym typeface="Corbel"/>
              </a:rPr>
              <a:t> ways, we have:</a:t>
            </a:r>
            <a:endParaRPr/>
          </a:p>
          <a:p>
            <a:pPr indent="-285750" lvl="1" marL="742950" rtl="0" algn="l">
              <a:lnSpc>
                <a:spcPct val="60000"/>
              </a:lnSpc>
              <a:spcBef>
                <a:spcPts val="320"/>
              </a:spcBef>
              <a:spcAft>
                <a:spcPts val="0"/>
              </a:spcAft>
              <a:buClr>
                <a:srgbClr val="1D1B10"/>
              </a:buClr>
              <a:buSzPts val="1600"/>
              <a:buFont typeface="Corbel"/>
              <a:buNone/>
            </a:pPr>
            <a:r>
              <a:rPr lang="en-US" sz="1600">
                <a:latin typeface="Corbel"/>
                <a:ea typeface="Corbel"/>
                <a:cs typeface="Corbel"/>
                <a:sym typeface="Corbel"/>
              </a:rPr>
              <a:t>King(John) ∧ Greedy(John) ⇒ Evil(John)</a:t>
            </a:r>
            <a:endParaRPr/>
          </a:p>
          <a:p>
            <a:pPr indent="-285750" lvl="1" marL="742950" rtl="0" algn="l">
              <a:lnSpc>
                <a:spcPct val="60000"/>
              </a:lnSpc>
              <a:spcBef>
                <a:spcPts val="320"/>
              </a:spcBef>
              <a:spcAft>
                <a:spcPts val="0"/>
              </a:spcAft>
              <a:buClr>
                <a:srgbClr val="1D1B10"/>
              </a:buClr>
              <a:buSzPts val="1600"/>
              <a:buFont typeface="Corbel"/>
              <a:buNone/>
            </a:pPr>
            <a:r>
              <a:rPr lang="en-US" sz="1600">
                <a:latin typeface="Corbel"/>
                <a:ea typeface="Corbel"/>
                <a:cs typeface="Corbel"/>
                <a:sym typeface="Corbel"/>
              </a:rPr>
              <a:t>King(Richard) ∧ Greedy(Richard) ⇒ Evil(Richard)</a:t>
            </a:r>
            <a:endParaRPr/>
          </a:p>
          <a:p>
            <a:pPr indent="-285750" lvl="1" marL="742950" rtl="0" algn="l">
              <a:lnSpc>
                <a:spcPct val="60000"/>
              </a:lnSpc>
              <a:spcBef>
                <a:spcPts val="320"/>
              </a:spcBef>
              <a:spcAft>
                <a:spcPts val="0"/>
              </a:spcAft>
              <a:buClr>
                <a:srgbClr val="1D1B10"/>
              </a:buClr>
              <a:buSzPts val="1600"/>
              <a:buFont typeface="Corbel"/>
              <a:buNone/>
            </a:pPr>
            <a:r>
              <a:rPr lang="en-US" sz="1600">
                <a:latin typeface="Corbel"/>
                <a:ea typeface="Corbel"/>
                <a:cs typeface="Corbel"/>
                <a:sym typeface="Corbel"/>
              </a:rPr>
              <a:t>King(John)</a:t>
            </a:r>
            <a:endParaRPr/>
          </a:p>
          <a:p>
            <a:pPr indent="-285750" lvl="1" marL="742950" rtl="0" algn="l">
              <a:lnSpc>
                <a:spcPct val="60000"/>
              </a:lnSpc>
              <a:spcBef>
                <a:spcPts val="320"/>
              </a:spcBef>
              <a:spcAft>
                <a:spcPts val="0"/>
              </a:spcAft>
              <a:buClr>
                <a:srgbClr val="1D1B10"/>
              </a:buClr>
              <a:buSzPts val="1600"/>
              <a:buFont typeface="Corbel"/>
              <a:buNone/>
            </a:pPr>
            <a:r>
              <a:rPr lang="en-US" sz="1600">
                <a:latin typeface="Corbel"/>
                <a:ea typeface="Corbel"/>
                <a:cs typeface="Corbel"/>
                <a:sym typeface="Corbel"/>
              </a:rPr>
              <a:t>Greedy(John)</a:t>
            </a:r>
            <a:endParaRPr/>
          </a:p>
          <a:p>
            <a:pPr indent="-285750" lvl="1" marL="742950" rtl="0" algn="l">
              <a:lnSpc>
                <a:spcPct val="60000"/>
              </a:lnSpc>
              <a:spcBef>
                <a:spcPts val="320"/>
              </a:spcBef>
              <a:spcAft>
                <a:spcPts val="0"/>
              </a:spcAft>
              <a:buClr>
                <a:srgbClr val="1D1B10"/>
              </a:buClr>
              <a:buSzPts val="1600"/>
              <a:buFont typeface="Corbel"/>
              <a:buNone/>
            </a:pPr>
            <a:r>
              <a:rPr lang="en-US" sz="1600">
                <a:latin typeface="Corbel"/>
                <a:ea typeface="Corbel"/>
                <a:cs typeface="Corbel"/>
                <a:sym typeface="Corbel"/>
              </a:rPr>
              <a:t>Brother(Richard,John)</a:t>
            </a:r>
            <a:br>
              <a:rPr lang="en-US" sz="1600">
                <a:latin typeface="Corbel"/>
                <a:ea typeface="Corbel"/>
                <a:cs typeface="Corbel"/>
                <a:sym typeface="Corbel"/>
              </a:rPr>
            </a:br>
            <a:endParaRPr/>
          </a:p>
          <a:p>
            <a:pPr indent="-342900" lvl="0" marL="342900" rtl="0" algn="l">
              <a:lnSpc>
                <a:spcPct val="60000"/>
              </a:lnSpc>
              <a:spcBef>
                <a:spcPts val="320"/>
              </a:spcBef>
              <a:spcAft>
                <a:spcPts val="0"/>
              </a:spcAft>
              <a:buClr>
                <a:srgbClr val="1D1B10"/>
              </a:buClr>
              <a:buSzPts val="1600"/>
              <a:buChar char="•"/>
            </a:pPr>
            <a:r>
              <a:rPr lang="en-US" sz="1600">
                <a:latin typeface="Corbel"/>
                <a:ea typeface="Corbel"/>
                <a:cs typeface="Corbel"/>
                <a:sym typeface="Corbel"/>
              </a:rPr>
              <a:t>The new KB is </a:t>
            </a:r>
            <a:r>
              <a:rPr lang="en-US" sz="1600">
                <a:solidFill>
                  <a:schemeClr val="accent2"/>
                </a:solidFill>
                <a:latin typeface="Corbel"/>
                <a:ea typeface="Corbel"/>
                <a:cs typeface="Corbel"/>
                <a:sym typeface="Corbel"/>
              </a:rPr>
              <a:t>propositionalized</a:t>
            </a:r>
            <a:r>
              <a:rPr lang="en-US" sz="1600">
                <a:latin typeface="Corbel"/>
                <a:ea typeface="Corbel"/>
                <a:cs typeface="Corbel"/>
                <a:sym typeface="Corbel"/>
              </a:rPr>
              <a:t>: proposition symbols are</a:t>
            </a:r>
            <a:br>
              <a:rPr lang="en-US" sz="1600">
                <a:latin typeface="Corbel"/>
                <a:ea typeface="Corbel"/>
                <a:cs typeface="Corbel"/>
                <a:sym typeface="Corbel"/>
              </a:rPr>
            </a:br>
            <a:endParaRPr/>
          </a:p>
          <a:p>
            <a:pPr indent="-285750" lvl="1" marL="742950" rtl="0" algn="ctr">
              <a:lnSpc>
                <a:spcPct val="60000"/>
              </a:lnSpc>
              <a:spcBef>
                <a:spcPts val="320"/>
              </a:spcBef>
              <a:spcAft>
                <a:spcPts val="0"/>
              </a:spcAft>
              <a:buClr>
                <a:srgbClr val="1D1B10"/>
              </a:buClr>
              <a:buSzPts val="1600"/>
              <a:buFont typeface="Corbel"/>
              <a:buNone/>
            </a:pPr>
            <a:r>
              <a:rPr lang="en-US" sz="1600">
                <a:latin typeface="Corbel"/>
                <a:ea typeface="Corbel"/>
                <a:cs typeface="Corbel"/>
                <a:sym typeface="Corbel"/>
              </a:rPr>
              <a:t> King(John), Greedy(John), Evil(John), King(Richard), etc</a:t>
            </a:r>
            <a:r>
              <a:rPr lang="en-US" sz="300"/>
              <a:t>.</a:t>
            </a:r>
            <a:br>
              <a:rPr lang="en-US" sz="300"/>
            </a:br>
            <a:endParaRPr/>
          </a:p>
          <a:p>
            <a:pPr indent="-342900" lvl="0" marL="342900" rtl="0" algn="l">
              <a:lnSpc>
                <a:spcPct val="60000"/>
              </a:lnSpc>
              <a:spcBef>
                <a:spcPts val="67"/>
              </a:spcBef>
              <a:spcAft>
                <a:spcPts val="0"/>
              </a:spcAft>
              <a:buClr>
                <a:srgbClr val="1D1B10"/>
              </a:buClr>
              <a:buSzPts val="337"/>
              <a:buFont typeface="Calibri"/>
              <a:buNone/>
            </a:pPr>
            <a:br>
              <a:rPr lang="en-US" sz="337"/>
            </a:b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Reduction (2)</a:t>
            </a:r>
            <a:endParaRPr sz="3240"/>
          </a:p>
        </p:txBody>
      </p:sp>
      <p:sp>
        <p:nvSpPr>
          <p:cNvPr id="298" name="Google Shape;298;p32"/>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1800"/>
              <a:buChar char="•"/>
            </a:pPr>
            <a:r>
              <a:rPr lang="en-US" sz="1800"/>
              <a:t>Every FOL KB can be propositionalized so as to preserve entailment</a:t>
            </a:r>
            <a:endParaRPr sz="1800"/>
          </a:p>
          <a:p>
            <a:pPr indent="-152400" lvl="4" marL="2057400" rtl="0" algn="l">
              <a:spcBef>
                <a:spcPts val="240"/>
              </a:spcBef>
              <a:spcAft>
                <a:spcPts val="0"/>
              </a:spcAft>
              <a:buClr>
                <a:srgbClr val="1D1B10"/>
              </a:buClr>
              <a:buSzPts val="1200"/>
              <a:buNone/>
            </a:pPr>
            <a:r>
              <a:t/>
            </a:r>
            <a:endParaRPr sz="1200"/>
          </a:p>
          <a:p>
            <a:pPr indent="-342900" lvl="0" marL="342900" rtl="0" algn="l">
              <a:spcBef>
                <a:spcPts val="360"/>
              </a:spcBef>
              <a:spcAft>
                <a:spcPts val="0"/>
              </a:spcAft>
              <a:buClr>
                <a:srgbClr val="1D1B10"/>
              </a:buClr>
              <a:buSzPts val="1800"/>
              <a:buChar char="•"/>
            </a:pPr>
            <a:r>
              <a:rPr lang="en-US" sz="1800"/>
              <a:t>(A ground sentence is entailed by new KB iff entailed by original KB)</a:t>
            </a:r>
            <a:endParaRPr sz="1800"/>
          </a:p>
          <a:p>
            <a:pPr indent="-152400" lvl="4" marL="2057400" rtl="0" algn="l">
              <a:spcBef>
                <a:spcPts val="240"/>
              </a:spcBef>
              <a:spcAft>
                <a:spcPts val="0"/>
              </a:spcAft>
              <a:buClr>
                <a:srgbClr val="1D1B10"/>
              </a:buClr>
              <a:buSzPts val="1200"/>
              <a:buNone/>
            </a:pPr>
            <a:r>
              <a:t/>
            </a:r>
            <a:endParaRPr sz="1200"/>
          </a:p>
          <a:p>
            <a:pPr indent="-342900" lvl="0" marL="342900" rtl="0" algn="l">
              <a:spcBef>
                <a:spcPts val="360"/>
              </a:spcBef>
              <a:spcAft>
                <a:spcPts val="0"/>
              </a:spcAft>
              <a:buClr>
                <a:srgbClr val="1D1B10"/>
              </a:buClr>
              <a:buSzPts val="1800"/>
              <a:buChar char="•"/>
            </a:pPr>
            <a:r>
              <a:rPr lang="en-US" sz="1800"/>
              <a:t>Idea: propositionalize KB and query, apply resolution, return result</a:t>
            </a:r>
            <a:endParaRPr sz="1800"/>
          </a:p>
          <a:p>
            <a:pPr indent="-152400" lvl="4" marL="2057400" rtl="0" algn="l">
              <a:spcBef>
                <a:spcPts val="240"/>
              </a:spcBef>
              <a:spcAft>
                <a:spcPts val="0"/>
              </a:spcAft>
              <a:buClr>
                <a:srgbClr val="1D1B10"/>
              </a:buClr>
              <a:buSzPts val="1200"/>
              <a:buNone/>
            </a:pPr>
            <a:r>
              <a:t/>
            </a:r>
            <a:endParaRPr sz="1200"/>
          </a:p>
          <a:p>
            <a:pPr indent="-342900" lvl="0" marL="342900" rtl="0" algn="l">
              <a:spcBef>
                <a:spcPts val="360"/>
              </a:spcBef>
              <a:spcAft>
                <a:spcPts val="0"/>
              </a:spcAft>
              <a:buClr>
                <a:srgbClr val="1D1B10"/>
              </a:buClr>
              <a:buSzPts val="1800"/>
              <a:buChar char="•"/>
            </a:pPr>
            <a:r>
              <a:rPr lang="en-US" sz="1800"/>
              <a:t>Problem: with function symbols, there are infinitely many ground terms,</a:t>
            </a:r>
            <a:endParaRPr/>
          </a:p>
          <a:p>
            <a:pPr indent="-285750" lvl="1" marL="742950" rtl="0" algn="l">
              <a:spcBef>
                <a:spcPts val="300"/>
              </a:spcBef>
              <a:spcAft>
                <a:spcPts val="0"/>
              </a:spcAft>
              <a:buClr>
                <a:srgbClr val="1D1B10"/>
              </a:buClr>
              <a:buSzPts val="1500"/>
              <a:buChar char="–"/>
            </a:pPr>
            <a:r>
              <a:rPr lang="en-US" sz="1500"/>
              <a:t>e.g., </a:t>
            </a:r>
            <a:r>
              <a:rPr i="1" lang="en-US" sz="1500"/>
              <a:t>Father</a:t>
            </a:r>
            <a:r>
              <a:rPr lang="en-US" sz="1500"/>
              <a:t>(</a:t>
            </a:r>
            <a:r>
              <a:rPr i="1" lang="en-US" sz="1500"/>
              <a:t>Father</a:t>
            </a:r>
            <a:r>
              <a:rPr lang="en-US" sz="1500"/>
              <a:t>(</a:t>
            </a:r>
            <a:r>
              <a:rPr i="1" lang="en-US" sz="1500"/>
              <a:t>Father</a:t>
            </a:r>
            <a:r>
              <a:rPr lang="en-US" sz="1500"/>
              <a:t>(</a:t>
            </a:r>
            <a:r>
              <a:rPr i="1" lang="en-US" sz="1500"/>
              <a:t>John</a:t>
            </a:r>
            <a:r>
              <a:rPr lang="en-US" sz="1500"/>
              <a:t>)))</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3"/>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Reduction  (3)</a:t>
            </a:r>
            <a:endParaRPr sz="3240"/>
          </a:p>
        </p:txBody>
      </p:sp>
      <p:sp>
        <p:nvSpPr>
          <p:cNvPr id="304" name="Google Shape;304;p33"/>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Clr>
                <a:srgbClr val="1D1B10"/>
              </a:buClr>
              <a:buSzPts val="1500"/>
              <a:buFont typeface="Calibri"/>
              <a:buNone/>
            </a:pPr>
            <a:r>
              <a:rPr lang="en-US" sz="1500"/>
              <a:t>Theorem: Herbrand (1930). If a sentence α is entailed by an FOL KB, it is entailed by a </a:t>
            </a:r>
            <a:r>
              <a:rPr lang="en-US" sz="1500">
                <a:solidFill>
                  <a:srgbClr val="FF0000"/>
                </a:solidFill>
              </a:rPr>
              <a:t>finite </a:t>
            </a:r>
            <a:r>
              <a:rPr lang="en-US" sz="1500"/>
              <a:t>subset of the propositionalized KB</a:t>
            </a:r>
            <a:br>
              <a:rPr lang="en-US" sz="1500"/>
            </a:br>
            <a:endParaRPr/>
          </a:p>
          <a:p>
            <a:pPr indent="-247650" lvl="0" marL="342900" rtl="0" algn="l">
              <a:lnSpc>
                <a:spcPct val="70000"/>
              </a:lnSpc>
              <a:spcBef>
                <a:spcPts val="300"/>
              </a:spcBef>
              <a:spcAft>
                <a:spcPts val="0"/>
              </a:spcAft>
              <a:buClr>
                <a:srgbClr val="1D1B10"/>
              </a:buClr>
              <a:buSzPts val="1500"/>
              <a:buNone/>
            </a:pPr>
            <a:r>
              <a:t/>
            </a:r>
            <a:endParaRPr sz="1500"/>
          </a:p>
          <a:p>
            <a:pPr indent="-342900" lvl="0" marL="342900" rtl="0" algn="l">
              <a:lnSpc>
                <a:spcPct val="70000"/>
              </a:lnSpc>
              <a:spcBef>
                <a:spcPts val="300"/>
              </a:spcBef>
              <a:spcAft>
                <a:spcPts val="0"/>
              </a:spcAft>
              <a:buClr>
                <a:srgbClr val="1D1B10"/>
              </a:buClr>
              <a:buSzPts val="1500"/>
              <a:buFont typeface="Calibri"/>
              <a:buNone/>
            </a:pPr>
            <a:r>
              <a:rPr lang="en-US" sz="1500"/>
              <a:t>Idea: For </a:t>
            </a:r>
            <a:r>
              <a:rPr i="1" lang="en-US" sz="1500"/>
              <a:t>n</a:t>
            </a:r>
            <a:r>
              <a:rPr lang="en-US" sz="1500"/>
              <a:t> = 0 to ∞ do</a:t>
            </a:r>
            <a:endParaRPr/>
          </a:p>
          <a:p>
            <a:pPr indent="-285750" lvl="1" marL="742950" rtl="0" algn="l">
              <a:lnSpc>
                <a:spcPct val="70000"/>
              </a:lnSpc>
              <a:spcBef>
                <a:spcPts val="270"/>
              </a:spcBef>
              <a:spcAft>
                <a:spcPts val="0"/>
              </a:spcAft>
              <a:buClr>
                <a:srgbClr val="1D1B10"/>
              </a:buClr>
              <a:buSzPts val="1350"/>
              <a:buFont typeface="Calibri"/>
              <a:buNone/>
            </a:pPr>
            <a:r>
              <a:rPr lang="en-US" sz="1350"/>
              <a:t>    create a propositional KB by instantiating with depth-$n$ terms</a:t>
            </a:r>
            <a:endParaRPr/>
          </a:p>
          <a:p>
            <a:pPr indent="-285750" lvl="1" marL="742950" rtl="0" algn="l">
              <a:lnSpc>
                <a:spcPct val="70000"/>
              </a:lnSpc>
              <a:spcBef>
                <a:spcPts val="270"/>
              </a:spcBef>
              <a:spcAft>
                <a:spcPts val="0"/>
              </a:spcAft>
              <a:buClr>
                <a:srgbClr val="1D1B10"/>
              </a:buClr>
              <a:buSzPts val="1350"/>
              <a:buFont typeface="Calibri"/>
              <a:buNone/>
            </a:pPr>
            <a:r>
              <a:rPr lang="en-US" sz="1350"/>
              <a:t>    see if α is entailed by this KB</a:t>
            </a:r>
            <a:br>
              <a:rPr lang="en-US" sz="1350"/>
            </a:br>
            <a:endParaRPr/>
          </a:p>
          <a:p>
            <a:pPr indent="-342900" lvl="0" marL="342900" rtl="0" algn="l">
              <a:lnSpc>
                <a:spcPct val="70000"/>
              </a:lnSpc>
              <a:spcBef>
                <a:spcPts val="300"/>
              </a:spcBef>
              <a:spcAft>
                <a:spcPts val="0"/>
              </a:spcAft>
              <a:buClr>
                <a:srgbClr val="1D1B10"/>
              </a:buClr>
              <a:buSzPts val="1500"/>
              <a:buFont typeface="Calibri"/>
              <a:buNone/>
            </a:pPr>
            <a:r>
              <a:t/>
            </a:r>
            <a:endParaRPr sz="1500"/>
          </a:p>
          <a:p>
            <a:pPr indent="-342900" lvl="0" marL="342900" rtl="0" algn="l">
              <a:lnSpc>
                <a:spcPct val="70000"/>
              </a:lnSpc>
              <a:spcBef>
                <a:spcPts val="300"/>
              </a:spcBef>
              <a:spcAft>
                <a:spcPts val="0"/>
              </a:spcAft>
              <a:buClr>
                <a:srgbClr val="1D1B10"/>
              </a:buClr>
              <a:buSzPts val="1500"/>
              <a:buFont typeface="Calibri"/>
              <a:buNone/>
            </a:pPr>
            <a:r>
              <a:rPr lang="en-US" sz="1500"/>
              <a:t>Problem: works if α is entailed, loops if α is not entailed</a:t>
            </a:r>
            <a:br>
              <a:rPr lang="en-US" sz="1500"/>
            </a:br>
            <a:endParaRPr/>
          </a:p>
          <a:p>
            <a:pPr indent="-342900" lvl="0" marL="342900" rtl="0" algn="l">
              <a:lnSpc>
                <a:spcPct val="70000"/>
              </a:lnSpc>
              <a:spcBef>
                <a:spcPts val="300"/>
              </a:spcBef>
              <a:spcAft>
                <a:spcPts val="0"/>
              </a:spcAft>
              <a:buClr>
                <a:srgbClr val="1D1B10"/>
              </a:buClr>
              <a:buSzPts val="1500"/>
              <a:buFont typeface="Calibri"/>
              <a:buNone/>
            </a:pPr>
            <a:r>
              <a:t/>
            </a:r>
            <a:endParaRPr sz="1500"/>
          </a:p>
          <a:p>
            <a:pPr indent="-342900" lvl="0" marL="342900" rtl="0" algn="l">
              <a:lnSpc>
                <a:spcPct val="70000"/>
              </a:lnSpc>
              <a:spcBef>
                <a:spcPts val="300"/>
              </a:spcBef>
              <a:spcAft>
                <a:spcPts val="0"/>
              </a:spcAft>
              <a:buClr>
                <a:srgbClr val="1D1B10"/>
              </a:buClr>
              <a:buSzPts val="1500"/>
              <a:buFont typeface="Calibri"/>
              <a:buNone/>
            </a:pPr>
            <a:r>
              <a:rPr lang="en-US" sz="1500"/>
              <a:t>Theorem: Turing (1936), Church (1936) Entailment for FOL is</a:t>
            </a:r>
            <a:br>
              <a:rPr lang="en-US" sz="1500"/>
            </a:br>
            <a:r>
              <a:rPr lang="en-US" sz="1500"/>
              <a:t> </a:t>
            </a:r>
            <a:r>
              <a:rPr lang="en-US" sz="1500">
                <a:solidFill>
                  <a:schemeClr val="accent2"/>
                </a:solidFill>
              </a:rPr>
              <a:t>semidecidable</a:t>
            </a:r>
            <a:r>
              <a:rPr lang="en-US" sz="1500"/>
              <a:t> (algorithms exist that say yes to every entailed sentence, but no algorithm exists that also says no to every nonentailed sentence.)</a:t>
            </a:r>
            <a:br>
              <a:rPr lang="en-US" sz="1500"/>
            </a:b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4"/>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2700"/>
              <a:buFont typeface="Calibri"/>
              <a:buNone/>
            </a:pPr>
            <a:r>
              <a:rPr lang="en-US" sz="2700"/>
              <a:t>Problems with</a:t>
            </a:r>
            <a:r>
              <a:rPr lang="en-US" sz="3240"/>
              <a:t> </a:t>
            </a:r>
            <a:r>
              <a:rPr lang="en-US" sz="2700"/>
              <a:t>propositionalization</a:t>
            </a:r>
            <a:endParaRPr/>
          </a:p>
        </p:txBody>
      </p:sp>
      <p:sp>
        <p:nvSpPr>
          <p:cNvPr id="310" name="Google Shape;310;p34"/>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1D1B10"/>
              </a:buClr>
              <a:buSzPts val="1500"/>
              <a:buChar char="•"/>
            </a:pPr>
            <a:r>
              <a:rPr lang="en-US" sz="1500"/>
              <a:t>Propositionalization seems to generate lots of irrelevant sentences.</a:t>
            </a:r>
            <a:endParaRPr/>
          </a:p>
          <a:p>
            <a:pPr indent="-247650" lvl="0" marL="342900" rtl="0" algn="l">
              <a:lnSpc>
                <a:spcPct val="80000"/>
              </a:lnSpc>
              <a:spcBef>
                <a:spcPts val="300"/>
              </a:spcBef>
              <a:spcAft>
                <a:spcPts val="0"/>
              </a:spcAft>
              <a:buClr>
                <a:srgbClr val="1D1B10"/>
              </a:buClr>
              <a:buSzPts val="1500"/>
              <a:buNone/>
            </a:pPr>
            <a:r>
              <a:t/>
            </a:r>
            <a:endParaRPr sz="1500"/>
          </a:p>
          <a:p>
            <a:pPr indent="-342900" lvl="0" marL="342900" rtl="0" algn="l">
              <a:lnSpc>
                <a:spcPct val="80000"/>
              </a:lnSpc>
              <a:spcBef>
                <a:spcPts val="300"/>
              </a:spcBef>
              <a:spcAft>
                <a:spcPts val="0"/>
              </a:spcAft>
              <a:buClr>
                <a:srgbClr val="1D1B10"/>
              </a:buClr>
              <a:buSzPts val="1500"/>
              <a:buChar char="•"/>
            </a:pPr>
            <a:r>
              <a:rPr lang="en-US" sz="1500"/>
              <a:t>E.g., from:</a:t>
            </a:r>
            <a:endParaRPr sz="1500"/>
          </a:p>
          <a:p>
            <a:pPr indent="-285750" lvl="1" marL="742950" rtl="0" algn="l">
              <a:lnSpc>
                <a:spcPct val="80000"/>
              </a:lnSpc>
              <a:spcBef>
                <a:spcPts val="270"/>
              </a:spcBef>
              <a:spcAft>
                <a:spcPts val="0"/>
              </a:spcAft>
              <a:buClr>
                <a:srgbClr val="1D1B10"/>
              </a:buClr>
              <a:buSzPts val="1350"/>
              <a:buFont typeface="Calibri"/>
              <a:buNone/>
            </a:pPr>
            <a:r>
              <a:rPr lang="en-US" sz="1350"/>
              <a:t>∀x King(x) ∧ Greedy(x) ⇒ Evil(x)</a:t>
            </a:r>
            <a:endParaRPr/>
          </a:p>
          <a:p>
            <a:pPr indent="-285750" lvl="1" marL="742950" rtl="0" algn="l">
              <a:lnSpc>
                <a:spcPct val="80000"/>
              </a:lnSpc>
              <a:spcBef>
                <a:spcPts val="270"/>
              </a:spcBef>
              <a:spcAft>
                <a:spcPts val="0"/>
              </a:spcAft>
              <a:buClr>
                <a:srgbClr val="1D1B10"/>
              </a:buClr>
              <a:buSzPts val="1350"/>
              <a:buFont typeface="Calibri"/>
              <a:buNone/>
            </a:pPr>
            <a:r>
              <a:rPr lang="en-US" sz="1350"/>
              <a:t>King(John)</a:t>
            </a:r>
            <a:endParaRPr/>
          </a:p>
          <a:p>
            <a:pPr indent="-285750" lvl="1" marL="742950" rtl="0" algn="l">
              <a:lnSpc>
                <a:spcPct val="80000"/>
              </a:lnSpc>
              <a:spcBef>
                <a:spcPts val="270"/>
              </a:spcBef>
              <a:spcAft>
                <a:spcPts val="0"/>
              </a:spcAft>
              <a:buClr>
                <a:srgbClr val="1D1B10"/>
              </a:buClr>
              <a:buSzPts val="1350"/>
              <a:buFont typeface="Calibri"/>
              <a:buNone/>
            </a:pPr>
            <a:r>
              <a:rPr lang="en-US" sz="1350"/>
              <a:t>∀y Greedy(y)</a:t>
            </a:r>
            <a:endParaRPr/>
          </a:p>
          <a:p>
            <a:pPr indent="-285750" lvl="1" marL="742950" rtl="0" algn="l">
              <a:lnSpc>
                <a:spcPct val="80000"/>
              </a:lnSpc>
              <a:spcBef>
                <a:spcPts val="270"/>
              </a:spcBef>
              <a:spcAft>
                <a:spcPts val="0"/>
              </a:spcAft>
              <a:buClr>
                <a:srgbClr val="1D1B10"/>
              </a:buClr>
              <a:buSzPts val="1350"/>
              <a:buFont typeface="Calibri"/>
              <a:buNone/>
            </a:pPr>
            <a:r>
              <a:rPr lang="en-US" sz="1350"/>
              <a:t>Brother(Richard,John)</a:t>
            </a:r>
            <a:br>
              <a:rPr lang="en-US" sz="1350"/>
            </a:br>
            <a:endParaRPr/>
          </a:p>
          <a:p>
            <a:pPr indent="-247650" lvl="0" marL="342900" rtl="0" algn="l">
              <a:lnSpc>
                <a:spcPct val="80000"/>
              </a:lnSpc>
              <a:spcBef>
                <a:spcPts val="300"/>
              </a:spcBef>
              <a:spcAft>
                <a:spcPts val="0"/>
              </a:spcAft>
              <a:buClr>
                <a:srgbClr val="1D1B10"/>
              </a:buClr>
              <a:buSzPts val="1500"/>
              <a:buNone/>
            </a:pPr>
            <a:r>
              <a:t/>
            </a:r>
            <a:endParaRPr sz="1500"/>
          </a:p>
          <a:p>
            <a:pPr indent="-342900" lvl="0" marL="342900" rtl="0" algn="l">
              <a:lnSpc>
                <a:spcPct val="80000"/>
              </a:lnSpc>
              <a:spcBef>
                <a:spcPts val="300"/>
              </a:spcBef>
              <a:spcAft>
                <a:spcPts val="0"/>
              </a:spcAft>
              <a:buClr>
                <a:srgbClr val="1D1B10"/>
              </a:buClr>
              <a:buSzPts val="1500"/>
              <a:buChar char="•"/>
            </a:pPr>
            <a:r>
              <a:rPr lang="en-US" sz="1500"/>
              <a:t>it seems obvious that </a:t>
            </a:r>
            <a:r>
              <a:rPr i="1" lang="en-US" sz="1500"/>
              <a:t>Evil</a:t>
            </a:r>
            <a:r>
              <a:rPr lang="en-US" sz="1500"/>
              <a:t>(</a:t>
            </a:r>
            <a:r>
              <a:rPr i="1" lang="en-US" sz="1500"/>
              <a:t>John</a:t>
            </a:r>
            <a:r>
              <a:rPr lang="en-US" sz="1500"/>
              <a:t>), but propositionalization produces lots of facts such as </a:t>
            </a:r>
            <a:r>
              <a:rPr i="1" lang="en-US" sz="1500"/>
              <a:t>Greedy</a:t>
            </a:r>
            <a:r>
              <a:rPr lang="en-US" sz="1500"/>
              <a:t>(</a:t>
            </a:r>
            <a:r>
              <a:rPr i="1" lang="en-US" sz="1500"/>
              <a:t>Richard</a:t>
            </a:r>
            <a:r>
              <a:rPr lang="en-US" sz="1500"/>
              <a:t>) that are irrelevant</a:t>
            </a:r>
            <a:endParaRPr sz="1500"/>
          </a:p>
          <a:p>
            <a:pPr indent="-247650" lvl="0" marL="342900" rtl="0" algn="l">
              <a:lnSpc>
                <a:spcPct val="80000"/>
              </a:lnSpc>
              <a:spcBef>
                <a:spcPts val="300"/>
              </a:spcBef>
              <a:spcAft>
                <a:spcPts val="0"/>
              </a:spcAft>
              <a:buClr>
                <a:srgbClr val="1D1B10"/>
              </a:buClr>
              <a:buSzPts val="1500"/>
              <a:buNone/>
            </a:pPr>
            <a:r>
              <a:t/>
            </a:r>
            <a:endParaRPr sz="1500"/>
          </a:p>
          <a:p>
            <a:pPr indent="-342900" lvl="0" marL="342900" rtl="0" algn="l">
              <a:lnSpc>
                <a:spcPct val="80000"/>
              </a:lnSpc>
              <a:spcBef>
                <a:spcPts val="300"/>
              </a:spcBef>
              <a:spcAft>
                <a:spcPts val="0"/>
              </a:spcAft>
              <a:buClr>
                <a:srgbClr val="1D1B10"/>
              </a:buClr>
              <a:buSzPts val="1500"/>
              <a:buChar char="•"/>
            </a:pPr>
            <a:r>
              <a:rPr lang="en-US" sz="1500"/>
              <a:t>With </a:t>
            </a:r>
            <a:r>
              <a:rPr i="1" lang="en-US" sz="1500"/>
              <a:t>p k</a:t>
            </a:r>
            <a:r>
              <a:rPr lang="en-US" sz="1500"/>
              <a:t>-ary predicates and </a:t>
            </a:r>
            <a:r>
              <a:rPr i="1" lang="en-US" sz="1500"/>
              <a:t>n</a:t>
            </a:r>
            <a:r>
              <a:rPr lang="en-US" sz="1500"/>
              <a:t> constants, there are </a:t>
            </a:r>
            <a:r>
              <a:rPr i="1" lang="en-US" sz="1500"/>
              <a:t>p·n</a:t>
            </a:r>
            <a:r>
              <a:rPr baseline="30000" i="1" lang="en-US" sz="1500"/>
              <a:t>k</a:t>
            </a:r>
            <a:r>
              <a:rPr lang="en-US" sz="1500"/>
              <a:t> instantiations.</a:t>
            </a:r>
            <a:endParaRPr sz="1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Unification (1)</a:t>
            </a:r>
            <a:endParaRPr sz="3240"/>
          </a:p>
        </p:txBody>
      </p:sp>
      <p:sp>
        <p:nvSpPr>
          <p:cNvPr id="316" name="Google Shape;316;p35"/>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1D1B10"/>
              </a:buClr>
              <a:buSzPts val="1387"/>
              <a:buChar char="•"/>
            </a:pPr>
            <a:r>
              <a:rPr lang="en-US" sz="1387">
                <a:latin typeface="Corbel"/>
                <a:ea typeface="Corbel"/>
                <a:cs typeface="Corbel"/>
                <a:sym typeface="Corbel"/>
              </a:rPr>
              <a:t>We can get the inference immediately if we can find a substitution θ such that </a:t>
            </a:r>
            <a:r>
              <a:rPr i="1" lang="en-US" sz="1387">
                <a:latin typeface="Corbel"/>
                <a:ea typeface="Corbel"/>
                <a:cs typeface="Corbel"/>
                <a:sym typeface="Corbel"/>
              </a:rPr>
              <a:t>King(x) </a:t>
            </a:r>
            <a:r>
              <a:rPr lang="en-US" sz="1387">
                <a:latin typeface="Corbel"/>
                <a:ea typeface="Corbel"/>
                <a:cs typeface="Corbel"/>
                <a:sym typeface="Corbel"/>
              </a:rPr>
              <a:t>and </a:t>
            </a:r>
            <a:r>
              <a:rPr i="1" lang="en-US" sz="1387">
                <a:latin typeface="Corbel"/>
                <a:ea typeface="Corbel"/>
                <a:cs typeface="Corbel"/>
                <a:sym typeface="Corbel"/>
              </a:rPr>
              <a:t>Greedy(x) </a:t>
            </a:r>
            <a:r>
              <a:rPr lang="en-US" sz="1387">
                <a:latin typeface="Corbel"/>
                <a:ea typeface="Corbel"/>
                <a:cs typeface="Corbel"/>
                <a:sym typeface="Corbel"/>
              </a:rPr>
              <a:t>match </a:t>
            </a:r>
            <a:r>
              <a:rPr i="1" lang="en-US" sz="1387">
                <a:latin typeface="Corbel"/>
                <a:ea typeface="Corbel"/>
                <a:cs typeface="Corbel"/>
                <a:sym typeface="Corbel"/>
              </a:rPr>
              <a:t>King(John)</a:t>
            </a:r>
            <a:r>
              <a:rPr lang="en-US" sz="1387">
                <a:latin typeface="Corbel"/>
                <a:ea typeface="Corbel"/>
                <a:cs typeface="Corbel"/>
                <a:sym typeface="Corbel"/>
              </a:rPr>
              <a:t> and </a:t>
            </a:r>
            <a:r>
              <a:rPr i="1" lang="en-US" sz="1387">
                <a:latin typeface="Corbel"/>
                <a:ea typeface="Corbel"/>
                <a:cs typeface="Corbel"/>
                <a:sym typeface="Corbel"/>
              </a:rPr>
              <a:t>Greedy(y)</a:t>
            </a:r>
            <a:endParaRPr sz="1387">
              <a:latin typeface="Corbel"/>
              <a:ea typeface="Corbel"/>
              <a:cs typeface="Corbel"/>
              <a:sym typeface="Corbel"/>
            </a:endParaRPr>
          </a:p>
          <a:p>
            <a:pPr indent="-166941" lvl="4" marL="2057400" rtl="0" algn="l">
              <a:lnSpc>
                <a:spcPct val="80000"/>
              </a:lnSpc>
              <a:spcBef>
                <a:spcPts val="194"/>
              </a:spcBef>
              <a:spcAft>
                <a:spcPts val="0"/>
              </a:spcAft>
              <a:buClr>
                <a:srgbClr val="1D1B10"/>
              </a:buClr>
              <a:buSzPts val="971"/>
              <a:buNone/>
            </a:pPr>
            <a:r>
              <a:t/>
            </a:r>
            <a:endParaRPr sz="971">
              <a:latin typeface="Corbel"/>
              <a:ea typeface="Corbel"/>
              <a:cs typeface="Corbel"/>
              <a:sym typeface="Corbel"/>
            </a:endParaRPr>
          </a:p>
          <a:p>
            <a:pPr indent="-342900" lvl="0" marL="342900" rtl="0" algn="l">
              <a:lnSpc>
                <a:spcPct val="80000"/>
              </a:lnSpc>
              <a:spcBef>
                <a:spcPts val="277"/>
              </a:spcBef>
              <a:spcAft>
                <a:spcPts val="0"/>
              </a:spcAft>
              <a:buClr>
                <a:srgbClr val="1D1B10"/>
              </a:buClr>
              <a:buSzPts val="1387"/>
              <a:buFont typeface="Corbel"/>
              <a:buNone/>
            </a:pPr>
            <a:r>
              <a:rPr lang="en-US" sz="1387">
                <a:latin typeface="Corbel"/>
                <a:ea typeface="Corbel"/>
                <a:cs typeface="Corbel"/>
                <a:sym typeface="Corbel"/>
              </a:rPr>
              <a:t>θ = {x/John,y/John} works</a:t>
            </a:r>
            <a:br>
              <a:rPr lang="en-US" sz="1387">
                <a:latin typeface="Corbel"/>
                <a:ea typeface="Corbel"/>
                <a:cs typeface="Corbel"/>
                <a:sym typeface="Corbel"/>
              </a:rPr>
            </a:br>
            <a:endParaRPr/>
          </a:p>
          <a:p>
            <a:pPr indent="-166941" lvl="4" marL="2057400" rtl="0" algn="l">
              <a:lnSpc>
                <a:spcPct val="80000"/>
              </a:lnSpc>
              <a:spcBef>
                <a:spcPts val="194"/>
              </a:spcBef>
              <a:spcAft>
                <a:spcPts val="0"/>
              </a:spcAft>
              <a:buClr>
                <a:srgbClr val="1D1B10"/>
              </a:buClr>
              <a:buSzPts val="971"/>
              <a:buNone/>
            </a:pPr>
            <a:r>
              <a:t/>
            </a:r>
            <a:endParaRPr sz="971">
              <a:latin typeface="Corbel"/>
              <a:ea typeface="Corbel"/>
              <a:cs typeface="Corbel"/>
              <a:sym typeface="Corbel"/>
            </a:endParaRPr>
          </a:p>
          <a:p>
            <a:pPr indent="-342900" lvl="0" marL="342900" rtl="0" algn="l">
              <a:lnSpc>
                <a:spcPct val="80000"/>
              </a:lnSpc>
              <a:spcBef>
                <a:spcPts val="277"/>
              </a:spcBef>
              <a:spcAft>
                <a:spcPts val="0"/>
              </a:spcAft>
              <a:buClr>
                <a:srgbClr val="1D1B10"/>
              </a:buClr>
              <a:buSzPts val="1387"/>
              <a:buChar char="•"/>
            </a:pPr>
            <a:r>
              <a:rPr lang="en-US" sz="1387">
                <a:latin typeface="Corbel"/>
                <a:ea typeface="Corbel"/>
                <a:cs typeface="Corbel"/>
                <a:sym typeface="Corbel"/>
              </a:rPr>
              <a:t>Unify(α,β) = θ if αθ = βθ </a:t>
            </a:r>
            <a:br>
              <a:rPr lang="en-US" sz="1387">
                <a:latin typeface="Corbel"/>
                <a:ea typeface="Corbel"/>
                <a:cs typeface="Corbel"/>
                <a:sym typeface="Corbel"/>
              </a:rPr>
            </a:br>
            <a:endParaRPr sz="971">
              <a:latin typeface="Corbel"/>
              <a:ea typeface="Corbel"/>
              <a:cs typeface="Corbel"/>
              <a:sym typeface="Corbel"/>
            </a:endParaRPr>
          </a:p>
          <a:p>
            <a:pPr indent="-342900" lvl="0" marL="342900" rtl="0" algn="l">
              <a:lnSpc>
                <a:spcPct val="80000"/>
              </a:lnSpc>
              <a:spcBef>
                <a:spcPts val="277"/>
              </a:spcBef>
              <a:spcAft>
                <a:spcPts val="0"/>
              </a:spcAft>
              <a:buClr>
                <a:srgbClr val="1D1B10"/>
              </a:buClr>
              <a:buSzPts val="1387"/>
              <a:buFont typeface="Corbel"/>
              <a:buNone/>
            </a:pPr>
            <a:r>
              <a:rPr lang="en-US" sz="1387">
                <a:latin typeface="Corbel"/>
                <a:ea typeface="Corbel"/>
                <a:cs typeface="Corbel"/>
                <a:sym typeface="Corbel"/>
              </a:rPr>
              <a:t>p 			q	 		θ  </a:t>
            </a:r>
            <a:endParaRPr/>
          </a:p>
          <a:p>
            <a:pPr indent="-342900" lvl="0" marL="342900" rtl="0" algn="l">
              <a:lnSpc>
                <a:spcPct val="80000"/>
              </a:lnSpc>
              <a:spcBef>
                <a:spcPts val="277"/>
              </a:spcBef>
              <a:spcAft>
                <a:spcPts val="0"/>
              </a:spcAft>
              <a:buClr>
                <a:srgbClr val="1D1B10"/>
              </a:buClr>
              <a:buSzPts val="1387"/>
              <a:buFont typeface="Corbel"/>
              <a:buNone/>
            </a:pPr>
            <a:r>
              <a:rPr lang="en-US" sz="1387">
                <a:latin typeface="Corbel"/>
                <a:ea typeface="Corbel"/>
                <a:cs typeface="Corbel"/>
                <a:sym typeface="Corbel"/>
              </a:rPr>
              <a:t>Knows(John,x) 	Knows(John,Jane) 	</a:t>
            </a:r>
            <a:endParaRPr sz="1387">
              <a:solidFill>
                <a:srgbClr val="CC0099"/>
              </a:solidFill>
              <a:latin typeface="Corbel"/>
              <a:ea typeface="Corbel"/>
              <a:cs typeface="Corbel"/>
              <a:sym typeface="Corbel"/>
            </a:endParaRPr>
          </a:p>
          <a:p>
            <a:pPr indent="-342900" lvl="0" marL="342900" rtl="0" algn="l">
              <a:lnSpc>
                <a:spcPct val="80000"/>
              </a:lnSpc>
              <a:spcBef>
                <a:spcPts val="277"/>
              </a:spcBef>
              <a:spcAft>
                <a:spcPts val="0"/>
              </a:spcAft>
              <a:buClr>
                <a:srgbClr val="1D1B10"/>
              </a:buClr>
              <a:buSzPts val="1387"/>
              <a:buFont typeface="Corbel"/>
              <a:buNone/>
            </a:pPr>
            <a:r>
              <a:rPr lang="en-US" sz="1387">
                <a:latin typeface="Corbel"/>
                <a:ea typeface="Corbel"/>
                <a:cs typeface="Corbel"/>
                <a:sym typeface="Corbel"/>
              </a:rPr>
              <a:t>Knows(John,x)	Knows(y,OJ) 		</a:t>
            </a:r>
            <a:endParaRPr sz="1387">
              <a:solidFill>
                <a:srgbClr val="CC0099"/>
              </a:solidFill>
              <a:latin typeface="Corbel"/>
              <a:ea typeface="Corbel"/>
              <a:cs typeface="Corbel"/>
              <a:sym typeface="Corbel"/>
            </a:endParaRPr>
          </a:p>
          <a:p>
            <a:pPr indent="-342900" lvl="0" marL="342900" rtl="0" algn="l">
              <a:lnSpc>
                <a:spcPct val="80000"/>
              </a:lnSpc>
              <a:spcBef>
                <a:spcPts val="277"/>
              </a:spcBef>
              <a:spcAft>
                <a:spcPts val="0"/>
              </a:spcAft>
              <a:buClr>
                <a:srgbClr val="1D1B10"/>
              </a:buClr>
              <a:buSzPts val="1387"/>
              <a:buFont typeface="Corbel"/>
              <a:buNone/>
            </a:pPr>
            <a:r>
              <a:rPr lang="en-US" sz="1387">
                <a:latin typeface="Corbel"/>
                <a:ea typeface="Corbel"/>
                <a:cs typeface="Corbel"/>
                <a:sym typeface="Corbel"/>
              </a:rPr>
              <a:t>Knows(John,x) 	Knows(y,Mother(y))	</a:t>
            </a:r>
            <a:endParaRPr sz="1387">
              <a:solidFill>
                <a:srgbClr val="CC0099"/>
              </a:solidFill>
              <a:latin typeface="Corbel"/>
              <a:ea typeface="Corbel"/>
              <a:cs typeface="Corbel"/>
              <a:sym typeface="Corbel"/>
            </a:endParaRPr>
          </a:p>
          <a:p>
            <a:pPr indent="-342900" lvl="0" marL="342900" rtl="0" algn="l">
              <a:lnSpc>
                <a:spcPct val="80000"/>
              </a:lnSpc>
              <a:spcBef>
                <a:spcPts val="277"/>
              </a:spcBef>
              <a:spcAft>
                <a:spcPts val="0"/>
              </a:spcAft>
              <a:buClr>
                <a:srgbClr val="1D1B10"/>
              </a:buClr>
              <a:buSzPts val="1387"/>
              <a:buFont typeface="Corbel"/>
              <a:buNone/>
            </a:pPr>
            <a:r>
              <a:rPr lang="en-US" sz="1387">
                <a:latin typeface="Corbel"/>
                <a:ea typeface="Corbel"/>
                <a:cs typeface="Corbel"/>
                <a:sym typeface="Corbel"/>
              </a:rPr>
              <a:t>Knows(John,x)	Knows(x,OJ) 		</a:t>
            </a:r>
            <a:br>
              <a:rPr lang="en-US" sz="1387">
                <a:solidFill>
                  <a:srgbClr val="CC0099"/>
                </a:solidFill>
                <a:latin typeface="Corbel"/>
                <a:ea typeface="Corbel"/>
                <a:cs typeface="Corbel"/>
                <a:sym typeface="Corbel"/>
              </a:rPr>
            </a:br>
            <a:endParaRPr/>
          </a:p>
          <a:p>
            <a:pPr indent="-166941" lvl="4" marL="2057400" rtl="0" algn="l">
              <a:lnSpc>
                <a:spcPct val="80000"/>
              </a:lnSpc>
              <a:spcBef>
                <a:spcPts val="194"/>
              </a:spcBef>
              <a:spcAft>
                <a:spcPts val="0"/>
              </a:spcAft>
              <a:buClr>
                <a:srgbClr val="1D1B10"/>
              </a:buClr>
              <a:buSzPts val="971"/>
              <a:buNone/>
            </a:pPr>
            <a:r>
              <a:t/>
            </a:r>
            <a:endParaRPr sz="971">
              <a:solidFill>
                <a:srgbClr val="CC0099"/>
              </a:solidFill>
              <a:latin typeface="Corbel"/>
              <a:ea typeface="Corbel"/>
              <a:cs typeface="Corbel"/>
              <a:sym typeface="Corbel"/>
            </a:endParaRPr>
          </a:p>
          <a:p>
            <a:pPr indent="-342900" lvl="0" marL="342900" rtl="0" algn="l">
              <a:lnSpc>
                <a:spcPct val="80000"/>
              </a:lnSpc>
              <a:spcBef>
                <a:spcPts val="277"/>
              </a:spcBef>
              <a:spcAft>
                <a:spcPts val="0"/>
              </a:spcAft>
              <a:buClr>
                <a:schemeClr val="accent2"/>
              </a:buClr>
              <a:buSzPts val="1387"/>
              <a:buChar char="•"/>
            </a:pPr>
            <a:r>
              <a:rPr lang="en-US" sz="1387">
                <a:solidFill>
                  <a:schemeClr val="accent2"/>
                </a:solidFill>
                <a:latin typeface="Corbel"/>
                <a:ea typeface="Corbel"/>
                <a:cs typeface="Corbel"/>
                <a:sym typeface="Corbel"/>
              </a:rPr>
              <a:t>Standardizing apart </a:t>
            </a:r>
            <a:r>
              <a:rPr lang="en-US" sz="1387">
                <a:latin typeface="Corbel"/>
                <a:ea typeface="Corbel"/>
                <a:cs typeface="Corbel"/>
                <a:sym typeface="Corbel"/>
              </a:rPr>
              <a:t>eliminates overlap of variables, e.g., Knows(z</a:t>
            </a:r>
            <a:r>
              <a:rPr baseline="-25000" lang="en-US" sz="1387">
                <a:latin typeface="Corbel"/>
                <a:ea typeface="Corbel"/>
                <a:cs typeface="Corbel"/>
                <a:sym typeface="Corbel"/>
              </a:rPr>
              <a:t>17</a:t>
            </a:r>
            <a:r>
              <a:rPr lang="en-US" sz="1387">
                <a:latin typeface="Corbel"/>
                <a:ea typeface="Corbel"/>
                <a:cs typeface="Corbel"/>
                <a:sym typeface="Corbel"/>
              </a:rPr>
              <a:t>,OJ)</a:t>
            </a:r>
            <a:endParaRPr sz="1387">
              <a:latin typeface="Corbel"/>
              <a:ea typeface="Corbel"/>
              <a:cs typeface="Corbel"/>
              <a:sym typeface="Corbel"/>
            </a:endParaRPr>
          </a:p>
        </p:txBody>
      </p:sp>
      <p:cxnSp>
        <p:nvCxnSpPr>
          <p:cNvPr id="317" name="Google Shape;317;p35"/>
          <p:cNvCxnSpPr/>
          <p:nvPr/>
        </p:nvCxnSpPr>
        <p:spPr>
          <a:xfrm>
            <a:off x="1543050" y="2914650"/>
            <a:ext cx="5829300" cy="0"/>
          </a:xfrm>
          <a:prstGeom prst="straightConnector1">
            <a:avLst/>
          </a:prstGeom>
          <a:noFill/>
          <a:ln cap="flat" cmpd="sng" w="9525">
            <a:solidFill>
              <a:schemeClr val="dk1"/>
            </a:solidFill>
            <a:prstDash val="solid"/>
            <a:round/>
            <a:headEnd len="med" w="med" type="none"/>
            <a:tailEnd len="med" w="med" type="none"/>
          </a:ln>
        </p:spPr>
      </p:cxnSp>
      <p:cxnSp>
        <p:nvCxnSpPr>
          <p:cNvPr id="318" name="Google Shape;318;p35"/>
          <p:cNvCxnSpPr/>
          <p:nvPr/>
        </p:nvCxnSpPr>
        <p:spPr>
          <a:xfrm>
            <a:off x="2857500" y="2686050"/>
            <a:ext cx="0" cy="1371600"/>
          </a:xfrm>
          <a:prstGeom prst="straightConnector1">
            <a:avLst/>
          </a:prstGeom>
          <a:noFill/>
          <a:ln cap="flat" cmpd="sng" w="9525">
            <a:solidFill>
              <a:schemeClr val="dk1"/>
            </a:solidFill>
            <a:prstDash val="solid"/>
            <a:round/>
            <a:headEnd len="med" w="med" type="none"/>
            <a:tailEnd len="med" w="med" type="none"/>
          </a:ln>
        </p:spPr>
      </p:cxnSp>
      <p:cxnSp>
        <p:nvCxnSpPr>
          <p:cNvPr id="319" name="Google Shape;319;p35"/>
          <p:cNvCxnSpPr/>
          <p:nvPr/>
        </p:nvCxnSpPr>
        <p:spPr>
          <a:xfrm>
            <a:off x="4857750" y="2686050"/>
            <a:ext cx="0" cy="1371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6"/>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Unification (2)</a:t>
            </a:r>
            <a:endParaRPr sz="3240"/>
          </a:p>
        </p:txBody>
      </p:sp>
      <p:sp>
        <p:nvSpPr>
          <p:cNvPr id="325" name="Google Shape;325;p36"/>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1D1B10"/>
              </a:buClr>
              <a:buSzPts val="1387"/>
              <a:buChar char="•"/>
            </a:pPr>
            <a:r>
              <a:rPr lang="en-US" sz="1387"/>
              <a:t>We can get the inference immediately if we can find a substitution θ such that </a:t>
            </a:r>
            <a:r>
              <a:rPr i="1" lang="en-US" sz="1387"/>
              <a:t>King(x) </a:t>
            </a:r>
            <a:r>
              <a:rPr lang="en-US" sz="1387"/>
              <a:t>and </a:t>
            </a:r>
            <a:r>
              <a:rPr i="1" lang="en-US" sz="1387"/>
              <a:t>Greedy(x) </a:t>
            </a:r>
            <a:r>
              <a:rPr lang="en-US" sz="1387"/>
              <a:t>match </a:t>
            </a:r>
            <a:r>
              <a:rPr i="1" lang="en-US" sz="1387"/>
              <a:t>King(John)</a:t>
            </a:r>
            <a:r>
              <a:rPr lang="en-US" sz="1387"/>
              <a:t> and </a:t>
            </a:r>
            <a:r>
              <a:rPr i="1" lang="en-US" sz="1387"/>
              <a:t>Greedy(y)</a:t>
            </a:r>
            <a:endParaRPr sz="1387"/>
          </a:p>
          <a:p>
            <a:pPr indent="-166941" lvl="4" marL="2057400" rtl="0" algn="l">
              <a:lnSpc>
                <a:spcPct val="90000"/>
              </a:lnSpc>
              <a:spcBef>
                <a:spcPts val="194"/>
              </a:spcBef>
              <a:spcAft>
                <a:spcPts val="0"/>
              </a:spcAft>
              <a:buClr>
                <a:srgbClr val="1D1B10"/>
              </a:buClr>
              <a:buSzPts val="971"/>
              <a:buNone/>
            </a:pPr>
            <a:r>
              <a:t/>
            </a:r>
            <a:endParaRPr sz="971"/>
          </a:p>
          <a:p>
            <a:pPr indent="-342900" lvl="0" marL="342900" rtl="0" algn="l">
              <a:lnSpc>
                <a:spcPct val="90000"/>
              </a:lnSpc>
              <a:spcBef>
                <a:spcPts val="277"/>
              </a:spcBef>
              <a:spcAft>
                <a:spcPts val="0"/>
              </a:spcAft>
              <a:buClr>
                <a:srgbClr val="1D1B10"/>
              </a:buClr>
              <a:buSzPts val="1387"/>
              <a:buFont typeface="Calibri"/>
              <a:buNone/>
            </a:pPr>
            <a:r>
              <a:rPr lang="en-US" sz="1387"/>
              <a:t>θ = {x/John,y/John} works</a:t>
            </a:r>
            <a:br>
              <a:rPr lang="en-US" sz="1387"/>
            </a:br>
            <a:endParaRPr/>
          </a:p>
          <a:p>
            <a:pPr indent="-166941" lvl="4" marL="2057400" rtl="0" algn="l">
              <a:lnSpc>
                <a:spcPct val="90000"/>
              </a:lnSpc>
              <a:spcBef>
                <a:spcPts val="194"/>
              </a:spcBef>
              <a:spcAft>
                <a:spcPts val="0"/>
              </a:spcAft>
              <a:buClr>
                <a:srgbClr val="1D1B10"/>
              </a:buClr>
              <a:buSzPts val="971"/>
              <a:buNone/>
            </a:pPr>
            <a:r>
              <a:t/>
            </a:r>
            <a:endParaRPr sz="971"/>
          </a:p>
          <a:p>
            <a:pPr indent="-342900" lvl="0" marL="342900" rtl="0" algn="l">
              <a:lnSpc>
                <a:spcPct val="90000"/>
              </a:lnSpc>
              <a:spcBef>
                <a:spcPts val="277"/>
              </a:spcBef>
              <a:spcAft>
                <a:spcPts val="0"/>
              </a:spcAft>
              <a:buClr>
                <a:srgbClr val="1D1B10"/>
              </a:buClr>
              <a:buSzPts val="1387"/>
              <a:buChar char="•"/>
            </a:pPr>
            <a:r>
              <a:rPr lang="en-US" sz="1387"/>
              <a:t>Unify(α,β) = θ if αθ = βθ </a:t>
            </a:r>
            <a:endParaRPr sz="971"/>
          </a:p>
          <a:p>
            <a:pPr indent="-342900" lvl="0" marL="342900" rtl="0" algn="l">
              <a:lnSpc>
                <a:spcPct val="90000"/>
              </a:lnSpc>
              <a:spcBef>
                <a:spcPts val="277"/>
              </a:spcBef>
              <a:spcAft>
                <a:spcPts val="0"/>
              </a:spcAft>
              <a:buClr>
                <a:srgbClr val="1D1B10"/>
              </a:buClr>
              <a:buSzPts val="1387"/>
              <a:buFont typeface="Calibri"/>
              <a:buNone/>
            </a:pPr>
            <a:r>
              <a:rPr lang="en-US" sz="1387"/>
              <a:t>p 			q	 		θ  </a:t>
            </a:r>
            <a:endParaRPr/>
          </a:p>
          <a:p>
            <a:pPr indent="-342900" lvl="0" marL="342900" rtl="0" algn="l">
              <a:lnSpc>
                <a:spcPct val="90000"/>
              </a:lnSpc>
              <a:spcBef>
                <a:spcPts val="277"/>
              </a:spcBef>
              <a:spcAft>
                <a:spcPts val="0"/>
              </a:spcAft>
              <a:buClr>
                <a:srgbClr val="1D1B10"/>
              </a:buClr>
              <a:buSzPts val="1387"/>
              <a:buFont typeface="Calibri"/>
              <a:buNone/>
            </a:pPr>
            <a:r>
              <a:rPr lang="en-US" sz="1387"/>
              <a:t>Knows(John,x) 	Knows(John,Jane) 	</a:t>
            </a:r>
            <a:r>
              <a:rPr lang="en-US" sz="1387">
                <a:solidFill>
                  <a:srgbClr val="CC0099"/>
                </a:solidFill>
              </a:rPr>
              <a:t>{x/Jane}}</a:t>
            </a:r>
            <a:endParaRPr/>
          </a:p>
          <a:p>
            <a:pPr indent="-342900" lvl="0" marL="342900" rtl="0" algn="l">
              <a:lnSpc>
                <a:spcPct val="90000"/>
              </a:lnSpc>
              <a:spcBef>
                <a:spcPts val="277"/>
              </a:spcBef>
              <a:spcAft>
                <a:spcPts val="0"/>
              </a:spcAft>
              <a:buClr>
                <a:srgbClr val="1D1B10"/>
              </a:buClr>
              <a:buSzPts val="1387"/>
              <a:buFont typeface="Calibri"/>
              <a:buNone/>
            </a:pPr>
            <a:r>
              <a:rPr lang="en-US" sz="1387"/>
              <a:t>Knows(John,x)	Knows(y,OJ) 		</a:t>
            </a:r>
            <a:endParaRPr sz="1387">
              <a:solidFill>
                <a:srgbClr val="CC0099"/>
              </a:solidFill>
            </a:endParaRPr>
          </a:p>
          <a:p>
            <a:pPr indent="-342900" lvl="0" marL="342900" rtl="0" algn="l">
              <a:lnSpc>
                <a:spcPct val="90000"/>
              </a:lnSpc>
              <a:spcBef>
                <a:spcPts val="277"/>
              </a:spcBef>
              <a:spcAft>
                <a:spcPts val="0"/>
              </a:spcAft>
              <a:buClr>
                <a:srgbClr val="1D1B10"/>
              </a:buClr>
              <a:buSzPts val="1387"/>
              <a:buFont typeface="Calibri"/>
              <a:buNone/>
            </a:pPr>
            <a:r>
              <a:rPr lang="en-US" sz="1387"/>
              <a:t>Knows(John,x) 	Knows(y,Mother(y))	</a:t>
            </a:r>
            <a:endParaRPr sz="1387">
              <a:solidFill>
                <a:srgbClr val="CC0099"/>
              </a:solidFill>
            </a:endParaRPr>
          </a:p>
          <a:p>
            <a:pPr indent="-342900" lvl="0" marL="342900" rtl="0" algn="l">
              <a:lnSpc>
                <a:spcPct val="90000"/>
              </a:lnSpc>
              <a:spcBef>
                <a:spcPts val="277"/>
              </a:spcBef>
              <a:spcAft>
                <a:spcPts val="0"/>
              </a:spcAft>
              <a:buClr>
                <a:srgbClr val="1D1B10"/>
              </a:buClr>
              <a:buSzPts val="1387"/>
              <a:buFont typeface="Calibri"/>
              <a:buNone/>
            </a:pPr>
            <a:r>
              <a:rPr lang="en-US" sz="1387"/>
              <a:t>Knows(John,x)	Knows(x,OJ) 		</a:t>
            </a:r>
            <a:br>
              <a:rPr lang="en-US" sz="1387">
                <a:solidFill>
                  <a:srgbClr val="CC0099"/>
                </a:solidFill>
              </a:rPr>
            </a:br>
            <a:endParaRPr/>
          </a:p>
          <a:p>
            <a:pPr indent="-166941" lvl="4" marL="2057400" rtl="0" algn="l">
              <a:lnSpc>
                <a:spcPct val="90000"/>
              </a:lnSpc>
              <a:spcBef>
                <a:spcPts val="194"/>
              </a:spcBef>
              <a:spcAft>
                <a:spcPts val="0"/>
              </a:spcAft>
              <a:buClr>
                <a:srgbClr val="1D1B10"/>
              </a:buClr>
              <a:buSzPts val="971"/>
              <a:buNone/>
            </a:pPr>
            <a:r>
              <a:t/>
            </a:r>
            <a:endParaRPr sz="971">
              <a:solidFill>
                <a:srgbClr val="CC0099"/>
              </a:solidFill>
            </a:endParaRPr>
          </a:p>
          <a:p>
            <a:pPr indent="-342900" lvl="0" marL="342900" rtl="0" algn="l">
              <a:lnSpc>
                <a:spcPct val="90000"/>
              </a:lnSpc>
              <a:spcBef>
                <a:spcPts val="277"/>
              </a:spcBef>
              <a:spcAft>
                <a:spcPts val="0"/>
              </a:spcAft>
              <a:buClr>
                <a:schemeClr val="accent2"/>
              </a:buClr>
              <a:buSzPts val="1387"/>
              <a:buChar char="•"/>
            </a:pPr>
            <a:r>
              <a:rPr lang="en-US" sz="1387">
                <a:solidFill>
                  <a:schemeClr val="accent2"/>
                </a:solidFill>
              </a:rPr>
              <a:t>Standardizing apart </a:t>
            </a:r>
            <a:r>
              <a:rPr lang="en-US" sz="1387"/>
              <a:t>eliminates overlap of variables, e.g., Knows(z</a:t>
            </a:r>
            <a:r>
              <a:rPr baseline="-25000" lang="en-US" sz="1387"/>
              <a:t>17</a:t>
            </a:r>
            <a:r>
              <a:rPr lang="en-US" sz="1387"/>
              <a:t>,OJ)</a:t>
            </a:r>
            <a:endParaRPr sz="1387"/>
          </a:p>
        </p:txBody>
      </p:sp>
      <p:cxnSp>
        <p:nvCxnSpPr>
          <p:cNvPr id="326" name="Google Shape;326;p36"/>
          <p:cNvCxnSpPr/>
          <p:nvPr/>
        </p:nvCxnSpPr>
        <p:spPr>
          <a:xfrm>
            <a:off x="1543050" y="2914650"/>
            <a:ext cx="5829300" cy="0"/>
          </a:xfrm>
          <a:prstGeom prst="straightConnector1">
            <a:avLst/>
          </a:prstGeom>
          <a:noFill/>
          <a:ln cap="flat" cmpd="sng" w="9525">
            <a:solidFill>
              <a:schemeClr val="dk1"/>
            </a:solidFill>
            <a:prstDash val="solid"/>
            <a:round/>
            <a:headEnd len="med" w="med" type="none"/>
            <a:tailEnd len="med" w="med" type="none"/>
          </a:ln>
        </p:spPr>
      </p:cxnSp>
      <p:cxnSp>
        <p:nvCxnSpPr>
          <p:cNvPr id="327" name="Google Shape;327;p36"/>
          <p:cNvCxnSpPr/>
          <p:nvPr/>
        </p:nvCxnSpPr>
        <p:spPr>
          <a:xfrm>
            <a:off x="2857500" y="2686050"/>
            <a:ext cx="0" cy="1371600"/>
          </a:xfrm>
          <a:prstGeom prst="straightConnector1">
            <a:avLst/>
          </a:prstGeom>
          <a:noFill/>
          <a:ln cap="flat" cmpd="sng" w="9525">
            <a:solidFill>
              <a:schemeClr val="dk1"/>
            </a:solidFill>
            <a:prstDash val="solid"/>
            <a:round/>
            <a:headEnd len="med" w="med" type="none"/>
            <a:tailEnd len="med" w="med" type="none"/>
          </a:ln>
        </p:spPr>
      </p:cxnSp>
      <p:cxnSp>
        <p:nvCxnSpPr>
          <p:cNvPr id="328" name="Google Shape;328;p36"/>
          <p:cNvCxnSpPr/>
          <p:nvPr/>
        </p:nvCxnSpPr>
        <p:spPr>
          <a:xfrm>
            <a:off x="4857750" y="2686050"/>
            <a:ext cx="0" cy="1371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Unification (3)</a:t>
            </a:r>
            <a:endParaRPr sz="3240"/>
          </a:p>
        </p:txBody>
      </p:sp>
      <p:sp>
        <p:nvSpPr>
          <p:cNvPr id="334" name="Google Shape;334;p37"/>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1500"/>
              <a:buChar char="•"/>
            </a:pPr>
            <a:r>
              <a:rPr lang="en-US" sz="1500"/>
              <a:t>We can get the inference immediately if we can find a substitution θ such that </a:t>
            </a:r>
            <a:r>
              <a:rPr i="1" lang="en-US" sz="1500"/>
              <a:t>King(x) </a:t>
            </a:r>
            <a:r>
              <a:rPr lang="en-US" sz="1500"/>
              <a:t>and </a:t>
            </a:r>
            <a:r>
              <a:rPr i="1" lang="en-US" sz="1500"/>
              <a:t>Greedy(x) </a:t>
            </a:r>
            <a:r>
              <a:rPr lang="en-US" sz="1500"/>
              <a:t>match </a:t>
            </a:r>
            <a:r>
              <a:rPr i="1" lang="en-US" sz="1500"/>
              <a:t>King(John)</a:t>
            </a:r>
            <a:r>
              <a:rPr lang="en-US" sz="1500"/>
              <a:t> and </a:t>
            </a:r>
            <a:r>
              <a:rPr i="1" lang="en-US" sz="1500"/>
              <a:t>Greedy(y)</a:t>
            </a:r>
            <a:endParaRPr sz="1500"/>
          </a:p>
          <a:p>
            <a:pPr indent="-161925" lvl="4" marL="2057400" rtl="0" algn="l">
              <a:spcBef>
                <a:spcPts val="210"/>
              </a:spcBef>
              <a:spcAft>
                <a:spcPts val="0"/>
              </a:spcAft>
              <a:buClr>
                <a:srgbClr val="1D1B10"/>
              </a:buClr>
              <a:buSzPts val="1050"/>
              <a:buNone/>
            </a:pPr>
            <a:r>
              <a:t/>
            </a:r>
            <a:endParaRPr sz="1050"/>
          </a:p>
          <a:p>
            <a:pPr indent="-342900" lvl="0" marL="342900" rtl="0" algn="l">
              <a:spcBef>
                <a:spcPts val="300"/>
              </a:spcBef>
              <a:spcAft>
                <a:spcPts val="0"/>
              </a:spcAft>
              <a:buClr>
                <a:srgbClr val="1D1B10"/>
              </a:buClr>
              <a:buSzPts val="1500"/>
              <a:buFont typeface="Calibri"/>
              <a:buNone/>
            </a:pPr>
            <a:r>
              <a:rPr lang="en-US" sz="1500"/>
              <a:t>θ = {x/John,y/John} works</a:t>
            </a:r>
            <a:br>
              <a:rPr lang="en-US" sz="1500"/>
            </a:br>
            <a:endParaRPr sz="1050"/>
          </a:p>
          <a:p>
            <a:pPr indent="-342900" lvl="0" marL="342900" rtl="0" algn="l">
              <a:spcBef>
                <a:spcPts val="300"/>
              </a:spcBef>
              <a:spcAft>
                <a:spcPts val="0"/>
              </a:spcAft>
              <a:buClr>
                <a:srgbClr val="1D1B10"/>
              </a:buClr>
              <a:buSzPts val="1500"/>
              <a:buChar char="•"/>
            </a:pPr>
            <a:r>
              <a:rPr lang="en-US" sz="1500"/>
              <a:t>Unify(α,β) = θ if αθ = βθ </a:t>
            </a:r>
            <a:endParaRPr sz="1500"/>
          </a:p>
          <a:p>
            <a:pPr indent="-342900" lvl="0" marL="342900" rtl="0" algn="l">
              <a:spcBef>
                <a:spcPts val="300"/>
              </a:spcBef>
              <a:spcAft>
                <a:spcPts val="0"/>
              </a:spcAft>
              <a:buClr>
                <a:srgbClr val="1D1B10"/>
              </a:buClr>
              <a:buSzPts val="1500"/>
              <a:buFont typeface="Calibri"/>
              <a:buNone/>
            </a:pPr>
            <a:r>
              <a:rPr lang="en-US" sz="1500"/>
              <a:t>  	p 			q	 		θ  </a:t>
            </a:r>
            <a:endParaRPr/>
          </a:p>
          <a:p>
            <a:pPr indent="-342900" lvl="0" marL="342900" rtl="0" algn="l">
              <a:spcBef>
                <a:spcPts val="300"/>
              </a:spcBef>
              <a:spcAft>
                <a:spcPts val="0"/>
              </a:spcAft>
              <a:buClr>
                <a:srgbClr val="1D1B10"/>
              </a:buClr>
              <a:buSzPts val="1500"/>
              <a:buFont typeface="Calibri"/>
              <a:buNone/>
            </a:pPr>
            <a:r>
              <a:rPr lang="en-US" sz="1500"/>
              <a:t>		Knows(John,x) 	Knows(John,Jane) 	</a:t>
            </a:r>
            <a:r>
              <a:rPr lang="en-US" sz="1500">
                <a:solidFill>
                  <a:srgbClr val="CC0099"/>
                </a:solidFill>
              </a:rPr>
              <a:t>{x/Jane}}</a:t>
            </a:r>
            <a:endParaRPr/>
          </a:p>
          <a:p>
            <a:pPr indent="-342900" lvl="0" marL="342900" rtl="0" algn="l">
              <a:spcBef>
                <a:spcPts val="300"/>
              </a:spcBef>
              <a:spcAft>
                <a:spcPts val="0"/>
              </a:spcAft>
              <a:buClr>
                <a:srgbClr val="1D1B10"/>
              </a:buClr>
              <a:buSzPts val="1500"/>
              <a:buFont typeface="Calibri"/>
              <a:buNone/>
            </a:pPr>
            <a:r>
              <a:rPr lang="en-US" sz="1500"/>
              <a:t>		Knows(John,x)	Knows(y,OJ) 	</a:t>
            </a:r>
            <a:r>
              <a:rPr lang="en-US" sz="1500">
                <a:solidFill>
                  <a:srgbClr val="CC0099"/>
                </a:solidFill>
              </a:rPr>
              <a:t>{x/OJ,y/John}}</a:t>
            </a:r>
            <a:endParaRPr/>
          </a:p>
          <a:p>
            <a:pPr indent="-342900" lvl="0" marL="342900" rtl="0" algn="l">
              <a:spcBef>
                <a:spcPts val="300"/>
              </a:spcBef>
              <a:spcAft>
                <a:spcPts val="0"/>
              </a:spcAft>
              <a:buClr>
                <a:srgbClr val="1D1B10"/>
              </a:buClr>
              <a:buSzPts val="1500"/>
              <a:buFont typeface="Calibri"/>
              <a:buNone/>
            </a:pPr>
            <a:r>
              <a:rPr lang="en-US" sz="1500"/>
              <a:t>		Knows(John,x) 	Knows(y,Mother(y))	</a:t>
            </a:r>
            <a:endParaRPr/>
          </a:p>
          <a:p>
            <a:pPr indent="-342900" lvl="0" marL="342900" rtl="0" algn="l">
              <a:spcBef>
                <a:spcPts val="300"/>
              </a:spcBef>
              <a:spcAft>
                <a:spcPts val="0"/>
              </a:spcAft>
              <a:buClr>
                <a:srgbClr val="1D1B10"/>
              </a:buClr>
              <a:buSzPts val="1500"/>
              <a:buFont typeface="Calibri"/>
              <a:buNone/>
            </a:pPr>
            <a:r>
              <a:rPr lang="en-US" sz="1500"/>
              <a:t>		Knows(John,x)	Knows(x,OJ) 		</a:t>
            </a:r>
            <a:endParaRPr sz="1500">
              <a:solidFill>
                <a:srgbClr val="CC0099"/>
              </a:solidFill>
            </a:endParaRPr>
          </a:p>
          <a:p>
            <a:pPr indent="-161925" lvl="4" marL="2057400" rtl="0" algn="l">
              <a:spcBef>
                <a:spcPts val="210"/>
              </a:spcBef>
              <a:spcAft>
                <a:spcPts val="0"/>
              </a:spcAft>
              <a:buClr>
                <a:srgbClr val="1D1B10"/>
              </a:buClr>
              <a:buSzPts val="1050"/>
              <a:buNone/>
            </a:pPr>
            <a:r>
              <a:t/>
            </a:r>
            <a:endParaRPr sz="1050">
              <a:solidFill>
                <a:srgbClr val="CC0099"/>
              </a:solidFill>
            </a:endParaRPr>
          </a:p>
          <a:p>
            <a:pPr indent="-342900" lvl="0" marL="342900" rtl="0" algn="l">
              <a:spcBef>
                <a:spcPts val="300"/>
              </a:spcBef>
              <a:spcAft>
                <a:spcPts val="0"/>
              </a:spcAft>
              <a:buClr>
                <a:schemeClr val="accent2"/>
              </a:buClr>
              <a:buSzPts val="1500"/>
              <a:buChar char="•"/>
            </a:pPr>
            <a:r>
              <a:rPr lang="en-US" sz="1500">
                <a:solidFill>
                  <a:schemeClr val="accent2"/>
                </a:solidFill>
              </a:rPr>
              <a:t>Standardizing apart </a:t>
            </a:r>
            <a:r>
              <a:rPr lang="en-US" sz="1500"/>
              <a:t>eliminates overlap of variables, e.g., Knows(z</a:t>
            </a:r>
            <a:r>
              <a:rPr baseline="-25000" lang="en-US" sz="1500"/>
              <a:t>17</a:t>
            </a:r>
            <a:r>
              <a:rPr lang="en-US" sz="1500"/>
              <a:t>,OJ)</a:t>
            </a:r>
            <a:endParaRPr sz="1500"/>
          </a:p>
        </p:txBody>
      </p:sp>
      <p:cxnSp>
        <p:nvCxnSpPr>
          <p:cNvPr id="335" name="Google Shape;335;p37"/>
          <p:cNvCxnSpPr/>
          <p:nvPr/>
        </p:nvCxnSpPr>
        <p:spPr>
          <a:xfrm>
            <a:off x="1517900" y="3029865"/>
            <a:ext cx="5829300" cy="0"/>
          </a:xfrm>
          <a:prstGeom prst="straightConnector1">
            <a:avLst/>
          </a:prstGeom>
          <a:noFill/>
          <a:ln cap="flat" cmpd="sng" w="9525">
            <a:solidFill>
              <a:schemeClr val="dk1"/>
            </a:solidFill>
            <a:prstDash val="solid"/>
            <a:round/>
            <a:headEnd len="med" w="med" type="none"/>
            <a:tailEnd len="med" w="med" type="none"/>
          </a:ln>
        </p:spPr>
      </p:cxnSp>
      <p:cxnSp>
        <p:nvCxnSpPr>
          <p:cNvPr id="336" name="Google Shape;336;p37"/>
          <p:cNvCxnSpPr/>
          <p:nvPr/>
        </p:nvCxnSpPr>
        <p:spPr>
          <a:xfrm>
            <a:off x="2857500" y="2686050"/>
            <a:ext cx="0" cy="1371600"/>
          </a:xfrm>
          <a:prstGeom prst="straightConnector1">
            <a:avLst/>
          </a:prstGeom>
          <a:noFill/>
          <a:ln cap="flat" cmpd="sng" w="9525">
            <a:solidFill>
              <a:schemeClr val="dk1"/>
            </a:solidFill>
            <a:prstDash val="solid"/>
            <a:round/>
            <a:headEnd len="med" w="med" type="none"/>
            <a:tailEnd len="med" w="med" type="none"/>
          </a:ln>
        </p:spPr>
      </p:cxnSp>
      <p:cxnSp>
        <p:nvCxnSpPr>
          <p:cNvPr id="337" name="Google Shape;337;p37"/>
          <p:cNvCxnSpPr/>
          <p:nvPr/>
        </p:nvCxnSpPr>
        <p:spPr>
          <a:xfrm>
            <a:off x="4857750" y="2686050"/>
            <a:ext cx="0" cy="1371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8"/>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Unification (4)</a:t>
            </a:r>
            <a:endParaRPr sz="3240"/>
          </a:p>
        </p:txBody>
      </p:sp>
      <p:sp>
        <p:nvSpPr>
          <p:cNvPr id="343" name="Google Shape;343;p38"/>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1D1B10"/>
              </a:buClr>
              <a:buSzPts val="1387"/>
              <a:buChar char="•"/>
            </a:pPr>
            <a:r>
              <a:rPr lang="en-US" sz="1387"/>
              <a:t>We can get the inference immediately if we can find a substitution θ such that </a:t>
            </a:r>
            <a:r>
              <a:rPr i="1" lang="en-US" sz="1387"/>
              <a:t>King(x) </a:t>
            </a:r>
            <a:r>
              <a:rPr lang="en-US" sz="1387"/>
              <a:t>and </a:t>
            </a:r>
            <a:r>
              <a:rPr i="1" lang="en-US" sz="1387"/>
              <a:t>Greedy(x) </a:t>
            </a:r>
            <a:r>
              <a:rPr lang="en-US" sz="1387"/>
              <a:t>match </a:t>
            </a:r>
            <a:r>
              <a:rPr i="1" lang="en-US" sz="1387"/>
              <a:t>King(John)</a:t>
            </a:r>
            <a:r>
              <a:rPr lang="en-US" sz="1387"/>
              <a:t> and </a:t>
            </a:r>
            <a:r>
              <a:rPr i="1" lang="en-US" sz="1387"/>
              <a:t>Greedy(y)</a:t>
            </a:r>
            <a:endParaRPr sz="1387"/>
          </a:p>
          <a:p>
            <a:pPr indent="-166941" lvl="4" marL="2057400" rtl="0" algn="l">
              <a:lnSpc>
                <a:spcPct val="90000"/>
              </a:lnSpc>
              <a:spcBef>
                <a:spcPts val="194"/>
              </a:spcBef>
              <a:spcAft>
                <a:spcPts val="0"/>
              </a:spcAft>
              <a:buClr>
                <a:srgbClr val="1D1B10"/>
              </a:buClr>
              <a:buSzPts val="971"/>
              <a:buNone/>
            </a:pPr>
            <a:r>
              <a:t/>
            </a:r>
            <a:endParaRPr sz="971"/>
          </a:p>
          <a:p>
            <a:pPr indent="-342900" lvl="0" marL="342900" rtl="0" algn="l">
              <a:lnSpc>
                <a:spcPct val="90000"/>
              </a:lnSpc>
              <a:spcBef>
                <a:spcPts val="277"/>
              </a:spcBef>
              <a:spcAft>
                <a:spcPts val="0"/>
              </a:spcAft>
              <a:buClr>
                <a:srgbClr val="1D1B10"/>
              </a:buClr>
              <a:buSzPts val="1387"/>
              <a:buFont typeface="Calibri"/>
              <a:buNone/>
            </a:pPr>
            <a:r>
              <a:rPr lang="en-US" sz="1387"/>
              <a:t>θ = {x/John,y/John} works</a:t>
            </a:r>
            <a:br>
              <a:rPr lang="en-US" sz="1387"/>
            </a:br>
            <a:endParaRPr/>
          </a:p>
          <a:p>
            <a:pPr indent="-166941" lvl="4" marL="2057400" rtl="0" algn="l">
              <a:lnSpc>
                <a:spcPct val="90000"/>
              </a:lnSpc>
              <a:spcBef>
                <a:spcPts val="194"/>
              </a:spcBef>
              <a:spcAft>
                <a:spcPts val="0"/>
              </a:spcAft>
              <a:buClr>
                <a:srgbClr val="1D1B10"/>
              </a:buClr>
              <a:buSzPts val="971"/>
              <a:buNone/>
            </a:pPr>
            <a:r>
              <a:t/>
            </a:r>
            <a:endParaRPr sz="971"/>
          </a:p>
          <a:p>
            <a:pPr indent="-342900" lvl="0" marL="342900" rtl="0" algn="l">
              <a:lnSpc>
                <a:spcPct val="90000"/>
              </a:lnSpc>
              <a:spcBef>
                <a:spcPts val="277"/>
              </a:spcBef>
              <a:spcAft>
                <a:spcPts val="0"/>
              </a:spcAft>
              <a:buClr>
                <a:srgbClr val="1D1B10"/>
              </a:buClr>
              <a:buSzPts val="1387"/>
              <a:buChar char="•"/>
            </a:pPr>
            <a:r>
              <a:rPr lang="en-US" sz="1387"/>
              <a:t>Unify(α,β) = θ if αθ = βθ </a:t>
            </a:r>
            <a:endParaRPr sz="1387"/>
          </a:p>
          <a:p>
            <a:pPr indent="0" lvl="0" marL="0" rtl="0" algn="l">
              <a:lnSpc>
                <a:spcPct val="90000"/>
              </a:lnSpc>
              <a:spcBef>
                <a:spcPts val="194"/>
              </a:spcBef>
              <a:spcAft>
                <a:spcPts val="0"/>
              </a:spcAft>
              <a:buClr>
                <a:srgbClr val="1D1B10"/>
              </a:buClr>
              <a:buSzPts val="971"/>
              <a:buNone/>
            </a:pPr>
            <a:r>
              <a:t/>
            </a:r>
            <a:endParaRPr sz="971"/>
          </a:p>
          <a:p>
            <a:pPr indent="-342900" lvl="0" marL="342900" rtl="0" algn="l">
              <a:lnSpc>
                <a:spcPct val="90000"/>
              </a:lnSpc>
              <a:spcBef>
                <a:spcPts val="277"/>
              </a:spcBef>
              <a:spcAft>
                <a:spcPts val="0"/>
              </a:spcAft>
              <a:buClr>
                <a:srgbClr val="1D1B10"/>
              </a:buClr>
              <a:buSzPts val="1387"/>
              <a:buFont typeface="Calibri"/>
              <a:buNone/>
            </a:pPr>
            <a:r>
              <a:rPr lang="en-US" sz="1387"/>
              <a:t>        p 			q	 		θ  </a:t>
            </a:r>
            <a:endParaRPr/>
          </a:p>
          <a:p>
            <a:pPr indent="-342900" lvl="0" marL="342900" rtl="0" algn="l">
              <a:lnSpc>
                <a:spcPct val="90000"/>
              </a:lnSpc>
              <a:spcBef>
                <a:spcPts val="277"/>
              </a:spcBef>
              <a:spcAft>
                <a:spcPts val="0"/>
              </a:spcAft>
              <a:buClr>
                <a:srgbClr val="1D1B10"/>
              </a:buClr>
              <a:buSzPts val="1387"/>
              <a:buFont typeface="Calibri"/>
              <a:buNone/>
            </a:pPr>
            <a:r>
              <a:rPr lang="en-US" sz="1387"/>
              <a:t>		</a:t>
            </a:r>
            <a:endParaRPr/>
          </a:p>
          <a:p>
            <a:pPr indent="-342900" lvl="0" marL="342900" rtl="0" algn="l">
              <a:lnSpc>
                <a:spcPct val="90000"/>
              </a:lnSpc>
              <a:spcBef>
                <a:spcPts val="277"/>
              </a:spcBef>
              <a:spcAft>
                <a:spcPts val="0"/>
              </a:spcAft>
              <a:buClr>
                <a:srgbClr val="1D1B10"/>
              </a:buClr>
              <a:buSzPts val="1387"/>
              <a:buFont typeface="Calibri"/>
              <a:buNone/>
            </a:pPr>
            <a:r>
              <a:rPr lang="en-US" sz="1387"/>
              <a:t>		Knows(John,x) 	Knows(John,Jane) 	</a:t>
            </a:r>
            <a:r>
              <a:rPr lang="en-US" sz="1387">
                <a:solidFill>
                  <a:srgbClr val="CC0099"/>
                </a:solidFill>
              </a:rPr>
              <a:t>{x/Jane}}</a:t>
            </a:r>
            <a:endParaRPr/>
          </a:p>
          <a:p>
            <a:pPr indent="-342900" lvl="0" marL="342900" rtl="0" algn="l">
              <a:lnSpc>
                <a:spcPct val="90000"/>
              </a:lnSpc>
              <a:spcBef>
                <a:spcPts val="277"/>
              </a:spcBef>
              <a:spcAft>
                <a:spcPts val="0"/>
              </a:spcAft>
              <a:buClr>
                <a:srgbClr val="1D1B10"/>
              </a:buClr>
              <a:buSzPts val="1387"/>
              <a:buFont typeface="Calibri"/>
              <a:buNone/>
            </a:pPr>
            <a:r>
              <a:rPr lang="en-US" sz="1387"/>
              <a:t>		Knows(John,x)	Knows(y,OJ) 		</a:t>
            </a:r>
            <a:r>
              <a:rPr lang="en-US" sz="1387">
                <a:solidFill>
                  <a:srgbClr val="CC0099"/>
                </a:solidFill>
              </a:rPr>
              <a:t>{x/OJ,y/John}}</a:t>
            </a:r>
            <a:endParaRPr/>
          </a:p>
          <a:p>
            <a:pPr indent="-342900" lvl="0" marL="342900" rtl="0" algn="l">
              <a:lnSpc>
                <a:spcPct val="90000"/>
              </a:lnSpc>
              <a:spcBef>
                <a:spcPts val="277"/>
              </a:spcBef>
              <a:spcAft>
                <a:spcPts val="0"/>
              </a:spcAft>
              <a:buClr>
                <a:srgbClr val="1D1B10"/>
              </a:buClr>
              <a:buSzPts val="1387"/>
              <a:buFont typeface="Calibri"/>
              <a:buNone/>
            </a:pPr>
            <a:r>
              <a:rPr lang="en-US" sz="1387"/>
              <a:t>		Knows(John,x) 	Knows(y,Mother(y))	</a:t>
            </a:r>
            <a:r>
              <a:rPr lang="en-US" sz="1387">
                <a:solidFill>
                  <a:srgbClr val="CC0099"/>
                </a:solidFill>
              </a:rPr>
              <a:t>{y/John,x/Mother(John)}}</a:t>
            </a:r>
            <a:endParaRPr/>
          </a:p>
          <a:p>
            <a:pPr indent="-342900" lvl="0" marL="342900" rtl="0" algn="l">
              <a:lnSpc>
                <a:spcPct val="90000"/>
              </a:lnSpc>
              <a:spcBef>
                <a:spcPts val="277"/>
              </a:spcBef>
              <a:spcAft>
                <a:spcPts val="0"/>
              </a:spcAft>
              <a:buClr>
                <a:srgbClr val="1D1B10"/>
              </a:buClr>
              <a:buSzPts val="1387"/>
              <a:buFont typeface="Calibri"/>
              <a:buNone/>
            </a:pPr>
            <a:r>
              <a:rPr lang="en-US" sz="1387"/>
              <a:t>		Knows(John,x)	Knows(x,OJ) 		</a:t>
            </a:r>
            <a:endParaRPr sz="1387">
              <a:solidFill>
                <a:srgbClr val="CC0099"/>
              </a:solidFill>
            </a:endParaRPr>
          </a:p>
          <a:p>
            <a:pPr indent="-166941" lvl="4" marL="2057400" rtl="0" algn="l">
              <a:lnSpc>
                <a:spcPct val="90000"/>
              </a:lnSpc>
              <a:spcBef>
                <a:spcPts val="194"/>
              </a:spcBef>
              <a:spcAft>
                <a:spcPts val="0"/>
              </a:spcAft>
              <a:buClr>
                <a:srgbClr val="1D1B10"/>
              </a:buClr>
              <a:buSzPts val="971"/>
              <a:buNone/>
            </a:pPr>
            <a:r>
              <a:t/>
            </a:r>
            <a:endParaRPr sz="971">
              <a:solidFill>
                <a:srgbClr val="CC0099"/>
              </a:solidFill>
            </a:endParaRPr>
          </a:p>
          <a:p>
            <a:pPr indent="-342900" lvl="0" marL="342900" rtl="0" algn="l">
              <a:lnSpc>
                <a:spcPct val="90000"/>
              </a:lnSpc>
              <a:spcBef>
                <a:spcPts val="277"/>
              </a:spcBef>
              <a:spcAft>
                <a:spcPts val="0"/>
              </a:spcAft>
              <a:buClr>
                <a:schemeClr val="accent2"/>
              </a:buClr>
              <a:buSzPts val="1387"/>
              <a:buChar char="•"/>
            </a:pPr>
            <a:r>
              <a:rPr lang="en-US" sz="1387">
                <a:solidFill>
                  <a:schemeClr val="accent2"/>
                </a:solidFill>
              </a:rPr>
              <a:t>Standardizing apart </a:t>
            </a:r>
            <a:r>
              <a:rPr lang="en-US" sz="1387"/>
              <a:t>eliminates overlap of variables, e.g., Knows(z</a:t>
            </a:r>
            <a:r>
              <a:rPr baseline="-25000" lang="en-US" sz="1387"/>
              <a:t>17</a:t>
            </a:r>
            <a:r>
              <a:rPr lang="en-US" sz="1387"/>
              <a:t>,OJ)</a:t>
            </a:r>
            <a:endParaRPr sz="1387"/>
          </a:p>
        </p:txBody>
      </p:sp>
      <p:cxnSp>
        <p:nvCxnSpPr>
          <p:cNvPr id="344" name="Google Shape;344;p38"/>
          <p:cNvCxnSpPr/>
          <p:nvPr/>
        </p:nvCxnSpPr>
        <p:spPr>
          <a:xfrm>
            <a:off x="448965" y="3182570"/>
            <a:ext cx="5829300" cy="0"/>
          </a:xfrm>
          <a:prstGeom prst="straightConnector1">
            <a:avLst/>
          </a:prstGeom>
          <a:noFill/>
          <a:ln cap="flat" cmpd="sng" w="9525">
            <a:solidFill>
              <a:schemeClr val="dk1"/>
            </a:solidFill>
            <a:prstDash val="solid"/>
            <a:round/>
            <a:headEnd len="med" w="med" type="none"/>
            <a:tailEnd len="med" w="med" type="none"/>
          </a:ln>
        </p:spPr>
      </p:cxnSp>
      <p:cxnSp>
        <p:nvCxnSpPr>
          <p:cNvPr id="345" name="Google Shape;345;p38"/>
          <p:cNvCxnSpPr/>
          <p:nvPr/>
        </p:nvCxnSpPr>
        <p:spPr>
          <a:xfrm>
            <a:off x="2857500" y="2686050"/>
            <a:ext cx="0" cy="1371600"/>
          </a:xfrm>
          <a:prstGeom prst="straightConnector1">
            <a:avLst/>
          </a:prstGeom>
          <a:noFill/>
          <a:ln cap="flat" cmpd="sng" w="9525">
            <a:solidFill>
              <a:schemeClr val="dk1"/>
            </a:solidFill>
            <a:prstDash val="solid"/>
            <a:round/>
            <a:headEnd len="med" w="med" type="none"/>
            <a:tailEnd len="med" w="med" type="none"/>
          </a:ln>
        </p:spPr>
      </p:cxnSp>
      <p:cxnSp>
        <p:nvCxnSpPr>
          <p:cNvPr id="346" name="Google Shape;346;p38"/>
          <p:cNvCxnSpPr/>
          <p:nvPr/>
        </p:nvCxnSpPr>
        <p:spPr>
          <a:xfrm>
            <a:off x="4857750" y="2686050"/>
            <a:ext cx="0" cy="1371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Unification (5)</a:t>
            </a:r>
            <a:endParaRPr sz="3240"/>
          </a:p>
        </p:txBody>
      </p:sp>
      <p:sp>
        <p:nvSpPr>
          <p:cNvPr id="352" name="Google Shape;352;p39"/>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1D1B10"/>
              </a:buClr>
              <a:buSzPts val="1387"/>
              <a:buChar char="•"/>
            </a:pPr>
            <a:r>
              <a:rPr lang="en-US" sz="1387"/>
              <a:t>We can get the inference immediately if we can find a substitution θ such that </a:t>
            </a:r>
            <a:r>
              <a:rPr i="1" lang="en-US" sz="1387"/>
              <a:t>King(x) </a:t>
            </a:r>
            <a:r>
              <a:rPr lang="en-US" sz="1387"/>
              <a:t>and </a:t>
            </a:r>
            <a:r>
              <a:rPr i="1" lang="en-US" sz="1387"/>
              <a:t>Greedy(x) </a:t>
            </a:r>
            <a:r>
              <a:rPr lang="en-US" sz="1387"/>
              <a:t>match </a:t>
            </a:r>
            <a:r>
              <a:rPr i="1" lang="en-US" sz="1387"/>
              <a:t>King(John)</a:t>
            </a:r>
            <a:r>
              <a:rPr lang="en-US" sz="1387"/>
              <a:t> and </a:t>
            </a:r>
            <a:r>
              <a:rPr i="1" lang="en-US" sz="1387"/>
              <a:t>Greedy(y)</a:t>
            </a:r>
            <a:endParaRPr sz="1387"/>
          </a:p>
          <a:p>
            <a:pPr indent="-166941" lvl="4" marL="2057400" rtl="0" algn="l">
              <a:lnSpc>
                <a:spcPct val="80000"/>
              </a:lnSpc>
              <a:spcBef>
                <a:spcPts val="194"/>
              </a:spcBef>
              <a:spcAft>
                <a:spcPts val="0"/>
              </a:spcAft>
              <a:buClr>
                <a:srgbClr val="1D1B10"/>
              </a:buClr>
              <a:buSzPts val="971"/>
              <a:buNone/>
            </a:pPr>
            <a:r>
              <a:t/>
            </a:r>
            <a:endParaRPr sz="971"/>
          </a:p>
          <a:p>
            <a:pPr indent="-342900" lvl="0" marL="342900" rtl="0" algn="l">
              <a:lnSpc>
                <a:spcPct val="80000"/>
              </a:lnSpc>
              <a:spcBef>
                <a:spcPts val="277"/>
              </a:spcBef>
              <a:spcAft>
                <a:spcPts val="0"/>
              </a:spcAft>
              <a:buClr>
                <a:srgbClr val="1D1B10"/>
              </a:buClr>
              <a:buSzPts val="1387"/>
              <a:buFont typeface="Calibri"/>
              <a:buNone/>
            </a:pPr>
            <a:r>
              <a:rPr lang="en-US" sz="1387"/>
              <a:t>                        θ = {x/John,y/John} works</a:t>
            </a:r>
            <a:br>
              <a:rPr lang="en-US" sz="1387"/>
            </a:br>
            <a:endParaRPr/>
          </a:p>
          <a:p>
            <a:pPr indent="-166941" lvl="4" marL="2057400" rtl="0" algn="l">
              <a:lnSpc>
                <a:spcPct val="80000"/>
              </a:lnSpc>
              <a:spcBef>
                <a:spcPts val="194"/>
              </a:spcBef>
              <a:spcAft>
                <a:spcPts val="0"/>
              </a:spcAft>
              <a:buClr>
                <a:srgbClr val="1D1B10"/>
              </a:buClr>
              <a:buSzPts val="971"/>
              <a:buNone/>
            </a:pPr>
            <a:r>
              <a:t/>
            </a:r>
            <a:endParaRPr sz="971"/>
          </a:p>
          <a:p>
            <a:pPr indent="-342900" lvl="0" marL="342900" rtl="0" algn="l">
              <a:lnSpc>
                <a:spcPct val="80000"/>
              </a:lnSpc>
              <a:spcBef>
                <a:spcPts val="277"/>
              </a:spcBef>
              <a:spcAft>
                <a:spcPts val="0"/>
              </a:spcAft>
              <a:buClr>
                <a:srgbClr val="1D1B10"/>
              </a:buClr>
              <a:buSzPts val="1387"/>
              <a:buChar char="•"/>
            </a:pPr>
            <a:r>
              <a:rPr lang="en-US" sz="1387"/>
              <a:t>Unify(α,β) = θ if αθ = βθ </a:t>
            </a:r>
            <a:endParaRPr sz="971"/>
          </a:p>
          <a:p>
            <a:pPr indent="-342900" lvl="0" marL="342900" rtl="0" algn="l">
              <a:lnSpc>
                <a:spcPct val="80000"/>
              </a:lnSpc>
              <a:spcBef>
                <a:spcPts val="277"/>
              </a:spcBef>
              <a:spcAft>
                <a:spcPts val="0"/>
              </a:spcAft>
              <a:buClr>
                <a:srgbClr val="1D1B10"/>
              </a:buClr>
              <a:buSzPts val="1387"/>
              <a:buFont typeface="Calibri"/>
              <a:buNone/>
            </a:pPr>
            <a:r>
              <a:rPr lang="en-US" sz="1387"/>
              <a:t>		p 			q	 		θ  </a:t>
            </a:r>
            <a:endParaRPr/>
          </a:p>
          <a:p>
            <a:pPr indent="-342900" lvl="0" marL="342900" rtl="0" algn="l">
              <a:lnSpc>
                <a:spcPct val="80000"/>
              </a:lnSpc>
              <a:spcBef>
                <a:spcPts val="277"/>
              </a:spcBef>
              <a:spcAft>
                <a:spcPts val="0"/>
              </a:spcAft>
              <a:buClr>
                <a:srgbClr val="1D1B10"/>
              </a:buClr>
              <a:buSzPts val="1387"/>
              <a:buFont typeface="Calibri"/>
              <a:buNone/>
            </a:pPr>
            <a:r>
              <a:rPr lang="en-US" sz="1387"/>
              <a:t>		</a:t>
            </a:r>
            <a:endParaRPr/>
          </a:p>
          <a:p>
            <a:pPr indent="-342900" lvl="0" marL="342900" rtl="0" algn="l">
              <a:lnSpc>
                <a:spcPct val="80000"/>
              </a:lnSpc>
              <a:spcBef>
                <a:spcPts val="277"/>
              </a:spcBef>
              <a:spcAft>
                <a:spcPts val="0"/>
              </a:spcAft>
              <a:buClr>
                <a:srgbClr val="1D1B10"/>
              </a:buClr>
              <a:buSzPts val="1387"/>
              <a:buFont typeface="Calibri"/>
              <a:buNone/>
            </a:pPr>
            <a:r>
              <a:rPr lang="en-US" sz="1387"/>
              <a:t>                       Knows(John,x) 	Knows(John,Jane) 	</a:t>
            </a:r>
            <a:r>
              <a:rPr lang="en-US" sz="1387">
                <a:solidFill>
                  <a:srgbClr val="CC0099"/>
                </a:solidFill>
              </a:rPr>
              <a:t>{x/Jane}}</a:t>
            </a:r>
            <a:endParaRPr/>
          </a:p>
          <a:p>
            <a:pPr indent="-342900" lvl="0" marL="342900" rtl="0" algn="l">
              <a:lnSpc>
                <a:spcPct val="80000"/>
              </a:lnSpc>
              <a:spcBef>
                <a:spcPts val="277"/>
              </a:spcBef>
              <a:spcAft>
                <a:spcPts val="0"/>
              </a:spcAft>
              <a:buClr>
                <a:srgbClr val="1D1B10"/>
              </a:buClr>
              <a:buSzPts val="1387"/>
              <a:buFont typeface="Calibri"/>
              <a:buNone/>
            </a:pPr>
            <a:r>
              <a:rPr lang="en-US" sz="1387"/>
              <a:t>		Knows(John,x)	Knows(y,OJ) 		</a:t>
            </a:r>
            <a:r>
              <a:rPr lang="en-US" sz="1387">
                <a:solidFill>
                  <a:srgbClr val="CC0099"/>
                </a:solidFill>
              </a:rPr>
              <a:t>{x/OJ,y/John}}</a:t>
            </a:r>
            <a:endParaRPr/>
          </a:p>
          <a:p>
            <a:pPr indent="-342900" lvl="0" marL="342900" rtl="0" algn="l">
              <a:lnSpc>
                <a:spcPct val="80000"/>
              </a:lnSpc>
              <a:spcBef>
                <a:spcPts val="277"/>
              </a:spcBef>
              <a:spcAft>
                <a:spcPts val="0"/>
              </a:spcAft>
              <a:buClr>
                <a:srgbClr val="1D1B10"/>
              </a:buClr>
              <a:buSzPts val="1387"/>
              <a:buFont typeface="Calibri"/>
              <a:buNone/>
            </a:pPr>
            <a:r>
              <a:rPr lang="en-US" sz="1387"/>
              <a:t>		Knows(John,x) 	Knows(y,Mother(y))	</a:t>
            </a:r>
            <a:r>
              <a:rPr lang="en-US" sz="1387">
                <a:solidFill>
                  <a:srgbClr val="CC0099"/>
                </a:solidFill>
              </a:rPr>
              <a:t>{y/John,x/Mother(John)}}</a:t>
            </a:r>
            <a:endParaRPr/>
          </a:p>
          <a:p>
            <a:pPr indent="-342900" lvl="0" marL="342900" rtl="0" algn="l">
              <a:lnSpc>
                <a:spcPct val="80000"/>
              </a:lnSpc>
              <a:spcBef>
                <a:spcPts val="277"/>
              </a:spcBef>
              <a:spcAft>
                <a:spcPts val="0"/>
              </a:spcAft>
              <a:buClr>
                <a:srgbClr val="1D1B10"/>
              </a:buClr>
              <a:buSzPts val="1387"/>
              <a:buFont typeface="Calibri"/>
              <a:buNone/>
            </a:pPr>
            <a:r>
              <a:rPr lang="en-US" sz="1387"/>
              <a:t>		Knows(John,x)	Knows(x,OJ) 		</a:t>
            </a:r>
            <a:r>
              <a:rPr lang="en-US" sz="1387">
                <a:solidFill>
                  <a:srgbClr val="CC0099"/>
                </a:solidFill>
              </a:rPr>
              <a:t>{fail}</a:t>
            </a:r>
            <a:br>
              <a:rPr lang="en-US" sz="1387">
                <a:solidFill>
                  <a:srgbClr val="CC0099"/>
                </a:solidFill>
              </a:rPr>
            </a:br>
            <a:endParaRPr/>
          </a:p>
          <a:p>
            <a:pPr indent="-166941" lvl="4" marL="2057400" rtl="0" algn="l">
              <a:lnSpc>
                <a:spcPct val="80000"/>
              </a:lnSpc>
              <a:spcBef>
                <a:spcPts val="194"/>
              </a:spcBef>
              <a:spcAft>
                <a:spcPts val="0"/>
              </a:spcAft>
              <a:buClr>
                <a:srgbClr val="1D1B10"/>
              </a:buClr>
              <a:buSzPts val="971"/>
              <a:buNone/>
            </a:pPr>
            <a:r>
              <a:t/>
            </a:r>
            <a:endParaRPr sz="971">
              <a:solidFill>
                <a:srgbClr val="CC0099"/>
              </a:solidFill>
            </a:endParaRPr>
          </a:p>
          <a:p>
            <a:pPr indent="-342900" lvl="0" marL="342900" rtl="0" algn="l">
              <a:lnSpc>
                <a:spcPct val="80000"/>
              </a:lnSpc>
              <a:spcBef>
                <a:spcPts val="277"/>
              </a:spcBef>
              <a:spcAft>
                <a:spcPts val="0"/>
              </a:spcAft>
              <a:buClr>
                <a:schemeClr val="accent2"/>
              </a:buClr>
              <a:buSzPts val="1387"/>
              <a:buChar char="•"/>
            </a:pPr>
            <a:r>
              <a:rPr lang="en-US" sz="1387">
                <a:solidFill>
                  <a:schemeClr val="accent2"/>
                </a:solidFill>
              </a:rPr>
              <a:t>Standardizing apart </a:t>
            </a:r>
            <a:r>
              <a:rPr lang="en-US" sz="1387"/>
              <a:t>eliminates overlap of variables, e.g., Knows(z</a:t>
            </a:r>
            <a:r>
              <a:rPr baseline="-25000" lang="en-US" sz="1387"/>
              <a:t>17</a:t>
            </a:r>
            <a:r>
              <a:rPr lang="en-US" sz="1387"/>
              <a:t>,OJ)</a:t>
            </a:r>
            <a:endParaRPr sz="1387"/>
          </a:p>
        </p:txBody>
      </p:sp>
      <p:cxnSp>
        <p:nvCxnSpPr>
          <p:cNvPr id="353" name="Google Shape;353;p39"/>
          <p:cNvCxnSpPr/>
          <p:nvPr/>
        </p:nvCxnSpPr>
        <p:spPr>
          <a:xfrm>
            <a:off x="1365195" y="3029865"/>
            <a:ext cx="5829300" cy="0"/>
          </a:xfrm>
          <a:prstGeom prst="straightConnector1">
            <a:avLst/>
          </a:prstGeom>
          <a:noFill/>
          <a:ln cap="flat" cmpd="sng" w="9525">
            <a:solidFill>
              <a:schemeClr val="dk1"/>
            </a:solidFill>
            <a:prstDash val="solid"/>
            <a:round/>
            <a:headEnd len="med" w="med" type="none"/>
            <a:tailEnd len="med" w="med" type="none"/>
          </a:ln>
        </p:spPr>
      </p:cxnSp>
      <p:cxnSp>
        <p:nvCxnSpPr>
          <p:cNvPr id="354" name="Google Shape;354;p39"/>
          <p:cNvCxnSpPr/>
          <p:nvPr/>
        </p:nvCxnSpPr>
        <p:spPr>
          <a:xfrm>
            <a:off x="2857500" y="2686050"/>
            <a:ext cx="0" cy="1371600"/>
          </a:xfrm>
          <a:prstGeom prst="straightConnector1">
            <a:avLst/>
          </a:prstGeom>
          <a:noFill/>
          <a:ln cap="flat" cmpd="sng" w="9525">
            <a:solidFill>
              <a:schemeClr val="dk1"/>
            </a:solidFill>
            <a:prstDash val="solid"/>
            <a:round/>
            <a:headEnd len="med" w="med" type="none"/>
            <a:tailEnd len="med" w="med" type="none"/>
          </a:ln>
        </p:spPr>
      </p:cxnSp>
      <p:cxnSp>
        <p:nvCxnSpPr>
          <p:cNvPr id="355" name="Google Shape;355;p39"/>
          <p:cNvCxnSpPr/>
          <p:nvPr/>
        </p:nvCxnSpPr>
        <p:spPr>
          <a:xfrm>
            <a:off x="4857750" y="2686050"/>
            <a:ext cx="0" cy="1371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4"/>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First-order logic</a:t>
            </a:r>
            <a:endParaRPr/>
          </a:p>
        </p:txBody>
      </p:sp>
      <p:sp>
        <p:nvSpPr>
          <p:cNvPr id="126" name="Google Shape;126;p4"/>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Clr>
                <a:srgbClr val="1D1B10"/>
              </a:buClr>
              <a:buSzPts val="2380"/>
              <a:buChar char="•"/>
            </a:pPr>
            <a:r>
              <a:rPr lang="en-US" sz="2380"/>
              <a:t>Whereas propositional logic assumes the world contains </a:t>
            </a:r>
            <a:r>
              <a:rPr lang="en-US" sz="2380">
                <a:solidFill>
                  <a:srgbClr val="FF0000"/>
                </a:solidFill>
              </a:rPr>
              <a:t>facts</a:t>
            </a:r>
            <a:r>
              <a:rPr lang="en-US" sz="2380"/>
              <a:t>,</a:t>
            </a:r>
            <a:endParaRPr/>
          </a:p>
          <a:p>
            <a:pPr indent="-342900" lvl="0" marL="342900" rtl="0" algn="l">
              <a:lnSpc>
                <a:spcPct val="70000"/>
              </a:lnSpc>
              <a:spcBef>
                <a:spcPts val="476"/>
              </a:spcBef>
              <a:spcAft>
                <a:spcPts val="0"/>
              </a:spcAft>
              <a:buClr>
                <a:srgbClr val="1D1B10"/>
              </a:buClr>
              <a:buSzPts val="2380"/>
              <a:buChar char="•"/>
            </a:pPr>
            <a:r>
              <a:rPr lang="en-US" sz="2380"/>
              <a:t>first-order logic (like natural language) assumes the world contains</a:t>
            </a:r>
            <a:br>
              <a:rPr lang="en-US" sz="2380"/>
            </a:br>
            <a:endParaRPr/>
          </a:p>
          <a:p>
            <a:pPr indent="-285750" lvl="1" marL="742950" rtl="0" algn="l">
              <a:lnSpc>
                <a:spcPct val="70000"/>
              </a:lnSpc>
              <a:spcBef>
                <a:spcPts val="476"/>
              </a:spcBef>
              <a:spcAft>
                <a:spcPts val="0"/>
              </a:spcAft>
              <a:buClr>
                <a:schemeClr val="accent2"/>
              </a:buClr>
              <a:buSzPts val="2380"/>
              <a:buChar char="–"/>
            </a:pPr>
            <a:r>
              <a:rPr lang="en-US" sz="2380">
                <a:solidFill>
                  <a:schemeClr val="accent2"/>
                </a:solidFill>
              </a:rPr>
              <a:t>Objects</a:t>
            </a:r>
            <a:r>
              <a:rPr lang="en-US" sz="2380"/>
              <a:t>: people, houses, numbers, colors, baseball games, wars, …</a:t>
            </a:r>
            <a:br>
              <a:rPr lang="en-US" sz="2380"/>
            </a:br>
            <a:endParaRPr/>
          </a:p>
          <a:p>
            <a:pPr indent="-285750" lvl="1" marL="742950" rtl="0" algn="l">
              <a:lnSpc>
                <a:spcPct val="70000"/>
              </a:lnSpc>
              <a:spcBef>
                <a:spcPts val="476"/>
              </a:spcBef>
              <a:spcAft>
                <a:spcPts val="0"/>
              </a:spcAft>
              <a:buClr>
                <a:schemeClr val="accent2"/>
              </a:buClr>
              <a:buSzPts val="2380"/>
              <a:buChar char="–"/>
            </a:pPr>
            <a:r>
              <a:rPr lang="en-US" sz="2380">
                <a:solidFill>
                  <a:schemeClr val="accent2"/>
                </a:solidFill>
              </a:rPr>
              <a:t>Relations</a:t>
            </a:r>
            <a:r>
              <a:rPr lang="en-US" sz="2380"/>
              <a:t>: red, round, prime, brother of, bigger than, part of, comes between, …</a:t>
            </a:r>
            <a:endParaRPr/>
          </a:p>
          <a:p>
            <a:pPr indent="-285750" lvl="1" marL="742950" rtl="0" algn="l">
              <a:lnSpc>
                <a:spcPct val="70000"/>
              </a:lnSpc>
              <a:spcBef>
                <a:spcPts val="476"/>
              </a:spcBef>
              <a:spcAft>
                <a:spcPts val="0"/>
              </a:spcAft>
              <a:buClr>
                <a:schemeClr val="accent2"/>
              </a:buClr>
              <a:buSzPts val="2380"/>
              <a:buChar char="–"/>
            </a:pPr>
            <a:r>
              <a:rPr lang="en-US" sz="2380">
                <a:solidFill>
                  <a:schemeClr val="accent2"/>
                </a:solidFill>
              </a:rPr>
              <a:t>Functions</a:t>
            </a:r>
            <a:r>
              <a:rPr lang="en-US" sz="2380"/>
              <a:t>: father of, best friend, one more than, plus, …</a:t>
            </a:r>
            <a:br>
              <a:rPr lang="en-US" sz="2380"/>
            </a:b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0"/>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Unification (6)</a:t>
            </a:r>
            <a:endParaRPr sz="3240"/>
          </a:p>
        </p:txBody>
      </p:sp>
      <p:sp>
        <p:nvSpPr>
          <p:cNvPr id="361" name="Google Shape;361;p40"/>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1D1B10"/>
              </a:buClr>
              <a:buSzPts val="2100"/>
              <a:buChar char="•"/>
            </a:pPr>
            <a:r>
              <a:rPr lang="en-US" sz="2100"/>
              <a:t>To unify </a:t>
            </a:r>
            <a:r>
              <a:rPr i="1" lang="en-US" sz="2100"/>
              <a:t>Knows(John,x)</a:t>
            </a:r>
            <a:r>
              <a:rPr lang="en-US" sz="2100"/>
              <a:t> and </a:t>
            </a:r>
            <a:r>
              <a:rPr i="1" lang="en-US" sz="2100"/>
              <a:t>Knows(y,z)</a:t>
            </a:r>
            <a:r>
              <a:rPr lang="en-US" sz="2100"/>
              <a:t>,</a:t>
            </a:r>
            <a:br>
              <a:rPr lang="en-US" sz="2100"/>
            </a:br>
            <a:endParaRPr/>
          </a:p>
          <a:p>
            <a:pPr indent="-342900" lvl="0" marL="342900" rtl="0" algn="l">
              <a:lnSpc>
                <a:spcPct val="80000"/>
              </a:lnSpc>
              <a:spcBef>
                <a:spcPts val="360"/>
              </a:spcBef>
              <a:spcAft>
                <a:spcPts val="0"/>
              </a:spcAft>
              <a:buClr>
                <a:srgbClr val="1D1B10"/>
              </a:buClr>
              <a:buSzPts val="1800"/>
              <a:buFont typeface="Calibri"/>
              <a:buNone/>
            </a:pPr>
            <a:r>
              <a:rPr lang="en-US" sz="1800"/>
              <a:t>	θ = {y/John, x/z } or θ = {y/John, x/John, z/John}</a:t>
            </a:r>
            <a:br>
              <a:rPr lang="en-US" sz="1800"/>
            </a:br>
            <a:endParaRPr/>
          </a:p>
          <a:p>
            <a:pPr indent="-142875" lvl="4" marL="2057400" rtl="0" algn="l">
              <a:lnSpc>
                <a:spcPct val="80000"/>
              </a:lnSpc>
              <a:spcBef>
                <a:spcPts val="270"/>
              </a:spcBef>
              <a:spcAft>
                <a:spcPts val="0"/>
              </a:spcAft>
              <a:buClr>
                <a:srgbClr val="1D1B10"/>
              </a:buClr>
              <a:buSzPts val="1350"/>
              <a:buNone/>
            </a:pPr>
            <a:r>
              <a:t/>
            </a:r>
            <a:endParaRPr sz="1350"/>
          </a:p>
          <a:p>
            <a:pPr indent="-342900" lvl="0" marL="342900" rtl="0" algn="l">
              <a:lnSpc>
                <a:spcPct val="80000"/>
              </a:lnSpc>
              <a:spcBef>
                <a:spcPts val="420"/>
              </a:spcBef>
              <a:spcAft>
                <a:spcPts val="0"/>
              </a:spcAft>
              <a:buClr>
                <a:srgbClr val="1D1B10"/>
              </a:buClr>
              <a:buSzPts val="2100"/>
              <a:buChar char="•"/>
            </a:pPr>
            <a:r>
              <a:rPr lang="en-US" sz="2100"/>
              <a:t>The first unifier is </a:t>
            </a:r>
            <a:r>
              <a:rPr lang="en-US" sz="2100">
                <a:solidFill>
                  <a:schemeClr val="accent2"/>
                </a:solidFill>
              </a:rPr>
              <a:t>more general</a:t>
            </a:r>
            <a:r>
              <a:rPr lang="en-US" sz="2100"/>
              <a:t> than the second.</a:t>
            </a:r>
            <a:endParaRPr sz="2100"/>
          </a:p>
          <a:p>
            <a:pPr indent="-142875" lvl="4" marL="2057400" rtl="0" algn="l">
              <a:lnSpc>
                <a:spcPct val="80000"/>
              </a:lnSpc>
              <a:spcBef>
                <a:spcPts val="270"/>
              </a:spcBef>
              <a:spcAft>
                <a:spcPts val="0"/>
              </a:spcAft>
              <a:buClr>
                <a:srgbClr val="1D1B10"/>
              </a:buClr>
              <a:buSzPts val="1350"/>
              <a:buNone/>
            </a:pPr>
            <a:r>
              <a:t/>
            </a:r>
            <a:endParaRPr sz="1350"/>
          </a:p>
          <a:p>
            <a:pPr indent="-342900" lvl="0" marL="342900" rtl="0" algn="l">
              <a:lnSpc>
                <a:spcPct val="80000"/>
              </a:lnSpc>
              <a:spcBef>
                <a:spcPts val="420"/>
              </a:spcBef>
              <a:spcAft>
                <a:spcPts val="0"/>
              </a:spcAft>
              <a:buClr>
                <a:srgbClr val="1D1B10"/>
              </a:buClr>
              <a:buSzPts val="2100"/>
              <a:buChar char="•"/>
            </a:pPr>
            <a:r>
              <a:rPr lang="en-US" sz="2100"/>
              <a:t>There is a single </a:t>
            </a:r>
            <a:r>
              <a:rPr lang="en-US" sz="2100">
                <a:solidFill>
                  <a:schemeClr val="accent2"/>
                </a:solidFill>
              </a:rPr>
              <a:t>most general unifier</a:t>
            </a:r>
            <a:r>
              <a:rPr lang="en-US" sz="2100"/>
              <a:t> (MGU) that is unique up to renaming of variables.</a:t>
            </a:r>
            <a:br>
              <a:rPr lang="en-US" sz="2100"/>
            </a:br>
            <a:endParaRPr/>
          </a:p>
          <a:p>
            <a:pPr indent="-285750" lvl="1" marL="742950" rtl="0" algn="l">
              <a:lnSpc>
                <a:spcPct val="80000"/>
              </a:lnSpc>
              <a:spcBef>
                <a:spcPts val="360"/>
              </a:spcBef>
              <a:spcAft>
                <a:spcPts val="0"/>
              </a:spcAft>
              <a:buClr>
                <a:srgbClr val="1D1B10"/>
              </a:buClr>
              <a:buSzPts val="1800"/>
              <a:buFont typeface="Calibri"/>
              <a:buNone/>
            </a:pPr>
            <a:r>
              <a:rPr lang="en-US" sz="1800"/>
              <a:t>MGU = { y/John, x/z }</a:t>
            </a:r>
            <a:br>
              <a:rPr lang="en-US" sz="1800"/>
            </a:b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1"/>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The unification algorithm</a:t>
            </a:r>
            <a:endParaRPr/>
          </a:p>
        </p:txBody>
      </p:sp>
      <p:pic>
        <p:nvPicPr>
          <p:cNvPr id="367" name="Google Shape;367;p41"/>
          <p:cNvPicPr preferRelativeResize="0"/>
          <p:nvPr/>
        </p:nvPicPr>
        <p:blipFill rotWithShape="1">
          <a:blip r:embed="rId3">
            <a:alphaModFix/>
          </a:blip>
          <a:srcRect b="19791" l="53906" r="8594" t="27083"/>
          <a:stretch/>
        </p:blipFill>
        <p:spPr>
          <a:xfrm>
            <a:off x="1365195" y="1655520"/>
            <a:ext cx="6057900" cy="321826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2"/>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The unification algorithm</a:t>
            </a:r>
            <a:endParaRPr/>
          </a:p>
        </p:txBody>
      </p:sp>
      <p:pic>
        <p:nvPicPr>
          <p:cNvPr id="373" name="Google Shape;373;p42"/>
          <p:cNvPicPr preferRelativeResize="0"/>
          <p:nvPr/>
        </p:nvPicPr>
        <p:blipFill rotWithShape="1">
          <a:blip r:embed="rId3">
            <a:alphaModFix/>
          </a:blip>
          <a:srcRect b="14583" l="53906" r="8983" t="50000"/>
          <a:stretch/>
        </p:blipFill>
        <p:spPr>
          <a:xfrm>
            <a:off x="1365195" y="1655520"/>
            <a:ext cx="6172200" cy="220861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3"/>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Generalized Modus Ponens (GMP)</a:t>
            </a:r>
            <a:endParaRPr/>
          </a:p>
        </p:txBody>
      </p:sp>
      <p:sp>
        <p:nvSpPr>
          <p:cNvPr id="379" name="Google Shape;379;p43"/>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1D1B10"/>
              </a:buClr>
              <a:buSzPts val="1500"/>
              <a:buFont typeface="Calibri"/>
              <a:buNone/>
            </a:pPr>
            <a:r>
              <a:rPr lang="en-US" sz="1500"/>
              <a:t>p</a:t>
            </a:r>
            <a:r>
              <a:rPr baseline="-25000" lang="en-US" sz="1500"/>
              <a:t>1</a:t>
            </a:r>
            <a:r>
              <a:rPr lang="en-US" sz="1500"/>
              <a:t>', p</a:t>
            </a:r>
            <a:r>
              <a:rPr baseline="-25000" lang="en-US" sz="1500"/>
              <a:t>2</a:t>
            </a:r>
            <a:r>
              <a:rPr lang="en-US" sz="1500"/>
              <a:t>', … , p</a:t>
            </a:r>
            <a:r>
              <a:rPr baseline="-25000" lang="en-US" sz="1500"/>
              <a:t>n</a:t>
            </a:r>
            <a:r>
              <a:rPr lang="en-US" sz="1500"/>
              <a:t>', ( p</a:t>
            </a:r>
            <a:r>
              <a:rPr baseline="-25000" lang="en-US" sz="1500"/>
              <a:t>1</a:t>
            </a:r>
            <a:r>
              <a:rPr lang="en-US" sz="1500"/>
              <a:t> ∧ p</a:t>
            </a:r>
            <a:r>
              <a:rPr baseline="-25000" lang="en-US" sz="1500"/>
              <a:t>2</a:t>
            </a:r>
            <a:r>
              <a:rPr lang="en-US" sz="1500"/>
              <a:t> ∧ … ∧ p</a:t>
            </a:r>
            <a:r>
              <a:rPr baseline="-25000" lang="en-US" sz="1500"/>
              <a:t>n</a:t>
            </a:r>
            <a:r>
              <a:rPr lang="en-US" sz="1500"/>
              <a:t> ⇒q)</a:t>
            </a:r>
            <a:endParaRPr/>
          </a:p>
          <a:p>
            <a:pPr indent="-342900" lvl="0" marL="342900" rtl="0" algn="l">
              <a:lnSpc>
                <a:spcPct val="90000"/>
              </a:lnSpc>
              <a:spcBef>
                <a:spcPts val="300"/>
              </a:spcBef>
              <a:spcAft>
                <a:spcPts val="0"/>
              </a:spcAft>
              <a:buClr>
                <a:srgbClr val="1D1B10"/>
              </a:buClr>
              <a:buSzPts val="1500"/>
              <a:buFont typeface="Calibri"/>
              <a:buNone/>
            </a:pPr>
            <a:r>
              <a:rPr lang="en-US" sz="1500"/>
              <a:t>                         qθ</a:t>
            </a:r>
            <a:endParaRPr sz="1500"/>
          </a:p>
          <a:p>
            <a:pPr indent="-342900" lvl="0" marL="342900" rtl="0" algn="l">
              <a:lnSpc>
                <a:spcPct val="90000"/>
              </a:lnSpc>
              <a:spcBef>
                <a:spcPts val="300"/>
              </a:spcBef>
              <a:spcAft>
                <a:spcPts val="0"/>
              </a:spcAft>
              <a:buClr>
                <a:srgbClr val="1D1B10"/>
              </a:buClr>
              <a:buSzPts val="1500"/>
              <a:buFont typeface="Calibri"/>
              <a:buNone/>
            </a:pPr>
            <a:r>
              <a:rPr lang="en-US" sz="1500"/>
              <a:t>p</a:t>
            </a:r>
            <a:r>
              <a:rPr baseline="-25000" lang="en-US" sz="1500"/>
              <a:t>1</a:t>
            </a:r>
            <a:r>
              <a:rPr lang="en-US" sz="1500"/>
              <a:t>' is </a:t>
            </a:r>
            <a:r>
              <a:rPr i="1" lang="en-US" sz="1500"/>
              <a:t>King</a:t>
            </a:r>
            <a:r>
              <a:rPr lang="en-US" sz="1500"/>
              <a:t>(</a:t>
            </a:r>
            <a:r>
              <a:rPr i="1" lang="en-US" sz="1500"/>
              <a:t>John</a:t>
            </a:r>
            <a:r>
              <a:rPr lang="en-US" sz="1500"/>
              <a:t>)  	p</a:t>
            </a:r>
            <a:r>
              <a:rPr baseline="-25000" lang="en-US" sz="1500"/>
              <a:t>1</a:t>
            </a:r>
            <a:r>
              <a:rPr lang="en-US" sz="1500"/>
              <a:t> is </a:t>
            </a:r>
            <a:r>
              <a:rPr i="1" lang="en-US" sz="1500"/>
              <a:t>King</a:t>
            </a:r>
            <a:r>
              <a:rPr lang="en-US" sz="1500"/>
              <a:t>(</a:t>
            </a:r>
            <a:r>
              <a:rPr i="1" lang="en-US" sz="1500"/>
              <a:t>x</a:t>
            </a:r>
            <a:r>
              <a:rPr lang="en-US" sz="1500"/>
              <a:t>) </a:t>
            </a:r>
            <a:endParaRPr/>
          </a:p>
          <a:p>
            <a:pPr indent="-342900" lvl="0" marL="342900" rtl="0" algn="l">
              <a:lnSpc>
                <a:spcPct val="90000"/>
              </a:lnSpc>
              <a:spcBef>
                <a:spcPts val="300"/>
              </a:spcBef>
              <a:spcAft>
                <a:spcPts val="0"/>
              </a:spcAft>
              <a:buClr>
                <a:srgbClr val="1D1B10"/>
              </a:buClr>
              <a:buSzPts val="1500"/>
              <a:buFont typeface="Calibri"/>
              <a:buNone/>
            </a:pPr>
            <a:r>
              <a:rPr lang="en-US" sz="1500"/>
              <a:t>p</a:t>
            </a:r>
            <a:r>
              <a:rPr baseline="-25000" lang="en-US" sz="1500"/>
              <a:t>2</a:t>
            </a:r>
            <a:r>
              <a:rPr lang="en-US" sz="1500"/>
              <a:t>' is </a:t>
            </a:r>
            <a:r>
              <a:rPr i="1" lang="en-US" sz="1500"/>
              <a:t>Greedy</a:t>
            </a:r>
            <a:r>
              <a:rPr lang="en-US" sz="1500"/>
              <a:t>(</a:t>
            </a:r>
            <a:r>
              <a:rPr i="1" lang="en-US" sz="1500"/>
              <a:t>y</a:t>
            </a:r>
            <a:r>
              <a:rPr lang="en-US" sz="1500"/>
              <a:t>)  	p</a:t>
            </a:r>
            <a:r>
              <a:rPr baseline="-25000" lang="en-US" sz="1500"/>
              <a:t>2 </a:t>
            </a:r>
            <a:r>
              <a:rPr lang="en-US" sz="1500"/>
              <a:t>is </a:t>
            </a:r>
            <a:r>
              <a:rPr i="1" lang="en-US" sz="1500"/>
              <a:t>Greedy</a:t>
            </a:r>
            <a:r>
              <a:rPr lang="en-US" sz="1500"/>
              <a:t>(</a:t>
            </a:r>
            <a:r>
              <a:rPr i="1" lang="en-US" sz="1500"/>
              <a:t>x</a:t>
            </a:r>
            <a:r>
              <a:rPr lang="en-US" sz="1500"/>
              <a:t>) </a:t>
            </a:r>
            <a:endParaRPr/>
          </a:p>
          <a:p>
            <a:pPr indent="-342900" lvl="0" marL="342900" rtl="0" algn="l">
              <a:lnSpc>
                <a:spcPct val="90000"/>
              </a:lnSpc>
              <a:spcBef>
                <a:spcPts val="300"/>
              </a:spcBef>
              <a:spcAft>
                <a:spcPts val="0"/>
              </a:spcAft>
              <a:buClr>
                <a:srgbClr val="1D1B10"/>
              </a:buClr>
              <a:buSzPts val="1500"/>
              <a:buFont typeface="Calibri"/>
              <a:buNone/>
            </a:pPr>
            <a:r>
              <a:rPr lang="en-US" sz="1500"/>
              <a:t>θ is {x/John,y/John} 	q is </a:t>
            </a:r>
            <a:r>
              <a:rPr i="1" lang="en-US" sz="1500"/>
              <a:t>Evil</a:t>
            </a:r>
            <a:r>
              <a:rPr lang="en-US" sz="1500"/>
              <a:t>(</a:t>
            </a:r>
            <a:r>
              <a:rPr i="1" lang="en-US" sz="1500"/>
              <a:t>x</a:t>
            </a:r>
            <a:r>
              <a:rPr lang="en-US" sz="1500"/>
              <a:t>) </a:t>
            </a:r>
            <a:endParaRPr/>
          </a:p>
          <a:p>
            <a:pPr indent="-342900" lvl="0" marL="342900" rtl="0" algn="l">
              <a:lnSpc>
                <a:spcPct val="90000"/>
              </a:lnSpc>
              <a:spcBef>
                <a:spcPts val="300"/>
              </a:spcBef>
              <a:spcAft>
                <a:spcPts val="0"/>
              </a:spcAft>
              <a:buClr>
                <a:srgbClr val="1D1B10"/>
              </a:buClr>
              <a:buSzPts val="1500"/>
              <a:buFont typeface="Calibri"/>
              <a:buNone/>
            </a:pPr>
            <a:r>
              <a:rPr lang="en-US" sz="1500"/>
              <a:t>q θ is </a:t>
            </a:r>
            <a:r>
              <a:rPr i="1" lang="en-US" sz="1500"/>
              <a:t>Evil</a:t>
            </a:r>
            <a:r>
              <a:rPr lang="en-US" sz="1500"/>
              <a:t>(</a:t>
            </a:r>
            <a:r>
              <a:rPr i="1" lang="en-US" sz="1500"/>
              <a:t>John</a:t>
            </a:r>
            <a:r>
              <a:rPr lang="en-US" sz="1500"/>
              <a:t>)</a:t>
            </a:r>
            <a:br>
              <a:rPr lang="en-US" sz="1500"/>
            </a:br>
            <a:endParaRPr/>
          </a:p>
          <a:p>
            <a:pPr indent="-342900" lvl="0" marL="342900" rtl="0" algn="l">
              <a:lnSpc>
                <a:spcPct val="90000"/>
              </a:lnSpc>
              <a:spcBef>
                <a:spcPts val="300"/>
              </a:spcBef>
              <a:spcAft>
                <a:spcPts val="0"/>
              </a:spcAft>
              <a:buClr>
                <a:srgbClr val="1D1B10"/>
              </a:buClr>
              <a:buSzPts val="1500"/>
              <a:buFont typeface="Calibri"/>
              <a:buNone/>
            </a:pPr>
            <a:r>
              <a:t/>
            </a:r>
            <a:endParaRPr sz="1500"/>
          </a:p>
          <a:p>
            <a:pPr indent="-342900" lvl="0" marL="342900" rtl="0" algn="l">
              <a:lnSpc>
                <a:spcPct val="90000"/>
              </a:lnSpc>
              <a:spcBef>
                <a:spcPts val="300"/>
              </a:spcBef>
              <a:spcAft>
                <a:spcPts val="0"/>
              </a:spcAft>
              <a:buClr>
                <a:srgbClr val="1D1B10"/>
              </a:buClr>
              <a:buSzPts val="1500"/>
              <a:buChar char="•"/>
            </a:pPr>
            <a:r>
              <a:rPr lang="en-US" sz="1500"/>
              <a:t>GMP used with KB of </a:t>
            </a:r>
            <a:r>
              <a:rPr lang="en-US" sz="1500">
                <a:solidFill>
                  <a:schemeClr val="accent2"/>
                </a:solidFill>
              </a:rPr>
              <a:t>definite clauses</a:t>
            </a:r>
            <a:r>
              <a:rPr lang="en-US" sz="1500"/>
              <a:t> (</a:t>
            </a:r>
            <a:r>
              <a:rPr lang="en-US" sz="1500">
                <a:solidFill>
                  <a:srgbClr val="FF0000"/>
                </a:solidFill>
              </a:rPr>
              <a:t>exactly</a:t>
            </a:r>
            <a:r>
              <a:rPr lang="en-US" sz="1500"/>
              <a:t> one positive literal)</a:t>
            </a:r>
            <a:endParaRPr/>
          </a:p>
          <a:p>
            <a:pPr indent="-247650" lvl="0" marL="342900" rtl="0" algn="l">
              <a:lnSpc>
                <a:spcPct val="90000"/>
              </a:lnSpc>
              <a:spcBef>
                <a:spcPts val="300"/>
              </a:spcBef>
              <a:spcAft>
                <a:spcPts val="0"/>
              </a:spcAft>
              <a:buClr>
                <a:srgbClr val="1D1B10"/>
              </a:buClr>
              <a:buSzPts val="1500"/>
              <a:buNone/>
            </a:pPr>
            <a:r>
              <a:t/>
            </a:r>
            <a:endParaRPr sz="1500"/>
          </a:p>
          <a:p>
            <a:pPr indent="-342900" lvl="0" marL="342900" rtl="0" algn="l">
              <a:lnSpc>
                <a:spcPct val="90000"/>
              </a:lnSpc>
              <a:spcBef>
                <a:spcPts val="300"/>
              </a:spcBef>
              <a:spcAft>
                <a:spcPts val="0"/>
              </a:spcAft>
              <a:buClr>
                <a:srgbClr val="1D1B10"/>
              </a:buClr>
              <a:buSzPts val="1500"/>
              <a:buChar char="•"/>
            </a:pPr>
            <a:r>
              <a:rPr lang="en-US" sz="1500"/>
              <a:t>All variables assumed universally quantified</a:t>
            </a:r>
            <a:endParaRPr sz="1500"/>
          </a:p>
        </p:txBody>
      </p:sp>
      <p:sp>
        <p:nvSpPr>
          <p:cNvPr id="380" name="Google Shape;380;p43"/>
          <p:cNvSpPr/>
          <p:nvPr/>
        </p:nvSpPr>
        <p:spPr>
          <a:xfrm>
            <a:off x="4857751" y="1314450"/>
            <a:ext cx="1850635" cy="466281"/>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1350">
                <a:solidFill>
                  <a:schemeClr val="dk1"/>
                </a:solidFill>
                <a:latin typeface="Calibri"/>
                <a:ea typeface="Calibri"/>
                <a:cs typeface="Calibri"/>
                <a:sym typeface="Calibri"/>
              </a:rPr>
              <a:t>where p</a:t>
            </a:r>
            <a:r>
              <a:rPr baseline="-25000" lang="en-US" sz="1350">
                <a:solidFill>
                  <a:schemeClr val="dk1"/>
                </a:solidFill>
                <a:latin typeface="Calibri"/>
                <a:ea typeface="Calibri"/>
                <a:cs typeface="Calibri"/>
                <a:sym typeface="Calibri"/>
              </a:rPr>
              <a:t>i</a:t>
            </a:r>
            <a:r>
              <a:rPr lang="en-US" sz="1350">
                <a:solidFill>
                  <a:schemeClr val="dk1"/>
                </a:solidFill>
                <a:latin typeface="Calibri"/>
                <a:ea typeface="Calibri"/>
                <a:cs typeface="Calibri"/>
                <a:sym typeface="Calibri"/>
              </a:rPr>
              <a:t>'θ = p</a:t>
            </a:r>
            <a:r>
              <a:rPr baseline="-25000" lang="en-US" sz="1350">
                <a:solidFill>
                  <a:schemeClr val="dk1"/>
                </a:solidFill>
                <a:latin typeface="Calibri"/>
                <a:ea typeface="Calibri"/>
                <a:cs typeface="Calibri"/>
                <a:sym typeface="Calibri"/>
              </a:rPr>
              <a:t>i</a:t>
            </a:r>
            <a:r>
              <a:rPr lang="en-US" sz="1350">
                <a:solidFill>
                  <a:schemeClr val="dk1"/>
                </a:solidFill>
                <a:latin typeface="Calibri"/>
                <a:ea typeface="Calibri"/>
                <a:cs typeface="Calibri"/>
                <a:sym typeface="Calibri"/>
              </a:rPr>
              <a:t> θ for all </a:t>
            </a:r>
            <a:r>
              <a:rPr i="1" lang="en-US" sz="1350">
                <a:solidFill>
                  <a:schemeClr val="dk1"/>
                </a:solidFill>
                <a:latin typeface="Calibri"/>
                <a:ea typeface="Calibri"/>
                <a:cs typeface="Calibri"/>
                <a:sym typeface="Calibri"/>
              </a:rPr>
              <a:t>i</a:t>
            </a:r>
            <a:br>
              <a:rPr lang="en-US" sz="1350">
                <a:solidFill>
                  <a:schemeClr val="dk1"/>
                </a:solidFill>
                <a:latin typeface="Calibri"/>
                <a:ea typeface="Calibri"/>
                <a:cs typeface="Calibri"/>
                <a:sym typeface="Calibri"/>
              </a:rPr>
            </a:br>
            <a:endParaRPr/>
          </a:p>
        </p:txBody>
      </p:sp>
      <p:cxnSp>
        <p:nvCxnSpPr>
          <p:cNvPr id="381" name="Google Shape;381;p43"/>
          <p:cNvCxnSpPr/>
          <p:nvPr/>
        </p:nvCxnSpPr>
        <p:spPr>
          <a:xfrm>
            <a:off x="296260" y="1655520"/>
            <a:ext cx="325755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4"/>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Soundness of GMP</a:t>
            </a:r>
            <a:endParaRPr/>
          </a:p>
        </p:txBody>
      </p:sp>
      <p:sp>
        <p:nvSpPr>
          <p:cNvPr id="387" name="Google Shape;387;p44"/>
          <p:cNvSpPr txBox="1"/>
          <p:nvPr>
            <p:ph idx="1" type="body"/>
          </p:nvPr>
        </p:nvSpPr>
        <p:spPr>
          <a:xfrm>
            <a:off x="1314450" y="1200151"/>
            <a:ext cx="6515100" cy="3394472"/>
          </a:xfrm>
          <a:prstGeom prst="rect">
            <a:avLst/>
          </a:prstGeom>
          <a:noFill/>
          <a:ln>
            <a:noFill/>
          </a:ln>
        </p:spPr>
        <p:txBody>
          <a:bodyPr anchorCtr="0" anchor="t" bIns="45700" lIns="91425" spcFirstLastPara="1" rIns="91425" wrap="square" tIns="45700">
            <a:normAutofit/>
          </a:bodyPr>
          <a:lstStyle/>
          <a:p>
            <a:pPr indent="-285750" lvl="0" marL="400050" rtl="0" algn="l">
              <a:lnSpc>
                <a:spcPct val="70000"/>
              </a:lnSpc>
              <a:spcBef>
                <a:spcPts val="0"/>
              </a:spcBef>
              <a:spcAft>
                <a:spcPts val="0"/>
              </a:spcAft>
              <a:buClr>
                <a:srgbClr val="1D1B10"/>
              </a:buClr>
              <a:buSzPts val="1800"/>
              <a:buNone/>
            </a:pPr>
            <a:r>
              <a:t/>
            </a:r>
            <a:endParaRPr sz="1800"/>
          </a:p>
          <a:p>
            <a:pPr indent="-400050" lvl="0" marL="400050" rtl="0" algn="l">
              <a:lnSpc>
                <a:spcPct val="70000"/>
              </a:lnSpc>
              <a:spcBef>
                <a:spcPts val="360"/>
              </a:spcBef>
              <a:spcAft>
                <a:spcPts val="0"/>
              </a:spcAft>
              <a:buClr>
                <a:srgbClr val="1D1B10"/>
              </a:buClr>
              <a:buSzPts val="1800"/>
              <a:buChar char="•"/>
            </a:pPr>
            <a:r>
              <a:rPr lang="en-US" sz="1800"/>
              <a:t>Need to show that </a:t>
            </a:r>
            <a:br>
              <a:rPr lang="en-US" sz="1800"/>
            </a:br>
            <a:endParaRPr/>
          </a:p>
          <a:p>
            <a:pPr indent="-400050" lvl="0" marL="400050" rtl="0" algn="ctr">
              <a:lnSpc>
                <a:spcPct val="70000"/>
              </a:lnSpc>
              <a:spcBef>
                <a:spcPts val="360"/>
              </a:spcBef>
              <a:spcAft>
                <a:spcPts val="0"/>
              </a:spcAft>
              <a:buClr>
                <a:srgbClr val="1D1B10"/>
              </a:buClr>
              <a:buSzPts val="1800"/>
              <a:buNone/>
            </a:pPr>
            <a:r>
              <a:rPr lang="en-US" sz="1800"/>
              <a:t>p</a:t>
            </a:r>
            <a:r>
              <a:rPr baseline="-25000" lang="en-US" sz="1800"/>
              <a:t>1</a:t>
            </a:r>
            <a:r>
              <a:rPr lang="en-US" sz="1800"/>
              <a:t>', …, p</a:t>
            </a:r>
            <a:r>
              <a:rPr baseline="-25000" lang="en-US" sz="1800"/>
              <a:t>n</a:t>
            </a:r>
            <a:r>
              <a:rPr lang="en-US" sz="1800"/>
              <a:t>', (p</a:t>
            </a:r>
            <a:r>
              <a:rPr baseline="-25000" lang="en-US" sz="1800"/>
              <a:t>1</a:t>
            </a:r>
            <a:r>
              <a:rPr lang="en-US" sz="1800"/>
              <a:t> ∧ … ∧ p</a:t>
            </a:r>
            <a:r>
              <a:rPr baseline="-25000" lang="en-US" sz="1800"/>
              <a:t>n</a:t>
            </a:r>
            <a:r>
              <a:rPr lang="en-US" sz="1800"/>
              <a:t> ⇒ q) ╞ qθ</a:t>
            </a:r>
            <a:br>
              <a:rPr lang="en-US" sz="1800"/>
            </a:br>
            <a:endParaRPr/>
          </a:p>
          <a:p>
            <a:pPr indent="-400050" lvl="0" marL="400050" rtl="0" algn="l">
              <a:lnSpc>
                <a:spcPct val="70000"/>
              </a:lnSpc>
              <a:spcBef>
                <a:spcPts val="360"/>
              </a:spcBef>
              <a:spcAft>
                <a:spcPts val="0"/>
              </a:spcAft>
              <a:buClr>
                <a:srgbClr val="1D1B10"/>
              </a:buClr>
              <a:buSzPts val="1800"/>
              <a:buNone/>
            </a:pPr>
            <a:r>
              <a:rPr lang="en-US" sz="1800"/>
              <a:t>	provided that p</a:t>
            </a:r>
            <a:r>
              <a:rPr baseline="-25000" lang="en-US" sz="1800"/>
              <a:t>i</a:t>
            </a:r>
            <a:r>
              <a:rPr lang="en-US" sz="1800"/>
              <a:t>'θ = p</a:t>
            </a:r>
            <a:r>
              <a:rPr baseline="-25000" lang="en-US" sz="1800"/>
              <a:t>i</a:t>
            </a:r>
            <a:r>
              <a:rPr lang="en-US" sz="1800"/>
              <a:t>θ for all </a:t>
            </a:r>
            <a:r>
              <a:rPr i="1" lang="en-US" sz="1800"/>
              <a:t>I</a:t>
            </a:r>
            <a:endParaRPr/>
          </a:p>
          <a:p>
            <a:pPr indent="-400050" lvl="0" marL="400050" rtl="0" algn="l">
              <a:lnSpc>
                <a:spcPct val="70000"/>
              </a:lnSpc>
              <a:spcBef>
                <a:spcPts val="360"/>
              </a:spcBef>
              <a:spcAft>
                <a:spcPts val="0"/>
              </a:spcAft>
              <a:buClr>
                <a:srgbClr val="1D1B10"/>
              </a:buClr>
              <a:buSzPts val="1800"/>
              <a:buNone/>
            </a:pPr>
            <a:r>
              <a:t/>
            </a:r>
            <a:endParaRPr sz="1800"/>
          </a:p>
          <a:p>
            <a:pPr indent="-400050" lvl="0" marL="400050" rtl="0" algn="l">
              <a:lnSpc>
                <a:spcPct val="70000"/>
              </a:lnSpc>
              <a:spcBef>
                <a:spcPts val="360"/>
              </a:spcBef>
              <a:spcAft>
                <a:spcPts val="0"/>
              </a:spcAft>
              <a:buClr>
                <a:srgbClr val="1D1B10"/>
              </a:buClr>
              <a:buSzPts val="1800"/>
              <a:buChar char="•"/>
            </a:pPr>
            <a:r>
              <a:rPr lang="en-US" sz="1800"/>
              <a:t>Lemma: For any sentence </a:t>
            </a:r>
            <a:r>
              <a:rPr i="1" lang="en-US" sz="1800"/>
              <a:t>p</a:t>
            </a:r>
            <a:r>
              <a:rPr lang="en-US" sz="1800"/>
              <a:t>, we have </a:t>
            </a:r>
            <a:r>
              <a:rPr i="1" lang="en-US" sz="1800"/>
              <a:t>p</a:t>
            </a:r>
            <a:r>
              <a:rPr lang="en-US" sz="1800"/>
              <a:t> ╞ pθ by UI</a:t>
            </a:r>
            <a:endParaRPr sz="1800"/>
          </a:p>
          <a:p>
            <a:pPr indent="-400050" lvl="0" marL="400050" rtl="0" algn="l">
              <a:lnSpc>
                <a:spcPct val="70000"/>
              </a:lnSpc>
              <a:spcBef>
                <a:spcPts val="360"/>
              </a:spcBef>
              <a:spcAft>
                <a:spcPts val="0"/>
              </a:spcAft>
              <a:buClr>
                <a:srgbClr val="1D1B10"/>
              </a:buClr>
              <a:buSzPts val="1800"/>
              <a:buNone/>
            </a:pPr>
            <a:r>
              <a:t/>
            </a:r>
            <a:endParaRPr sz="1800"/>
          </a:p>
          <a:p>
            <a:pPr indent="-342900" lvl="1" marL="685800" rtl="0" algn="l">
              <a:lnSpc>
                <a:spcPct val="70000"/>
              </a:lnSpc>
              <a:spcBef>
                <a:spcPts val="300"/>
              </a:spcBef>
              <a:spcAft>
                <a:spcPts val="0"/>
              </a:spcAft>
              <a:buClr>
                <a:srgbClr val="1D1B10"/>
              </a:buClr>
              <a:buSzPts val="1500"/>
              <a:buFont typeface="Calibri"/>
              <a:buAutoNum type="arabicPeriod"/>
            </a:pPr>
            <a:r>
              <a:rPr lang="en-US" sz="1500"/>
              <a:t>(p</a:t>
            </a:r>
            <a:r>
              <a:rPr baseline="-25000" lang="en-US" sz="1500"/>
              <a:t>1</a:t>
            </a:r>
            <a:r>
              <a:rPr lang="en-US" sz="1500"/>
              <a:t> ∧ … ∧ p</a:t>
            </a:r>
            <a:r>
              <a:rPr baseline="-25000" lang="en-US" sz="1500"/>
              <a:t>n</a:t>
            </a:r>
            <a:r>
              <a:rPr lang="en-US" sz="1500"/>
              <a:t> ⇒ q) ╞ (p</a:t>
            </a:r>
            <a:r>
              <a:rPr baseline="-25000" lang="en-US" sz="1500"/>
              <a:t>1</a:t>
            </a:r>
            <a:r>
              <a:rPr lang="en-US" sz="1500"/>
              <a:t> ∧ … ∧ p</a:t>
            </a:r>
            <a:r>
              <a:rPr baseline="-25000" lang="en-US" sz="1500"/>
              <a:t>n</a:t>
            </a:r>
            <a:r>
              <a:rPr lang="en-US" sz="1500"/>
              <a:t> ⇒ q)θ = (p</a:t>
            </a:r>
            <a:r>
              <a:rPr baseline="-25000" lang="en-US" sz="1500"/>
              <a:t>1</a:t>
            </a:r>
            <a:r>
              <a:rPr lang="en-US" sz="1500"/>
              <a:t>θ ∧ … ∧ p</a:t>
            </a:r>
            <a:r>
              <a:rPr baseline="-25000" lang="en-US" sz="1500"/>
              <a:t>n</a:t>
            </a:r>
            <a:r>
              <a:rPr lang="en-US" sz="1500"/>
              <a:t>θ ⇒ qθ)</a:t>
            </a:r>
            <a:br>
              <a:rPr lang="en-US" sz="1500"/>
            </a:br>
            <a:endParaRPr/>
          </a:p>
          <a:p>
            <a:pPr indent="-342900" lvl="1" marL="685800" rtl="0" algn="l">
              <a:lnSpc>
                <a:spcPct val="70000"/>
              </a:lnSpc>
              <a:spcBef>
                <a:spcPts val="300"/>
              </a:spcBef>
              <a:spcAft>
                <a:spcPts val="0"/>
              </a:spcAft>
              <a:buClr>
                <a:srgbClr val="1D1B10"/>
              </a:buClr>
              <a:buSzPts val="1500"/>
              <a:buFont typeface="Calibri"/>
              <a:buAutoNum type="arabicPeriod"/>
            </a:pPr>
            <a:r>
              <a:rPr lang="en-US" sz="1500"/>
              <a:t>p</a:t>
            </a:r>
            <a:r>
              <a:rPr baseline="-25000" lang="en-US" sz="1500"/>
              <a:t>1</a:t>
            </a:r>
            <a:r>
              <a:rPr lang="en-US" sz="1500"/>
              <a:t>', \; …, \;p</a:t>
            </a:r>
            <a:r>
              <a:rPr baseline="-25000" lang="en-US" sz="1500"/>
              <a:t>n</a:t>
            </a:r>
            <a:r>
              <a:rPr lang="en-US" sz="1500"/>
              <a:t>' ╞ p</a:t>
            </a:r>
            <a:r>
              <a:rPr baseline="-25000" lang="en-US" sz="1500"/>
              <a:t>1</a:t>
            </a:r>
            <a:r>
              <a:rPr lang="en-US" sz="1500"/>
              <a:t>' ∧ … ∧ p</a:t>
            </a:r>
            <a:r>
              <a:rPr baseline="-25000" lang="en-US" sz="1500"/>
              <a:t>n</a:t>
            </a:r>
            <a:r>
              <a:rPr lang="en-US" sz="1500"/>
              <a:t>' ╞ p</a:t>
            </a:r>
            <a:r>
              <a:rPr baseline="-25000" lang="en-US" sz="1500"/>
              <a:t>1</a:t>
            </a:r>
            <a:r>
              <a:rPr lang="en-US" sz="1500"/>
              <a:t>'θ ∧ … ∧ p</a:t>
            </a:r>
            <a:r>
              <a:rPr baseline="-25000" lang="en-US" sz="1500"/>
              <a:t>n</a:t>
            </a:r>
            <a:r>
              <a:rPr lang="en-US" sz="1500"/>
              <a:t>'θ </a:t>
            </a:r>
            <a:endParaRPr/>
          </a:p>
          <a:p>
            <a:pPr indent="-342900" lvl="1" marL="685800" rtl="0" algn="l">
              <a:lnSpc>
                <a:spcPct val="70000"/>
              </a:lnSpc>
              <a:spcBef>
                <a:spcPts val="300"/>
              </a:spcBef>
              <a:spcAft>
                <a:spcPts val="0"/>
              </a:spcAft>
              <a:buClr>
                <a:srgbClr val="1D1B10"/>
              </a:buClr>
              <a:buSzPts val="1500"/>
              <a:buFont typeface="Calibri"/>
              <a:buAutoNum type="arabicPeriod"/>
            </a:pPr>
            <a:r>
              <a:rPr lang="en-US" sz="1500"/>
              <a:t>From 1 and 2, qθ follows by ordinary Modus Ponens</a:t>
            </a:r>
            <a:endParaRPr sz="15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Example knowledge base</a:t>
            </a:r>
            <a:endParaRPr/>
          </a:p>
        </p:txBody>
      </p:sp>
      <p:sp>
        <p:nvSpPr>
          <p:cNvPr id="393" name="Google Shape;393;p45"/>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1800"/>
              <a:buChar char="•"/>
            </a:pPr>
            <a:r>
              <a:rPr lang="en-US" sz="1800"/>
              <a:t>The law says that it is a crime for an American to sell weapons to hostile nations.  The country Nono, an enemy of America, has some missiles, and all of its missiles were sold to it by Colonel West, who is American.</a:t>
            </a:r>
            <a:endParaRPr sz="1800"/>
          </a:p>
          <a:p>
            <a:pPr indent="-152400" lvl="4" marL="2057400" rtl="0" algn="l">
              <a:spcBef>
                <a:spcPts val="240"/>
              </a:spcBef>
              <a:spcAft>
                <a:spcPts val="0"/>
              </a:spcAft>
              <a:buClr>
                <a:srgbClr val="1D1B10"/>
              </a:buClr>
              <a:buSzPts val="1200"/>
              <a:buNone/>
            </a:pPr>
            <a:r>
              <a:t/>
            </a:r>
            <a:endParaRPr sz="1200"/>
          </a:p>
          <a:p>
            <a:pPr indent="-342900" lvl="0" marL="342900" rtl="0" algn="l">
              <a:spcBef>
                <a:spcPts val="360"/>
              </a:spcBef>
              <a:spcAft>
                <a:spcPts val="0"/>
              </a:spcAft>
              <a:buClr>
                <a:srgbClr val="1D1B10"/>
              </a:buClr>
              <a:buSzPts val="1800"/>
              <a:buChar char="•"/>
            </a:pPr>
            <a:r>
              <a:rPr lang="en-US" sz="1800"/>
              <a:t>Prove that Col. West is a criminal</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6"/>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Example knowledge base contd.</a:t>
            </a:r>
            <a:endParaRPr/>
          </a:p>
        </p:txBody>
      </p:sp>
      <p:sp>
        <p:nvSpPr>
          <p:cNvPr id="399" name="Google Shape;399;p46"/>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Clr>
                <a:srgbClr val="1D1B10"/>
              </a:buClr>
              <a:buSzPts val="1387"/>
              <a:buFont typeface="Calibri"/>
              <a:buNone/>
            </a:pPr>
            <a:r>
              <a:rPr lang="en-US" sz="1387"/>
              <a:t>... it is a crime for an American to sell weapons to hostile nations:</a:t>
            </a:r>
            <a:endParaRPr/>
          </a:p>
          <a:p>
            <a:pPr indent="-285750" lvl="1" marL="742950" rtl="0" algn="l">
              <a:lnSpc>
                <a:spcPct val="70000"/>
              </a:lnSpc>
              <a:spcBef>
                <a:spcPts val="250"/>
              </a:spcBef>
              <a:spcAft>
                <a:spcPts val="0"/>
              </a:spcAft>
              <a:buClr>
                <a:srgbClr val="CC0099"/>
              </a:buClr>
              <a:buSzPts val="1248"/>
              <a:buFont typeface="Calibri"/>
              <a:buNone/>
            </a:pPr>
            <a:r>
              <a:rPr i="1" lang="en-US" sz="1248">
                <a:solidFill>
                  <a:srgbClr val="CC0099"/>
                </a:solidFill>
              </a:rPr>
              <a:t>American(x) ∧ Weapon(y) ∧ Sells(x,y,z) ∧ Hostile(z) ⇒ Criminal(x)</a:t>
            </a:r>
            <a:endParaRPr/>
          </a:p>
          <a:p>
            <a:pPr indent="-342900" lvl="0" marL="342900" rtl="0" algn="l">
              <a:lnSpc>
                <a:spcPct val="70000"/>
              </a:lnSpc>
              <a:spcBef>
                <a:spcPts val="277"/>
              </a:spcBef>
              <a:spcAft>
                <a:spcPts val="0"/>
              </a:spcAft>
              <a:buClr>
                <a:srgbClr val="1D1B10"/>
              </a:buClr>
              <a:buSzPts val="1387"/>
              <a:buFont typeface="Calibri"/>
              <a:buNone/>
            </a:pPr>
            <a:r>
              <a:rPr lang="en-US" sz="1387"/>
              <a:t>Nono … has some missiles, i.e., ∃x Owns(Nono,x) ∧ Missile(x):</a:t>
            </a:r>
            <a:br>
              <a:rPr lang="en-US" sz="1387"/>
            </a:br>
            <a:endParaRPr/>
          </a:p>
          <a:p>
            <a:pPr indent="-285750" lvl="1" marL="742950" rtl="0" algn="l">
              <a:lnSpc>
                <a:spcPct val="70000"/>
              </a:lnSpc>
              <a:spcBef>
                <a:spcPts val="250"/>
              </a:spcBef>
              <a:spcAft>
                <a:spcPts val="0"/>
              </a:spcAft>
              <a:buClr>
                <a:srgbClr val="CC0099"/>
              </a:buClr>
              <a:buSzPts val="1248"/>
              <a:buFont typeface="Calibri"/>
              <a:buNone/>
            </a:pPr>
            <a:r>
              <a:rPr i="1" lang="en-US" sz="1248">
                <a:solidFill>
                  <a:srgbClr val="CC0099"/>
                </a:solidFill>
              </a:rPr>
              <a:t>Owns(Nono,M</a:t>
            </a:r>
            <a:r>
              <a:rPr baseline="-25000" i="1" lang="en-US" sz="1248">
                <a:solidFill>
                  <a:srgbClr val="CC0099"/>
                </a:solidFill>
              </a:rPr>
              <a:t>1</a:t>
            </a:r>
            <a:r>
              <a:rPr i="1" lang="en-US" sz="1248">
                <a:solidFill>
                  <a:srgbClr val="CC0099"/>
                </a:solidFill>
              </a:rPr>
              <a:t>) and Missile(M</a:t>
            </a:r>
            <a:r>
              <a:rPr baseline="-25000" i="1" lang="en-US" sz="1248">
                <a:solidFill>
                  <a:srgbClr val="CC0099"/>
                </a:solidFill>
              </a:rPr>
              <a:t>1</a:t>
            </a:r>
            <a:r>
              <a:rPr i="1" lang="en-US" sz="1248">
                <a:solidFill>
                  <a:srgbClr val="CC0099"/>
                </a:solidFill>
              </a:rPr>
              <a:t>)</a:t>
            </a:r>
            <a:endParaRPr/>
          </a:p>
          <a:p>
            <a:pPr indent="-342900" lvl="0" marL="342900" rtl="0" algn="l">
              <a:lnSpc>
                <a:spcPct val="70000"/>
              </a:lnSpc>
              <a:spcBef>
                <a:spcPts val="277"/>
              </a:spcBef>
              <a:spcAft>
                <a:spcPts val="0"/>
              </a:spcAft>
              <a:buClr>
                <a:srgbClr val="1D1B10"/>
              </a:buClr>
              <a:buSzPts val="1387"/>
              <a:buFont typeface="Calibri"/>
              <a:buNone/>
            </a:pPr>
            <a:r>
              <a:rPr lang="en-US" sz="1387"/>
              <a:t>… all of its missiles were sold to it by Colonel West</a:t>
            </a:r>
            <a:endParaRPr/>
          </a:p>
          <a:p>
            <a:pPr indent="-285750" lvl="1" marL="742950" rtl="0" algn="l">
              <a:lnSpc>
                <a:spcPct val="70000"/>
              </a:lnSpc>
              <a:spcBef>
                <a:spcPts val="250"/>
              </a:spcBef>
              <a:spcAft>
                <a:spcPts val="0"/>
              </a:spcAft>
              <a:buClr>
                <a:srgbClr val="CC0099"/>
              </a:buClr>
              <a:buSzPts val="1248"/>
              <a:buFont typeface="Calibri"/>
              <a:buNone/>
            </a:pPr>
            <a:r>
              <a:rPr i="1" lang="en-US" sz="1248">
                <a:solidFill>
                  <a:srgbClr val="CC0099"/>
                </a:solidFill>
              </a:rPr>
              <a:t>Missile(x) ∧ Owns(Nono,x) ⇒ Sells(West,x,Nono)</a:t>
            </a:r>
            <a:endParaRPr/>
          </a:p>
          <a:p>
            <a:pPr indent="-342900" lvl="0" marL="342900" rtl="0" algn="l">
              <a:lnSpc>
                <a:spcPct val="70000"/>
              </a:lnSpc>
              <a:spcBef>
                <a:spcPts val="277"/>
              </a:spcBef>
              <a:spcAft>
                <a:spcPts val="0"/>
              </a:spcAft>
              <a:buClr>
                <a:srgbClr val="1D1B10"/>
              </a:buClr>
              <a:buSzPts val="1387"/>
              <a:buFont typeface="Calibri"/>
              <a:buNone/>
            </a:pPr>
            <a:r>
              <a:rPr lang="en-US" sz="1387"/>
              <a:t>Missiles are weapons:</a:t>
            </a:r>
            <a:br>
              <a:rPr lang="en-US" sz="1387"/>
            </a:br>
            <a:endParaRPr/>
          </a:p>
          <a:p>
            <a:pPr indent="-285750" lvl="1" marL="742950" rtl="0" algn="l">
              <a:lnSpc>
                <a:spcPct val="70000"/>
              </a:lnSpc>
              <a:spcBef>
                <a:spcPts val="250"/>
              </a:spcBef>
              <a:spcAft>
                <a:spcPts val="0"/>
              </a:spcAft>
              <a:buClr>
                <a:srgbClr val="CC0099"/>
              </a:buClr>
              <a:buSzPts val="1248"/>
              <a:buFont typeface="Calibri"/>
              <a:buNone/>
            </a:pPr>
            <a:r>
              <a:rPr i="1" lang="en-US" sz="1248">
                <a:solidFill>
                  <a:srgbClr val="CC0099"/>
                </a:solidFill>
              </a:rPr>
              <a:t>Missile(x) ⇒ Weapon(x)</a:t>
            </a:r>
            <a:endParaRPr/>
          </a:p>
          <a:p>
            <a:pPr indent="-342900" lvl="0" marL="342900" rtl="0" algn="l">
              <a:lnSpc>
                <a:spcPct val="70000"/>
              </a:lnSpc>
              <a:spcBef>
                <a:spcPts val="277"/>
              </a:spcBef>
              <a:spcAft>
                <a:spcPts val="0"/>
              </a:spcAft>
              <a:buClr>
                <a:srgbClr val="1D1B10"/>
              </a:buClr>
              <a:buSzPts val="1387"/>
              <a:buFont typeface="Calibri"/>
              <a:buNone/>
            </a:pPr>
            <a:r>
              <a:rPr lang="en-US" sz="1387"/>
              <a:t>An enemy of America counts as "hostile“:</a:t>
            </a:r>
            <a:endParaRPr/>
          </a:p>
          <a:p>
            <a:pPr indent="-285750" lvl="1" marL="742950" rtl="0" algn="l">
              <a:lnSpc>
                <a:spcPct val="70000"/>
              </a:lnSpc>
              <a:spcBef>
                <a:spcPts val="250"/>
              </a:spcBef>
              <a:spcAft>
                <a:spcPts val="0"/>
              </a:spcAft>
              <a:buClr>
                <a:srgbClr val="CC0099"/>
              </a:buClr>
              <a:buSzPts val="1248"/>
              <a:buFont typeface="Calibri"/>
              <a:buNone/>
            </a:pPr>
            <a:r>
              <a:rPr i="1" lang="en-US" sz="1248">
                <a:solidFill>
                  <a:srgbClr val="CC0099"/>
                </a:solidFill>
              </a:rPr>
              <a:t>Enemy(x,America) ⇒ Hostile(x)</a:t>
            </a:r>
            <a:endParaRPr/>
          </a:p>
          <a:p>
            <a:pPr indent="-342900" lvl="0" marL="342900" rtl="0" algn="l">
              <a:lnSpc>
                <a:spcPct val="70000"/>
              </a:lnSpc>
              <a:spcBef>
                <a:spcPts val="277"/>
              </a:spcBef>
              <a:spcAft>
                <a:spcPts val="0"/>
              </a:spcAft>
              <a:buClr>
                <a:srgbClr val="1D1B10"/>
              </a:buClr>
              <a:buSzPts val="1387"/>
              <a:buFont typeface="Calibri"/>
              <a:buNone/>
            </a:pPr>
            <a:r>
              <a:rPr lang="en-US" sz="1387"/>
              <a:t>West, who is American …</a:t>
            </a:r>
            <a:br>
              <a:rPr lang="en-US" sz="1387"/>
            </a:br>
            <a:endParaRPr/>
          </a:p>
          <a:p>
            <a:pPr indent="-285750" lvl="1" marL="742950" rtl="0" algn="l">
              <a:lnSpc>
                <a:spcPct val="70000"/>
              </a:lnSpc>
              <a:spcBef>
                <a:spcPts val="250"/>
              </a:spcBef>
              <a:spcAft>
                <a:spcPts val="0"/>
              </a:spcAft>
              <a:buClr>
                <a:srgbClr val="CC0099"/>
              </a:buClr>
              <a:buSzPts val="1248"/>
              <a:buFont typeface="Calibri"/>
              <a:buNone/>
            </a:pPr>
            <a:r>
              <a:rPr i="1" lang="en-US" sz="1248">
                <a:solidFill>
                  <a:srgbClr val="CC0099"/>
                </a:solidFill>
              </a:rPr>
              <a:t>American(West)</a:t>
            </a:r>
            <a:endParaRPr/>
          </a:p>
          <a:p>
            <a:pPr indent="-342900" lvl="0" marL="342900" rtl="0" algn="l">
              <a:lnSpc>
                <a:spcPct val="70000"/>
              </a:lnSpc>
              <a:spcBef>
                <a:spcPts val="277"/>
              </a:spcBef>
              <a:spcAft>
                <a:spcPts val="0"/>
              </a:spcAft>
              <a:buClr>
                <a:srgbClr val="1D1B10"/>
              </a:buClr>
              <a:buSzPts val="1387"/>
              <a:buFont typeface="Calibri"/>
              <a:buNone/>
            </a:pPr>
            <a:r>
              <a:rPr lang="en-US" sz="1387"/>
              <a:t>The country Nono, an enemy of America …</a:t>
            </a:r>
            <a:br>
              <a:rPr lang="en-US" sz="1387"/>
            </a:br>
            <a:endParaRPr i="1" sz="1387"/>
          </a:p>
          <a:p>
            <a:pPr indent="-285750" lvl="1" marL="742950" rtl="0" algn="l">
              <a:lnSpc>
                <a:spcPct val="70000"/>
              </a:lnSpc>
              <a:spcBef>
                <a:spcPts val="250"/>
              </a:spcBef>
              <a:spcAft>
                <a:spcPts val="0"/>
              </a:spcAft>
              <a:buClr>
                <a:srgbClr val="CC0099"/>
              </a:buClr>
              <a:buSzPts val="1248"/>
              <a:buFont typeface="Calibri"/>
              <a:buNone/>
            </a:pPr>
            <a:r>
              <a:rPr i="1" lang="en-US" sz="1248">
                <a:solidFill>
                  <a:srgbClr val="CC0099"/>
                </a:solidFill>
              </a:rPr>
              <a:t>Enemy(Nono,America)</a:t>
            </a:r>
            <a:br>
              <a:rPr lang="en-US" sz="1248">
                <a:solidFill>
                  <a:srgbClr val="CC0099"/>
                </a:solidFill>
              </a:rPr>
            </a:b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7"/>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Forward chaining algorithm</a:t>
            </a:r>
            <a:endParaRPr/>
          </a:p>
        </p:txBody>
      </p:sp>
      <p:pic>
        <p:nvPicPr>
          <p:cNvPr id="405" name="Google Shape;405;p47"/>
          <p:cNvPicPr preferRelativeResize="0"/>
          <p:nvPr/>
        </p:nvPicPr>
        <p:blipFill rotWithShape="1">
          <a:blip r:embed="rId3">
            <a:alphaModFix/>
          </a:blip>
          <a:srcRect b="12500" l="53906" r="8983" t="32291"/>
          <a:stretch/>
        </p:blipFill>
        <p:spPr>
          <a:xfrm>
            <a:off x="1365195" y="1502815"/>
            <a:ext cx="6057900" cy="338018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8"/>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Forward chaining proof (1)</a:t>
            </a:r>
            <a:endParaRPr sz="3240"/>
          </a:p>
        </p:txBody>
      </p:sp>
      <p:pic>
        <p:nvPicPr>
          <p:cNvPr descr="crime-fc1c" id="411" name="Google Shape;411;p48"/>
          <p:cNvPicPr preferRelativeResize="0"/>
          <p:nvPr/>
        </p:nvPicPr>
        <p:blipFill rotWithShape="1">
          <a:blip r:embed="rId3">
            <a:alphaModFix/>
          </a:blip>
          <a:srcRect b="0" l="0" r="0" t="0"/>
          <a:stretch/>
        </p:blipFill>
        <p:spPr>
          <a:xfrm>
            <a:off x="1771650" y="1485901"/>
            <a:ext cx="5600700" cy="233600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49"/>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Forward chaining proof</a:t>
            </a:r>
            <a:endParaRPr/>
          </a:p>
        </p:txBody>
      </p:sp>
      <p:pic>
        <p:nvPicPr>
          <p:cNvPr descr="crime-fc2c" id="417" name="Google Shape;417;p49"/>
          <p:cNvPicPr preferRelativeResize="0"/>
          <p:nvPr/>
        </p:nvPicPr>
        <p:blipFill rotWithShape="1">
          <a:blip r:embed="rId3">
            <a:alphaModFix/>
          </a:blip>
          <a:srcRect b="0" l="0" r="0" t="0"/>
          <a:stretch/>
        </p:blipFill>
        <p:spPr>
          <a:xfrm>
            <a:off x="1771650" y="1485901"/>
            <a:ext cx="5600700" cy="23360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5"/>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Syntax of FOL: Basic elements</a:t>
            </a:r>
            <a:endParaRPr/>
          </a:p>
        </p:txBody>
      </p:sp>
      <p:sp>
        <p:nvSpPr>
          <p:cNvPr id="132" name="Google Shape;132;p5"/>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1D1B10"/>
              </a:buClr>
              <a:buSzPts val="2800"/>
              <a:buChar char="•"/>
            </a:pPr>
            <a:r>
              <a:rPr lang="en-US"/>
              <a:t>Constants	King John, 2, NUS,... </a:t>
            </a:r>
            <a:endParaRPr/>
          </a:p>
          <a:p>
            <a:pPr indent="-342900" lvl="0" marL="342900" rtl="0" algn="l">
              <a:lnSpc>
                <a:spcPct val="90000"/>
              </a:lnSpc>
              <a:spcBef>
                <a:spcPts val="560"/>
              </a:spcBef>
              <a:spcAft>
                <a:spcPts val="0"/>
              </a:spcAft>
              <a:buClr>
                <a:srgbClr val="1D1B10"/>
              </a:buClr>
              <a:buSzPts val="2800"/>
              <a:buChar char="•"/>
            </a:pPr>
            <a:r>
              <a:rPr lang="en-US"/>
              <a:t>Predicates	Brother, &gt;,...</a:t>
            </a:r>
            <a:endParaRPr/>
          </a:p>
          <a:p>
            <a:pPr indent="-342900" lvl="0" marL="342900" rtl="0" algn="l">
              <a:lnSpc>
                <a:spcPct val="90000"/>
              </a:lnSpc>
              <a:spcBef>
                <a:spcPts val="560"/>
              </a:spcBef>
              <a:spcAft>
                <a:spcPts val="0"/>
              </a:spcAft>
              <a:buClr>
                <a:srgbClr val="1D1B10"/>
              </a:buClr>
              <a:buSzPts val="2800"/>
              <a:buChar char="•"/>
            </a:pPr>
            <a:r>
              <a:rPr lang="en-US"/>
              <a:t>Functions	Sqrt, LeftLegOf,...</a:t>
            </a:r>
            <a:endParaRPr/>
          </a:p>
          <a:p>
            <a:pPr indent="-342900" lvl="0" marL="342900" rtl="0" algn="l">
              <a:lnSpc>
                <a:spcPct val="90000"/>
              </a:lnSpc>
              <a:spcBef>
                <a:spcPts val="560"/>
              </a:spcBef>
              <a:spcAft>
                <a:spcPts val="0"/>
              </a:spcAft>
              <a:buClr>
                <a:srgbClr val="1D1B10"/>
              </a:buClr>
              <a:buSzPts val="2800"/>
              <a:buChar char="•"/>
            </a:pPr>
            <a:r>
              <a:rPr lang="en-US"/>
              <a:t>Variables	x, y, a, b,...</a:t>
            </a:r>
            <a:endParaRPr/>
          </a:p>
          <a:p>
            <a:pPr indent="-342900" lvl="0" marL="342900" rtl="0" algn="l">
              <a:lnSpc>
                <a:spcPct val="90000"/>
              </a:lnSpc>
              <a:spcBef>
                <a:spcPts val="560"/>
              </a:spcBef>
              <a:spcAft>
                <a:spcPts val="0"/>
              </a:spcAft>
              <a:buClr>
                <a:srgbClr val="1D1B10"/>
              </a:buClr>
              <a:buSzPts val="2800"/>
              <a:buChar char="•"/>
            </a:pPr>
            <a:r>
              <a:rPr lang="en-US"/>
              <a:t>Connectives	¬, ⇒, ∧, ∨, ⇔</a:t>
            </a:r>
            <a:endParaRPr/>
          </a:p>
          <a:p>
            <a:pPr indent="-342900" lvl="0" marL="342900" rtl="0" algn="l">
              <a:lnSpc>
                <a:spcPct val="90000"/>
              </a:lnSpc>
              <a:spcBef>
                <a:spcPts val="560"/>
              </a:spcBef>
              <a:spcAft>
                <a:spcPts val="0"/>
              </a:spcAft>
              <a:buClr>
                <a:srgbClr val="1D1B10"/>
              </a:buClr>
              <a:buSzPts val="2800"/>
              <a:buChar char="•"/>
            </a:pPr>
            <a:r>
              <a:rPr lang="en-US"/>
              <a:t>Equality		= </a:t>
            </a:r>
            <a:endParaRPr/>
          </a:p>
          <a:p>
            <a:pPr indent="-342900" lvl="0" marL="342900" rtl="0" algn="l">
              <a:lnSpc>
                <a:spcPct val="90000"/>
              </a:lnSpc>
              <a:spcBef>
                <a:spcPts val="560"/>
              </a:spcBef>
              <a:spcAft>
                <a:spcPts val="0"/>
              </a:spcAft>
              <a:buClr>
                <a:srgbClr val="1D1B10"/>
              </a:buClr>
              <a:buSzPts val="2800"/>
              <a:buChar char="•"/>
            </a:pPr>
            <a:r>
              <a:rPr lang="en-US"/>
              <a:t>Quantifiers  	∀, ∃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0"/>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Forward chaining proof</a:t>
            </a:r>
            <a:endParaRPr/>
          </a:p>
        </p:txBody>
      </p:sp>
      <p:pic>
        <p:nvPicPr>
          <p:cNvPr descr="crime-fc3c" id="423" name="Google Shape;423;p50"/>
          <p:cNvPicPr preferRelativeResize="0"/>
          <p:nvPr/>
        </p:nvPicPr>
        <p:blipFill rotWithShape="1">
          <a:blip r:embed="rId3">
            <a:alphaModFix/>
          </a:blip>
          <a:srcRect b="0" l="0" r="0" t="0"/>
          <a:stretch/>
        </p:blipFill>
        <p:spPr>
          <a:xfrm>
            <a:off x="1771650" y="1485901"/>
            <a:ext cx="5600700" cy="233600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1"/>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Properties of forward chaining</a:t>
            </a:r>
            <a:endParaRPr/>
          </a:p>
        </p:txBody>
      </p:sp>
      <p:sp>
        <p:nvSpPr>
          <p:cNvPr id="429" name="Google Shape;429;p51"/>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1800"/>
              <a:buChar char="•"/>
            </a:pPr>
            <a:r>
              <a:rPr lang="en-US" sz="1800"/>
              <a:t>Sound and complete for first-order definite clauses</a:t>
            </a:r>
            <a:endParaRPr sz="1800"/>
          </a:p>
          <a:p>
            <a:pPr indent="-152400" lvl="4" marL="2057400" rtl="0" algn="l">
              <a:spcBef>
                <a:spcPts val="240"/>
              </a:spcBef>
              <a:spcAft>
                <a:spcPts val="0"/>
              </a:spcAft>
              <a:buClr>
                <a:srgbClr val="1D1B10"/>
              </a:buClr>
              <a:buSzPts val="1200"/>
              <a:buNone/>
            </a:pPr>
            <a:r>
              <a:t/>
            </a:r>
            <a:endParaRPr sz="1200"/>
          </a:p>
          <a:p>
            <a:pPr indent="-342900" lvl="0" marL="342900" rtl="0" algn="l">
              <a:spcBef>
                <a:spcPts val="360"/>
              </a:spcBef>
              <a:spcAft>
                <a:spcPts val="0"/>
              </a:spcAft>
              <a:buClr>
                <a:schemeClr val="accent2"/>
              </a:buClr>
              <a:buSzPts val="1800"/>
              <a:buChar char="•"/>
            </a:pPr>
            <a:r>
              <a:rPr lang="en-US" sz="1800">
                <a:solidFill>
                  <a:schemeClr val="accent2"/>
                </a:solidFill>
              </a:rPr>
              <a:t>Datalog</a:t>
            </a:r>
            <a:r>
              <a:rPr lang="en-US" sz="1800"/>
              <a:t> = first-order definite clauses + </a:t>
            </a:r>
            <a:r>
              <a:rPr lang="en-US" sz="1800">
                <a:solidFill>
                  <a:srgbClr val="FF0000"/>
                </a:solidFill>
              </a:rPr>
              <a:t>no functions</a:t>
            </a:r>
            <a:endParaRPr/>
          </a:p>
          <a:p>
            <a:pPr indent="-342900" lvl="0" marL="342900" rtl="0" algn="l">
              <a:spcBef>
                <a:spcPts val="360"/>
              </a:spcBef>
              <a:spcAft>
                <a:spcPts val="0"/>
              </a:spcAft>
              <a:buClr>
                <a:srgbClr val="1D1B10"/>
              </a:buClr>
              <a:buSzPts val="1800"/>
              <a:buChar char="•"/>
            </a:pPr>
            <a:r>
              <a:rPr lang="en-US" sz="1800"/>
              <a:t>FC terminates for Datalog in finite number of iterations</a:t>
            </a:r>
            <a:endParaRPr sz="1800"/>
          </a:p>
          <a:p>
            <a:pPr indent="-152400" lvl="4" marL="2057400" rtl="0" algn="l">
              <a:spcBef>
                <a:spcPts val="240"/>
              </a:spcBef>
              <a:spcAft>
                <a:spcPts val="0"/>
              </a:spcAft>
              <a:buClr>
                <a:srgbClr val="1D1B10"/>
              </a:buClr>
              <a:buSzPts val="1200"/>
              <a:buNone/>
            </a:pPr>
            <a:r>
              <a:t/>
            </a:r>
            <a:endParaRPr sz="1200"/>
          </a:p>
          <a:p>
            <a:pPr indent="-342900" lvl="0" marL="342900" rtl="0" algn="l">
              <a:spcBef>
                <a:spcPts val="360"/>
              </a:spcBef>
              <a:spcAft>
                <a:spcPts val="0"/>
              </a:spcAft>
              <a:buClr>
                <a:srgbClr val="1D1B10"/>
              </a:buClr>
              <a:buSzPts val="1800"/>
              <a:buChar char="•"/>
            </a:pPr>
            <a:r>
              <a:rPr lang="en-US" sz="1800"/>
              <a:t>May not terminate in general if α is not entailed</a:t>
            </a:r>
            <a:endParaRPr sz="1800"/>
          </a:p>
          <a:p>
            <a:pPr indent="-152400" lvl="4" marL="2057400" rtl="0" algn="l">
              <a:spcBef>
                <a:spcPts val="240"/>
              </a:spcBef>
              <a:spcAft>
                <a:spcPts val="0"/>
              </a:spcAft>
              <a:buClr>
                <a:srgbClr val="1D1B10"/>
              </a:buClr>
              <a:buSzPts val="1200"/>
              <a:buNone/>
            </a:pPr>
            <a:r>
              <a:t/>
            </a:r>
            <a:endParaRPr sz="1200"/>
          </a:p>
          <a:p>
            <a:pPr indent="-342900" lvl="0" marL="342900" rtl="0" algn="l">
              <a:spcBef>
                <a:spcPts val="360"/>
              </a:spcBef>
              <a:spcAft>
                <a:spcPts val="0"/>
              </a:spcAft>
              <a:buClr>
                <a:srgbClr val="1D1B10"/>
              </a:buClr>
              <a:buSzPts val="1800"/>
              <a:buChar char="•"/>
            </a:pPr>
            <a:r>
              <a:rPr lang="en-US" sz="1800"/>
              <a:t>This is unavoidable: entailment with definite clauses is semidecidable</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2"/>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Efficiency of forward chaining</a:t>
            </a:r>
            <a:endParaRPr/>
          </a:p>
        </p:txBody>
      </p:sp>
      <p:sp>
        <p:nvSpPr>
          <p:cNvPr id="435" name="Google Shape;435;p52"/>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1D1B10"/>
              </a:buClr>
              <a:buSzPts val="1800"/>
              <a:buFont typeface="Calibri"/>
              <a:buNone/>
            </a:pPr>
            <a:r>
              <a:rPr lang="en-US" sz="1800"/>
              <a:t>Incremental forward chaining: no need to match a rule on iteration </a:t>
            </a:r>
            <a:r>
              <a:rPr i="1" lang="en-US" sz="1800"/>
              <a:t>k </a:t>
            </a:r>
            <a:r>
              <a:rPr lang="en-US" sz="1800"/>
              <a:t>if a premise wasn't added on iteration </a:t>
            </a:r>
            <a:r>
              <a:rPr i="1" lang="en-US" sz="1800"/>
              <a:t>k-1</a:t>
            </a:r>
            <a:endParaRPr/>
          </a:p>
          <a:p>
            <a:pPr indent="-285750" lvl="1" marL="742950" rtl="0" algn="l">
              <a:lnSpc>
                <a:spcPct val="90000"/>
              </a:lnSpc>
              <a:spcBef>
                <a:spcPts val="300"/>
              </a:spcBef>
              <a:spcAft>
                <a:spcPts val="0"/>
              </a:spcAft>
              <a:buClr>
                <a:srgbClr val="1D1B10"/>
              </a:buClr>
              <a:buSzPts val="1500"/>
              <a:buFont typeface="Calibri"/>
              <a:buNone/>
            </a:pPr>
            <a:r>
              <a:rPr lang="en-US" sz="1500"/>
              <a:t>⇒ match each rule whose premise contains a newly added positive literal</a:t>
            </a:r>
            <a:br>
              <a:rPr lang="en-US" sz="1500"/>
            </a:br>
            <a:endParaRPr/>
          </a:p>
          <a:p>
            <a:pPr indent="-152400" lvl="4" marL="2057400" rtl="0" algn="l">
              <a:lnSpc>
                <a:spcPct val="90000"/>
              </a:lnSpc>
              <a:spcBef>
                <a:spcPts val="240"/>
              </a:spcBef>
              <a:spcAft>
                <a:spcPts val="0"/>
              </a:spcAft>
              <a:buClr>
                <a:srgbClr val="1D1B10"/>
              </a:buClr>
              <a:buSzPts val="1200"/>
              <a:buNone/>
            </a:pPr>
            <a:r>
              <a:t/>
            </a:r>
            <a:endParaRPr sz="1200"/>
          </a:p>
          <a:p>
            <a:pPr indent="-342900" lvl="0" marL="342900" rtl="0" algn="l">
              <a:lnSpc>
                <a:spcPct val="90000"/>
              </a:lnSpc>
              <a:spcBef>
                <a:spcPts val="360"/>
              </a:spcBef>
              <a:spcAft>
                <a:spcPts val="0"/>
              </a:spcAft>
              <a:buClr>
                <a:srgbClr val="1D1B10"/>
              </a:buClr>
              <a:buSzPts val="1800"/>
              <a:buFont typeface="Calibri"/>
              <a:buNone/>
            </a:pPr>
            <a:r>
              <a:rPr lang="en-US" sz="1800"/>
              <a:t>Matching itself can be expensive:</a:t>
            </a:r>
            <a:endParaRPr/>
          </a:p>
          <a:p>
            <a:pPr indent="-342900" lvl="0" marL="342900" rtl="0" algn="l">
              <a:lnSpc>
                <a:spcPct val="90000"/>
              </a:lnSpc>
              <a:spcBef>
                <a:spcPts val="360"/>
              </a:spcBef>
              <a:spcAft>
                <a:spcPts val="0"/>
              </a:spcAft>
              <a:buClr>
                <a:schemeClr val="accent2"/>
              </a:buClr>
              <a:buSzPts val="1800"/>
              <a:buFont typeface="Calibri"/>
              <a:buNone/>
            </a:pPr>
            <a:r>
              <a:rPr lang="en-US" sz="1800">
                <a:solidFill>
                  <a:schemeClr val="accent2"/>
                </a:solidFill>
              </a:rPr>
              <a:t>Database indexing</a:t>
            </a:r>
            <a:r>
              <a:rPr lang="en-US" sz="1800"/>
              <a:t> allows O(1) retrieval of known facts</a:t>
            </a:r>
            <a:br>
              <a:rPr lang="en-US" sz="1800"/>
            </a:br>
            <a:endParaRPr/>
          </a:p>
          <a:p>
            <a:pPr indent="-285750" lvl="1" marL="742950" rtl="0" algn="l">
              <a:lnSpc>
                <a:spcPct val="90000"/>
              </a:lnSpc>
              <a:spcBef>
                <a:spcPts val="300"/>
              </a:spcBef>
              <a:spcAft>
                <a:spcPts val="0"/>
              </a:spcAft>
              <a:buClr>
                <a:srgbClr val="1D1B10"/>
              </a:buClr>
              <a:buSzPts val="1500"/>
              <a:buChar char="–"/>
            </a:pPr>
            <a:r>
              <a:rPr lang="en-US" sz="1500"/>
              <a:t>e.g., query </a:t>
            </a:r>
            <a:r>
              <a:rPr i="1" lang="en-US" sz="1500"/>
              <a:t>Missile(x) </a:t>
            </a:r>
            <a:r>
              <a:rPr lang="en-US" sz="1500"/>
              <a:t>retrieves </a:t>
            </a:r>
            <a:r>
              <a:rPr i="1" lang="en-US" sz="1500"/>
              <a:t>Missile(M</a:t>
            </a:r>
            <a:r>
              <a:rPr baseline="-25000" i="1" lang="en-US" sz="1500"/>
              <a:t>1</a:t>
            </a:r>
            <a:r>
              <a:rPr i="1" lang="en-US" sz="1500"/>
              <a:t>)</a:t>
            </a:r>
            <a:endParaRPr sz="1500"/>
          </a:p>
          <a:p>
            <a:pPr indent="-152400" lvl="4" marL="2057400" rtl="0" algn="l">
              <a:lnSpc>
                <a:spcPct val="90000"/>
              </a:lnSpc>
              <a:spcBef>
                <a:spcPts val="240"/>
              </a:spcBef>
              <a:spcAft>
                <a:spcPts val="0"/>
              </a:spcAft>
              <a:buClr>
                <a:srgbClr val="1D1B10"/>
              </a:buClr>
              <a:buSzPts val="1200"/>
              <a:buNone/>
            </a:pPr>
            <a:r>
              <a:t/>
            </a:r>
            <a:endParaRPr sz="1200"/>
          </a:p>
          <a:p>
            <a:pPr indent="-342900" lvl="0" marL="342900" rtl="0" algn="l">
              <a:lnSpc>
                <a:spcPct val="90000"/>
              </a:lnSpc>
              <a:spcBef>
                <a:spcPts val="360"/>
              </a:spcBef>
              <a:spcAft>
                <a:spcPts val="0"/>
              </a:spcAft>
              <a:buClr>
                <a:srgbClr val="1D1B10"/>
              </a:buClr>
              <a:buSzPts val="1800"/>
              <a:buFont typeface="Calibri"/>
              <a:buNone/>
            </a:pPr>
            <a:r>
              <a:rPr lang="en-US" sz="1800"/>
              <a:t>Forward chaining is widely used in </a:t>
            </a:r>
            <a:r>
              <a:rPr lang="en-US" sz="1800">
                <a:solidFill>
                  <a:schemeClr val="accent2"/>
                </a:solidFill>
              </a:rPr>
              <a:t>deductive databases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3"/>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Hard matching example</a:t>
            </a:r>
            <a:endParaRPr/>
          </a:p>
        </p:txBody>
      </p:sp>
      <p:sp>
        <p:nvSpPr>
          <p:cNvPr id="441" name="Google Shape;441;p53"/>
          <p:cNvSpPr txBox="1"/>
          <p:nvPr>
            <p:ph idx="1" type="body"/>
          </p:nvPr>
        </p:nvSpPr>
        <p:spPr>
          <a:xfrm>
            <a:off x="1517900" y="3694529"/>
            <a:ext cx="6172200" cy="1165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2100"/>
              <a:buChar char="•"/>
            </a:pPr>
            <a:r>
              <a:rPr i="1" lang="en-US" sz="2100"/>
              <a:t>Colorable</a:t>
            </a:r>
            <a:r>
              <a:rPr lang="en-US" sz="2100"/>
              <a:t>() is inferred iff the CSP has a solution</a:t>
            </a:r>
            <a:endParaRPr/>
          </a:p>
          <a:p>
            <a:pPr indent="-342900" lvl="0" marL="342900" rtl="0" algn="l">
              <a:spcBef>
                <a:spcPts val="420"/>
              </a:spcBef>
              <a:spcAft>
                <a:spcPts val="0"/>
              </a:spcAft>
              <a:buClr>
                <a:srgbClr val="1D1B10"/>
              </a:buClr>
              <a:buSzPts val="2100"/>
              <a:buChar char="•"/>
            </a:pPr>
            <a:r>
              <a:rPr lang="en-US" sz="2100"/>
              <a:t>CSPs include 3SAT as a special case, hence matching is NP-hard</a:t>
            </a:r>
            <a:endParaRPr sz="2100"/>
          </a:p>
        </p:txBody>
      </p:sp>
      <p:sp>
        <p:nvSpPr>
          <p:cNvPr id="442" name="Google Shape;442;p53"/>
          <p:cNvSpPr/>
          <p:nvPr/>
        </p:nvSpPr>
        <p:spPr>
          <a:xfrm>
            <a:off x="4419295" y="1502815"/>
            <a:ext cx="360045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500">
                <a:solidFill>
                  <a:schemeClr val="dk1"/>
                </a:solidFill>
                <a:latin typeface="Calibri"/>
                <a:ea typeface="Calibri"/>
                <a:cs typeface="Calibri"/>
                <a:sym typeface="Calibri"/>
              </a:rPr>
              <a:t>Diff(wa,nt) </a:t>
            </a:r>
            <a:r>
              <a:rPr lang="en-US" sz="1500">
                <a:solidFill>
                  <a:schemeClr val="dk1"/>
                </a:solidFill>
                <a:latin typeface="Calibri"/>
                <a:ea typeface="Calibri"/>
                <a:cs typeface="Calibri"/>
                <a:sym typeface="Calibri"/>
              </a:rPr>
              <a:t>∧</a:t>
            </a:r>
            <a:r>
              <a:rPr i="1" lang="en-US" sz="1500">
                <a:solidFill>
                  <a:schemeClr val="dk1"/>
                </a:solidFill>
                <a:latin typeface="Calibri"/>
                <a:ea typeface="Calibri"/>
                <a:cs typeface="Calibri"/>
                <a:sym typeface="Calibri"/>
              </a:rPr>
              <a:t> Diff(wa,sa) </a:t>
            </a:r>
            <a:r>
              <a:rPr lang="en-US" sz="1500">
                <a:solidFill>
                  <a:schemeClr val="dk1"/>
                </a:solidFill>
                <a:latin typeface="Calibri"/>
                <a:ea typeface="Calibri"/>
                <a:cs typeface="Calibri"/>
                <a:sym typeface="Calibri"/>
              </a:rPr>
              <a:t>∧</a:t>
            </a:r>
            <a:r>
              <a:rPr i="1" lang="en-US" sz="1500">
                <a:solidFill>
                  <a:schemeClr val="dk1"/>
                </a:solidFill>
                <a:latin typeface="Calibri"/>
                <a:ea typeface="Calibri"/>
                <a:cs typeface="Calibri"/>
                <a:sym typeface="Calibri"/>
              </a:rPr>
              <a:t> Diff(nt,q) </a:t>
            </a:r>
            <a:r>
              <a:rPr lang="en-US" sz="1350">
                <a:solidFill>
                  <a:schemeClr val="dk1"/>
                </a:solidFill>
                <a:latin typeface="Calibri"/>
                <a:ea typeface="Calibri"/>
                <a:cs typeface="Calibri"/>
                <a:sym typeface="Calibri"/>
              </a:rPr>
              <a:t>∧</a:t>
            </a:r>
            <a:r>
              <a:rPr i="1" lang="en-US" sz="1500">
                <a:solidFill>
                  <a:schemeClr val="dk1"/>
                </a:solidFill>
                <a:latin typeface="Calibri"/>
                <a:ea typeface="Calibri"/>
                <a:cs typeface="Calibri"/>
                <a:sym typeface="Calibri"/>
              </a:rPr>
              <a:t> Diff(nt,sa) </a:t>
            </a:r>
            <a:r>
              <a:rPr lang="en-US" sz="1500">
                <a:solidFill>
                  <a:schemeClr val="dk1"/>
                </a:solidFill>
                <a:latin typeface="Calibri"/>
                <a:ea typeface="Calibri"/>
                <a:cs typeface="Calibri"/>
                <a:sym typeface="Calibri"/>
              </a:rPr>
              <a:t>∧</a:t>
            </a:r>
            <a:r>
              <a:rPr i="1" lang="en-US" sz="1500">
                <a:solidFill>
                  <a:schemeClr val="dk1"/>
                </a:solidFill>
                <a:latin typeface="Calibri"/>
                <a:ea typeface="Calibri"/>
                <a:cs typeface="Calibri"/>
                <a:sym typeface="Calibri"/>
              </a:rPr>
              <a:t> Diff(q,nsw) </a:t>
            </a:r>
            <a:r>
              <a:rPr lang="en-US" sz="1500">
                <a:solidFill>
                  <a:schemeClr val="dk1"/>
                </a:solidFill>
                <a:latin typeface="Calibri"/>
                <a:ea typeface="Calibri"/>
                <a:cs typeface="Calibri"/>
                <a:sym typeface="Calibri"/>
              </a:rPr>
              <a:t>∧</a:t>
            </a:r>
            <a:r>
              <a:rPr i="1" lang="en-US" sz="1500">
                <a:solidFill>
                  <a:schemeClr val="dk1"/>
                </a:solidFill>
                <a:latin typeface="Calibri"/>
                <a:ea typeface="Calibri"/>
                <a:cs typeface="Calibri"/>
                <a:sym typeface="Calibri"/>
              </a:rPr>
              <a:t> Diff(q,sa) </a:t>
            </a:r>
            <a:r>
              <a:rPr lang="en-US" sz="1350">
                <a:solidFill>
                  <a:schemeClr val="dk1"/>
                </a:solidFill>
                <a:latin typeface="Calibri"/>
                <a:ea typeface="Calibri"/>
                <a:cs typeface="Calibri"/>
                <a:sym typeface="Calibri"/>
              </a:rPr>
              <a:t>∧ </a:t>
            </a:r>
            <a:r>
              <a:rPr i="1" lang="en-US" sz="1500">
                <a:solidFill>
                  <a:schemeClr val="dk1"/>
                </a:solidFill>
                <a:latin typeface="Calibri"/>
                <a:ea typeface="Calibri"/>
                <a:cs typeface="Calibri"/>
                <a:sym typeface="Calibri"/>
              </a:rPr>
              <a:t>Diff(nsw,v) </a:t>
            </a:r>
            <a:r>
              <a:rPr lang="en-US" sz="1500">
                <a:solidFill>
                  <a:schemeClr val="dk1"/>
                </a:solidFill>
                <a:latin typeface="Calibri"/>
                <a:ea typeface="Calibri"/>
                <a:cs typeface="Calibri"/>
                <a:sym typeface="Calibri"/>
              </a:rPr>
              <a:t>∧</a:t>
            </a:r>
            <a:r>
              <a:rPr i="1" lang="en-US" sz="1500">
                <a:solidFill>
                  <a:schemeClr val="dk1"/>
                </a:solidFill>
                <a:latin typeface="Calibri"/>
                <a:ea typeface="Calibri"/>
                <a:cs typeface="Calibri"/>
                <a:sym typeface="Calibri"/>
              </a:rPr>
              <a:t> Diff(nsw,sa) </a:t>
            </a:r>
            <a:r>
              <a:rPr lang="en-US" sz="1500">
                <a:solidFill>
                  <a:schemeClr val="dk1"/>
                </a:solidFill>
                <a:latin typeface="Calibri"/>
                <a:ea typeface="Calibri"/>
                <a:cs typeface="Calibri"/>
                <a:sym typeface="Calibri"/>
              </a:rPr>
              <a:t>∧</a:t>
            </a:r>
            <a:r>
              <a:rPr i="1" lang="en-US" sz="1500">
                <a:solidFill>
                  <a:schemeClr val="dk1"/>
                </a:solidFill>
                <a:latin typeface="Calibri"/>
                <a:ea typeface="Calibri"/>
                <a:cs typeface="Calibri"/>
                <a:sym typeface="Calibri"/>
              </a:rPr>
              <a:t> Diff(v,sa) ⇒ Colorable()</a:t>
            </a:r>
            <a:endParaRPr/>
          </a:p>
          <a:p>
            <a:pPr indent="0" lvl="0" marL="0" marR="0" rtl="0" algn="l">
              <a:spcBef>
                <a:spcPts val="0"/>
              </a:spcBef>
              <a:spcAft>
                <a:spcPts val="0"/>
              </a:spcAft>
              <a:buNone/>
            </a:pPr>
            <a:r>
              <a:t/>
            </a:r>
            <a:endParaRPr i="1" sz="15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500">
                <a:solidFill>
                  <a:schemeClr val="dk1"/>
                </a:solidFill>
                <a:latin typeface="Calibri"/>
                <a:ea typeface="Calibri"/>
                <a:cs typeface="Calibri"/>
                <a:sym typeface="Calibri"/>
              </a:rPr>
              <a:t>Diff(Red,Blue) 	  Diff (Red,Green) Diff(Green,Red)  Diff(Green,Blue) Diff(Blue,Red) 	  Diff(Blue,Green)</a:t>
            </a:r>
            <a:endParaRPr/>
          </a:p>
        </p:txBody>
      </p:sp>
      <p:pic>
        <p:nvPicPr>
          <p:cNvPr descr="australia-csp" id="443" name="Google Shape;443;p53"/>
          <p:cNvPicPr preferRelativeResize="0"/>
          <p:nvPr/>
        </p:nvPicPr>
        <p:blipFill rotWithShape="1">
          <a:blip r:embed="rId3">
            <a:alphaModFix/>
          </a:blip>
          <a:srcRect b="0" l="0" r="0" t="0"/>
          <a:stretch/>
        </p:blipFill>
        <p:spPr>
          <a:xfrm>
            <a:off x="907080" y="1302549"/>
            <a:ext cx="2757488" cy="236458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4"/>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Backward chaining algorithm</a:t>
            </a:r>
            <a:endParaRPr/>
          </a:p>
        </p:txBody>
      </p:sp>
      <p:sp>
        <p:nvSpPr>
          <p:cNvPr id="449" name="Google Shape;449;p54"/>
          <p:cNvSpPr txBox="1"/>
          <p:nvPr>
            <p:ph idx="1" type="body"/>
          </p:nvPr>
        </p:nvSpPr>
        <p:spPr>
          <a:xfrm>
            <a:off x="448965" y="1808225"/>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1D1B10"/>
              </a:buClr>
              <a:buSzPts val="2100"/>
              <a:buFont typeface="Calibri"/>
              <a:buNone/>
            </a:pPr>
            <a:r>
              <a:t/>
            </a:r>
            <a:endParaRPr sz="2100"/>
          </a:p>
          <a:p>
            <a:pPr indent="-342900" lvl="0" marL="342900" rtl="0" algn="l">
              <a:lnSpc>
                <a:spcPct val="90000"/>
              </a:lnSpc>
              <a:spcBef>
                <a:spcPts val="420"/>
              </a:spcBef>
              <a:spcAft>
                <a:spcPts val="0"/>
              </a:spcAft>
              <a:buClr>
                <a:srgbClr val="1D1B10"/>
              </a:buClr>
              <a:buSzPts val="2100"/>
              <a:buFont typeface="Calibri"/>
              <a:buNone/>
            </a:pPr>
            <a:r>
              <a:t/>
            </a:r>
            <a:endParaRPr sz="2100"/>
          </a:p>
          <a:p>
            <a:pPr indent="-342900" lvl="0" marL="342900" rtl="0" algn="l">
              <a:lnSpc>
                <a:spcPct val="90000"/>
              </a:lnSpc>
              <a:spcBef>
                <a:spcPts val="420"/>
              </a:spcBef>
              <a:spcAft>
                <a:spcPts val="0"/>
              </a:spcAft>
              <a:buClr>
                <a:srgbClr val="1D1B10"/>
              </a:buClr>
              <a:buSzPts val="2100"/>
              <a:buFont typeface="Calibri"/>
              <a:buNone/>
            </a:pPr>
            <a:r>
              <a:t/>
            </a:r>
            <a:endParaRPr sz="2100"/>
          </a:p>
          <a:p>
            <a:pPr indent="-342900" lvl="0" marL="342900" rtl="0" algn="l">
              <a:lnSpc>
                <a:spcPct val="90000"/>
              </a:lnSpc>
              <a:spcBef>
                <a:spcPts val="420"/>
              </a:spcBef>
              <a:spcAft>
                <a:spcPts val="0"/>
              </a:spcAft>
              <a:buClr>
                <a:srgbClr val="1D1B10"/>
              </a:buClr>
              <a:buSzPts val="2100"/>
              <a:buFont typeface="Calibri"/>
              <a:buNone/>
            </a:pPr>
            <a:r>
              <a:t/>
            </a:r>
            <a:endParaRPr sz="2100"/>
          </a:p>
          <a:p>
            <a:pPr indent="-342900" lvl="0" marL="342900" rtl="0" algn="l">
              <a:lnSpc>
                <a:spcPct val="90000"/>
              </a:lnSpc>
              <a:spcBef>
                <a:spcPts val="420"/>
              </a:spcBef>
              <a:spcAft>
                <a:spcPts val="0"/>
              </a:spcAft>
              <a:buClr>
                <a:srgbClr val="1D1B10"/>
              </a:buClr>
              <a:buSzPts val="2100"/>
              <a:buFont typeface="Calibri"/>
              <a:buNone/>
            </a:pPr>
            <a:r>
              <a:t/>
            </a:r>
            <a:endParaRPr sz="2100"/>
          </a:p>
          <a:p>
            <a:pPr indent="-342900" lvl="0" marL="342900" rtl="0" algn="l">
              <a:lnSpc>
                <a:spcPct val="90000"/>
              </a:lnSpc>
              <a:spcBef>
                <a:spcPts val="420"/>
              </a:spcBef>
              <a:spcAft>
                <a:spcPts val="0"/>
              </a:spcAft>
              <a:buClr>
                <a:srgbClr val="1D1B10"/>
              </a:buClr>
              <a:buSzPts val="2100"/>
              <a:buFont typeface="Calibri"/>
              <a:buNone/>
            </a:pPr>
            <a:r>
              <a:t/>
            </a:r>
            <a:endParaRPr sz="2100"/>
          </a:p>
          <a:p>
            <a:pPr indent="-342900" lvl="0" marL="342900" rtl="0" algn="l">
              <a:lnSpc>
                <a:spcPct val="90000"/>
              </a:lnSpc>
              <a:spcBef>
                <a:spcPts val="420"/>
              </a:spcBef>
              <a:spcAft>
                <a:spcPts val="0"/>
              </a:spcAft>
              <a:buClr>
                <a:srgbClr val="1D1B10"/>
              </a:buClr>
              <a:buSzPts val="2100"/>
              <a:buFont typeface="Calibri"/>
              <a:buNone/>
            </a:pPr>
            <a:r>
              <a:t/>
            </a:r>
            <a:endParaRPr sz="2100"/>
          </a:p>
          <a:p>
            <a:pPr indent="-342900" lvl="0" marL="342900" rtl="0" algn="l">
              <a:lnSpc>
                <a:spcPct val="90000"/>
              </a:lnSpc>
              <a:spcBef>
                <a:spcPts val="420"/>
              </a:spcBef>
              <a:spcAft>
                <a:spcPts val="0"/>
              </a:spcAft>
              <a:buClr>
                <a:srgbClr val="1D1B10"/>
              </a:buClr>
              <a:buSzPts val="2100"/>
              <a:buFont typeface="Calibri"/>
              <a:buNone/>
            </a:pPr>
            <a:r>
              <a:rPr lang="en-US" sz="2100"/>
              <a:t>SUBST(COMPOSE(θ</a:t>
            </a:r>
            <a:r>
              <a:rPr baseline="-25000" lang="en-US" sz="2100"/>
              <a:t>1</a:t>
            </a:r>
            <a:r>
              <a:rPr lang="en-US" sz="2100"/>
              <a:t>, θ</a:t>
            </a:r>
            <a:r>
              <a:rPr baseline="-25000" lang="en-US" sz="2100"/>
              <a:t>2</a:t>
            </a:r>
            <a:r>
              <a:rPr lang="en-US" sz="2100"/>
              <a:t>), p) = SUBST(θ</a:t>
            </a:r>
            <a:r>
              <a:rPr baseline="-25000" lang="en-US" sz="2100"/>
              <a:t>2</a:t>
            </a:r>
            <a:r>
              <a:rPr lang="en-US" sz="2100"/>
              <a:t>, SUBST(θ</a:t>
            </a:r>
            <a:r>
              <a:rPr baseline="-25000" lang="en-US" sz="2100"/>
              <a:t>1</a:t>
            </a:r>
            <a:r>
              <a:rPr lang="en-US" sz="2100"/>
              <a:t>, p))</a:t>
            </a:r>
            <a:br>
              <a:rPr lang="en-US" sz="2100"/>
            </a:br>
            <a:endParaRPr/>
          </a:p>
        </p:txBody>
      </p:sp>
      <p:pic>
        <p:nvPicPr>
          <p:cNvPr id="450" name="Google Shape;450;p54"/>
          <p:cNvPicPr preferRelativeResize="0"/>
          <p:nvPr/>
        </p:nvPicPr>
        <p:blipFill rotWithShape="1">
          <a:blip r:embed="rId3">
            <a:alphaModFix/>
          </a:blip>
          <a:srcRect b="27083" l="53906" r="8983" t="27083"/>
          <a:stretch/>
        </p:blipFill>
        <p:spPr>
          <a:xfrm>
            <a:off x="1517900" y="1502815"/>
            <a:ext cx="5429250" cy="2514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Backward chaining example</a:t>
            </a:r>
            <a:endParaRPr/>
          </a:p>
        </p:txBody>
      </p:sp>
      <p:pic>
        <p:nvPicPr>
          <p:cNvPr descr="crime-bc01c" id="456" name="Google Shape;456;p55"/>
          <p:cNvPicPr preferRelativeResize="0"/>
          <p:nvPr/>
        </p:nvPicPr>
        <p:blipFill rotWithShape="1">
          <a:blip r:embed="rId3">
            <a:alphaModFix/>
          </a:blip>
          <a:srcRect b="0" l="0" r="0" t="0"/>
          <a:stretch/>
        </p:blipFill>
        <p:spPr>
          <a:xfrm>
            <a:off x="1943100" y="1371600"/>
            <a:ext cx="5086350" cy="231338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56"/>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Backward chaining example</a:t>
            </a:r>
            <a:endParaRPr/>
          </a:p>
        </p:txBody>
      </p:sp>
      <p:pic>
        <p:nvPicPr>
          <p:cNvPr descr="crime-bc02c" id="462" name="Google Shape;462;p56"/>
          <p:cNvPicPr preferRelativeResize="0"/>
          <p:nvPr/>
        </p:nvPicPr>
        <p:blipFill rotWithShape="1">
          <a:blip r:embed="rId3">
            <a:alphaModFix/>
          </a:blip>
          <a:srcRect b="0" l="0" r="0" t="0"/>
          <a:stretch/>
        </p:blipFill>
        <p:spPr>
          <a:xfrm>
            <a:off x="1943100" y="1371600"/>
            <a:ext cx="5143500" cy="233838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7"/>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Backward chaining example</a:t>
            </a:r>
            <a:endParaRPr/>
          </a:p>
        </p:txBody>
      </p:sp>
      <p:pic>
        <p:nvPicPr>
          <p:cNvPr descr="crime-bc03c" id="468" name="Google Shape;468;p57"/>
          <p:cNvPicPr preferRelativeResize="0"/>
          <p:nvPr/>
        </p:nvPicPr>
        <p:blipFill rotWithShape="1">
          <a:blip r:embed="rId3">
            <a:alphaModFix/>
          </a:blip>
          <a:srcRect b="0" l="0" r="0" t="0"/>
          <a:stretch/>
        </p:blipFill>
        <p:spPr>
          <a:xfrm>
            <a:off x="1943100" y="1371600"/>
            <a:ext cx="5143500" cy="233838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8"/>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Backward chaining example</a:t>
            </a:r>
            <a:endParaRPr/>
          </a:p>
        </p:txBody>
      </p:sp>
      <p:pic>
        <p:nvPicPr>
          <p:cNvPr descr="crime-bc04c" id="474" name="Google Shape;474;p58"/>
          <p:cNvPicPr preferRelativeResize="0"/>
          <p:nvPr/>
        </p:nvPicPr>
        <p:blipFill rotWithShape="1">
          <a:blip r:embed="rId3">
            <a:alphaModFix/>
          </a:blip>
          <a:srcRect b="0" l="0" r="0" t="0"/>
          <a:stretch/>
        </p:blipFill>
        <p:spPr>
          <a:xfrm>
            <a:off x="1943100" y="1371600"/>
            <a:ext cx="5143500" cy="233838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59"/>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Backward chaining example</a:t>
            </a:r>
            <a:endParaRPr/>
          </a:p>
        </p:txBody>
      </p:sp>
      <p:pic>
        <p:nvPicPr>
          <p:cNvPr descr="crime-bc01c" id="480" name="Google Shape;480;p59"/>
          <p:cNvPicPr preferRelativeResize="0"/>
          <p:nvPr/>
        </p:nvPicPr>
        <p:blipFill rotWithShape="1">
          <a:blip r:embed="rId3">
            <a:alphaModFix/>
          </a:blip>
          <a:srcRect b="0" l="0" r="0" t="0"/>
          <a:stretch/>
        </p:blipFill>
        <p:spPr>
          <a:xfrm>
            <a:off x="1943100" y="1371600"/>
            <a:ext cx="5086350" cy="2313385"/>
          </a:xfrm>
          <a:prstGeom prst="rect">
            <a:avLst/>
          </a:prstGeom>
          <a:noFill/>
          <a:ln>
            <a:noFill/>
          </a:ln>
        </p:spPr>
      </p:pic>
      <p:pic>
        <p:nvPicPr>
          <p:cNvPr descr="crime-bc05c" id="481" name="Google Shape;481;p59"/>
          <p:cNvPicPr preferRelativeResize="0"/>
          <p:nvPr/>
        </p:nvPicPr>
        <p:blipFill rotWithShape="1">
          <a:blip r:embed="rId4">
            <a:alphaModFix/>
          </a:blip>
          <a:srcRect b="0" l="0" r="0" t="0"/>
          <a:stretch/>
        </p:blipFill>
        <p:spPr>
          <a:xfrm>
            <a:off x="1943100" y="1371600"/>
            <a:ext cx="5143500" cy="23383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6"/>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Atomic sentences</a:t>
            </a:r>
            <a:endParaRPr/>
          </a:p>
        </p:txBody>
      </p:sp>
      <p:sp>
        <p:nvSpPr>
          <p:cNvPr id="138" name="Google Shape;138;p6"/>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1800"/>
              <a:buFont typeface="Calibri"/>
              <a:buNone/>
            </a:pPr>
            <a:r>
              <a:rPr lang="en-US" sz="1800"/>
              <a:t>Atomic sentence =	</a:t>
            </a:r>
            <a:r>
              <a:rPr i="1" lang="en-US" sz="1800"/>
              <a:t>predicate </a:t>
            </a:r>
            <a:r>
              <a:rPr lang="en-US" sz="1800"/>
              <a:t>(</a:t>
            </a:r>
            <a:r>
              <a:rPr i="1" lang="en-US" sz="1800"/>
              <a:t>term</a:t>
            </a:r>
            <a:r>
              <a:rPr baseline="-25000" i="1" lang="en-US" sz="1800"/>
              <a:t>1</a:t>
            </a:r>
            <a:r>
              <a:rPr lang="en-US" sz="1800"/>
              <a:t>,...,</a:t>
            </a:r>
            <a:r>
              <a:rPr i="1" lang="en-US" sz="1800"/>
              <a:t>term</a:t>
            </a:r>
            <a:r>
              <a:rPr baseline="-25000" i="1" lang="en-US" sz="1800"/>
              <a:t>n</a:t>
            </a:r>
            <a:r>
              <a:rPr lang="en-US" sz="1800"/>
              <a:t>) 					or </a:t>
            </a:r>
            <a:r>
              <a:rPr i="1" lang="en-US" sz="1800"/>
              <a:t>term</a:t>
            </a:r>
            <a:r>
              <a:rPr baseline="-25000" i="1" lang="en-US" sz="1800"/>
              <a:t>1</a:t>
            </a:r>
            <a:r>
              <a:rPr i="1" lang="en-US" sz="1800"/>
              <a:t> = term</a:t>
            </a:r>
            <a:r>
              <a:rPr baseline="-25000" i="1" lang="en-US" sz="1800"/>
              <a:t>2</a:t>
            </a:r>
            <a:endParaRPr/>
          </a:p>
          <a:p>
            <a:pPr indent="-342900" lvl="0" marL="342900" rtl="0" algn="l">
              <a:spcBef>
                <a:spcPts val="360"/>
              </a:spcBef>
              <a:spcAft>
                <a:spcPts val="0"/>
              </a:spcAft>
              <a:buClr>
                <a:srgbClr val="1D1B10"/>
              </a:buClr>
              <a:buSzPts val="1800"/>
              <a:buFont typeface="Calibri"/>
              <a:buNone/>
            </a:pPr>
            <a:r>
              <a:t/>
            </a:r>
            <a:endParaRPr sz="1800"/>
          </a:p>
          <a:p>
            <a:pPr indent="-342900" lvl="0" marL="342900" rtl="0" algn="l">
              <a:spcBef>
                <a:spcPts val="360"/>
              </a:spcBef>
              <a:spcAft>
                <a:spcPts val="0"/>
              </a:spcAft>
              <a:buClr>
                <a:srgbClr val="1D1B10"/>
              </a:buClr>
              <a:buSzPts val="1800"/>
              <a:buFont typeface="Calibri"/>
              <a:buNone/>
            </a:pPr>
            <a:r>
              <a:rPr lang="en-US" sz="1800"/>
              <a:t>Term            	=	</a:t>
            </a:r>
            <a:r>
              <a:rPr i="1" lang="en-US" sz="1800"/>
              <a:t>function </a:t>
            </a:r>
            <a:r>
              <a:rPr lang="en-US" sz="1800"/>
              <a:t>(</a:t>
            </a:r>
            <a:r>
              <a:rPr i="1" lang="en-US" sz="1800"/>
              <a:t>term</a:t>
            </a:r>
            <a:r>
              <a:rPr baseline="-25000" i="1" lang="en-US" sz="1800"/>
              <a:t>1</a:t>
            </a:r>
            <a:r>
              <a:rPr lang="en-US" sz="1800"/>
              <a:t>,...,</a:t>
            </a:r>
            <a:r>
              <a:rPr i="1" lang="en-US" sz="1800"/>
              <a:t>term</a:t>
            </a:r>
            <a:r>
              <a:rPr baseline="-25000" i="1" lang="en-US" sz="1800"/>
              <a:t>n</a:t>
            </a:r>
            <a:r>
              <a:rPr lang="en-US" sz="1800"/>
              <a:t>) 					or </a:t>
            </a:r>
            <a:r>
              <a:rPr i="1" lang="en-US" sz="1800"/>
              <a:t>constant</a:t>
            </a:r>
            <a:r>
              <a:rPr lang="en-US" sz="1800"/>
              <a:t> or </a:t>
            </a:r>
            <a:r>
              <a:rPr i="1" lang="en-US" sz="1800"/>
              <a:t>variable</a:t>
            </a:r>
            <a:r>
              <a:rPr lang="en-US" sz="1800"/>
              <a:t> </a:t>
            </a:r>
            <a:endParaRPr/>
          </a:p>
          <a:p>
            <a:pPr indent="-228600" lvl="0" marL="342900" rtl="0" algn="l">
              <a:spcBef>
                <a:spcPts val="360"/>
              </a:spcBef>
              <a:spcAft>
                <a:spcPts val="0"/>
              </a:spcAft>
              <a:buClr>
                <a:srgbClr val="1D1B10"/>
              </a:buClr>
              <a:buSzPts val="1800"/>
              <a:buNone/>
            </a:pPr>
            <a:r>
              <a:t/>
            </a:r>
            <a:endParaRPr sz="1800"/>
          </a:p>
          <a:p>
            <a:pPr indent="-342900" lvl="0" marL="342900" rtl="0" algn="l">
              <a:spcBef>
                <a:spcPts val="360"/>
              </a:spcBef>
              <a:spcAft>
                <a:spcPts val="0"/>
              </a:spcAft>
              <a:buClr>
                <a:srgbClr val="1D1B10"/>
              </a:buClr>
              <a:buSzPts val="1800"/>
              <a:buChar char="•"/>
            </a:pPr>
            <a:r>
              <a:rPr lang="en-US" sz="1800"/>
              <a:t>E.g., </a:t>
            </a:r>
            <a:r>
              <a:rPr i="1" lang="en-US" sz="1800"/>
              <a:t>Brother(KingJohn,RichardTheLionheart) &gt; (Length(LeftLegOf(Richard)), Length(LeftLegOf(KingJohn)))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pic>
        <p:nvPicPr>
          <p:cNvPr descr="crime-bc06c" id="486" name="Google Shape;486;p60"/>
          <p:cNvPicPr preferRelativeResize="0"/>
          <p:nvPr/>
        </p:nvPicPr>
        <p:blipFill rotWithShape="1">
          <a:blip r:embed="rId3">
            <a:alphaModFix/>
          </a:blip>
          <a:srcRect b="0" l="0" r="0" t="0"/>
          <a:stretch/>
        </p:blipFill>
        <p:spPr>
          <a:xfrm>
            <a:off x="1943100" y="1371600"/>
            <a:ext cx="5143500" cy="2338388"/>
          </a:xfrm>
          <a:prstGeom prst="rect">
            <a:avLst/>
          </a:prstGeom>
          <a:noFill/>
          <a:ln>
            <a:noFill/>
          </a:ln>
        </p:spPr>
      </p:pic>
      <p:sp>
        <p:nvSpPr>
          <p:cNvPr id="487" name="Google Shape;487;p60"/>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Backward chaining example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pic>
        <p:nvPicPr>
          <p:cNvPr descr="crime-bc07c" id="492" name="Google Shape;492;p61"/>
          <p:cNvPicPr preferRelativeResize="0"/>
          <p:nvPr/>
        </p:nvPicPr>
        <p:blipFill rotWithShape="1">
          <a:blip r:embed="rId3">
            <a:alphaModFix/>
          </a:blip>
          <a:srcRect b="0" l="0" r="0" t="0"/>
          <a:stretch/>
        </p:blipFill>
        <p:spPr>
          <a:xfrm>
            <a:off x="1943100" y="1371600"/>
            <a:ext cx="5143500" cy="2338388"/>
          </a:xfrm>
          <a:prstGeom prst="rect">
            <a:avLst/>
          </a:prstGeom>
          <a:noFill/>
          <a:ln>
            <a:noFill/>
          </a:ln>
        </p:spPr>
      </p:pic>
      <p:sp>
        <p:nvSpPr>
          <p:cNvPr id="493" name="Google Shape;493;p61"/>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Backward chaining example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2"/>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Backward chaining example</a:t>
            </a:r>
            <a:endParaRPr/>
          </a:p>
        </p:txBody>
      </p:sp>
      <p:pic>
        <p:nvPicPr>
          <p:cNvPr descr="crime-bc07c" id="499" name="Google Shape;499;p62"/>
          <p:cNvPicPr preferRelativeResize="0"/>
          <p:nvPr/>
        </p:nvPicPr>
        <p:blipFill rotWithShape="1">
          <a:blip r:embed="rId3">
            <a:alphaModFix/>
          </a:blip>
          <a:srcRect b="0" l="0" r="0" t="0"/>
          <a:stretch/>
        </p:blipFill>
        <p:spPr>
          <a:xfrm>
            <a:off x="1943100" y="1371600"/>
            <a:ext cx="5143500" cy="233838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63"/>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Properties of backward chaining</a:t>
            </a:r>
            <a:endParaRPr/>
          </a:p>
        </p:txBody>
      </p:sp>
      <p:sp>
        <p:nvSpPr>
          <p:cNvPr id="505" name="Google Shape;505;p63"/>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2100"/>
              <a:buChar char="•"/>
            </a:pPr>
            <a:r>
              <a:rPr lang="en-US" sz="2100"/>
              <a:t>Depth-first recursive proof search: space is linear in size of proof</a:t>
            </a:r>
            <a:endParaRPr sz="2100"/>
          </a:p>
          <a:p>
            <a:pPr indent="-342900" lvl="0" marL="342900" rtl="0" algn="l">
              <a:spcBef>
                <a:spcPts val="420"/>
              </a:spcBef>
              <a:spcAft>
                <a:spcPts val="0"/>
              </a:spcAft>
              <a:buClr>
                <a:srgbClr val="1D1B10"/>
              </a:buClr>
              <a:buSzPts val="2100"/>
              <a:buChar char="•"/>
            </a:pPr>
            <a:r>
              <a:rPr lang="en-US" sz="2100"/>
              <a:t>Incomplete due to infinite loops</a:t>
            </a:r>
            <a:endParaRPr sz="2100"/>
          </a:p>
          <a:p>
            <a:pPr indent="-285750" lvl="1" marL="742950" rtl="0" algn="l">
              <a:spcBef>
                <a:spcPts val="360"/>
              </a:spcBef>
              <a:spcAft>
                <a:spcPts val="0"/>
              </a:spcAft>
              <a:buClr>
                <a:srgbClr val="1D1B10"/>
              </a:buClr>
              <a:buSzPts val="1800"/>
              <a:buChar char="–"/>
            </a:pPr>
            <a:r>
              <a:rPr lang="en-US" sz="1800"/>
              <a:t>⇒ fix by checking current goal against every goal on stack</a:t>
            </a:r>
            <a:endParaRPr sz="1800"/>
          </a:p>
          <a:p>
            <a:pPr indent="-342900" lvl="0" marL="342900" rtl="0" algn="l">
              <a:spcBef>
                <a:spcPts val="420"/>
              </a:spcBef>
              <a:spcAft>
                <a:spcPts val="0"/>
              </a:spcAft>
              <a:buClr>
                <a:srgbClr val="1D1B10"/>
              </a:buClr>
              <a:buSzPts val="2100"/>
              <a:buChar char="•"/>
            </a:pPr>
            <a:r>
              <a:rPr lang="en-US" sz="2100"/>
              <a:t>Inefficient due to repeated subgoals (both success and failure)</a:t>
            </a:r>
            <a:endParaRPr/>
          </a:p>
          <a:p>
            <a:pPr indent="-285750" lvl="1" marL="742950" rtl="0" algn="l">
              <a:spcBef>
                <a:spcPts val="360"/>
              </a:spcBef>
              <a:spcAft>
                <a:spcPts val="0"/>
              </a:spcAft>
              <a:buClr>
                <a:srgbClr val="1D1B10"/>
              </a:buClr>
              <a:buSzPts val="1800"/>
              <a:buChar char="–"/>
            </a:pPr>
            <a:r>
              <a:rPr lang="en-US" sz="1800"/>
              <a:t>⇒ fix using caching of previous results (extra space)</a:t>
            </a:r>
            <a:endParaRPr sz="1800"/>
          </a:p>
          <a:p>
            <a:pPr indent="-342900" lvl="0" marL="342900" rtl="0" algn="l">
              <a:spcBef>
                <a:spcPts val="420"/>
              </a:spcBef>
              <a:spcAft>
                <a:spcPts val="0"/>
              </a:spcAft>
              <a:buClr>
                <a:srgbClr val="1D1B10"/>
              </a:buClr>
              <a:buSzPts val="2100"/>
              <a:buChar char="•"/>
            </a:pPr>
            <a:r>
              <a:rPr lang="en-US" sz="2100"/>
              <a:t>Widely used for </a:t>
            </a:r>
            <a:r>
              <a:rPr lang="en-US" sz="2100">
                <a:solidFill>
                  <a:schemeClr val="accent2"/>
                </a:solidFill>
              </a:rPr>
              <a:t>logic programming</a:t>
            </a:r>
            <a:endParaRPr sz="21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4"/>
          <p:cNvSpPr txBox="1"/>
          <p:nvPr>
            <p:ph idx="1" type="body"/>
          </p:nvPr>
        </p:nvSpPr>
        <p:spPr>
          <a:xfrm>
            <a:off x="-245358" y="560125"/>
            <a:ext cx="8679898" cy="543185"/>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D3A90F"/>
              </a:buClr>
              <a:buSzPts val="3607"/>
              <a:buNone/>
            </a:pPr>
            <a:r>
              <a:rPr b="1" lang="en-US" sz="3607">
                <a:solidFill>
                  <a:srgbClr val="D3A90F"/>
                </a:solidFill>
                <a:latin typeface="Corbel"/>
                <a:ea typeface="Corbel"/>
                <a:cs typeface="Corbel"/>
                <a:sym typeface="Corbel"/>
              </a:rPr>
              <a:t>Methodology</a:t>
            </a:r>
            <a:r>
              <a:rPr b="1" lang="en-US" sz="3746">
                <a:solidFill>
                  <a:srgbClr val="D3A90F"/>
                </a:solidFill>
                <a:latin typeface="Corbel"/>
                <a:ea typeface="Corbel"/>
                <a:cs typeface="Corbel"/>
                <a:sym typeface="Corbel"/>
              </a:rPr>
              <a:t> And Assessment Criterias</a:t>
            </a:r>
            <a:endParaRPr b="1" sz="3746">
              <a:solidFill>
                <a:srgbClr val="D3A90F"/>
              </a:solidFill>
              <a:latin typeface="Corbel"/>
              <a:ea typeface="Corbel"/>
              <a:cs typeface="Corbel"/>
              <a:sym typeface="Corbel"/>
            </a:endParaRPr>
          </a:p>
        </p:txBody>
      </p:sp>
      <p:cxnSp>
        <p:nvCxnSpPr>
          <p:cNvPr id="511" name="Google Shape;511;p64"/>
          <p:cNvCxnSpPr/>
          <p:nvPr/>
        </p:nvCxnSpPr>
        <p:spPr>
          <a:xfrm>
            <a:off x="2973061" y="1550298"/>
            <a:ext cx="1762790" cy="1"/>
          </a:xfrm>
          <a:prstGeom prst="straightConnector1">
            <a:avLst/>
          </a:prstGeom>
          <a:noFill/>
          <a:ln cap="flat" cmpd="sng" w="38100">
            <a:solidFill>
              <a:schemeClr val="accent4"/>
            </a:solidFill>
            <a:prstDash val="dot"/>
            <a:round/>
            <a:headEnd len="sm" w="sm" type="none"/>
            <a:tailEnd len="sm" w="sm" type="none"/>
          </a:ln>
        </p:spPr>
      </p:cxnSp>
      <p:grpSp>
        <p:nvGrpSpPr>
          <p:cNvPr id="512" name="Google Shape;512;p64"/>
          <p:cNvGrpSpPr/>
          <p:nvPr/>
        </p:nvGrpSpPr>
        <p:grpSpPr>
          <a:xfrm>
            <a:off x="770080" y="1299725"/>
            <a:ext cx="3051000" cy="3051000"/>
            <a:chOff x="2514579" y="1730962"/>
            <a:chExt cx="4068000" cy="4068000"/>
          </a:xfrm>
        </p:grpSpPr>
        <p:sp>
          <p:nvSpPr>
            <p:cNvPr id="513" name="Google Shape;513;p64"/>
            <p:cNvSpPr/>
            <p:nvPr/>
          </p:nvSpPr>
          <p:spPr>
            <a:xfrm>
              <a:off x="2514579" y="1730962"/>
              <a:ext cx="4068000" cy="4068000"/>
            </a:xfrm>
            <a:prstGeom prst="ellipse">
              <a:avLst/>
            </a:prstGeom>
            <a:solidFill>
              <a:srgbClr val="CCC0D9"/>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514" name="Google Shape;514;p64"/>
            <p:cNvSpPr/>
            <p:nvPr/>
          </p:nvSpPr>
          <p:spPr>
            <a:xfrm>
              <a:off x="2514579" y="1730962"/>
              <a:ext cx="4068000" cy="4068000"/>
            </a:xfrm>
            <a:prstGeom prst="pie">
              <a:avLst>
                <a:gd fmla="val 16160009" name="adj1"/>
                <a:gd fmla="val 19271440"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grpSp>
      <p:cxnSp>
        <p:nvCxnSpPr>
          <p:cNvPr id="515" name="Google Shape;515;p64"/>
          <p:cNvCxnSpPr/>
          <p:nvPr/>
        </p:nvCxnSpPr>
        <p:spPr>
          <a:xfrm>
            <a:off x="3107602" y="2409965"/>
            <a:ext cx="1628249" cy="1"/>
          </a:xfrm>
          <a:prstGeom prst="straightConnector1">
            <a:avLst/>
          </a:prstGeom>
          <a:noFill/>
          <a:ln cap="flat" cmpd="sng" w="38100">
            <a:solidFill>
              <a:schemeClr val="accent3"/>
            </a:solidFill>
            <a:prstDash val="dot"/>
            <a:round/>
            <a:headEnd len="sm" w="sm" type="none"/>
            <a:tailEnd len="sm" w="sm" type="none"/>
          </a:ln>
        </p:spPr>
      </p:cxnSp>
      <p:grpSp>
        <p:nvGrpSpPr>
          <p:cNvPr id="516" name="Google Shape;516;p64"/>
          <p:cNvGrpSpPr/>
          <p:nvPr/>
        </p:nvGrpSpPr>
        <p:grpSpPr>
          <a:xfrm>
            <a:off x="1040080" y="1569725"/>
            <a:ext cx="2511000" cy="2511000"/>
            <a:chOff x="2514579" y="1730962"/>
            <a:chExt cx="4068000" cy="4068000"/>
          </a:xfrm>
        </p:grpSpPr>
        <p:sp>
          <p:nvSpPr>
            <p:cNvPr id="517" name="Google Shape;517;p64"/>
            <p:cNvSpPr/>
            <p:nvPr/>
          </p:nvSpPr>
          <p:spPr>
            <a:xfrm>
              <a:off x="2514579" y="1730962"/>
              <a:ext cx="4068000" cy="4068000"/>
            </a:xfrm>
            <a:prstGeom prst="ellipse">
              <a:avLst/>
            </a:prstGeom>
            <a:solidFill>
              <a:srgbClr val="D6E3BC"/>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518" name="Google Shape;518;p64"/>
            <p:cNvSpPr/>
            <p:nvPr/>
          </p:nvSpPr>
          <p:spPr>
            <a:xfrm>
              <a:off x="2514579" y="1730962"/>
              <a:ext cx="4068000" cy="4068000"/>
            </a:xfrm>
            <a:prstGeom prst="pie">
              <a:avLst>
                <a:gd fmla="val 16145699" name="adj1"/>
                <a:gd fmla="val 46266"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grpSp>
      <p:cxnSp>
        <p:nvCxnSpPr>
          <p:cNvPr id="519" name="Google Shape;519;p64"/>
          <p:cNvCxnSpPr/>
          <p:nvPr/>
        </p:nvCxnSpPr>
        <p:spPr>
          <a:xfrm>
            <a:off x="3107602" y="3269632"/>
            <a:ext cx="1628249" cy="1"/>
          </a:xfrm>
          <a:prstGeom prst="straightConnector1">
            <a:avLst/>
          </a:prstGeom>
          <a:noFill/>
          <a:ln cap="flat" cmpd="sng" w="38100">
            <a:solidFill>
              <a:schemeClr val="accent2"/>
            </a:solidFill>
            <a:prstDash val="dot"/>
            <a:round/>
            <a:headEnd len="sm" w="sm" type="none"/>
            <a:tailEnd len="sm" w="sm" type="none"/>
          </a:ln>
        </p:spPr>
      </p:cxnSp>
      <p:grpSp>
        <p:nvGrpSpPr>
          <p:cNvPr id="520" name="Google Shape;520;p64"/>
          <p:cNvGrpSpPr/>
          <p:nvPr/>
        </p:nvGrpSpPr>
        <p:grpSpPr>
          <a:xfrm>
            <a:off x="1310080" y="1839725"/>
            <a:ext cx="1971000" cy="1971000"/>
            <a:chOff x="2514579" y="1730962"/>
            <a:chExt cx="4068000" cy="4068000"/>
          </a:xfrm>
        </p:grpSpPr>
        <p:sp>
          <p:nvSpPr>
            <p:cNvPr id="521" name="Google Shape;521;p64"/>
            <p:cNvSpPr/>
            <p:nvPr/>
          </p:nvSpPr>
          <p:spPr>
            <a:xfrm>
              <a:off x="2514579" y="1730962"/>
              <a:ext cx="4068000" cy="4068000"/>
            </a:xfrm>
            <a:prstGeom prst="ellipse">
              <a:avLst/>
            </a:prstGeom>
            <a:solidFill>
              <a:srgbClr val="E5B8B7"/>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522" name="Google Shape;522;p64"/>
            <p:cNvSpPr/>
            <p:nvPr/>
          </p:nvSpPr>
          <p:spPr>
            <a:xfrm>
              <a:off x="2514579" y="1730962"/>
              <a:ext cx="4068000" cy="4068000"/>
            </a:xfrm>
            <a:prstGeom prst="pie">
              <a:avLst>
                <a:gd fmla="val 16176551" name="adj1"/>
                <a:gd fmla="val 5277948"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grpSp>
      <p:grpSp>
        <p:nvGrpSpPr>
          <p:cNvPr id="523" name="Google Shape;523;p64"/>
          <p:cNvGrpSpPr/>
          <p:nvPr/>
        </p:nvGrpSpPr>
        <p:grpSpPr>
          <a:xfrm>
            <a:off x="1641404" y="2337406"/>
            <a:ext cx="1431000" cy="1431000"/>
            <a:chOff x="2514579" y="1730962"/>
            <a:chExt cx="4068000" cy="4068000"/>
          </a:xfrm>
        </p:grpSpPr>
        <p:sp>
          <p:nvSpPr>
            <p:cNvPr id="524" name="Google Shape;524;p64"/>
            <p:cNvSpPr/>
            <p:nvPr/>
          </p:nvSpPr>
          <p:spPr>
            <a:xfrm>
              <a:off x="2514579" y="1730962"/>
              <a:ext cx="4068000" cy="4068000"/>
            </a:xfrm>
            <a:prstGeom prst="ellipse">
              <a:avLst/>
            </a:prstGeom>
            <a:solidFill>
              <a:srgbClr val="B7CCE4"/>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525" name="Google Shape;525;p64"/>
            <p:cNvSpPr/>
            <p:nvPr/>
          </p:nvSpPr>
          <p:spPr>
            <a:xfrm>
              <a:off x="2514579" y="1730962"/>
              <a:ext cx="4068000" cy="4068000"/>
            </a:xfrm>
            <a:prstGeom prst="pie">
              <a:avLst>
                <a:gd fmla="val 16115061" name="adj1"/>
                <a:gd fmla="val 7999258"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grpSp>
      <p:sp>
        <p:nvSpPr>
          <p:cNvPr id="526" name="Google Shape;526;p64"/>
          <p:cNvSpPr/>
          <p:nvPr/>
        </p:nvSpPr>
        <p:spPr>
          <a:xfrm>
            <a:off x="1850080" y="2379725"/>
            <a:ext cx="891000" cy="891000"/>
          </a:xfrm>
          <a:prstGeom prst="ellipse">
            <a:avLst/>
          </a:prstGeom>
          <a:gradFill>
            <a:gsLst>
              <a:gs pos="0">
                <a:srgbClr val="DDDDDD"/>
              </a:gs>
              <a:gs pos="100000">
                <a:schemeClr val="lt1"/>
              </a:gs>
            </a:gsLst>
            <a:lin ang="8100000" scaled="0"/>
          </a:gra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cxnSp>
        <p:nvCxnSpPr>
          <p:cNvPr id="527" name="Google Shape;527;p64"/>
          <p:cNvCxnSpPr/>
          <p:nvPr/>
        </p:nvCxnSpPr>
        <p:spPr>
          <a:xfrm rot="10800000">
            <a:off x="1898151" y="3407501"/>
            <a:ext cx="2837700" cy="721800"/>
          </a:xfrm>
          <a:prstGeom prst="bentConnector3">
            <a:avLst>
              <a:gd fmla="val 99034" name="adj1"/>
            </a:avLst>
          </a:prstGeom>
          <a:noFill/>
          <a:ln cap="flat" cmpd="sng" w="38100">
            <a:solidFill>
              <a:schemeClr val="accent1"/>
            </a:solidFill>
            <a:prstDash val="dot"/>
            <a:round/>
            <a:headEnd len="sm" w="sm" type="none"/>
            <a:tailEnd len="sm" w="sm" type="none"/>
          </a:ln>
        </p:spPr>
      </p:cxnSp>
      <p:grpSp>
        <p:nvGrpSpPr>
          <p:cNvPr id="528" name="Google Shape;528;p64"/>
          <p:cNvGrpSpPr/>
          <p:nvPr/>
        </p:nvGrpSpPr>
        <p:grpSpPr>
          <a:xfrm>
            <a:off x="5482174" y="1280550"/>
            <a:ext cx="3661826" cy="832944"/>
            <a:chOff x="6210998" y="1433695"/>
            <a:chExt cx="2688349" cy="1110591"/>
          </a:xfrm>
        </p:grpSpPr>
        <p:sp>
          <p:nvSpPr>
            <p:cNvPr id="529" name="Google Shape;529;p64"/>
            <p:cNvSpPr txBox="1"/>
            <p:nvPr/>
          </p:nvSpPr>
          <p:spPr>
            <a:xfrm>
              <a:off x="6210998" y="1433695"/>
              <a:ext cx="2688349" cy="348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Corbel"/>
                  <a:ea typeface="Corbel"/>
                  <a:cs typeface="Corbel"/>
                  <a:sym typeface="Corbel"/>
                </a:rPr>
                <a:t>Class Assignment(s) </a:t>
              </a:r>
              <a:endParaRPr b="1" sz="1100">
                <a:solidFill>
                  <a:schemeClr val="dk1"/>
                </a:solidFill>
                <a:latin typeface="Corbel"/>
                <a:ea typeface="Corbel"/>
                <a:cs typeface="Corbel"/>
                <a:sym typeface="Corbel"/>
              </a:endParaRPr>
            </a:p>
          </p:txBody>
        </p:sp>
        <p:sp>
          <p:nvSpPr>
            <p:cNvPr id="530" name="Google Shape;530;p64"/>
            <p:cNvSpPr txBox="1"/>
            <p:nvPr/>
          </p:nvSpPr>
          <p:spPr>
            <a:xfrm>
              <a:off x="6210998" y="1682513"/>
              <a:ext cx="2688349" cy="861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rbel"/>
                  <a:ea typeface="Corbel"/>
                  <a:cs typeface="Corbel"/>
                  <a:sym typeface="Corbel"/>
                </a:rPr>
                <a:t> Each chapter being covered will have one assignment.  The Case Studies will be given in line to the Changing with Speed across IT Projects in Kirirom</a:t>
              </a:r>
              <a:endParaRPr sz="1200">
                <a:solidFill>
                  <a:schemeClr val="dk1"/>
                </a:solidFill>
                <a:latin typeface="Corbel"/>
                <a:ea typeface="Corbel"/>
                <a:cs typeface="Corbel"/>
                <a:sym typeface="Corbel"/>
              </a:endParaRPr>
            </a:p>
          </p:txBody>
        </p:sp>
      </p:grpSp>
      <p:grpSp>
        <p:nvGrpSpPr>
          <p:cNvPr id="531" name="Google Shape;531;p64"/>
          <p:cNvGrpSpPr/>
          <p:nvPr/>
        </p:nvGrpSpPr>
        <p:grpSpPr>
          <a:xfrm>
            <a:off x="5551729" y="2175556"/>
            <a:ext cx="2870892" cy="618650"/>
            <a:chOff x="6210997" y="1386770"/>
            <a:chExt cx="2688349" cy="824866"/>
          </a:xfrm>
        </p:grpSpPr>
        <p:sp>
          <p:nvSpPr>
            <p:cNvPr id="532" name="Google Shape;532;p64"/>
            <p:cNvSpPr txBox="1"/>
            <p:nvPr/>
          </p:nvSpPr>
          <p:spPr>
            <a:xfrm>
              <a:off x="6210997" y="1386770"/>
              <a:ext cx="2688349" cy="3077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dk1"/>
                  </a:solidFill>
                  <a:latin typeface="Corbel"/>
                  <a:ea typeface="Corbel"/>
                  <a:cs typeface="Corbel"/>
                  <a:sym typeface="Corbel"/>
                </a:rPr>
                <a:t>Internal Exam(s) </a:t>
              </a:r>
              <a:endParaRPr b="1" sz="900">
                <a:solidFill>
                  <a:schemeClr val="dk1"/>
                </a:solidFill>
                <a:latin typeface="Corbel"/>
                <a:ea typeface="Corbel"/>
                <a:cs typeface="Corbel"/>
                <a:sym typeface="Corbel"/>
              </a:endParaRPr>
            </a:p>
          </p:txBody>
        </p:sp>
        <p:sp>
          <p:nvSpPr>
            <p:cNvPr id="533" name="Google Shape;533;p64"/>
            <p:cNvSpPr txBox="1"/>
            <p:nvPr/>
          </p:nvSpPr>
          <p:spPr>
            <a:xfrm>
              <a:off x="6210997" y="1883342"/>
              <a:ext cx="2688349" cy="3282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orbel"/>
                  <a:ea typeface="Corbel"/>
                  <a:cs typeface="Corbel"/>
                  <a:sym typeface="Corbel"/>
                </a:rPr>
                <a:t> There will be 2 exams </a:t>
              </a:r>
              <a:endParaRPr sz="1000">
                <a:solidFill>
                  <a:schemeClr val="dk1"/>
                </a:solidFill>
                <a:latin typeface="Corbel"/>
                <a:ea typeface="Corbel"/>
                <a:cs typeface="Corbel"/>
                <a:sym typeface="Corbel"/>
              </a:endParaRPr>
            </a:p>
          </p:txBody>
        </p:sp>
      </p:grpSp>
      <p:grpSp>
        <p:nvGrpSpPr>
          <p:cNvPr id="534" name="Google Shape;534;p64"/>
          <p:cNvGrpSpPr/>
          <p:nvPr/>
        </p:nvGrpSpPr>
        <p:grpSpPr>
          <a:xfrm>
            <a:off x="5448160" y="2853375"/>
            <a:ext cx="2919878" cy="520978"/>
            <a:chOff x="6210998" y="1316170"/>
            <a:chExt cx="2734220" cy="694638"/>
          </a:xfrm>
        </p:grpSpPr>
        <p:sp>
          <p:nvSpPr>
            <p:cNvPr id="535" name="Google Shape;535;p64"/>
            <p:cNvSpPr txBox="1"/>
            <p:nvPr/>
          </p:nvSpPr>
          <p:spPr>
            <a:xfrm>
              <a:off x="6256869" y="1316170"/>
              <a:ext cx="2688349" cy="3282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orbel"/>
                  <a:ea typeface="Corbel"/>
                  <a:cs typeface="Corbel"/>
                  <a:sym typeface="Corbel"/>
                </a:rPr>
                <a:t>Model Exam </a:t>
              </a:r>
              <a:endParaRPr b="1" sz="1000">
                <a:solidFill>
                  <a:schemeClr val="dk1"/>
                </a:solidFill>
                <a:latin typeface="Corbel"/>
                <a:ea typeface="Corbel"/>
                <a:cs typeface="Corbel"/>
                <a:sym typeface="Corbel"/>
              </a:endParaRPr>
            </a:p>
          </p:txBody>
        </p:sp>
        <p:sp>
          <p:nvSpPr>
            <p:cNvPr id="536" name="Google Shape;536;p64"/>
            <p:cNvSpPr txBox="1"/>
            <p:nvPr/>
          </p:nvSpPr>
          <p:spPr>
            <a:xfrm>
              <a:off x="6210998" y="1682513"/>
              <a:ext cx="2688349" cy="3282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orbel"/>
                  <a:ea typeface="Corbel"/>
                  <a:cs typeface="Corbel"/>
                  <a:sym typeface="Corbel"/>
                </a:rPr>
                <a:t>There will be one Model Exam. </a:t>
              </a:r>
              <a:endParaRPr sz="1000">
                <a:solidFill>
                  <a:schemeClr val="dk1"/>
                </a:solidFill>
                <a:latin typeface="Corbel"/>
                <a:ea typeface="Corbel"/>
                <a:cs typeface="Corbel"/>
                <a:sym typeface="Corbel"/>
              </a:endParaRPr>
            </a:p>
          </p:txBody>
        </p:sp>
      </p:grpSp>
      <p:grpSp>
        <p:nvGrpSpPr>
          <p:cNvPr id="537" name="Google Shape;537;p64"/>
          <p:cNvGrpSpPr/>
          <p:nvPr/>
        </p:nvGrpSpPr>
        <p:grpSpPr>
          <a:xfrm>
            <a:off x="5448161" y="3796402"/>
            <a:ext cx="2870892" cy="448224"/>
            <a:chOff x="6210998" y="1433695"/>
            <a:chExt cx="2688349" cy="597631"/>
          </a:xfrm>
        </p:grpSpPr>
        <p:sp>
          <p:nvSpPr>
            <p:cNvPr id="538" name="Google Shape;538;p64"/>
            <p:cNvSpPr txBox="1"/>
            <p:nvPr/>
          </p:nvSpPr>
          <p:spPr>
            <a:xfrm>
              <a:off x="6210998" y="1433695"/>
              <a:ext cx="2688349" cy="348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Corbel"/>
                  <a:ea typeface="Corbel"/>
                  <a:cs typeface="Corbel"/>
                  <a:sym typeface="Corbel"/>
                </a:rPr>
                <a:t>Semester Exam</a:t>
              </a:r>
              <a:endParaRPr b="1" sz="1100">
                <a:solidFill>
                  <a:schemeClr val="dk1"/>
                </a:solidFill>
                <a:latin typeface="Corbel"/>
                <a:ea typeface="Corbel"/>
                <a:cs typeface="Corbel"/>
                <a:sym typeface="Corbel"/>
              </a:endParaRPr>
            </a:p>
          </p:txBody>
        </p:sp>
        <p:sp>
          <p:nvSpPr>
            <p:cNvPr id="539" name="Google Shape;539;p64"/>
            <p:cNvSpPr txBox="1"/>
            <p:nvPr/>
          </p:nvSpPr>
          <p:spPr>
            <a:xfrm>
              <a:off x="6210998" y="1682513"/>
              <a:ext cx="2688349" cy="348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There will be 1 Semester Exam</a:t>
              </a:r>
              <a:endParaRPr sz="1100">
                <a:solidFill>
                  <a:schemeClr val="dk1"/>
                </a:solidFill>
                <a:latin typeface="Calibri"/>
                <a:ea typeface="Calibri"/>
                <a:cs typeface="Calibri"/>
                <a:sym typeface="Calibri"/>
              </a:endParaRPr>
            </a:p>
          </p:txBody>
        </p:sp>
      </p:grpSp>
      <p:sp>
        <p:nvSpPr>
          <p:cNvPr id="540" name="Google Shape;540;p64"/>
          <p:cNvSpPr/>
          <p:nvPr/>
        </p:nvSpPr>
        <p:spPr>
          <a:xfrm>
            <a:off x="5020243" y="4013983"/>
            <a:ext cx="247097" cy="231305"/>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541" name="Google Shape;541;p64"/>
          <p:cNvSpPr/>
          <p:nvPr/>
        </p:nvSpPr>
        <p:spPr>
          <a:xfrm flipH="1">
            <a:off x="4996909" y="3149267"/>
            <a:ext cx="293762" cy="242336"/>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542" name="Google Shape;542;p64"/>
          <p:cNvSpPr/>
          <p:nvPr/>
        </p:nvSpPr>
        <p:spPr>
          <a:xfrm rot="9900000">
            <a:off x="4995290" y="2285081"/>
            <a:ext cx="297000" cy="252245"/>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543" name="Google Shape;543;p64"/>
          <p:cNvSpPr/>
          <p:nvPr/>
        </p:nvSpPr>
        <p:spPr>
          <a:xfrm>
            <a:off x="5013891" y="1450518"/>
            <a:ext cx="259797" cy="19955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544" name="Google Shape;544;p64"/>
          <p:cNvSpPr/>
          <p:nvPr/>
        </p:nvSpPr>
        <p:spPr>
          <a:xfrm flipH="1" rot="-5400000">
            <a:off x="2105869" y="2634145"/>
            <a:ext cx="405797" cy="382163"/>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65"/>
          <p:cNvSpPr txBox="1"/>
          <p:nvPr>
            <p:ph type="title"/>
          </p:nvPr>
        </p:nvSpPr>
        <p:spPr>
          <a:xfrm>
            <a:off x="1059785" y="1197405"/>
            <a:ext cx="6260905" cy="5726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240"/>
              <a:buFont typeface="Corbel"/>
              <a:buNone/>
            </a:pPr>
            <a:r>
              <a:rPr lang="en-US" sz="3240">
                <a:latin typeface="Corbel"/>
                <a:ea typeface="Corbel"/>
                <a:cs typeface="Corbel"/>
                <a:sym typeface="Corbel"/>
              </a:rPr>
              <a:t>Thank You !</a:t>
            </a:r>
            <a:endParaRPr sz="3240">
              <a:latin typeface="Corbel"/>
              <a:ea typeface="Corbel"/>
              <a:cs typeface="Corbel"/>
              <a:sym typeface="Corbel"/>
            </a:endParaRPr>
          </a:p>
        </p:txBody>
      </p:sp>
      <p:sp>
        <p:nvSpPr>
          <p:cNvPr id="550" name="Google Shape;550;p65"/>
          <p:cNvSpPr txBox="1"/>
          <p:nvPr/>
        </p:nvSpPr>
        <p:spPr>
          <a:xfrm>
            <a:off x="296260" y="1960930"/>
            <a:ext cx="427574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Corbel"/>
                <a:ea typeface="Corbel"/>
                <a:cs typeface="Corbel"/>
                <a:sym typeface="Corbel"/>
              </a:rPr>
              <a:t>An Algorithm Must Be Seen to Be Believed”</a:t>
            </a:r>
            <a:endParaRPr/>
          </a:p>
          <a:p>
            <a:pPr indent="0" lvl="0" marL="0" marR="0" rtl="0" algn="ctr">
              <a:spcBef>
                <a:spcPts val="0"/>
              </a:spcBef>
              <a:spcAft>
                <a:spcPts val="0"/>
              </a:spcAft>
              <a:buNone/>
            </a:pPr>
            <a:r>
              <a:rPr lang="en-US" sz="1800">
                <a:solidFill>
                  <a:schemeClr val="dk1"/>
                </a:solidFill>
                <a:latin typeface="Corbel"/>
                <a:ea typeface="Corbel"/>
                <a:cs typeface="Corbel"/>
                <a:sym typeface="Corbel"/>
              </a:rPr>
              <a:t>                                       - Donald Knuth</a:t>
            </a:r>
            <a:endParaRPr sz="1600">
              <a:solidFill>
                <a:schemeClr val="dk1"/>
              </a:solidFill>
              <a:latin typeface="Corbel"/>
              <a:ea typeface="Corbel"/>
              <a:cs typeface="Corbel"/>
              <a:sym typeface="Corbel"/>
            </a:endParaRPr>
          </a:p>
        </p:txBody>
      </p:sp>
      <p:pic>
        <p:nvPicPr>
          <p:cNvPr id="551" name="Google Shape;551;p65"/>
          <p:cNvPicPr preferRelativeResize="0"/>
          <p:nvPr/>
        </p:nvPicPr>
        <p:blipFill rotWithShape="1">
          <a:blip r:embed="rId3">
            <a:alphaModFix/>
          </a:blip>
          <a:srcRect b="0" l="0" r="0" t="0"/>
          <a:stretch/>
        </p:blipFill>
        <p:spPr>
          <a:xfrm>
            <a:off x="4724705" y="-1"/>
            <a:ext cx="4419295" cy="51677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7"/>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Complex sentences</a:t>
            </a:r>
            <a:endParaRPr/>
          </a:p>
        </p:txBody>
      </p:sp>
      <p:sp>
        <p:nvSpPr>
          <p:cNvPr id="144" name="Google Shape;144;p7"/>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2590"/>
              <a:buChar char="•"/>
            </a:pPr>
            <a:r>
              <a:rPr lang="en-US" sz="2590"/>
              <a:t>Complex sentences are made from atomic sentences using connectives</a:t>
            </a:r>
            <a:br>
              <a:rPr lang="en-US" sz="2590"/>
            </a:br>
            <a:endParaRPr/>
          </a:p>
          <a:p>
            <a:pPr indent="-342900" lvl="0" marL="342900" rtl="0" algn="ctr">
              <a:spcBef>
                <a:spcPts val="388"/>
              </a:spcBef>
              <a:spcAft>
                <a:spcPts val="0"/>
              </a:spcAft>
              <a:buClr>
                <a:srgbClr val="1D1B10"/>
              </a:buClr>
              <a:buSzPts val="1942"/>
              <a:buFont typeface="Calibri"/>
              <a:buNone/>
            </a:pPr>
            <a:r>
              <a:rPr lang="en-US" sz="1942"/>
              <a:t>¬</a:t>
            </a:r>
            <a:r>
              <a:rPr i="1" lang="en-US" sz="1942"/>
              <a:t>S</a:t>
            </a:r>
            <a:r>
              <a:rPr lang="en-US" sz="1942"/>
              <a:t>, </a:t>
            </a:r>
            <a:r>
              <a:rPr i="1" lang="en-US" sz="1942"/>
              <a:t>S</a:t>
            </a:r>
            <a:r>
              <a:rPr baseline="-25000" i="1" lang="en-US" sz="1942"/>
              <a:t>1</a:t>
            </a:r>
            <a:r>
              <a:rPr baseline="-25000" lang="en-US" sz="1942"/>
              <a:t> </a:t>
            </a:r>
            <a:r>
              <a:rPr lang="en-US" sz="1942"/>
              <a:t>∧ </a:t>
            </a:r>
            <a:r>
              <a:rPr i="1" lang="en-US" sz="1942"/>
              <a:t>S</a:t>
            </a:r>
            <a:r>
              <a:rPr baseline="-25000" i="1" lang="en-US" sz="1942"/>
              <a:t>2</a:t>
            </a:r>
            <a:r>
              <a:rPr lang="en-US" sz="1942"/>
              <a:t>, </a:t>
            </a:r>
            <a:r>
              <a:rPr i="1" lang="en-US" sz="1942"/>
              <a:t>S</a:t>
            </a:r>
            <a:r>
              <a:rPr baseline="-25000" i="1" lang="en-US" sz="1942"/>
              <a:t>1 </a:t>
            </a:r>
            <a:r>
              <a:rPr lang="en-US" sz="1942"/>
              <a:t>∨ </a:t>
            </a:r>
            <a:r>
              <a:rPr i="1" lang="en-US" sz="1942"/>
              <a:t>S</a:t>
            </a:r>
            <a:r>
              <a:rPr baseline="-25000" i="1" lang="en-US" sz="1942"/>
              <a:t>2</a:t>
            </a:r>
            <a:r>
              <a:rPr lang="en-US" sz="1942"/>
              <a:t>, </a:t>
            </a:r>
            <a:r>
              <a:rPr i="1" lang="en-US" sz="1942"/>
              <a:t>S</a:t>
            </a:r>
            <a:r>
              <a:rPr baseline="-25000" i="1" lang="en-US" sz="1942"/>
              <a:t>1</a:t>
            </a:r>
            <a:r>
              <a:rPr baseline="-25000" lang="en-US" sz="1942"/>
              <a:t> </a:t>
            </a:r>
            <a:r>
              <a:rPr lang="en-US" sz="1942"/>
              <a:t>⇒ </a:t>
            </a:r>
            <a:r>
              <a:rPr i="1" lang="en-US" sz="1942"/>
              <a:t>S</a:t>
            </a:r>
            <a:r>
              <a:rPr baseline="-25000" i="1" lang="en-US" sz="1942"/>
              <a:t>2</a:t>
            </a:r>
            <a:r>
              <a:rPr lang="en-US" sz="1942"/>
              <a:t>, </a:t>
            </a:r>
            <a:r>
              <a:rPr i="1" lang="en-US" sz="1942"/>
              <a:t>S</a:t>
            </a:r>
            <a:r>
              <a:rPr baseline="-25000" i="1" lang="en-US" sz="1942"/>
              <a:t>1</a:t>
            </a:r>
            <a:r>
              <a:rPr baseline="-25000" lang="en-US" sz="1942"/>
              <a:t> </a:t>
            </a:r>
            <a:r>
              <a:rPr lang="en-US" sz="1942"/>
              <a:t>⇔</a:t>
            </a:r>
            <a:r>
              <a:rPr baseline="-25000" lang="en-US" sz="1942"/>
              <a:t> </a:t>
            </a:r>
            <a:r>
              <a:rPr i="1" lang="en-US" sz="1942"/>
              <a:t>S</a:t>
            </a:r>
            <a:r>
              <a:rPr baseline="-25000" i="1" lang="en-US" sz="1942"/>
              <a:t>2</a:t>
            </a:r>
            <a:r>
              <a:rPr lang="en-US" sz="1942"/>
              <a:t>,</a:t>
            </a:r>
            <a:endParaRPr/>
          </a:p>
          <a:p>
            <a:pPr indent="-228600" lvl="4" marL="2057400" rtl="0" algn="l">
              <a:spcBef>
                <a:spcPts val="250"/>
              </a:spcBef>
              <a:spcAft>
                <a:spcPts val="0"/>
              </a:spcAft>
              <a:buClr>
                <a:srgbClr val="1D1B10"/>
              </a:buClr>
              <a:buSzPts val="1248"/>
              <a:buFont typeface="Calibri"/>
              <a:buNone/>
            </a:pPr>
            <a:r>
              <a:t/>
            </a:r>
            <a:endParaRPr sz="1248"/>
          </a:p>
          <a:p>
            <a:pPr indent="-342900" lvl="0" marL="342900" rtl="0" algn="l">
              <a:spcBef>
                <a:spcPts val="518"/>
              </a:spcBef>
              <a:spcAft>
                <a:spcPts val="0"/>
              </a:spcAft>
              <a:buClr>
                <a:srgbClr val="1D1B10"/>
              </a:buClr>
              <a:buSzPts val="2590"/>
              <a:buFont typeface="Calibri"/>
              <a:buNone/>
            </a:pPr>
            <a:r>
              <a:rPr lang="en-US" sz="2590"/>
              <a:t>E.g. </a:t>
            </a:r>
            <a:r>
              <a:rPr i="1" lang="en-US" sz="2590"/>
              <a:t>Sibling(KingJohn,Richard) </a:t>
            </a:r>
            <a:r>
              <a:rPr lang="en-US" sz="1942"/>
              <a:t>⇒</a:t>
            </a:r>
            <a:r>
              <a:rPr i="1" lang="en-US" sz="2590"/>
              <a:t> Sibling(Richard,KingJohn)</a:t>
            </a:r>
            <a:r>
              <a:rPr lang="en-US" sz="2590"/>
              <a:t> </a:t>
            </a:r>
            <a:endParaRPr/>
          </a:p>
          <a:p>
            <a:pPr indent="-342900" lvl="0" marL="342900" rtl="0" algn="l">
              <a:spcBef>
                <a:spcPts val="518"/>
              </a:spcBef>
              <a:spcAft>
                <a:spcPts val="0"/>
              </a:spcAft>
              <a:buClr>
                <a:srgbClr val="1D1B10"/>
              </a:buClr>
              <a:buSzPts val="2590"/>
              <a:buFont typeface="Calibri"/>
              <a:buNone/>
            </a:pPr>
            <a:r>
              <a:rPr lang="en-US" sz="2590"/>
              <a:t>     &gt;(1,2) ∨ ≤ (1,2)</a:t>
            </a:r>
            <a:endParaRPr/>
          </a:p>
          <a:p>
            <a:pPr indent="-342900" lvl="0" marL="342900" rtl="0" algn="l">
              <a:spcBef>
                <a:spcPts val="518"/>
              </a:spcBef>
              <a:spcAft>
                <a:spcPts val="0"/>
              </a:spcAft>
              <a:buClr>
                <a:srgbClr val="1D1B10"/>
              </a:buClr>
              <a:buSzPts val="2590"/>
              <a:buFont typeface="Calibri"/>
              <a:buNone/>
            </a:pPr>
            <a:r>
              <a:rPr lang="en-US" sz="2590"/>
              <a:t>     &gt;(1,2) </a:t>
            </a:r>
            <a:r>
              <a:rPr lang="en-US" sz="1942"/>
              <a:t>∧</a:t>
            </a:r>
            <a:r>
              <a:rPr lang="en-US" sz="2590"/>
              <a:t> ¬ &gt;(1,2)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8"/>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Truth in first-order logic</a:t>
            </a:r>
            <a:endParaRPr/>
          </a:p>
        </p:txBody>
      </p:sp>
      <p:sp>
        <p:nvSpPr>
          <p:cNvPr id="150" name="Google Shape;150;p8"/>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Clr>
                <a:srgbClr val="1D1B10"/>
              </a:buClr>
              <a:buSzPts val="1500"/>
              <a:buChar char="•"/>
            </a:pPr>
            <a:r>
              <a:rPr lang="en-US" sz="1500"/>
              <a:t>Sentences are true with respect to a </a:t>
            </a:r>
            <a:r>
              <a:rPr lang="en-US" sz="1500">
                <a:solidFill>
                  <a:schemeClr val="accent2"/>
                </a:solidFill>
              </a:rPr>
              <a:t>model</a:t>
            </a:r>
            <a:r>
              <a:rPr lang="en-US" sz="1500"/>
              <a:t> and an </a:t>
            </a:r>
            <a:r>
              <a:rPr lang="en-US" sz="1500">
                <a:solidFill>
                  <a:schemeClr val="accent2"/>
                </a:solidFill>
              </a:rPr>
              <a:t>interpretation</a:t>
            </a:r>
            <a:endParaRPr/>
          </a:p>
          <a:p>
            <a:pPr indent="-247650" lvl="0" marL="342900" rtl="0" algn="l">
              <a:lnSpc>
                <a:spcPct val="70000"/>
              </a:lnSpc>
              <a:spcBef>
                <a:spcPts val="300"/>
              </a:spcBef>
              <a:spcAft>
                <a:spcPts val="0"/>
              </a:spcAft>
              <a:buClr>
                <a:srgbClr val="1D1B10"/>
              </a:buClr>
              <a:buSzPts val="1500"/>
              <a:buNone/>
            </a:pPr>
            <a:r>
              <a:t/>
            </a:r>
            <a:endParaRPr sz="1500"/>
          </a:p>
          <a:p>
            <a:pPr indent="-342900" lvl="0" marL="342900" rtl="0" algn="l">
              <a:lnSpc>
                <a:spcPct val="70000"/>
              </a:lnSpc>
              <a:spcBef>
                <a:spcPts val="300"/>
              </a:spcBef>
              <a:spcAft>
                <a:spcPts val="0"/>
              </a:spcAft>
              <a:buClr>
                <a:srgbClr val="1D1B10"/>
              </a:buClr>
              <a:buSzPts val="1500"/>
              <a:buChar char="•"/>
            </a:pPr>
            <a:r>
              <a:rPr lang="en-US" sz="1500"/>
              <a:t>Model contains objects (</a:t>
            </a:r>
            <a:r>
              <a:rPr lang="en-US" sz="1500">
                <a:solidFill>
                  <a:schemeClr val="accent2"/>
                </a:solidFill>
              </a:rPr>
              <a:t>domain</a:t>
            </a:r>
            <a:r>
              <a:rPr lang="en-US" sz="1500"/>
              <a:t> </a:t>
            </a:r>
            <a:r>
              <a:rPr lang="en-US" sz="1500">
                <a:solidFill>
                  <a:schemeClr val="accent2"/>
                </a:solidFill>
              </a:rPr>
              <a:t>elements</a:t>
            </a:r>
            <a:r>
              <a:rPr lang="en-US" sz="1500"/>
              <a:t>) and relations among them</a:t>
            </a:r>
            <a:br>
              <a:rPr lang="en-US" sz="1500"/>
            </a:br>
            <a:endParaRPr/>
          </a:p>
          <a:p>
            <a:pPr indent="-247650" lvl="0" marL="342900" rtl="0" algn="l">
              <a:lnSpc>
                <a:spcPct val="70000"/>
              </a:lnSpc>
              <a:spcBef>
                <a:spcPts val="300"/>
              </a:spcBef>
              <a:spcAft>
                <a:spcPts val="0"/>
              </a:spcAft>
              <a:buClr>
                <a:srgbClr val="1D1B10"/>
              </a:buClr>
              <a:buSzPts val="1500"/>
              <a:buNone/>
            </a:pPr>
            <a:r>
              <a:t/>
            </a:r>
            <a:endParaRPr sz="1500"/>
          </a:p>
          <a:p>
            <a:pPr indent="-342900" lvl="0" marL="342900" rtl="0" algn="l">
              <a:lnSpc>
                <a:spcPct val="70000"/>
              </a:lnSpc>
              <a:spcBef>
                <a:spcPts val="300"/>
              </a:spcBef>
              <a:spcAft>
                <a:spcPts val="0"/>
              </a:spcAft>
              <a:buClr>
                <a:srgbClr val="1D1B10"/>
              </a:buClr>
              <a:buSzPts val="1500"/>
              <a:buChar char="•"/>
            </a:pPr>
            <a:r>
              <a:rPr lang="en-US" sz="1500"/>
              <a:t>Interpretation specifies referents for</a:t>
            </a:r>
            <a:endParaRPr/>
          </a:p>
          <a:p>
            <a:pPr indent="-285750" lvl="1" marL="742950" rtl="0" algn="l">
              <a:lnSpc>
                <a:spcPct val="70000"/>
              </a:lnSpc>
              <a:spcBef>
                <a:spcPts val="270"/>
              </a:spcBef>
              <a:spcAft>
                <a:spcPts val="0"/>
              </a:spcAft>
              <a:buClr>
                <a:srgbClr val="FF0000"/>
              </a:buClr>
              <a:buSzPts val="1350"/>
              <a:buFont typeface="Calibri"/>
              <a:buNone/>
            </a:pPr>
            <a:r>
              <a:rPr lang="en-US" sz="1350">
                <a:solidFill>
                  <a:srgbClr val="FF0000"/>
                </a:solidFill>
              </a:rPr>
              <a:t>constant</a:t>
            </a:r>
            <a:r>
              <a:rPr lang="en-US" sz="1350"/>
              <a:t> </a:t>
            </a:r>
            <a:r>
              <a:rPr lang="en-US" sz="1350">
                <a:solidFill>
                  <a:srgbClr val="FF0000"/>
                </a:solidFill>
              </a:rPr>
              <a:t>symbols</a:t>
            </a:r>
            <a:r>
              <a:rPr lang="en-US" sz="1350"/>
              <a:t> 	→ 	</a:t>
            </a:r>
            <a:r>
              <a:rPr lang="en-US" sz="1350">
                <a:solidFill>
                  <a:schemeClr val="accent2"/>
                </a:solidFill>
              </a:rPr>
              <a:t>objects</a:t>
            </a:r>
            <a:br>
              <a:rPr lang="en-US" sz="1350"/>
            </a:br>
            <a:endParaRPr/>
          </a:p>
          <a:p>
            <a:pPr indent="-285750" lvl="1" marL="742950" rtl="0" algn="l">
              <a:lnSpc>
                <a:spcPct val="70000"/>
              </a:lnSpc>
              <a:spcBef>
                <a:spcPts val="270"/>
              </a:spcBef>
              <a:spcAft>
                <a:spcPts val="0"/>
              </a:spcAft>
              <a:buClr>
                <a:srgbClr val="FF0000"/>
              </a:buClr>
              <a:buSzPts val="1350"/>
              <a:buFont typeface="Calibri"/>
              <a:buNone/>
            </a:pPr>
            <a:r>
              <a:rPr lang="en-US" sz="1350">
                <a:solidFill>
                  <a:srgbClr val="FF0000"/>
                </a:solidFill>
              </a:rPr>
              <a:t>predicate</a:t>
            </a:r>
            <a:r>
              <a:rPr lang="en-US" sz="1350"/>
              <a:t> </a:t>
            </a:r>
            <a:r>
              <a:rPr lang="en-US" sz="1350">
                <a:solidFill>
                  <a:srgbClr val="FF0000"/>
                </a:solidFill>
              </a:rPr>
              <a:t>symbols</a:t>
            </a:r>
            <a:r>
              <a:rPr lang="en-US" sz="1350"/>
              <a:t> 	→ 	</a:t>
            </a:r>
            <a:r>
              <a:rPr lang="en-US" sz="1350">
                <a:solidFill>
                  <a:schemeClr val="accent2"/>
                </a:solidFill>
              </a:rPr>
              <a:t>relations</a:t>
            </a:r>
            <a:br>
              <a:rPr lang="en-US" sz="1350"/>
            </a:br>
            <a:endParaRPr/>
          </a:p>
          <a:p>
            <a:pPr indent="-285750" lvl="1" marL="742950" rtl="0" algn="l">
              <a:lnSpc>
                <a:spcPct val="70000"/>
              </a:lnSpc>
              <a:spcBef>
                <a:spcPts val="270"/>
              </a:spcBef>
              <a:spcAft>
                <a:spcPts val="0"/>
              </a:spcAft>
              <a:buClr>
                <a:srgbClr val="FF0000"/>
              </a:buClr>
              <a:buSzPts val="1350"/>
              <a:buFont typeface="Calibri"/>
              <a:buNone/>
            </a:pPr>
            <a:r>
              <a:rPr lang="en-US" sz="1350">
                <a:solidFill>
                  <a:srgbClr val="FF0000"/>
                </a:solidFill>
              </a:rPr>
              <a:t>function</a:t>
            </a:r>
            <a:r>
              <a:rPr lang="en-US" sz="1350"/>
              <a:t> </a:t>
            </a:r>
            <a:r>
              <a:rPr lang="en-US" sz="1350">
                <a:solidFill>
                  <a:srgbClr val="FF0000"/>
                </a:solidFill>
              </a:rPr>
              <a:t>symbols</a:t>
            </a:r>
            <a:r>
              <a:rPr lang="en-US" sz="1350"/>
              <a:t> 	→	</a:t>
            </a:r>
            <a:r>
              <a:rPr lang="en-US" sz="1350">
                <a:solidFill>
                  <a:schemeClr val="accent2"/>
                </a:solidFill>
              </a:rPr>
              <a:t>functional relations</a:t>
            </a:r>
            <a:br>
              <a:rPr lang="en-US" sz="1350"/>
            </a:br>
            <a:endParaRPr/>
          </a:p>
          <a:p>
            <a:pPr indent="-285750" lvl="1" marL="742950" rtl="0" algn="l">
              <a:lnSpc>
                <a:spcPct val="70000"/>
              </a:lnSpc>
              <a:spcBef>
                <a:spcPts val="270"/>
              </a:spcBef>
              <a:spcAft>
                <a:spcPts val="0"/>
              </a:spcAft>
              <a:buClr>
                <a:srgbClr val="1D1B10"/>
              </a:buClr>
              <a:buSzPts val="1350"/>
              <a:buFont typeface="Calibri"/>
              <a:buNone/>
            </a:pPr>
            <a:r>
              <a:t/>
            </a:r>
            <a:endParaRPr sz="1350"/>
          </a:p>
          <a:p>
            <a:pPr indent="-342900" lvl="0" marL="342900" rtl="0" algn="l">
              <a:lnSpc>
                <a:spcPct val="70000"/>
              </a:lnSpc>
              <a:spcBef>
                <a:spcPts val="300"/>
              </a:spcBef>
              <a:spcAft>
                <a:spcPts val="0"/>
              </a:spcAft>
              <a:buClr>
                <a:srgbClr val="1D1B10"/>
              </a:buClr>
              <a:buSzPts val="1500"/>
              <a:buChar char="•"/>
            </a:pPr>
            <a:r>
              <a:rPr lang="en-US" sz="1500"/>
              <a:t>An atomic sentence </a:t>
            </a:r>
            <a:r>
              <a:rPr i="1" lang="en-US" sz="1500"/>
              <a:t>predicate(term</a:t>
            </a:r>
            <a:r>
              <a:rPr baseline="-25000" i="1" lang="en-US" sz="1500"/>
              <a:t>1</a:t>
            </a:r>
            <a:r>
              <a:rPr i="1" lang="en-US" sz="1500"/>
              <a:t>,...,term</a:t>
            </a:r>
            <a:r>
              <a:rPr baseline="-25000" i="1" lang="en-US" sz="1500"/>
              <a:t>n</a:t>
            </a:r>
            <a:r>
              <a:rPr i="1" lang="en-US" sz="1500"/>
              <a:t>) </a:t>
            </a:r>
            <a:r>
              <a:rPr lang="en-US" sz="1500"/>
              <a:t>is true</a:t>
            </a:r>
            <a:endParaRPr/>
          </a:p>
          <a:p>
            <a:pPr indent="-342900" lvl="0" marL="342900" rtl="0" algn="l">
              <a:lnSpc>
                <a:spcPct val="70000"/>
              </a:lnSpc>
              <a:spcBef>
                <a:spcPts val="300"/>
              </a:spcBef>
              <a:spcAft>
                <a:spcPts val="0"/>
              </a:spcAft>
              <a:buClr>
                <a:srgbClr val="1D1B10"/>
              </a:buClr>
              <a:buSzPts val="1500"/>
              <a:buFont typeface="Calibri"/>
              <a:buNone/>
            </a:pPr>
            <a:r>
              <a:rPr lang="en-US" sz="1500"/>
              <a:t>	iff the </a:t>
            </a:r>
            <a:r>
              <a:rPr lang="en-US" sz="1500">
                <a:solidFill>
                  <a:schemeClr val="accent2"/>
                </a:solidFill>
              </a:rPr>
              <a:t>objects </a:t>
            </a:r>
            <a:r>
              <a:rPr lang="en-US" sz="1500"/>
              <a:t>referred to by </a:t>
            </a:r>
            <a:r>
              <a:rPr i="1" lang="en-US" sz="1500"/>
              <a:t>term</a:t>
            </a:r>
            <a:r>
              <a:rPr baseline="-25000" i="1" lang="en-US" sz="1500"/>
              <a:t>1</a:t>
            </a:r>
            <a:r>
              <a:rPr i="1" lang="en-US" sz="1500"/>
              <a:t>,...,term</a:t>
            </a:r>
            <a:r>
              <a:rPr baseline="-25000" i="1" lang="en-US" sz="1500"/>
              <a:t>n</a:t>
            </a:r>
            <a:endParaRPr i="1" sz="1500"/>
          </a:p>
          <a:p>
            <a:pPr indent="-342900" lvl="0" marL="342900" rtl="0" algn="l">
              <a:lnSpc>
                <a:spcPct val="70000"/>
              </a:lnSpc>
              <a:spcBef>
                <a:spcPts val="300"/>
              </a:spcBef>
              <a:spcAft>
                <a:spcPts val="0"/>
              </a:spcAft>
              <a:buClr>
                <a:srgbClr val="1D1B10"/>
              </a:buClr>
              <a:buSzPts val="1500"/>
              <a:buFont typeface="Calibri"/>
              <a:buNone/>
            </a:pPr>
            <a:r>
              <a:rPr lang="en-US" sz="1500"/>
              <a:t>	are in the </a:t>
            </a:r>
            <a:r>
              <a:rPr lang="en-US" sz="1500">
                <a:solidFill>
                  <a:schemeClr val="accent2"/>
                </a:solidFill>
              </a:rPr>
              <a:t>relation</a:t>
            </a:r>
            <a:r>
              <a:rPr lang="en-US" sz="1500"/>
              <a:t> referred to by </a:t>
            </a:r>
            <a:r>
              <a:rPr i="1" lang="en-US" sz="1500"/>
              <a:t>predicate</a:t>
            </a:r>
            <a:br>
              <a:rPr lang="en-US" sz="1500"/>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9"/>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Models for FOL: Example</a:t>
            </a:r>
            <a:endParaRPr/>
          </a:p>
        </p:txBody>
      </p:sp>
      <p:pic>
        <p:nvPicPr>
          <p:cNvPr descr="fol-model" id="156" name="Google Shape;156;p9"/>
          <p:cNvPicPr preferRelativeResize="0"/>
          <p:nvPr/>
        </p:nvPicPr>
        <p:blipFill rotWithShape="1">
          <a:blip r:embed="rId3">
            <a:alphaModFix/>
          </a:blip>
          <a:srcRect b="0" l="0" r="0" t="0"/>
          <a:stretch/>
        </p:blipFill>
        <p:spPr>
          <a:xfrm>
            <a:off x="1670605" y="1447031"/>
            <a:ext cx="5029200" cy="37207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