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5"/>
  </p:notesMasterIdLst>
  <p:sldIdLst>
    <p:sldId id="256" r:id="rId2"/>
    <p:sldId id="261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7" r:id="rId26"/>
    <p:sldId id="296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  <p:sldId id="333" r:id="rId63"/>
    <p:sldId id="334" r:id="rId64"/>
    <p:sldId id="335" r:id="rId65"/>
    <p:sldId id="336" r:id="rId66"/>
    <p:sldId id="337" r:id="rId67"/>
    <p:sldId id="338" r:id="rId68"/>
    <p:sldId id="339" r:id="rId69"/>
    <p:sldId id="340" r:id="rId70"/>
    <p:sldId id="341" r:id="rId71"/>
    <p:sldId id="342" r:id="rId72"/>
    <p:sldId id="343" r:id="rId73"/>
    <p:sldId id="273" r:id="rId7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A90F"/>
    <a:srgbClr val="F2CD44"/>
    <a:srgbClr val="990099"/>
    <a:srgbClr val="003F4C"/>
    <a:srgbClr val="1D3A00"/>
    <a:srgbClr val="5EEC3C"/>
    <a:srgbClr val="CC0099"/>
    <a:srgbClr val="FE9202"/>
    <a:srgbClr val="007033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5036" autoAdjust="0"/>
  </p:normalViewPr>
  <p:slideViewPr>
    <p:cSldViewPr>
      <p:cViewPr varScale="1">
        <p:scale>
          <a:sx n="106" d="100"/>
          <a:sy n="106" d="100"/>
        </p:scale>
        <p:origin x="7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46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6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41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2FA92C-E46F-4462-B2AC-E68C2D842515}" type="slidenum">
              <a:rPr lang="en-US"/>
              <a:pPr/>
              <a:t>48</a:t>
            </a:fld>
            <a:endParaRPr 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3250"/>
            <a:ext cx="5137150" cy="4179888"/>
          </a:xfrm>
        </p:spPr>
        <p:txBody>
          <a:bodyPr/>
          <a:lstStyle/>
          <a:p>
            <a:r>
              <a:rPr lang="en-US"/>
              <a:t>Skipping 7.6+</a:t>
            </a:r>
          </a:p>
        </p:txBody>
      </p:sp>
    </p:spTree>
    <p:extLst>
      <p:ext uri="{BB962C8B-B14F-4D97-AF65-F5344CB8AC3E}">
        <p14:creationId xmlns:p14="http://schemas.microsoft.com/office/powerpoint/2010/main" val="141886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35011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2877160"/>
            <a:ext cx="8398775" cy="137434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2CD4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endParaRPr lang="en-US" dirty="0" smtClean="0"/>
          </a:p>
          <a:p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8229600" cy="16394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53942"/>
            <a:ext cx="8229600" cy="16406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20,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AI: Chapter 7: Logical Agents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5941BB6A-A338-437E-8DCF-C182827825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02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20,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AI: Chapter 7: Logical Agents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5C8D1724-A046-4ABD-980E-C5E203E42D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03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3C46DD9-9A8F-411D-B597-946818B71DE8}"/>
              </a:ext>
            </a:extLst>
          </p:cNvPr>
          <p:cNvGrpSpPr/>
          <p:nvPr userDrawn="1"/>
        </p:nvGrpSpPr>
        <p:grpSpPr>
          <a:xfrm>
            <a:off x="0" y="4948390"/>
            <a:ext cx="9144000" cy="195110"/>
            <a:chOff x="4379494" y="697832"/>
            <a:chExt cx="2586787" cy="16844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E6E330ED-CBD0-49D6-96D9-8A0C1C4518A4}"/>
                </a:ext>
              </a:extLst>
            </p:cNvPr>
            <p:cNvSpPr/>
            <p:nvPr/>
          </p:nvSpPr>
          <p:spPr>
            <a:xfrm>
              <a:off x="4379494" y="697832"/>
              <a:ext cx="517358" cy="1684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7D028152-6864-487D-B9D6-395800F0CC7C}"/>
                </a:ext>
              </a:extLst>
            </p:cNvPr>
            <p:cNvSpPr/>
            <p:nvPr/>
          </p:nvSpPr>
          <p:spPr>
            <a:xfrm>
              <a:off x="4896852" y="697832"/>
              <a:ext cx="517358" cy="168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57E5C8F6-620C-4584-AE0A-5E4F2E6565C5}"/>
                </a:ext>
              </a:extLst>
            </p:cNvPr>
            <p:cNvSpPr/>
            <p:nvPr/>
          </p:nvSpPr>
          <p:spPr>
            <a:xfrm>
              <a:off x="5414209" y="697832"/>
              <a:ext cx="517358" cy="1684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B5925AB1-BE47-453E-8EF4-924465289B54}"/>
                </a:ext>
              </a:extLst>
            </p:cNvPr>
            <p:cNvSpPr/>
            <p:nvPr/>
          </p:nvSpPr>
          <p:spPr>
            <a:xfrm>
              <a:off x="5931566" y="697832"/>
              <a:ext cx="517358" cy="1684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68FC2FC1-F83A-44D6-9D9A-A61E40D3B973}"/>
                </a:ext>
              </a:extLst>
            </p:cNvPr>
            <p:cNvSpPr/>
            <p:nvPr/>
          </p:nvSpPr>
          <p:spPr>
            <a:xfrm>
              <a:off x="6448923" y="697832"/>
              <a:ext cx="517358" cy="1684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C8EC325-CE62-415E-834A-7F70F7855117}"/>
              </a:ext>
            </a:extLst>
          </p:cNvPr>
          <p:cNvSpPr/>
          <p:nvPr userDrawn="1"/>
        </p:nvSpPr>
        <p:spPr>
          <a:xfrm flipV="1">
            <a:off x="0" y="2795036"/>
            <a:ext cx="1321594" cy="342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778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 algn="l"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 algn="l"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algn="l"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algn="l"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0"/>
            <a:ext cx="6260906" cy="3511061"/>
          </a:xfrm>
        </p:spPr>
        <p:txBody>
          <a:bodyPr/>
          <a:lstStyle>
            <a:lvl1pPr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43388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  <p:sldLayoutId id="2147483664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5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5" y="2419045"/>
            <a:ext cx="8246070" cy="137434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Corbel" panose="020B0503020204020204" pitchFamily="34" charset="0"/>
              </a:rPr>
              <a:t>Artificial Intelligence (AI)</a:t>
            </a:r>
            <a:endParaRPr lang="en-US" sz="4000" b="1" dirty="0">
              <a:latin typeface="Corbel" panose="020B050302020402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3290" y="3487980"/>
            <a:ext cx="8398775" cy="1374345"/>
          </a:xfrm>
        </p:spPr>
        <p:txBody>
          <a:bodyPr/>
          <a:lstStyle/>
          <a:p>
            <a:r>
              <a:rPr lang="en-IN" b="1" dirty="0" smtClean="0">
                <a:latin typeface="Corbel" panose="020B0503020204020204" pitchFamily="34" charset="0"/>
              </a:rPr>
              <a:t>Topic 3: A  Knowledge Based Agent: Propositional </a:t>
            </a:r>
            <a:r>
              <a:rPr lang="en-IN" b="1" dirty="0" smtClean="0">
                <a:latin typeface="Corbel" panose="020B0503020204020204" pitchFamily="34" charset="0"/>
              </a:rPr>
              <a:t>Logic (</a:t>
            </a:r>
            <a:r>
              <a:rPr lang="en-IN" b="1" smtClean="0">
                <a:latin typeface="Corbel" panose="020B0503020204020204" pitchFamily="34" charset="0"/>
              </a:rPr>
              <a:t>Wumpus Problem)  </a:t>
            </a:r>
            <a:r>
              <a:rPr lang="en-IN" b="1" dirty="0" smtClean="0">
                <a:latin typeface="Corbel" panose="020B0503020204020204" pitchFamily="34" charset="0"/>
              </a:rPr>
              <a:t>&amp; Introduction to Inference Rules </a:t>
            </a:r>
            <a:endParaRPr lang="en-IN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832C-DEB9-4F17-8E95-B5CFC6A2B502}" type="slidenum">
              <a:rPr lang="en-US"/>
              <a:pPr/>
              <a:t>10</a:t>
            </a:fld>
            <a:endParaRPr 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-1994315" y="281175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D3A90F"/>
                </a:solidFill>
                <a:latin typeface="Corbel" panose="020B0503020204020204" pitchFamily="34" charset="0"/>
              </a:rPr>
              <a:t>Wumpus World</a:t>
            </a:r>
          </a:p>
        </p:txBody>
      </p:sp>
      <p:pic>
        <p:nvPicPr>
          <p:cNvPr id="3246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735" y="1524732"/>
            <a:ext cx="3534020" cy="352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41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13E6-36AA-42C2-A385-3C79298C07CA}" type="slidenum">
              <a:rPr lang="en-US"/>
              <a:pPr/>
              <a:t>11</a:t>
            </a:fld>
            <a:endParaRPr lang="en-US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-1536200" y="281175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D3A90F"/>
                </a:solidFill>
              </a:rPr>
              <a:t>Wumpus World</a:t>
            </a:r>
          </a:p>
        </p:txBody>
      </p:sp>
      <p:pic>
        <p:nvPicPr>
          <p:cNvPr id="3256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30" y="1609795"/>
            <a:ext cx="3359510" cy="3359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076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ACEE-CE3A-4A47-8A04-E6B09DEDC900}" type="slidenum">
              <a:rPr lang="en-US"/>
              <a:pPr/>
              <a:t>12</a:t>
            </a:fld>
            <a:endParaRPr 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-1986080" y="340155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D3A90F"/>
                </a:solidFill>
              </a:rPr>
              <a:t>Wumpus World</a:t>
            </a:r>
          </a:p>
        </p:txBody>
      </p:sp>
      <p:pic>
        <p:nvPicPr>
          <p:cNvPr id="3266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20" y="1349832"/>
            <a:ext cx="3779044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938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A94B-7458-40B4-9EF0-A717DF3B9C3F}" type="slidenum">
              <a:rPr lang="en-US"/>
              <a:pPr/>
              <a:t>13</a:t>
            </a:fld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-2299725" y="281175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D3A90F"/>
                </a:solidFill>
                <a:latin typeface="Corbel" panose="020B0503020204020204" pitchFamily="34" charset="0"/>
              </a:rPr>
              <a:t>Wumpus World</a:t>
            </a:r>
          </a:p>
        </p:txBody>
      </p:sp>
      <p:pic>
        <p:nvPicPr>
          <p:cNvPr id="3276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30" y="1350109"/>
            <a:ext cx="3547356" cy="35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500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F66E-D690-4219-8CE8-6D5BD3D58A6F}" type="slidenum">
              <a:rPr lang="en-US"/>
              <a:pPr/>
              <a:t>14</a:t>
            </a:fld>
            <a:endParaRPr lang="en-US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-2147020" y="281175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D3A90F"/>
                </a:solidFill>
              </a:rPr>
              <a:t>Wumpus World</a:t>
            </a:r>
          </a:p>
        </p:txBody>
      </p:sp>
      <p:pic>
        <p:nvPicPr>
          <p:cNvPr id="332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10" y="1298659"/>
            <a:ext cx="3786188" cy="377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456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CC11-43D6-43B4-85E2-AB87C22B90B0}" type="slidenum">
              <a:rPr lang="en-US"/>
              <a:pPr/>
              <a:t>15</a:t>
            </a:fld>
            <a:endParaRPr lang="en-US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-2147020" y="281175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3A90F"/>
                </a:solidFill>
              </a:rPr>
              <a:t>Wumpus World</a:t>
            </a:r>
          </a:p>
        </p:txBody>
      </p:sp>
      <p:pic>
        <p:nvPicPr>
          <p:cNvPr id="3338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20" y="1350110"/>
            <a:ext cx="3512215" cy="350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22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84BD-0EF5-4F46-94EA-F612B92A1E90}" type="slidenum">
              <a:rPr lang="en-US"/>
              <a:pPr/>
              <a:t>16</a:t>
            </a:fld>
            <a:endParaRPr 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-2147020" y="281175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D3A90F"/>
                </a:solidFill>
              </a:rPr>
              <a:t>Wumpus World</a:t>
            </a:r>
          </a:p>
        </p:txBody>
      </p:sp>
      <p:pic>
        <p:nvPicPr>
          <p:cNvPr id="3348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20" y="1332503"/>
            <a:ext cx="3764756" cy="3764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27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F3E9-6298-4989-9DF0-92903FA6585F}" type="slidenum">
              <a:rPr lang="en-US"/>
              <a:pPr/>
              <a:t>17</a:t>
            </a:fld>
            <a:endParaRPr lang="en-US"/>
          </a:p>
        </p:txBody>
      </p:sp>
      <p:sp>
        <p:nvSpPr>
          <p:cNvPr id="335876" name="Rectangle 4"/>
          <p:cNvSpPr>
            <a:spLocks noGrp="1" noChangeArrowheads="1"/>
          </p:cNvSpPr>
          <p:nvPr>
            <p:ph type="title"/>
          </p:nvPr>
        </p:nvSpPr>
        <p:spPr>
          <a:xfrm>
            <a:off x="-2147020" y="281175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D3A90F"/>
                </a:solidFill>
              </a:rPr>
              <a:t>Wumpus World</a:t>
            </a:r>
          </a:p>
        </p:txBody>
      </p:sp>
      <p:pic>
        <p:nvPicPr>
          <p:cNvPr id="3358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20" y="1295055"/>
            <a:ext cx="3764756" cy="3764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43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B831-D5F0-4DD9-BDD3-A5AE0670829F}" type="slidenum">
              <a:rPr lang="en-US"/>
              <a:pPr/>
              <a:t>18</a:t>
            </a:fld>
            <a:endParaRPr lang="en-US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-1230790" y="328671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D3A90F"/>
                </a:solidFill>
                <a:latin typeface="Corbel" panose="020B0503020204020204" pitchFamily="34" charset="0"/>
              </a:rPr>
              <a:t>Other Sticky Situations</a:t>
            </a:r>
          </a:p>
        </p:txBody>
      </p:sp>
      <p:sp>
        <p:nvSpPr>
          <p:cNvPr id="336901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17575" y="1654265"/>
            <a:ext cx="4038600" cy="3394472"/>
          </a:xfrm>
        </p:spPr>
        <p:txBody>
          <a:bodyPr/>
          <a:lstStyle/>
          <a:p>
            <a:r>
              <a:rPr lang="en-US" sz="2100" dirty="0"/>
              <a:t>Breeze in (1,2) and (2,1)</a:t>
            </a:r>
          </a:p>
          <a:p>
            <a:pPr lvl="1"/>
            <a:r>
              <a:rPr lang="en-US" sz="1800" dirty="0"/>
              <a:t>No safe actions</a:t>
            </a:r>
          </a:p>
          <a:p>
            <a:pPr lvl="1"/>
            <a:endParaRPr lang="en-US" sz="1800" dirty="0"/>
          </a:p>
          <a:p>
            <a:r>
              <a:rPr lang="en-US" sz="2100" dirty="0"/>
              <a:t>Smell in (1,1)</a:t>
            </a:r>
          </a:p>
          <a:p>
            <a:pPr lvl="1"/>
            <a:r>
              <a:rPr lang="en-US" sz="1800" dirty="0"/>
              <a:t>Cannot move</a:t>
            </a:r>
          </a:p>
        </p:txBody>
      </p:sp>
      <p:pic>
        <p:nvPicPr>
          <p:cNvPr id="3369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16" y="1381958"/>
            <a:ext cx="16573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69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957" y="3431382"/>
            <a:ext cx="1343025" cy="1335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897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0402-410D-448A-A34A-63F227318899}" type="slidenum">
              <a:rPr lang="en-US"/>
              <a:pPr/>
              <a:t>19</a:t>
            </a:fld>
            <a:endParaRPr lang="en-US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-2910545" y="294207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rgbClr val="D3A90F"/>
                </a:solidFill>
              </a:rPr>
              <a:t>Logic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2900" y="1372791"/>
            <a:ext cx="4038600" cy="33944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orbel" panose="020B0503020204020204" pitchFamily="34" charset="0"/>
              </a:rPr>
              <a:t>Knowledge bases consist of sentences in a formal language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Corbel" panose="020B0503020204020204" pitchFamily="34" charset="0"/>
              </a:rPr>
              <a:t>Syntax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latin typeface="Corbel" panose="020B0503020204020204" pitchFamily="34" charset="0"/>
              </a:rPr>
              <a:t>Sentences are well formed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Corbel" panose="020B0503020204020204" pitchFamily="34" charset="0"/>
              </a:rPr>
              <a:t>Semantics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latin typeface="Corbel" panose="020B0503020204020204" pitchFamily="34" charset="0"/>
              </a:rPr>
              <a:t>The “meaning” of the sentence</a:t>
            </a:r>
          </a:p>
          <a:p>
            <a:pPr lvl="2">
              <a:lnSpc>
                <a:spcPct val="90000"/>
              </a:lnSpc>
            </a:pPr>
            <a:r>
              <a:rPr lang="en-US" sz="1600" b="1" i="1" dirty="0">
                <a:latin typeface="Corbel" panose="020B0503020204020204" pitchFamily="34" charset="0"/>
              </a:rPr>
              <a:t>The truth of each sentence with respect to each possible world (model)</a:t>
            </a:r>
          </a:p>
        </p:txBody>
      </p:sp>
      <p:sp>
        <p:nvSpPr>
          <p:cNvPr id="3379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392411"/>
            <a:ext cx="4038600" cy="33944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Example: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/>
              <a:t>x + 2 &gt;= y is a sentence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6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/>
              <a:t>x2 + y &gt; is not a sentence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6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/>
              <a:t>x + 2 &gt;= y is true </a:t>
            </a:r>
            <a:r>
              <a:rPr lang="en-US" sz="1600" dirty="0" err="1"/>
              <a:t>iff</a:t>
            </a:r>
            <a:r>
              <a:rPr lang="en-US" sz="1600" dirty="0"/>
              <a:t> x + 2 is no less than y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6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/>
              <a:t>x + 2 &gt;= y is true in a world where x = 7, y=1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6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/>
              <a:t>x + 2 &gt;= y is false in world where x = 0, y =6</a:t>
            </a:r>
          </a:p>
        </p:txBody>
      </p:sp>
    </p:spTree>
    <p:extLst>
      <p:ext uri="{BB962C8B-B14F-4D97-AF65-F5344CB8AC3E}">
        <p14:creationId xmlns:p14="http://schemas.microsoft.com/office/powerpoint/2010/main" val="65952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7405"/>
            <a:ext cx="6260906" cy="3511061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Corbel" panose="020B0503020204020204" pitchFamily="34" charset="0"/>
              </a:rPr>
              <a:t>Knowledge Based Agents</a:t>
            </a:r>
          </a:p>
          <a:p>
            <a:r>
              <a:rPr lang="en-US" sz="1800" b="1" dirty="0">
                <a:latin typeface="Corbel" panose="020B0503020204020204" pitchFamily="34" charset="0"/>
              </a:rPr>
              <a:t>Wumpus World</a:t>
            </a:r>
          </a:p>
          <a:p>
            <a:r>
              <a:rPr lang="en-US" sz="1800" b="1" dirty="0">
                <a:latin typeface="Corbel" panose="020B0503020204020204" pitchFamily="34" charset="0"/>
              </a:rPr>
              <a:t>Logic in General – models and entailment</a:t>
            </a:r>
          </a:p>
          <a:p>
            <a:r>
              <a:rPr lang="en-US" sz="1800" b="1" dirty="0">
                <a:latin typeface="Corbel" panose="020B0503020204020204" pitchFamily="34" charset="0"/>
              </a:rPr>
              <a:t>Propositional (Boolean) Logic</a:t>
            </a:r>
          </a:p>
          <a:p>
            <a:r>
              <a:rPr lang="en-US" sz="1800" b="1" dirty="0">
                <a:latin typeface="Corbel" panose="020B0503020204020204" pitchFamily="34" charset="0"/>
              </a:rPr>
              <a:t>Equivalence, Validity, Satisfiability</a:t>
            </a:r>
          </a:p>
          <a:p>
            <a:r>
              <a:rPr lang="en-US" sz="1800" b="1" dirty="0">
                <a:latin typeface="Corbel" panose="020B0503020204020204" pitchFamily="34" charset="0"/>
              </a:rPr>
              <a:t>Inference Rules and Theorem Proving</a:t>
            </a:r>
          </a:p>
          <a:p>
            <a:pPr lvl="1"/>
            <a:r>
              <a:rPr lang="en-US" sz="1800" b="1" dirty="0">
                <a:latin typeface="Corbel" panose="020B0503020204020204" pitchFamily="34" charset="0"/>
              </a:rPr>
              <a:t>Forward Chaining</a:t>
            </a:r>
          </a:p>
          <a:p>
            <a:pPr lvl="1"/>
            <a:r>
              <a:rPr lang="en-US" sz="1800" b="1" dirty="0">
                <a:latin typeface="Corbel" panose="020B0503020204020204" pitchFamily="34" charset="0"/>
              </a:rPr>
              <a:t>Backward Chaining</a:t>
            </a:r>
          </a:p>
          <a:p>
            <a:pPr lvl="1"/>
            <a:r>
              <a:rPr lang="en-US" sz="1800" b="1" dirty="0">
                <a:latin typeface="Corbel" panose="020B0503020204020204" pitchFamily="34" charset="0"/>
              </a:rPr>
              <a:t>Resolution</a:t>
            </a:r>
          </a:p>
          <a:p>
            <a:pPr algn="just"/>
            <a:r>
              <a:rPr lang="en-IN" sz="1800" b="1" dirty="0" smtClean="0">
                <a:latin typeface="Corbel" panose="020B0503020204020204" pitchFamily="34" charset="0"/>
              </a:rPr>
              <a:t>Learning Outcomes : Intelligent Agents</a:t>
            </a:r>
            <a:endParaRPr lang="en-IN" sz="1800" b="1" dirty="0">
              <a:latin typeface="Corbel" panose="020B0503020204020204" pitchFamily="34" charset="0"/>
            </a:endParaRPr>
          </a:p>
          <a:p>
            <a:pPr algn="just"/>
            <a:r>
              <a:rPr lang="en-IN" sz="1800" b="1" dirty="0">
                <a:latin typeface="Corbel" panose="020B0503020204020204" pitchFamily="34" charset="0"/>
              </a:rPr>
              <a:t>Methodology and Assessment Criteria for the Subject </a:t>
            </a:r>
            <a:endParaRPr lang="en-US" sz="18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09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1070-89ED-46D6-8A16-8B2E47FCF2C7}" type="slidenum">
              <a:rPr lang="en-US"/>
              <a:pPr/>
              <a:t>20</a:t>
            </a:fld>
            <a:endParaRPr lang="en-US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Logic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i="1" u="sng" dirty="0">
                <a:latin typeface="Corbel" panose="020B0503020204020204" pitchFamily="34" charset="0"/>
              </a:rPr>
              <a:t>Entailment</a:t>
            </a:r>
            <a:r>
              <a:rPr lang="en-US" sz="2000" dirty="0">
                <a:latin typeface="Corbel" panose="020B0503020204020204" pitchFamily="34" charset="0"/>
              </a:rPr>
              <a:t> means that one thing follows logically from another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latin typeface="Corbel" panose="020B0503020204020204" pitchFamily="34" charset="0"/>
              </a:rPr>
              <a:t>a |= b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Corbel" panose="020B0503020204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Corbel" panose="020B0503020204020204" pitchFamily="34" charset="0"/>
              </a:rPr>
              <a:t> a |= b </a:t>
            </a:r>
            <a:r>
              <a:rPr lang="en-US" sz="2000" dirty="0" err="1">
                <a:latin typeface="Corbel" panose="020B0503020204020204" pitchFamily="34" charset="0"/>
              </a:rPr>
              <a:t>iff</a:t>
            </a:r>
            <a:r>
              <a:rPr lang="en-US" sz="2000" dirty="0">
                <a:latin typeface="Corbel" panose="020B0503020204020204" pitchFamily="34" charset="0"/>
              </a:rPr>
              <a:t> in every model in which a is true, b is also true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Corbel" panose="020B0503020204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Corbel" panose="020B0503020204020204" pitchFamily="34" charset="0"/>
              </a:rPr>
              <a:t>if a is true, then b must be true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Corbel" panose="020B0503020204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Corbel" panose="020B0503020204020204" pitchFamily="34" charset="0"/>
              </a:rPr>
              <a:t>the truth of b is “contained” in the truth of a</a:t>
            </a:r>
          </a:p>
        </p:txBody>
      </p:sp>
    </p:spTree>
    <p:extLst>
      <p:ext uri="{BB962C8B-B14F-4D97-AF65-F5344CB8AC3E}">
        <p14:creationId xmlns:p14="http://schemas.microsoft.com/office/powerpoint/2010/main" val="15891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F423-CA50-4D51-AA3D-B29AED388F52}" type="slidenum">
              <a:rPr lang="en-US"/>
              <a:pPr/>
              <a:t>21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Logic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Corbel" panose="020B0503020204020204" pitchFamily="34" charset="0"/>
              </a:rPr>
              <a:t>Example:</a:t>
            </a:r>
          </a:p>
          <a:p>
            <a:pPr lvl="1"/>
            <a:r>
              <a:rPr lang="en-US" sz="2000" dirty="0">
                <a:latin typeface="Corbel" panose="020B0503020204020204" pitchFamily="34" charset="0"/>
              </a:rPr>
              <a:t>A KB containing</a:t>
            </a:r>
          </a:p>
          <a:p>
            <a:pPr lvl="2"/>
            <a:r>
              <a:rPr lang="en-US" sz="1800" dirty="0">
                <a:latin typeface="Corbel" panose="020B0503020204020204" pitchFamily="34" charset="0"/>
              </a:rPr>
              <a:t>“Cleveland won”</a:t>
            </a:r>
          </a:p>
          <a:p>
            <a:pPr lvl="2"/>
            <a:r>
              <a:rPr lang="en-US" sz="1800" dirty="0">
                <a:latin typeface="Corbel" panose="020B0503020204020204" pitchFamily="34" charset="0"/>
              </a:rPr>
              <a:t>“Dallas won”</a:t>
            </a:r>
          </a:p>
          <a:p>
            <a:pPr lvl="2"/>
            <a:r>
              <a:rPr lang="en-US" sz="1800" dirty="0">
                <a:latin typeface="Corbel" panose="020B0503020204020204" pitchFamily="34" charset="0"/>
              </a:rPr>
              <a:t>Entails…</a:t>
            </a:r>
          </a:p>
          <a:p>
            <a:pPr lvl="3"/>
            <a:r>
              <a:rPr lang="en-US" sz="1600" dirty="0">
                <a:latin typeface="Corbel" panose="020B0503020204020204" pitchFamily="34" charset="0"/>
              </a:rPr>
              <a:t>“Either Cleveland won or Dallas won”</a:t>
            </a:r>
          </a:p>
          <a:p>
            <a:endParaRPr lang="en-US" sz="2000" dirty="0">
              <a:latin typeface="Corbel" panose="020B0503020204020204" pitchFamily="34" charset="0"/>
            </a:endParaRPr>
          </a:p>
          <a:p>
            <a:r>
              <a:rPr lang="en-US" sz="2000" dirty="0">
                <a:latin typeface="Corbel" panose="020B0503020204020204" pitchFamily="34" charset="0"/>
              </a:rPr>
              <a:t>Example:</a:t>
            </a:r>
          </a:p>
          <a:p>
            <a:pPr lvl="1">
              <a:buFontTx/>
              <a:buNone/>
            </a:pPr>
            <a:r>
              <a:rPr lang="en-US" sz="2000" dirty="0">
                <a:latin typeface="Corbel" panose="020B0503020204020204" pitchFamily="34" charset="0"/>
              </a:rPr>
              <a:t>x + y = 4 entails 4 = x + y</a:t>
            </a:r>
          </a:p>
        </p:txBody>
      </p:sp>
    </p:spTree>
    <p:extLst>
      <p:ext uri="{BB962C8B-B14F-4D97-AF65-F5344CB8AC3E}">
        <p14:creationId xmlns:p14="http://schemas.microsoft.com/office/powerpoint/2010/main" val="62347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5BEE-E324-4992-AF75-A75E27E739FF}" type="slidenum">
              <a:rPr lang="en-US"/>
              <a:pPr/>
              <a:t>22</a:t>
            </a:fld>
            <a:endParaRPr lang="en-US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-2910545" y="43388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D3A90F"/>
                </a:solidFill>
              </a:rPr>
              <a:t>Logic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92467"/>
            <a:ext cx="4038600" cy="3394472"/>
          </a:xfrm>
        </p:spPr>
        <p:txBody>
          <a:bodyPr/>
          <a:lstStyle/>
          <a:p>
            <a:r>
              <a:rPr lang="en-US" sz="2100" dirty="0">
                <a:latin typeface="Corbel" panose="020B0503020204020204" pitchFamily="34" charset="0"/>
              </a:rPr>
              <a:t>A model is a formally structured world with respect to which truth can be evaluated</a:t>
            </a:r>
          </a:p>
          <a:p>
            <a:pPr lvl="1"/>
            <a:r>
              <a:rPr lang="en-US" sz="1800" dirty="0">
                <a:latin typeface="Corbel" panose="020B0503020204020204" pitchFamily="34" charset="0"/>
              </a:rPr>
              <a:t>M is a model of sentence a if a is true in m</a:t>
            </a:r>
          </a:p>
          <a:p>
            <a:pPr lvl="1"/>
            <a:endParaRPr lang="en-US" sz="1800" dirty="0">
              <a:latin typeface="Corbel" panose="020B0503020204020204" pitchFamily="34" charset="0"/>
            </a:endParaRPr>
          </a:p>
          <a:p>
            <a:r>
              <a:rPr lang="en-US" sz="2100" dirty="0">
                <a:latin typeface="Corbel" panose="020B0503020204020204" pitchFamily="34" charset="0"/>
              </a:rPr>
              <a:t>Then KB |= a if M(KB) </a:t>
            </a:r>
            <a:r>
              <a:rPr lang="en-US" sz="2100" dirty="0">
                <a:latin typeface="Corbel" panose="020B0503020204020204" pitchFamily="34" charset="0"/>
                <a:sym typeface="Symbol" panose="05050102010706020507" pitchFamily="18" charset="2"/>
              </a:rPr>
              <a:t> </a:t>
            </a:r>
            <a:r>
              <a:rPr lang="en-US" sz="2100" dirty="0">
                <a:latin typeface="Corbel" panose="020B0503020204020204" pitchFamily="34" charset="0"/>
              </a:rPr>
              <a:t>M(a)</a:t>
            </a:r>
          </a:p>
        </p:txBody>
      </p:sp>
      <p:grpSp>
        <p:nvGrpSpPr>
          <p:cNvPr id="350215" name="Group 7"/>
          <p:cNvGrpSpPr>
            <a:grpSpLocks/>
          </p:cNvGrpSpPr>
          <p:nvPr/>
        </p:nvGrpSpPr>
        <p:grpSpPr bwMode="auto">
          <a:xfrm>
            <a:off x="5429250" y="2171700"/>
            <a:ext cx="1828800" cy="1600200"/>
            <a:chOff x="3600" y="1200"/>
            <a:chExt cx="1536" cy="1344"/>
          </a:xfrm>
        </p:grpSpPr>
        <p:sp>
          <p:nvSpPr>
            <p:cNvPr id="350213" name="Rectangle 5"/>
            <p:cNvSpPr>
              <a:spLocks noChangeArrowheads="1"/>
            </p:cNvSpPr>
            <p:nvPr/>
          </p:nvSpPr>
          <p:spPr bwMode="auto">
            <a:xfrm>
              <a:off x="3600" y="1200"/>
              <a:ext cx="1536" cy="13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sz="1350" b="1" u="sng"/>
                <a:t>M(</a:t>
              </a:r>
              <a:r>
                <a:rPr lang="en-US" sz="1350" b="1" u="sng">
                  <a:latin typeface="Symbol" panose="05050102010706020507" pitchFamily="18" charset="2"/>
                </a:rPr>
                <a:t>a</a:t>
              </a:r>
              <a:r>
                <a:rPr lang="en-US" sz="1350" b="1" u="sng"/>
                <a:t>)</a:t>
              </a:r>
            </a:p>
            <a:p>
              <a:r>
                <a:rPr lang="en-US" sz="1350"/>
                <a:t>  x</a:t>
              </a:r>
            </a:p>
            <a:p>
              <a:r>
                <a:rPr lang="en-US" sz="1350"/>
                <a:t>x  x  x   x x x x x   xx</a:t>
              </a:r>
            </a:p>
            <a:p>
              <a:r>
                <a:rPr lang="en-US" sz="1350"/>
                <a:t>x   x x    x x     x  x x</a:t>
              </a:r>
            </a:p>
            <a:p>
              <a:r>
                <a:rPr lang="en-US" sz="1350"/>
                <a:t> x   x x x    x x x   x x</a:t>
              </a:r>
            </a:p>
            <a:p>
              <a:r>
                <a:rPr lang="en-US" sz="1350"/>
                <a:t>xxx    x x      xx  x x x</a:t>
              </a:r>
            </a:p>
            <a:p>
              <a:r>
                <a:rPr lang="en-US" sz="1350"/>
                <a:t>xxx    x x x x x x x x </a:t>
              </a:r>
            </a:p>
          </p:txBody>
        </p:sp>
        <p:sp>
          <p:nvSpPr>
            <p:cNvPr id="350214" name="AutoShape 6"/>
            <p:cNvSpPr>
              <a:spLocks noChangeArrowheads="1"/>
            </p:cNvSpPr>
            <p:nvPr/>
          </p:nvSpPr>
          <p:spPr bwMode="auto">
            <a:xfrm>
              <a:off x="3792" y="1440"/>
              <a:ext cx="1152" cy="1056"/>
            </a:xfrm>
            <a:prstGeom prst="hexagon">
              <a:avLst>
                <a:gd name="adj" fmla="val 27273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sz="1350" b="1" u="sng"/>
                <a:t>M(KB)</a:t>
              </a:r>
              <a:endParaRPr lang="en-US" sz="1350"/>
            </a:p>
            <a:p>
              <a:r>
                <a:rPr lang="en-US" sz="1350"/>
                <a:t>   x    x x x</a:t>
              </a:r>
            </a:p>
            <a:p>
              <a:r>
                <a:rPr lang="en-US" sz="1350"/>
                <a:t>x  x   x  x </a:t>
              </a:r>
            </a:p>
            <a:p>
              <a:r>
                <a:rPr lang="en-US" sz="1350"/>
                <a:t>  x  x   x</a:t>
              </a:r>
            </a:p>
            <a:p>
              <a:r>
                <a:rPr lang="en-US" sz="1350"/>
                <a:t>         x</a:t>
              </a:r>
              <a:endParaRPr lang="en-US" sz="1350" b="1" u="sng"/>
            </a:p>
          </p:txBody>
        </p:sp>
      </p:grpSp>
    </p:spTree>
    <p:extLst>
      <p:ext uri="{BB962C8B-B14F-4D97-AF65-F5344CB8AC3E}">
        <p14:creationId xmlns:p14="http://schemas.microsoft.com/office/powerpoint/2010/main" val="121813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C9EB-8AD8-45E7-8374-5345BE3B22A2}" type="slidenum">
              <a:rPr lang="en-US"/>
              <a:pPr/>
              <a:t>23</a:t>
            </a:fld>
            <a:endParaRPr 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-3046780" y="281175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D3A90F"/>
                </a:solidFill>
                <a:latin typeface="Corbel" panose="020B0503020204020204" pitchFamily="34" charset="0"/>
              </a:rPr>
              <a:t>Logic</a:t>
            </a:r>
          </a:p>
        </p:txBody>
      </p:sp>
      <p:sp>
        <p:nvSpPr>
          <p:cNvPr id="3522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96260" y="1526587"/>
            <a:ext cx="4038600" cy="33944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>
                <a:latin typeface="Corbel" panose="020B0503020204020204" pitchFamily="34" charset="0"/>
              </a:rPr>
              <a:t>Entailment in Wumpus World</a:t>
            </a:r>
          </a:p>
          <a:p>
            <a:pPr>
              <a:lnSpc>
                <a:spcPct val="90000"/>
              </a:lnSpc>
            </a:pPr>
            <a:endParaRPr lang="en-US" sz="1800" dirty="0">
              <a:latin typeface="Corbel" panose="020B0503020204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Corbel" panose="020B0503020204020204" pitchFamily="34" charset="0"/>
              </a:rPr>
              <a:t>Situation after detecting nothing in [1,1], moving right, breeze in [2,1]</a:t>
            </a:r>
          </a:p>
          <a:p>
            <a:pPr>
              <a:lnSpc>
                <a:spcPct val="90000"/>
              </a:lnSpc>
            </a:pPr>
            <a:endParaRPr lang="en-US" sz="1800" dirty="0">
              <a:latin typeface="Corbel" panose="020B0503020204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Corbel" panose="020B0503020204020204" pitchFamily="34" charset="0"/>
              </a:rPr>
              <a:t>Consider possible models for ? assuming only pits</a:t>
            </a:r>
          </a:p>
          <a:p>
            <a:pPr>
              <a:lnSpc>
                <a:spcPct val="90000"/>
              </a:lnSpc>
            </a:pPr>
            <a:endParaRPr lang="en-US" sz="1800" dirty="0">
              <a:latin typeface="Corbel" panose="020B0503020204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Corbel" panose="020B0503020204020204" pitchFamily="34" charset="0"/>
              </a:rPr>
              <a:t>3 Boolean choices =&gt; 8 possible models</a:t>
            </a:r>
          </a:p>
        </p:txBody>
      </p:sp>
      <p:pic>
        <p:nvPicPr>
          <p:cNvPr id="352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820" y="1808225"/>
            <a:ext cx="2528888" cy="2521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159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D6C1-B2BE-4DA4-B4B6-17FB73D60E35}" type="slidenum">
              <a:rPr lang="en-US"/>
              <a:pPr/>
              <a:t>24</a:t>
            </a:fld>
            <a:endParaRPr 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-2757840" y="281175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D3A90F"/>
                </a:solidFill>
                <a:latin typeface="Corbel" panose="020B0503020204020204" pitchFamily="34" charset="0"/>
              </a:rPr>
              <a:t>Logic</a:t>
            </a:r>
          </a:p>
        </p:txBody>
      </p:sp>
      <p:pic>
        <p:nvPicPr>
          <p:cNvPr id="3543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844" y="1502815"/>
            <a:ext cx="3993356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17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32BA-DBA0-4BAE-96FA-E5E6D25A6AA9}" type="slidenum">
              <a:rPr lang="en-US"/>
              <a:pPr/>
              <a:t>25</a:t>
            </a:fld>
            <a:endParaRPr lang="en-US"/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-3215955" y="263212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D3A90F"/>
                </a:solidFill>
              </a:rPr>
              <a:t>Logic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447800" y="4039791"/>
            <a:ext cx="6172200" cy="82272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500" dirty="0"/>
              <a:t>KB = wumpus world rules + observations</a:t>
            </a:r>
          </a:p>
          <a:p>
            <a:pPr>
              <a:lnSpc>
                <a:spcPct val="80000"/>
              </a:lnSpc>
            </a:pPr>
            <a:endParaRPr lang="en-US" sz="1500" dirty="0"/>
          </a:p>
          <a:p>
            <a:pPr>
              <a:lnSpc>
                <a:spcPct val="80000"/>
              </a:lnSpc>
            </a:pPr>
            <a:r>
              <a:rPr lang="en-US" sz="1500" dirty="0"/>
              <a:t> </a:t>
            </a:r>
            <a:r>
              <a:rPr lang="en-US" sz="1500" dirty="0">
                <a:latin typeface="Symbol" panose="05050102010706020507" pitchFamily="18" charset="2"/>
              </a:rPr>
              <a:t>a</a:t>
            </a:r>
            <a:r>
              <a:rPr lang="en-US" sz="1500" baseline="-25000" dirty="0"/>
              <a:t>2</a:t>
            </a:r>
            <a:r>
              <a:rPr lang="en-US" sz="1500" dirty="0"/>
              <a:t> = “[2,2] is safe”, KB </a:t>
            </a:r>
            <a:r>
              <a:rPr lang="en-US" sz="1500" dirty="0">
                <a:cs typeface="Tahoma" panose="020B0604030504040204" pitchFamily="34" charset="0"/>
              </a:rPr>
              <a:t>¬</a:t>
            </a:r>
            <a:r>
              <a:rPr lang="en-US" sz="1500" dirty="0"/>
              <a:t>|= </a:t>
            </a:r>
            <a:r>
              <a:rPr lang="en-US" sz="1500" dirty="0">
                <a:latin typeface="Symbol" panose="05050102010706020507" pitchFamily="18" charset="2"/>
              </a:rPr>
              <a:t>a</a:t>
            </a:r>
            <a:r>
              <a:rPr lang="en-US" sz="1500" baseline="-25000" dirty="0"/>
              <a:t>2</a:t>
            </a:r>
            <a:r>
              <a:rPr lang="en-US" sz="1500" dirty="0"/>
              <a:t> proved by model checking</a:t>
            </a:r>
          </a:p>
        </p:txBody>
      </p:sp>
      <p:pic>
        <p:nvPicPr>
          <p:cNvPr id="3614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835" y="1595674"/>
            <a:ext cx="2721769" cy="2027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347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077D-3327-4663-AE44-1C04E496122F}" type="slidenum">
              <a:rPr lang="en-US"/>
              <a:pPr/>
              <a:t>26</a:t>
            </a:fld>
            <a:endParaRPr 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-2910545" y="236571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D3A90F"/>
                </a:solidFill>
                <a:latin typeface="Corbel" panose="020B0503020204020204" pitchFamily="34" charset="0"/>
              </a:rPr>
              <a:t>Logic</a:t>
            </a:r>
            <a:endParaRPr lang="en-US" sz="3200" dirty="0">
              <a:solidFill>
                <a:srgbClr val="D3A90F"/>
              </a:solidFill>
              <a:latin typeface="Corbel" panose="020B0503020204020204" pitchFamily="34" charset="0"/>
            </a:endParaRPr>
          </a:p>
        </p:txBody>
      </p:sp>
      <p:sp>
        <p:nvSpPr>
          <p:cNvPr id="35635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059785" y="4039791"/>
            <a:ext cx="6172200" cy="82272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500" dirty="0"/>
              <a:t>KB = wumpus world rules + observations</a:t>
            </a:r>
          </a:p>
          <a:p>
            <a:pPr>
              <a:lnSpc>
                <a:spcPct val="80000"/>
              </a:lnSpc>
            </a:pPr>
            <a:endParaRPr lang="en-US" sz="1500" dirty="0"/>
          </a:p>
          <a:p>
            <a:pPr>
              <a:lnSpc>
                <a:spcPct val="80000"/>
              </a:lnSpc>
            </a:pPr>
            <a:r>
              <a:rPr lang="en-US" sz="1500" dirty="0"/>
              <a:t> </a:t>
            </a:r>
            <a:r>
              <a:rPr lang="en-US" sz="1500" dirty="0">
                <a:latin typeface="Symbol" panose="05050102010706020507" pitchFamily="18" charset="2"/>
              </a:rPr>
              <a:t>a</a:t>
            </a:r>
            <a:r>
              <a:rPr lang="en-US" sz="1500" baseline="-25000" dirty="0"/>
              <a:t>1</a:t>
            </a:r>
            <a:r>
              <a:rPr lang="en-US" sz="1500" dirty="0"/>
              <a:t> = “[1,2] is safe”, KB |= </a:t>
            </a:r>
            <a:r>
              <a:rPr lang="en-US" sz="1500" dirty="0">
                <a:latin typeface="Symbol" panose="05050102010706020507" pitchFamily="18" charset="2"/>
              </a:rPr>
              <a:t>a</a:t>
            </a:r>
            <a:r>
              <a:rPr lang="en-US" sz="1500" baseline="-25000" dirty="0"/>
              <a:t>1</a:t>
            </a:r>
            <a:r>
              <a:rPr lang="en-US" sz="1500" dirty="0"/>
              <a:t>, proved by model checking</a:t>
            </a:r>
          </a:p>
        </p:txBody>
      </p:sp>
      <p:pic>
        <p:nvPicPr>
          <p:cNvPr id="3563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245" y="1655520"/>
            <a:ext cx="2732484" cy="2118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48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3484-C93E-4E85-8964-5BEAD7482B96}" type="slidenum">
              <a:rPr lang="en-US"/>
              <a:pPr/>
              <a:t>27</a:t>
            </a:fld>
            <a:endParaRPr lang="en-US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Logic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i="1" u="sng" dirty="0">
                <a:latin typeface="Corbel" panose="020B0503020204020204" pitchFamily="34" charset="0"/>
              </a:rPr>
              <a:t>Inference</a:t>
            </a:r>
            <a:r>
              <a:rPr lang="en-US" sz="2400" i="1" dirty="0"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is the process of deriving a specific sentence from a KB (where the sentence must be entailed by the KB)</a:t>
            </a:r>
          </a:p>
          <a:p>
            <a:pPr lvl="1"/>
            <a:r>
              <a:rPr lang="en-US" sz="2400" dirty="0">
                <a:latin typeface="Corbel" panose="020B0503020204020204" pitchFamily="34" charset="0"/>
              </a:rPr>
              <a:t>KB |-</a:t>
            </a:r>
            <a:r>
              <a:rPr lang="en-US" sz="2400" baseline="-25000" dirty="0">
                <a:latin typeface="Corbel" panose="020B0503020204020204" pitchFamily="34" charset="0"/>
              </a:rPr>
              <a:t>i</a:t>
            </a:r>
            <a:r>
              <a:rPr lang="en-US" sz="2400" dirty="0">
                <a:latin typeface="Corbel" panose="020B0503020204020204" pitchFamily="34" charset="0"/>
              </a:rPr>
              <a:t> a = sentence a can be derived from KB by procedure I</a:t>
            </a:r>
          </a:p>
          <a:p>
            <a:r>
              <a:rPr lang="en-US" sz="2400" dirty="0">
                <a:latin typeface="Corbel" panose="020B0503020204020204" pitchFamily="34" charset="0"/>
              </a:rPr>
              <a:t>“KB’s are a haystack”</a:t>
            </a:r>
          </a:p>
          <a:p>
            <a:pPr lvl="1"/>
            <a:r>
              <a:rPr lang="en-US" sz="2400" dirty="0">
                <a:latin typeface="Corbel" panose="020B0503020204020204" pitchFamily="34" charset="0"/>
              </a:rPr>
              <a:t>Entailment = needle in haystack</a:t>
            </a:r>
          </a:p>
          <a:p>
            <a:pPr lvl="1"/>
            <a:r>
              <a:rPr lang="en-US" sz="2400" dirty="0">
                <a:latin typeface="Corbel" panose="020B0503020204020204" pitchFamily="34" charset="0"/>
              </a:rPr>
              <a:t>Inference = finding it</a:t>
            </a:r>
          </a:p>
        </p:txBody>
      </p:sp>
    </p:spTree>
    <p:extLst>
      <p:ext uri="{BB962C8B-B14F-4D97-AF65-F5344CB8AC3E}">
        <p14:creationId xmlns:p14="http://schemas.microsoft.com/office/powerpoint/2010/main" val="403605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ACD2-9C9A-4F6F-A54F-9FD3ABD24DAB}" type="slidenum">
              <a:rPr lang="en-US"/>
              <a:pPr/>
              <a:t>28</a:t>
            </a:fld>
            <a:endParaRPr lang="en-US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Logic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/>
              <a:t>Soundness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i is sound if…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whenever KB |-</a:t>
            </a:r>
            <a:r>
              <a:rPr lang="en-US" sz="1800" baseline="-25000"/>
              <a:t>i</a:t>
            </a:r>
            <a:r>
              <a:rPr lang="en-US" sz="1800"/>
              <a:t> </a:t>
            </a:r>
            <a:r>
              <a:rPr lang="en-US" sz="1800">
                <a:latin typeface="Symbol" panose="05050102010706020507" pitchFamily="18" charset="2"/>
              </a:rPr>
              <a:t>a</a:t>
            </a:r>
            <a:r>
              <a:rPr lang="en-US" sz="1800"/>
              <a:t> is true, KB |= </a:t>
            </a:r>
            <a:r>
              <a:rPr lang="en-US" sz="1800">
                <a:latin typeface="Symbol" panose="05050102010706020507" pitchFamily="18" charset="2"/>
              </a:rPr>
              <a:t>a</a:t>
            </a:r>
            <a:r>
              <a:rPr lang="en-US" sz="1800"/>
              <a:t> is true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100"/>
          </a:p>
          <a:p>
            <a:pPr>
              <a:lnSpc>
                <a:spcPct val="80000"/>
              </a:lnSpc>
            </a:pPr>
            <a:r>
              <a:rPr lang="en-US" sz="2100"/>
              <a:t>Completeness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i is complete if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whenever KB |= </a:t>
            </a:r>
            <a:r>
              <a:rPr lang="en-US" sz="1800">
                <a:latin typeface="Symbol" panose="05050102010706020507" pitchFamily="18" charset="2"/>
              </a:rPr>
              <a:t>a</a:t>
            </a:r>
            <a:r>
              <a:rPr lang="en-US" sz="1800"/>
              <a:t> is true, KB |-</a:t>
            </a:r>
            <a:r>
              <a:rPr lang="en-US" sz="1800" baseline="-25000"/>
              <a:t>i</a:t>
            </a:r>
            <a:r>
              <a:rPr lang="en-US" sz="1800"/>
              <a:t> </a:t>
            </a:r>
            <a:r>
              <a:rPr lang="en-US" sz="1800">
                <a:latin typeface="Symbol" panose="05050102010706020507" pitchFamily="18" charset="2"/>
              </a:rPr>
              <a:t>a</a:t>
            </a:r>
            <a:r>
              <a:rPr lang="en-US" sz="1800"/>
              <a:t> is true</a:t>
            </a:r>
          </a:p>
          <a:p>
            <a:pPr>
              <a:lnSpc>
                <a:spcPct val="80000"/>
              </a:lnSpc>
            </a:pPr>
            <a:endParaRPr lang="en-US" sz="2100"/>
          </a:p>
          <a:p>
            <a:pPr>
              <a:lnSpc>
                <a:spcPct val="80000"/>
              </a:lnSpc>
            </a:pPr>
            <a:r>
              <a:rPr lang="en-US" sz="2100"/>
              <a:t>If KB is true in the real world, then any sentence </a:t>
            </a:r>
            <a:r>
              <a:rPr lang="en-US" sz="2100">
                <a:latin typeface="Symbol" panose="05050102010706020507" pitchFamily="18" charset="2"/>
              </a:rPr>
              <a:t>a</a:t>
            </a:r>
            <a:r>
              <a:rPr lang="en-US" sz="2100"/>
              <a:t> derived from KB by a sound inference procedure is also true in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71555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EC33-6C85-4190-B03C-7B733F90E781}" type="slidenum">
              <a:rPr lang="en-US"/>
              <a:pPr/>
              <a:t>29</a:t>
            </a:fld>
            <a:endParaRPr 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Propositional Logic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220" y="1389987"/>
            <a:ext cx="8246070" cy="351221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800" dirty="0">
                <a:latin typeface="Corbel" panose="020B0503020204020204" pitchFamily="34" charset="0"/>
              </a:rPr>
              <a:t>AKA Boolean Logic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latin typeface="Corbel" panose="020B0503020204020204" pitchFamily="34" charset="0"/>
              </a:rPr>
              <a:t>False and True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latin typeface="Corbel" panose="020B0503020204020204" pitchFamily="34" charset="0"/>
              </a:rPr>
              <a:t>Proposition symbols P1, P2, etc are sentences</a:t>
            </a:r>
          </a:p>
          <a:p>
            <a:pPr>
              <a:lnSpc>
                <a:spcPct val="80000"/>
              </a:lnSpc>
            </a:pPr>
            <a:endParaRPr lang="en-US" sz="1800" dirty="0">
              <a:latin typeface="Corbel" panose="020B0503020204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latin typeface="Corbel" panose="020B0503020204020204" pitchFamily="34" charset="0"/>
              </a:rPr>
              <a:t>NOT: If S1 is a sentence, then </a:t>
            </a:r>
            <a:r>
              <a:rPr lang="en-US" sz="1800" dirty="0">
                <a:latin typeface="Corbel" panose="020B0503020204020204" pitchFamily="34" charset="0"/>
                <a:cs typeface="Tahoma" panose="020B0604030504040204" pitchFamily="34" charset="0"/>
              </a:rPr>
              <a:t>¬</a:t>
            </a:r>
            <a:r>
              <a:rPr lang="en-US" sz="1800" dirty="0">
                <a:latin typeface="Corbel" panose="020B0503020204020204" pitchFamily="34" charset="0"/>
              </a:rPr>
              <a:t>S1 is a sentence (negation) </a:t>
            </a:r>
          </a:p>
          <a:p>
            <a:pPr>
              <a:lnSpc>
                <a:spcPct val="80000"/>
              </a:lnSpc>
            </a:pPr>
            <a:endParaRPr lang="en-US" sz="1800" dirty="0">
              <a:latin typeface="Corbel" panose="020B0503020204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latin typeface="Corbel" panose="020B0503020204020204" pitchFamily="34" charset="0"/>
              </a:rPr>
              <a:t>AND: If S1, S2 are sentences, then S1 </a:t>
            </a:r>
            <a:r>
              <a:rPr lang="en-US" sz="1800" dirty="0">
                <a:latin typeface="Corbel" panose="020B0503020204020204" pitchFamily="34" charset="0"/>
                <a:sym typeface="Symbol" panose="05050102010706020507" pitchFamily="18" charset="2"/>
              </a:rPr>
              <a:t></a:t>
            </a:r>
            <a:r>
              <a:rPr lang="en-US" sz="1800" dirty="0">
                <a:latin typeface="Corbel" panose="020B0503020204020204" pitchFamily="34" charset="0"/>
              </a:rPr>
              <a:t> S2 is a sentence (conjunction)</a:t>
            </a:r>
          </a:p>
          <a:p>
            <a:pPr>
              <a:lnSpc>
                <a:spcPct val="80000"/>
              </a:lnSpc>
            </a:pPr>
            <a:endParaRPr lang="en-US" sz="1800" dirty="0">
              <a:latin typeface="Corbel" panose="020B0503020204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latin typeface="Corbel" panose="020B0503020204020204" pitchFamily="34" charset="0"/>
              </a:rPr>
              <a:t>OR: If S1, S2 are sentences, then S1 </a:t>
            </a:r>
            <a:r>
              <a:rPr lang="en-US" sz="1800" dirty="0">
                <a:latin typeface="Corbel" panose="020B0503020204020204" pitchFamily="34" charset="0"/>
                <a:sym typeface="Symbol" panose="05050102010706020507" pitchFamily="18" charset="2"/>
              </a:rPr>
              <a:t></a:t>
            </a:r>
            <a:r>
              <a:rPr lang="en-US" sz="1800" dirty="0">
                <a:latin typeface="Corbel" panose="020B0503020204020204" pitchFamily="34" charset="0"/>
              </a:rPr>
              <a:t> S2 is a sentence (disjunction)</a:t>
            </a:r>
          </a:p>
          <a:p>
            <a:pPr>
              <a:lnSpc>
                <a:spcPct val="80000"/>
              </a:lnSpc>
            </a:pPr>
            <a:endParaRPr lang="en-US" sz="1800" dirty="0">
              <a:latin typeface="Corbel" panose="020B0503020204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latin typeface="Corbel" panose="020B0503020204020204" pitchFamily="34" charset="0"/>
              </a:rPr>
              <a:t>IMPLIES: If S1, S2 are sentences, then S1 </a:t>
            </a:r>
            <a:r>
              <a:rPr lang="en-US" sz="1800" dirty="0">
                <a:latin typeface="Corbel" panose="020B0503020204020204" pitchFamily="34" charset="0"/>
                <a:sym typeface="Symbol" panose="05050102010706020507" pitchFamily="18" charset="2"/>
              </a:rPr>
              <a:t></a:t>
            </a:r>
            <a:r>
              <a:rPr lang="en-US" sz="1800" dirty="0">
                <a:latin typeface="Corbel" panose="020B0503020204020204" pitchFamily="34" charset="0"/>
              </a:rPr>
              <a:t> S2 is a sentence (implication)</a:t>
            </a:r>
          </a:p>
          <a:p>
            <a:pPr>
              <a:lnSpc>
                <a:spcPct val="80000"/>
              </a:lnSpc>
            </a:pPr>
            <a:endParaRPr lang="en-US" sz="1800" dirty="0">
              <a:latin typeface="Corbel" panose="020B0503020204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latin typeface="Corbel" panose="020B0503020204020204" pitchFamily="34" charset="0"/>
              </a:rPr>
              <a:t>IFF: If S1, S2 are sentences, then S1 </a:t>
            </a:r>
            <a:r>
              <a:rPr lang="en-US" sz="1800" dirty="0">
                <a:latin typeface="Corbel" panose="020B0503020204020204" pitchFamily="34" charset="0"/>
                <a:sym typeface="Symbol" panose="05050102010706020507" pitchFamily="18" charset="2"/>
              </a:rPr>
              <a:t></a:t>
            </a:r>
            <a:r>
              <a:rPr lang="en-US" sz="1800" dirty="0">
                <a:latin typeface="Corbel" panose="020B0503020204020204" pitchFamily="34" charset="0"/>
              </a:rPr>
              <a:t> S2 is a sentence (</a:t>
            </a:r>
            <a:r>
              <a:rPr lang="en-US" sz="1800" dirty="0" err="1">
                <a:latin typeface="Corbel" panose="020B0503020204020204" pitchFamily="34" charset="0"/>
              </a:rPr>
              <a:t>biconditional</a:t>
            </a:r>
            <a:r>
              <a:rPr lang="en-US" sz="1800" dirty="0">
                <a:latin typeface="Corbel" panose="020B05030202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054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5F32-7A30-4A66-9908-3249E8247B18}" type="slidenum">
              <a:rPr lang="en-US"/>
              <a:pPr/>
              <a:t>3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Logical Agents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b="1" dirty="0">
                <a:latin typeface="Corbel" panose="020B0503020204020204" pitchFamily="34" charset="0"/>
              </a:rPr>
              <a:t>Humans can know “things” and “reason”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Corbel" panose="020B0503020204020204" pitchFamily="34" charset="0"/>
              </a:rPr>
              <a:t>Representation: How are the things stored?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Corbel" panose="020B0503020204020204" pitchFamily="34" charset="0"/>
              </a:rPr>
              <a:t>Reasoning: How is the knowledge used?</a:t>
            </a:r>
          </a:p>
          <a:p>
            <a:pPr lvl="2">
              <a:lnSpc>
                <a:spcPct val="80000"/>
              </a:lnSpc>
            </a:pPr>
            <a:r>
              <a:rPr lang="en-US" sz="1400" dirty="0">
                <a:latin typeface="Corbel" panose="020B0503020204020204" pitchFamily="34" charset="0"/>
              </a:rPr>
              <a:t>To solve a problem…</a:t>
            </a:r>
          </a:p>
          <a:p>
            <a:pPr lvl="2">
              <a:lnSpc>
                <a:spcPct val="80000"/>
              </a:lnSpc>
            </a:pPr>
            <a:r>
              <a:rPr lang="en-US" sz="1400" dirty="0">
                <a:latin typeface="Corbel" panose="020B0503020204020204" pitchFamily="34" charset="0"/>
              </a:rPr>
              <a:t>To generate more knowledge…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orbel" panose="020B0503020204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b="1" dirty="0">
                <a:latin typeface="Corbel" panose="020B0503020204020204" pitchFamily="34" charset="0"/>
              </a:rPr>
              <a:t>Knowledge and reasoning are important to artificial agents because they enable successful behaviors difficult to achieve otherwise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Corbel" panose="020B0503020204020204" pitchFamily="34" charset="0"/>
              </a:rPr>
              <a:t>Useful in partially observable environments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orbel" panose="020B0503020204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b="1" dirty="0">
                <a:latin typeface="Corbel" panose="020B0503020204020204" pitchFamily="34" charset="0"/>
              </a:rPr>
              <a:t>Can benefit from knowledge in very general forms, combining and recombining information </a:t>
            </a:r>
          </a:p>
        </p:txBody>
      </p:sp>
    </p:spTree>
    <p:extLst>
      <p:ext uri="{BB962C8B-B14F-4D97-AF65-F5344CB8AC3E}">
        <p14:creationId xmlns:p14="http://schemas.microsoft.com/office/powerpoint/2010/main" val="213235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A37C-6C3F-4567-9ADD-2EB776D94E0B}" type="slidenum">
              <a:rPr lang="en-US"/>
              <a:pPr/>
              <a:t>30</a:t>
            </a:fld>
            <a:endParaRPr lang="en-US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-314560" y="433880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rgbClr val="D3A90F"/>
                </a:solidFill>
              </a:rPr>
              <a:t>Propositional Logic</a:t>
            </a:r>
          </a:p>
        </p:txBody>
      </p:sp>
      <p:graphicFrame>
        <p:nvGraphicFramePr>
          <p:cNvPr id="369718" name="Group 5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021958"/>
              </p:ext>
            </p:extLst>
          </p:nvPr>
        </p:nvGraphicFramePr>
        <p:xfrm>
          <a:off x="1212490" y="1350110"/>
          <a:ext cx="6172203" cy="3394471"/>
        </p:xfrm>
        <a:graphic>
          <a:graphicData uri="http://schemas.openxmlformats.org/drawingml/2006/table">
            <a:tbl>
              <a:tblPr/>
              <a:tblGrid>
                <a:gridCol w="882254"/>
                <a:gridCol w="881063"/>
                <a:gridCol w="882253"/>
                <a:gridCol w="881063"/>
                <a:gridCol w="882254"/>
                <a:gridCol w="881063"/>
                <a:gridCol w="882253"/>
              </a:tblGrid>
              <a:tr h="6786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Q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¬</a:t>
                      </a:r>
                      <a:r>
                        <a:rPr kumimoji="0" lang="en-US" sz="21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</a:t>
                      </a:r>
                      <a:r>
                        <a:rPr kumimoji="0" lang="en-US" sz="21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0" lang="en-US" sz="21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Q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</a:t>
                      </a:r>
                      <a:r>
                        <a:rPr kumimoji="0" lang="en-US" sz="21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sz="21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Q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</a:t>
                      </a:r>
                      <a:r>
                        <a:rPr kumimoji="0" lang="en-US" sz="21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sym typeface="Symbol" panose="05050102010706020507" pitchFamily="18" charset="2"/>
                        </a:rPr>
                        <a:t></a:t>
                      </a:r>
                      <a:r>
                        <a:rPr kumimoji="0" lang="en-US" sz="21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Q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</a:t>
                      </a:r>
                      <a:r>
                        <a:rPr kumimoji="0" lang="en-US" sz="21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sym typeface="Symbol" panose="05050102010706020507" pitchFamily="18" charset="2"/>
                        </a:rPr>
                        <a:t></a:t>
                      </a:r>
                      <a:r>
                        <a:rPr kumimoji="0" lang="en-US" sz="21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Q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86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False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False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True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False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False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True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True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98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False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True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True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False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True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True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False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86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True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False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False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False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True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False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False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86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True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True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False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True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True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True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True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82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5F26-62E4-4E43-BA57-1CDA4348035D}" type="slidenum">
              <a:rPr lang="en-US"/>
              <a:pPr/>
              <a:t>31</a:t>
            </a:fld>
            <a:endParaRPr lang="en-US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135" y="256581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rgbClr val="D3A90F"/>
                </a:solidFill>
              </a:rPr>
              <a:t>Wumpus World Sentences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6260" y="1372791"/>
            <a:ext cx="4038600" cy="33944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/>
              <a:t>Let </a:t>
            </a:r>
            <a:r>
              <a:rPr lang="en-US" sz="2100" dirty="0" err="1"/>
              <a:t>P</a:t>
            </a:r>
            <a:r>
              <a:rPr lang="en-US" sz="2100" baseline="-25000" dirty="0" err="1"/>
              <a:t>i,j</a:t>
            </a:r>
            <a:r>
              <a:rPr lang="en-US" sz="2100" dirty="0"/>
              <a:t> be True if there is a pit in [</a:t>
            </a:r>
            <a:r>
              <a:rPr lang="en-US" sz="2100" dirty="0" err="1"/>
              <a:t>i,j</a:t>
            </a:r>
            <a:r>
              <a:rPr lang="en-US" sz="2100" dirty="0"/>
              <a:t>]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Let </a:t>
            </a:r>
            <a:r>
              <a:rPr lang="en-US" sz="2100" dirty="0" err="1"/>
              <a:t>B</a:t>
            </a:r>
            <a:r>
              <a:rPr lang="en-US" sz="2100" baseline="-25000" dirty="0" err="1"/>
              <a:t>i,j</a:t>
            </a:r>
            <a:r>
              <a:rPr lang="en-US" sz="2100" dirty="0"/>
              <a:t> be True if there is a breeze in [</a:t>
            </a:r>
            <a:r>
              <a:rPr lang="en-US" sz="2100" dirty="0" err="1"/>
              <a:t>i,j</a:t>
            </a:r>
            <a:r>
              <a:rPr lang="en-US" sz="2100" dirty="0"/>
              <a:t>]</a:t>
            </a:r>
          </a:p>
          <a:p>
            <a:pPr>
              <a:lnSpc>
                <a:spcPct val="90000"/>
              </a:lnSpc>
            </a:pP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100" dirty="0">
                <a:cs typeface="Tahoma" panose="020B0604030504040204" pitchFamily="34" charset="0"/>
              </a:rPr>
              <a:t>¬</a:t>
            </a:r>
            <a:r>
              <a:rPr lang="en-US" sz="2100" dirty="0"/>
              <a:t>P</a:t>
            </a:r>
            <a:r>
              <a:rPr lang="en-US" sz="2100" baseline="-25000" dirty="0"/>
              <a:t>1,1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cs typeface="Tahoma" panose="020B0604030504040204" pitchFamily="34" charset="0"/>
              </a:rPr>
              <a:t>¬</a:t>
            </a:r>
            <a:r>
              <a:rPr lang="en-US" sz="2100" dirty="0"/>
              <a:t> B</a:t>
            </a:r>
            <a:r>
              <a:rPr lang="en-US" sz="2100" baseline="-25000" dirty="0"/>
              <a:t>1,1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B</a:t>
            </a:r>
            <a:r>
              <a:rPr lang="en-US" sz="2100" baseline="-25000" dirty="0"/>
              <a:t>2,1</a:t>
            </a:r>
          </a:p>
        </p:txBody>
      </p:sp>
      <p:sp>
        <p:nvSpPr>
          <p:cNvPr id="3717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5725" y="1396596"/>
            <a:ext cx="4038600" cy="33944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/>
              <a:t>“Pits cause breezes in adjacent squares”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1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/>
              <a:t>B</a:t>
            </a:r>
            <a:r>
              <a:rPr lang="en-US" sz="2100" baseline="-25000" dirty="0"/>
              <a:t>1,1</a:t>
            </a:r>
            <a:r>
              <a:rPr lang="en-US" sz="2100" dirty="0"/>
              <a:t> </a:t>
            </a:r>
            <a:r>
              <a:rPr lang="en-US" sz="2100" dirty="0">
                <a:sym typeface="Symbol" panose="05050102010706020507" pitchFamily="18" charset="2"/>
              </a:rPr>
              <a:t></a:t>
            </a:r>
            <a:r>
              <a:rPr lang="en-US" sz="2100" dirty="0"/>
              <a:t> (P</a:t>
            </a:r>
            <a:r>
              <a:rPr lang="en-US" sz="2100" baseline="-25000" dirty="0"/>
              <a:t>1,2</a:t>
            </a:r>
            <a:r>
              <a:rPr lang="en-US" sz="2100" dirty="0"/>
              <a:t> </a:t>
            </a:r>
            <a:r>
              <a:rPr lang="en-US" sz="2100" dirty="0">
                <a:sym typeface="Symbol" panose="05050102010706020507" pitchFamily="18" charset="2"/>
              </a:rPr>
              <a:t></a:t>
            </a:r>
            <a:r>
              <a:rPr lang="en-US" sz="2100" dirty="0"/>
              <a:t> P</a:t>
            </a:r>
            <a:r>
              <a:rPr lang="en-US" sz="2100" baseline="-25000" dirty="0"/>
              <a:t>2,1</a:t>
            </a:r>
            <a:r>
              <a:rPr lang="en-US" sz="2100" dirty="0"/>
              <a:t>)</a:t>
            </a:r>
          </a:p>
          <a:p>
            <a:pPr>
              <a:lnSpc>
                <a:spcPct val="90000"/>
              </a:lnSpc>
            </a:pPr>
            <a:endParaRPr lang="en-US" sz="21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/>
              <a:t>B</a:t>
            </a:r>
            <a:r>
              <a:rPr lang="en-US" sz="2100" baseline="-25000" dirty="0"/>
              <a:t>2,1</a:t>
            </a:r>
            <a:r>
              <a:rPr lang="en-US" sz="2100" dirty="0"/>
              <a:t> </a:t>
            </a:r>
            <a:r>
              <a:rPr lang="en-US" sz="2100" dirty="0">
                <a:sym typeface="Symbol" panose="05050102010706020507" pitchFamily="18" charset="2"/>
              </a:rPr>
              <a:t></a:t>
            </a:r>
            <a:r>
              <a:rPr lang="en-US" sz="2100" dirty="0"/>
              <a:t> (P</a:t>
            </a:r>
            <a:r>
              <a:rPr lang="en-US" sz="2100" baseline="-25000" dirty="0"/>
              <a:t>1,1</a:t>
            </a:r>
            <a:r>
              <a:rPr lang="en-US" sz="2100" dirty="0"/>
              <a:t> </a:t>
            </a:r>
            <a:r>
              <a:rPr lang="en-US" sz="2100" dirty="0">
                <a:sym typeface="Symbol" panose="05050102010706020507" pitchFamily="18" charset="2"/>
              </a:rPr>
              <a:t></a:t>
            </a:r>
            <a:r>
              <a:rPr lang="en-US" sz="2100" dirty="0"/>
              <a:t> P</a:t>
            </a:r>
            <a:r>
              <a:rPr lang="en-US" sz="2100" baseline="-25000" dirty="0"/>
              <a:t>2,1 </a:t>
            </a:r>
            <a:r>
              <a:rPr lang="en-US" sz="2100" dirty="0">
                <a:sym typeface="Symbol" panose="05050102010706020507" pitchFamily="18" charset="2"/>
              </a:rPr>
              <a:t></a:t>
            </a:r>
            <a:r>
              <a:rPr lang="en-US" sz="2100" dirty="0"/>
              <a:t> P</a:t>
            </a:r>
            <a:r>
              <a:rPr lang="en-US" sz="2100" baseline="-25000" dirty="0"/>
              <a:t>3,1</a:t>
            </a:r>
            <a:r>
              <a:rPr lang="en-US" sz="2100" dirty="0"/>
              <a:t>)</a:t>
            </a:r>
          </a:p>
          <a:p>
            <a:pPr>
              <a:lnSpc>
                <a:spcPct val="90000"/>
              </a:lnSpc>
            </a:pP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100" dirty="0"/>
              <a:t>A square is breezy if and only if there is an adjacent pit</a:t>
            </a:r>
          </a:p>
        </p:txBody>
      </p:sp>
    </p:spTree>
    <p:extLst>
      <p:ext uri="{BB962C8B-B14F-4D97-AF65-F5344CB8AC3E}">
        <p14:creationId xmlns:p14="http://schemas.microsoft.com/office/powerpoint/2010/main" val="15422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EC86-07B8-429C-8124-5FE70D36714F}" type="slidenum">
              <a:rPr lang="en-US"/>
              <a:pPr/>
              <a:t>32</a:t>
            </a:fld>
            <a:endParaRPr lang="en-US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-314560" y="360061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rgbClr val="D3A90F"/>
                </a:solidFill>
                <a:latin typeface="Corbel" panose="020B0503020204020204" pitchFamily="34" charset="0"/>
              </a:rPr>
              <a:t>A Simple Knowledge Base</a:t>
            </a:r>
          </a:p>
        </p:txBody>
      </p:sp>
      <p:pic>
        <p:nvPicPr>
          <p:cNvPr id="3727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015" y="1502815"/>
            <a:ext cx="4922044" cy="255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046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BBB1-B40D-42D8-A16A-81A0B4A3F0F4}" type="slidenum">
              <a:rPr lang="en-US"/>
              <a:pPr/>
              <a:t>33</a:t>
            </a:fld>
            <a:endParaRPr lang="en-US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-628650" y="433880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rgbClr val="D3A90F"/>
                </a:solidFill>
              </a:rPr>
              <a:t>A Simple Knowledge Base</a:t>
            </a:r>
          </a:p>
        </p:txBody>
      </p:sp>
      <p:sp>
        <p:nvSpPr>
          <p:cNvPr id="363527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754375" y="3238715"/>
            <a:ext cx="3028950" cy="167997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R1: </a:t>
            </a:r>
            <a:r>
              <a:rPr lang="en-US" sz="1800" dirty="0">
                <a:cs typeface="Tahoma" panose="020B0604030504040204" pitchFamily="34" charset="0"/>
              </a:rPr>
              <a:t>¬</a:t>
            </a:r>
            <a:r>
              <a:rPr lang="en-US" sz="1800" dirty="0"/>
              <a:t>P</a:t>
            </a:r>
            <a:r>
              <a:rPr lang="en-US" sz="1800" baseline="-25000" dirty="0"/>
              <a:t>1,1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R2: B</a:t>
            </a:r>
            <a:r>
              <a:rPr lang="en-US" sz="1800" baseline="-25000" dirty="0"/>
              <a:t>1,1</a:t>
            </a:r>
            <a:r>
              <a:rPr lang="en-US" sz="1800" dirty="0"/>
              <a:t> </a:t>
            </a:r>
            <a:r>
              <a:rPr lang="en-US" sz="1800" dirty="0">
                <a:sym typeface="Symbol" panose="05050102010706020507" pitchFamily="18" charset="2"/>
              </a:rPr>
              <a:t></a:t>
            </a:r>
            <a:r>
              <a:rPr lang="en-US" sz="1800" dirty="0"/>
              <a:t> (P</a:t>
            </a:r>
            <a:r>
              <a:rPr lang="en-US" sz="1800" baseline="-25000" dirty="0"/>
              <a:t>1,2</a:t>
            </a:r>
            <a:r>
              <a:rPr lang="en-US" sz="1800" dirty="0"/>
              <a:t> </a:t>
            </a:r>
            <a:r>
              <a:rPr lang="en-US" sz="1800" dirty="0">
                <a:sym typeface="Symbol" panose="05050102010706020507" pitchFamily="18" charset="2"/>
              </a:rPr>
              <a:t></a:t>
            </a:r>
            <a:r>
              <a:rPr lang="en-US" sz="1800" dirty="0"/>
              <a:t> P</a:t>
            </a:r>
            <a:r>
              <a:rPr lang="en-US" sz="1800" baseline="-25000" dirty="0"/>
              <a:t>2,1</a:t>
            </a:r>
            <a:r>
              <a:rPr lang="en-US" sz="1800" dirty="0"/>
              <a:t>)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R3: B</a:t>
            </a:r>
            <a:r>
              <a:rPr lang="en-US" sz="1800" baseline="-25000" dirty="0"/>
              <a:t>2,1</a:t>
            </a:r>
            <a:r>
              <a:rPr lang="en-US" sz="1800" dirty="0"/>
              <a:t>  (P</a:t>
            </a:r>
            <a:r>
              <a:rPr lang="en-US" sz="1800" baseline="-25000" dirty="0"/>
              <a:t>1,1</a:t>
            </a:r>
            <a:r>
              <a:rPr lang="en-US" sz="1800" dirty="0"/>
              <a:t> </a:t>
            </a:r>
            <a:r>
              <a:rPr lang="en-US" sz="1800" dirty="0">
                <a:sym typeface="Symbol" panose="05050102010706020507" pitchFamily="18" charset="2"/>
              </a:rPr>
              <a:t></a:t>
            </a:r>
            <a:r>
              <a:rPr lang="en-US" sz="1800" dirty="0"/>
              <a:t> P</a:t>
            </a:r>
            <a:r>
              <a:rPr lang="en-US" sz="1800" baseline="-25000" dirty="0"/>
              <a:t>2,2</a:t>
            </a:r>
            <a:r>
              <a:rPr lang="en-US" sz="1800" dirty="0"/>
              <a:t> </a:t>
            </a:r>
            <a:r>
              <a:rPr lang="en-US" sz="1800" dirty="0">
                <a:sym typeface="Symbol" panose="05050102010706020507" pitchFamily="18" charset="2"/>
              </a:rPr>
              <a:t></a:t>
            </a:r>
            <a:r>
              <a:rPr lang="en-US" sz="1800" dirty="0"/>
              <a:t> P</a:t>
            </a:r>
            <a:r>
              <a:rPr lang="en-US" sz="1800" baseline="-25000" dirty="0"/>
              <a:t>3,1</a:t>
            </a:r>
            <a:r>
              <a:rPr lang="en-US" sz="1800" dirty="0"/>
              <a:t>)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R4: </a:t>
            </a:r>
            <a:r>
              <a:rPr lang="en-US" sz="1800" dirty="0">
                <a:cs typeface="Tahoma" panose="020B0604030504040204" pitchFamily="34" charset="0"/>
              </a:rPr>
              <a:t>¬</a:t>
            </a:r>
            <a:r>
              <a:rPr lang="en-US" sz="1800" dirty="0"/>
              <a:t> B</a:t>
            </a:r>
            <a:r>
              <a:rPr lang="en-US" sz="1800" baseline="-25000" dirty="0"/>
              <a:t>1,1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R5: B</a:t>
            </a:r>
            <a:r>
              <a:rPr lang="en-US" sz="1800" baseline="-25000" dirty="0"/>
              <a:t>2,1</a:t>
            </a:r>
          </a:p>
          <a:p>
            <a:pPr>
              <a:lnSpc>
                <a:spcPct val="80000"/>
              </a:lnSpc>
            </a:pPr>
            <a:endParaRPr lang="en-US" sz="1800" dirty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3221695"/>
            <a:ext cx="3028950" cy="167997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KB consists of sentences R</a:t>
            </a:r>
            <a:r>
              <a:rPr lang="en-US" sz="1800" baseline="-25000" dirty="0"/>
              <a:t>1</a:t>
            </a:r>
            <a:r>
              <a:rPr lang="en-US" sz="1800" dirty="0"/>
              <a:t> thru R</a:t>
            </a:r>
            <a:r>
              <a:rPr lang="en-US" sz="1800" baseline="-25000" dirty="0"/>
              <a:t>5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R1 </a:t>
            </a:r>
            <a:r>
              <a:rPr lang="en-US" sz="1800" dirty="0">
                <a:sym typeface="Symbol" panose="05050102010706020507" pitchFamily="18" charset="2"/>
              </a:rPr>
              <a:t></a:t>
            </a:r>
            <a:r>
              <a:rPr lang="en-US" sz="1800" dirty="0"/>
              <a:t> R2 </a:t>
            </a:r>
            <a:r>
              <a:rPr lang="en-US" sz="1800" dirty="0">
                <a:sym typeface="Symbol" panose="05050102010706020507" pitchFamily="18" charset="2"/>
              </a:rPr>
              <a:t></a:t>
            </a:r>
            <a:r>
              <a:rPr lang="en-US" sz="1800" dirty="0"/>
              <a:t> R3 </a:t>
            </a:r>
            <a:r>
              <a:rPr lang="en-US" sz="1800" dirty="0">
                <a:sym typeface="Symbol" panose="05050102010706020507" pitchFamily="18" charset="2"/>
              </a:rPr>
              <a:t></a:t>
            </a:r>
            <a:r>
              <a:rPr lang="en-US" sz="1800" dirty="0"/>
              <a:t> R4 </a:t>
            </a:r>
            <a:r>
              <a:rPr lang="en-US" sz="1800" dirty="0">
                <a:sym typeface="Symbol" panose="05050102010706020507" pitchFamily="18" charset="2"/>
              </a:rPr>
              <a:t></a:t>
            </a:r>
            <a:r>
              <a:rPr lang="en-US" sz="1800" dirty="0"/>
              <a:t> R5</a:t>
            </a:r>
          </a:p>
        </p:txBody>
      </p:sp>
      <p:pic>
        <p:nvPicPr>
          <p:cNvPr id="3635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40" y="1526716"/>
            <a:ext cx="3146822" cy="1629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23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7CE7-873E-4ED5-93E9-58A20168EAE3}" type="slidenum">
              <a:rPr lang="en-US"/>
              <a:pPr/>
              <a:t>34</a:t>
            </a:fld>
            <a:endParaRPr 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rbel" panose="020B0503020204020204" pitchFamily="34" charset="0"/>
              </a:rPr>
              <a:t>A Simple Knowledge Base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5900" y="4114801"/>
            <a:ext cx="6172200" cy="47982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350" dirty="0">
                <a:latin typeface="Corbel" panose="020B0503020204020204" pitchFamily="34" charset="0"/>
              </a:rPr>
              <a:t>Every known inference algorithm for propositional logic has a worst-case complexity that is exponential in the size of the input.  (co-NP complete)</a:t>
            </a:r>
          </a:p>
        </p:txBody>
      </p:sp>
      <p:pic>
        <p:nvPicPr>
          <p:cNvPr id="3645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015" y="1368066"/>
            <a:ext cx="5039265" cy="2574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004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FEA8-CB55-418C-91C5-A7C8372806D6}" type="slidenum">
              <a:rPr lang="en-US"/>
              <a:pPr/>
              <a:t>35</a:t>
            </a:fld>
            <a:endParaRPr 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-925380" y="281175"/>
            <a:ext cx="8229600" cy="857250"/>
          </a:xfrm>
        </p:spPr>
        <p:txBody>
          <a:bodyPr/>
          <a:lstStyle/>
          <a:p>
            <a:r>
              <a:rPr lang="en-US" sz="3000" dirty="0">
                <a:solidFill>
                  <a:srgbClr val="D3A90F"/>
                </a:solidFill>
                <a:latin typeface="Corbel" panose="020B0503020204020204" pitchFamily="34" charset="0"/>
              </a:rPr>
              <a:t>Equivalence, Validity, Satisfiability</a:t>
            </a:r>
          </a:p>
        </p:txBody>
      </p:sp>
      <p:pic>
        <p:nvPicPr>
          <p:cNvPr id="3655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00" y="1585913"/>
            <a:ext cx="5543550" cy="331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58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A277-8219-45F6-9AC9-5C798C4BC76E}" type="slidenum">
              <a:rPr lang="en-US"/>
              <a:pPr/>
              <a:t>36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Corbel" panose="020B0503020204020204" pitchFamily="34" charset="0"/>
              </a:rPr>
              <a:t>Equivalence, Validity, Satisfiability</a:t>
            </a:r>
          </a:p>
        </p:txBody>
      </p:sp>
      <p:sp>
        <p:nvSpPr>
          <p:cNvPr id="3778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>
                <a:latin typeface="Corbel" panose="020B0503020204020204" pitchFamily="34" charset="0"/>
              </a:rPr>
              <a:t>A sentence if valid if it is true in all models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latin typeface="Corbel" panose="020B0503020204020204" pitchFamily="34" charset="0"/>
              </a:rPr>
              <a:t>e.g. True, A </a:t>
            </a:r>
            <a:r>
              <a:rPr lang="en-US" sz="1500" dirty="0">
                <a:latin typeface="Corbel" panose="020B0503020204020204" pitchFamily="34" charset="0"/>
                <a:sym typeface="Symbol" panose="05050102010706020507" pitchFamily="18" charset="2"/>
              </a:rPr>
              <a:t> </a:t>
            </a:r>
            <a:r>
              <a:rPr lang="en-US" sz="1500" dirty="0">
                <a:latin typeface="Corbel" panose="020B050302020402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¬</a:t>
            </a:r>
            <a:r>
              <a:rPr lang="en-US" sz="1500" dirty="0">
                <a:latin typeface="Corbel" panose="020B0503020204020204" pitchFamily="34" charset="0"/>
              </a:rPr>
              <a:t>A, A </a:t>
            </a:r>
            <a:r>
              <a:rPr lang="en-US" sz="1500" dirty="0">
                <a:latin typeface="Corbel" panose="020B0503020204020204" pitchFamily="34" charset="0"/>
                <a:sym typeface="Symbol" panose="05050102010706020507" pitchFamily="18" charset="2"/>
              </a:rPr>
              <a:t> </a:t>
            </a:r>
            <a:r>
              <a:rPr lang="en-US" sz="1500" dirty="0">
                <a:latin typeface="Corbel" panose="020B0503020204020204" pitchFamily="34" charset="0"/>
              </a:rPr>
              <a:t>A, (A </a:t>
            </a:r>
            <a:r>
              <a:rPr lang="en-US" sz="1500" dirty="0">
                <a:latin typeface="Corbel" panose="020B0503020204020204" pitchFamily="34" charset="0"/>
                <a:sym typeface="Symbol" panose="05050102010706020507" pitchFamily="18" charset="2"/>
              </a:rPr>
              <a:t></a:t>
            </a:r>
            <a:r>
              <a:rPr lang="en-US" sz="1500" dirty="0">
                <a:latin typeface="Corbel" panose="020B0503020204020204" pitchFamily="34" charset="0"/>
              </a:rPr>
              <a:t> (A </a:t>
            </a:r>
            <a:r>
              <a:rPr lang="en-US" sz="1500" dirty="0">
                <a:latin typeface="Corbel" panose="020B0503020204020204" pitchFamily="34" charset="0"/>
                <a:sym typeface="Symbol" panose="05050102010706020507" pitchFamily="18" charset="2"/>
              </a:rPr>
              <a:t></a:t>
            </a:r>
            <a:r>
              <a:rPr lang="en-US" sz="1500" dirty="0">
                <a:latin typeface="Corbel" panose="020B0503020204020204" pitchFamily="34" charset="0"/>
              </a:rPr>
              <a:t> B) </a:t>
            </a:r>
            <a:r>
              <a:rPr lang="en-US" sz="1500" dirty="0">
                <a:latin typeface="Corbel" panose="020B0503020204020204" pitchFamily="34" charset="0"/>
                <a:sym typeface="Symbol" panose="05050102010706020507" pitchFamily="18" charset="2"/>
              </a:rPr>
              <a:t></a:t>
            </a:r>
            <a:r>
              <a:rPr lang="en-US" sz="1500" dirty="0">
                <a:latin typeface="Corbel" panose="020B0503020204020204" pitchFamily="34" charset="0"/>
              </a:rPr>
              <a:t> B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Corbel" panose="020B0503020204020204" pitchFamily="34" charset="0"/>
              </a:rPr>
              <a:t>Validity is connected to inference via the Deduction Theorem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latin typeface="Corbel" panose="020B0503020204020204" pitchFamily="34" charset="0"/>
              </a:rPr>
              <a:t>KB |- a </a:t>
            </a:r>
            <a:r>
              <a:rPr lang="en-US" sz="1500" dirty="0" err="1">
                <a:latin typeface="Corbel" panose="020B0503020204020204" pitchFamily="34" charset="0"/>
              </a:rPr>
              <a:t>iff</a:t>
            </a:r>
            <a:r>
              <a:rPr lang="en-US" sz="1500" dirty="0">
                <a:latin typeface="Corbel" panose="020B0503020204020204" pitchFamily="34" charset="0"/>
              </a:rPr>
              <a:t> (KB </a:t>
            </a:r>
            <a:r>
              <a:rPr lang="en-US" sz="1500" dirty="0">
                <a:latin typeface="Corbel" panose="020B0503020204020204" pitchFamily="34" charset="0"/>
                <a:sym typeface="Symbol" panose="05050102010706020507" pitchFamily="18" charset="2"/>
              </a:rPr>
              <a:t></a:t>
            </a:r>
            <a:r>
              <a:rPr lang="en-US" sz="1500" dirty="0">
                <a:latin typeface="Corbel" panose="020B0503020204020204" pitchFamily="34" charset="0"/>
              </a:rPr>
              <a:t> a) is valid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Corbel" panose="020B0503020204020204" pitchFamily="34" charset="0"/>
              </a:rPr>
              <a:t>A sentence is </a:t>
            </a:r>
            <a:r>
              <a:rPr lang="en-US" sz="1800" dirty="0" err="1">
                <a:latin typeface="Corbel" panose="020B0503020204020204" pitchFamily="34" charset="0"/>
              </a:rPr>
              <a:t>satisfiable</a:t>
            </a:r>
            <a:r>
              <a:rPr lang="en-US" sz="1800" dirty="0">
                <a:latin typeface="Corbel" panose="020B0503020204020204" pitchFamily="34" charset="0"/>
              </a:rPr>
              <a:t> if it is True in some model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latin typeface="Corbel" panose="020B0503020204020204" pitchFamily="34" charset="0"/>
              </a:rPr>
              <a:t>e.g. A </a:t>
            </a:r>
            <a:r>
              <a:rPr lang="en-US" sz="1500" dirty="0">
                <a:latin typeface="Corbel" panose="020B0503020204020204" pitchFamily="34" charset="0"/>
                <a:sym typeface="Symbol" panose="05050102010706020507" pitchFamily="18" charset="2"/>
              </a:rPr>
              <a:t> </a:t>
            </a:r>
            <a:r>
              <a:rPr lang="en-US" sz="1500" dirty="0">
                <a:latin typeface="Corbel" panose="020B050302020402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B, 		C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Corbel" panose="020B0503020204020204" pitchFamily="34" charset="0"/>
              </a:rPr>
              <a:t>A sentence is </a:t>
            </a:r>
            <a:r>
              <a:rPr lang="en-US" sz="1800" dirty="0" err="1">
                <a:latin typeface="Corbel" panose="020B0503020204020204" pitchFamily="34" charset="0"/>
              </a:rPr>
              <a:t>unstatisfiable</a:t>
            </a:r>
            <a:r>
              <a:rPr lang="en-US" sz="1800" dirty="0">
                <a:latin typeface="Corbel" panose="020B0503020204020204" pitchFamily="34" charset="0"/>
              </a:rPr>
              <a:t> if it is True in no models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latin typeface="Corbel" panose="020B0503020204020204" pitchFamily="34" charset="0"/>
              </a:rPr>
              <a:t>e.g. A </a:t>
            </a:r>
            <a:r>
              <a:rPr lang="en-US" sz="1500" dirty="0">
                <a:latin typeface="Corbel" panose="020B0503020204020204" pitchFamily="34" charset="0"/>
                <a:sym typeface="Symbol" panose="05050102010706020507" pitchFamily="18" charset="2"/>
              </a:rPr>
              <a:t> </a:t>
            </a:r>
            <a:r>
              <a:rPr lang="en-US" sz="1500" dirty="0">
                <a:latin typeface="Corbel" panose="020B050302020402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¬</a:t>
            </a:r>
            <a:r>
              <a:rPr lang="en-US" sz="1500" dirty="0">
                <a:latin typeface="Corbel" panose="020B0503020204020204" pitchFamily="34" charset="0"/>
              </a:rPr>
              <a:t>A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Corbel" panose="020B0503020204020204" pitchFamily="34" charset="0"/>
              </a:rPr>
              <a:t>Satisfiability is connected to inference via the following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latin typeface="Corbel" panose="020B0503020204020204" pitchFamily="34" charset="0"/>
              </a:rPr>
              <a:t>KB |= a </a:t>
            </a:r>
            <a:r>
              <a:rPr lang="en-US" sz="1500" dirty="0" err="1">
                <a:latin typeface="Corbel" panose="020B0503020204020204" pitchFamily="34" charset="0"/>
              </a:rPr>
              <a:t>iff</a:t>
            </a:r>
            <a:r>
              <a:rPr lang="en-US" sz="1500" dirty="0">
                <a:latin typeface="Corbel" panose="020B0503020204020204" pitchFamily="34" charset="0"/>
              </a:rPr>
              <a:t> (KB </a:t>
            </a:r>
            <a:r>
              <a:rPr lang="en-US" sz="1500" dirty="0">
                <a:latin typeface="Corbel" panose="020B0503020204020204" pitchFamily="34" charset="0"/>
                <a:sym typeface="Symbol" panose="05050102010706020507" pitchFamily="18" charset="2"/>
              </a:rPr>
              <a:t> </a:t>
            </a:r>
            <a:r>
              <a:rPr lang="en-US" sz="1500" dirty="0">
                <a:latin typeface="Corbel" panose="020B050302020402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¬a</a:t>
            </a:r>
            <a:r>
              <a:rPr lang="en-US" sz="1500" dirty="0">
                <a:latin typeface="Corbel" panose="020B0503020204020204" pitchFamily="34" charset="0"/>
              </a:rPr>
              <a:t>) is </a:t>
            </a:r>
            <a:r>
              <a:rPr lang="en-US" sz="1500" dirty="0" err="1">
                <a:latin typeface="Corbel" panose="020B0503020204020204" pitchFamily="34" charset="0"/>
              </a:rPr>
              <a:t>unsatisfiable</a:t>
            </a:r>
            <a:endParaRPr lang="en-US" sz="1500" dirty="0">
              <a:latin typeface="Corbel" panose="020B0503020204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1500" dirty="0">
                <a:latin typeface="Corbel" panose="020B0503020204020204" pitchFamily="34" charset="0"/>
              </a:rPr>
              <a:t>proof by contradiction</a:t>
            </a:r>
          </a:p>
        </p:txBody>
      </p:sp>
    </p:spTree>
    <p:extLst>
      <p:ext uri="{BB962C8B-B14F-4D97-AF65-F5344CB8AC3E}">
        <p14:creationId xmlns:p14="http://schemas.microsoft.com/office/powerpoint/2010/main" val="216024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6D89-12B2-4270-85D6-37EC46D11DC0}" type="slidenum">
              <a:rPr lang="en-US"/>
              <a:pPr/>
              <a:t>37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Reasoning Patterns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rbel" panose="020B0503020204020204" pitchFamily="34" charset="0"/>
              </a:rPr>
              <a:t>Inference Rules</a:t>
            </a:r>
          </a:p>
          <a:p>
            <a:pPr lvl="1">
              <a:lnSpc>
                <a:spcPct val="80000"/>
              </a:lnSpc>
            </a:pPr>
            <a:r>
              <a:rPr lang="en-US" sz="1400" dirty="0">
                <a:latin typeface="Corbel" panose="020B0503020204020204" pitchFamily="34" charset="0"/>
              </a:rPr>
              <a:t>Patterns of inference that can be applied to derive chains of conclusions that lead to the desired goal.</a:t>
            </a:r>
          </a:p>
          <a:p>
            <a:pPr lvl="1">
              <a:lnSpc>
                <a:spcPct val="80000"/>
              </a:lnSpc>
            </a:pPr>
            <a:endParaRPr lang="en-US" sz="1400" dirty="0">
              <a:latin typeface="Corbel" panose="020B0503020204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rbel" panose="020B0503020204020204" pitchFamily="34" charset="0"/>
              </a:rPr>
              <a:t>Modus Ponens</a:t>
            </a:r>
          </a:p>
          <a:p>
            <a:pPr lvl="1">
              <a:lnSpc>
                <a:spcPct val="80000"/>
              </a:lnSpc>
            </a:pPr>
            <a:r>
              <a:rPr lang="en-US" sz="1400" dirty="0">
                <a:latin typeface="Corbel" panose="020B0503020204020204" pitchFamily="34" charset="0"/>
              </a:rPr>
              <a:t>Given: S1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 </a:t>
            </a:r>
            <a:r>
              <a:rPr lang="en-US" sz="1400" dirty="0">
                <a:latin typeface="Corbel" panose="020B0503020204020204" pitchFamily="34" charset="0"/>
                <a:sym typeface="Symbol" panose="05050102010706020507" pitchFamily="18" charset="2"/>
              </a:rPr>
              <a:t>S2 and S1, derive S2</a:t>
            </a:r>
            <a:endParaRPr lang="en-US" sz="1400" dirty="0">
              <a:latin typeface="Corbel" panose="020B0503020204020204" pitchFamily="34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rbel" panose="020B0503020204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rbel" panose="020B0503020204020204" pitchFamily="34" charset="0"/>
              </a:rPr>
              <a:t>And-Elimination</a:t>
            </a:r>
          </a:p>
          <a:p>
            <a:pPr lvl="1">
              <a:lnSpc>
                <a:spcPct val="80000"/>
              </a:lnSpc>
            </a:pPr>
            <a:r>
              <a:rPr lang="en-US" sz="1400" dirty="0">
                <a:latin typeface="Corbel" panose="020B0503020204020204" pitchFamily="34" charset="0"/>
              </a:rPr>
              <a:t>Given: </a:t>
            </a:r>
            <a:r>
              <a:rPr lang="en-US" sz="1400" dirty="0">
                <a:latin typeface="Corbel" panose="020B0503020204020204" pitchFamily="34" charset="0"/>
                <a:sym typeface="Symbol" panose="05050102010706020507" pitchFamily="18" charset="2"/>
              </a:rPr>
              <a:t>S1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</a:t>
            </a:r>
            <a:r>
              <a:rPr lang="en-US" sz="1400" dirty="0">
                <a:latin typeface="Corbel" panose="020B0503020204020204" pitchFamily="34" charset="0"/>
                <a:sym typeface="Symbol" panose="05050102010706020507" pitchFamily="18" charset="2"/>
              </a:rPr>
              <a:t> S2, derive S1</a:t>
            </a:r>
          </a:p>
          <a:p>
            <a:pPr lvl="1">
              <a:lnSpc>
                <a:spcPct val="80000"/>
              </a:lnSpc>
            </a:pPr>
            <a:r>
              <a:rPr lang="en-US" sz="1400" dirty="0">
                <a:latin typeface="Corbel" panose="020B0503020204020204" pitchFamily="34" charset="0"/>
                <a:sym typeface="Symbol" panose="05050102010706020507" pitchFamily="18" charset="2"/>
              </a:rPr>
              <a:t>Given: S1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</a:t>
            </a:r>
            <a:r>
              <a:rPr lang="en-US" sz="1400" dirty="0">
                <a:latin typeface="Corbel" panose="020B0503020204020204" pitchFamily="34" charset="0"/>
                <a:sym typeface="Symbol" panose="05050102010706020507" pitchFamily="18" charset="2"/>
              </a:rPr>
              <a:t> S2, derive S2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rbel" panose="020B0503020204020204" pitchFamily="34" charset="0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rbel" panose="020B0503020204020204" pitchFamily="34" charset="0"/>
                <a:sym typeface="Symbol" panose="05050102010706020507" pitchFamily="18" charset="2"/>
              </a:rPr>
              <a:t>DeMorgan’s</a:t>
            </a:r>
            <a:r>
              <a:rPr lang="en-US" sz="1600" dirty="0">
                <a:latin typeface="Corbel" panose="020B0503020204020204" pitchFamily="34" charset="0"/>
                <a:sym typeface="Symbol" panose="05050102010706020507" pitchFamily="18" charset="2"/>
              </a:rPr>
              <a:t> Law</a:t>
            </a:r>
          </a:p>
          <a:p>
            <a:pPr lvl="1">
              <a:lnSpc>
                <a:spcPct val="80000"/>
              </a:lnSpc>
            </a:pPr>
            <a:r>
              <a:rPr lang="en-US" sz="1400" dirty="0">
                <a:latin typeface="Corbel" panose="020B0503020204020204" pitchFamily="34" charset="0"/>
                <a:sym typeface="Symbol" panose="05050102010706020507" pitchFamily="18" charset="2"/>
              </a:rPr>
              <a:t>Given: 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( </a:t>
            </a:r>
            <a:r>
              <a:rPr lang="en-US" sz="1400" dirty="0">
                <a:latin typeface="Corbel" panose="020B0503020204020204" pitchFamily="34" charset="0"/>
              </a:rPr>
              <a:t>A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 </a:t>
            </a:r>
            <a:r>
              <a:rPr lang="en-US" sz="1400" dirty="0">
                <a:latin typeface="Corbel" panose="020B0503020204020204" pitchFamily="34" charset="0"/>
                <a:sym typeface="Symbol" panose="05050102010706020507" pitchFamily="18" charset="2"/>
              </a:rPr>
              <a:t>B) derive A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 </a:t>
            </a:r>
            <a:r>
              <a:rPr lang="en-US" sz="1400" dirty="0">
                <a:latin typeface="Corbel" panose="020B0503020204020204" pitchFamily="34" charset="0"/>
                <a:sym typeface="Symbol" panose="05050102010706020507" pitchFamily="18" charset="2"/>
              </a:rPr>
              <a:t>B</a:t>
            </a:r>
          </a:p>
          <a:p>
            <a:pPr lvl="1">
              <a:lnSpc>
                <a:spcPct val="80000"/>
              </a:lnSpc>
            </a:pPr>
            <a:r>
              <a:rPr lang="en-US" sz="1400" dirty="0">
                <a:latin typeface="Corbel" panose="020B0503020204020204" pitchFamily="34" charset="0"/>
                <a:sym typeface="Symbol" panose="05050102010706020507" pitchFamily="18" charset="2"/>
              </a:rPr>
              <a:t>Given: 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( </a:t>
            </a:r>
            <a:r>
              <a:rPr lang="en-US" sz="1400" dirty="0">
                <a:latin typeface="Corbel" panose="020B0503020204020204" pitchFamily="34" charset="0"/>
              </a:rPr>
              <a:t>A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 </a:t>
            </a:r>
            <a:r>
              <a:rPr lang="en-US" sz="1400" dirty="0">
                <a:latin typeface="Corbel" panose="020B0503020204020204" pitchFamily="34" charset="0"/>
                <a:sym typeface="Symbol" panose="05050102010706020507" pitchFamily="18" charset="2"/>
              </a:rPr>
              <a:t>B) derive A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 </a:t>
            </a:r>
            <a:r>
              <a:rPr lang="en-US" sz="1400" dirty="0">
                <a:latin typeface="Corbel" panose="020B0503020204020204" pitchFamily="34" charset="0"/>
                <a:sym typeface="Symbol" panose="05050102010706020507" pitchFamily="18" charset="2"/>
              </a:rPr>
              <a:t>B</a:t>
            </a:r>
          </a:p>
          <a:p>
            <a:pPr lvl="1">
              <a:lnSpc>
                <a:spcPct val="80000"/>
              </a:lnSpc>
            </a:pPr>
            <a:endParaRPr lang="en-US" sz="135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1535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0EEF-1153-4F00-BF04-43E3612D344B}" type="slidenum">
              <a:rPr lang="en-US"/>
              <a:pPr/>
              <a:t>38</a:t>
            </a:fld>
            <a:endParaRPr lang="en-US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-925380" y="235338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rgbClr val="D3A90F"/>
                </a:solidFill>
              </a:rPr>
              <a:t>Reasoning Patterns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6260" y="1693549"/>
            <a:ext cx="4038600" cy="33944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/>
              <a:t>And Elimination</a:t>
            </a:r>
          </a:p>
          <a:p>
            <a:pPr>
              <a:lnSpc>
                <a:spcPct val="90000"/>
              </a:lnSpc>
            </a:pPr>
            <a:endParaRPr lang="en-US" sz="2100" dirty="0"/>
          </a:p>
          <a:p>
            <a:pPr>
              <a:lnSpc>
                <a:spcPct val="90000"/>
              </a:lnSpc>
            </a:pP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100" dirty="0"/>
              <a:t>From a conjunction, any of the conjuncts can be inferred</a:t>
            </a:r>
          </a:p>
          <a:p>
            <a:pPr>
              <a:lnSpc>
                <a:spcPct val="90000"/>
              </a:lnSpc>
            </a:pP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1350" dirty="0"/>
              <a:t>(</a:t>
            </a:r>
            <a:r>
              <a:rPr lang="en-US" sz="1350" dirty="0" err="1"/>
              <a:t>WumpusAhead</a:t>
            </a:r>
            <a:r>
              <a:rPr lang="en-US" sz="1350" dirty="0"/>
              <a:t> </a:t>
            </a:r>
            <a:r>
              <a:rPr lang="en-US" sz="1350" dirty="0">
                <a:sym typeface="Symbol" panose="05050102010706020507" pitchFamily="18" charset="2"/>
              </a:rPr>
              <a:t> </a:t>
            </a:r>
            <a:r>
              <a:rPr lang="en-US" sz="1350" dirty="0" err="1"/>
              <a:t>WumpusAlive</a:t>
            </a:r>
            <a:r>
              <a:rPr lang="en-US" sz="1350" dirty="0"/>
              <a:t>), </a:t>
            </a:r>
            <a:r>
              <a:rPr lang="en-US" sz="1350" dirty="0" err="1"/>
              <a:t>WumpusAlive</a:t>
            </a:r>
            <a:r>
              <a:rPr lang="en-US" sz="1350" dirty="0"/>
              <a:t> can be inferred</a:t>
            </a:r>
          </a:p>
        </p:txBody>
      </p:sp>
      <p:sp>
        <p:nvSpPr>
          <p:cNvPr id="366600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509713"/>
            <a:ext cx="4038600" cy="33944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/>
              <a:t>Modus Ponens</a:t>
            </a:r>
          </a:p>
          <a:p>
            <a:pPr>
              <a:lnSpc>
                <a:spcPct val="90000"/>
              </a:lnSpc>
            </a:pPr>
            <a:endParaRPr lang="en-US" sz="2100" dirty="0"/>
          </a:p>
          <a:p>
            <a:pPr>
              <a:lnSpc>
                <a:spcPct val="90000"/>
              </a:lnSpc>
            </a:pP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100" dirty="0"/>
              <a:t>Whenever sentences of the form </a:t>
            </a:r>
            <a:r>
              <a:rPr lang="en-US" sz="2100" dirty="0">
                <a:latin typeface="Symbol" panose="05050102010706020507" pitchFamily="18" charset="2"/>
              </a:rPr>
              <a:t>a</a:t>
            </a:r>
            <a:r>
              <a:rPr lang="en-US" sz="2100" dirty="0"/>
              <a:t> </a:t>
            </a:r>
            <a:r>
              <a:rPr lang="en-US" sz="2100" dirty="0">
                <a:sym typeface="Symbol" panose="05050102010706020507" pitchFamily="18" charset="2"/>
              </a:rPr>
              <a:t></a:t>
            </a:r>
            <a:r>
              <a:rPr lang="en-US" sz="2100" dirty="0"/>
              <a:t> </a:t>
            </a:r>
            <a:r>
              <a:rPr lang="en-US" sz="2100" dirty="0">
                <a:latin typeface="Symbol" panose="05050102010706020507" pitchFamily="18" charset="2"/>
              </a:rPr>
              <a:t>b</a:t>
            </a:r>
            <a:r>
              <a:rPr lang="en-US" sz="2100" dirty="0"/>
              <a:t> and </a:t>
            </a:r>
            <a:r>
              <a:rPr lang="en-US" sz="2100" dirty="0">
                <a:latin typeface="Symbol" panose="05050102010706020507" pitchFamily="18" charset="2"/>
              </a:rPr>
              <a:t>a</a:t>
            </a:r>
            <a:r>
              <a:rPr lang="en-US" sz="2100" dirty="0"/>
              <a:t> are given, then sentence </a:t>
            </a:r>
            <a:r>
              <a:rPr lang="en-US" sz="2100" dirty="0">
                <a:latin typeface="Symbol" panose="05050102010706020507" pitchFamily="18" charset="2"/>
              </a:rPr>
              <a:t>b</a:t>
            </a:r>
            <a:r>
              <a:rPr lang="en-US" sz="2100" dirty="0"/>
              <a:t> can be inferred</a:t>
            </a:r>
          </a:p>
          <a:p>
            <a:pPr>
              <a:lnSpc>
                <a:spcPct val="90000"/>
              </a:lnSpc>
            </a:pPr>
            <a:r>
              <a:rPr lang="en-US" sz="1350" dirty="0"/>
              <a:t>(</a:t>
            </a:r>
            <a:r>
              <a:rPr lang="en-US" sz="1350" dirty="0" err="1"/>
              <a:t>WumpusAhead</a:t>
            </a:r>
            <a:r>
              <a:rPr lang="en-US" sz="1350" dirty="0"/>
              <a:t> </a:t>
            </a:r>
            <a:r>
              <a:rPr lang="en-US" sz="1350" dirty="0">
                <a:sym typeface="Symbol" panose="05050102010706020507" pitchFamily="18" charset="2"/>
              </a:rPr>
              <a:t> </a:t>
            </a:r>
            <a:r>
              <a:rPr lang="en-US" sz="1350" dirty="0" err="1"/>
              <a:t>WumpusAlive</a:t>
            </a:r>
            <a:r>
              <a:rPr lang="en-US" sz="1350" dirty="0"/>
              <a:t>) </a:t>
            </a:r>
            <a:r>
              <a:rPr lang="en-US" sz="1350" dirty="0">
                <a:sym typeface="Symbol" panose="05050102010706020507" pitchFamily="18" charset="2"/>
              </a:rPr>
              <a:t> </a:t>
            </a:r>
            <a:r>
              <a:rPr lang="en-US" sz="1350" dirty="0"/>
              <a:t>Shoot and (</a:t>
            </a:r>
            <a:r>
              <a:rPr lang="en-US" sz="1350" dirty="0" err="1"/>
              <a:t>WumpusAhead</a:t>
            </a:r>
            <a:r>
              <a:rPr lang="en-US" sz="1350" dirty="0"/>
              <a:t> </a:t>
            </a:r>
            <a:r>
              <a:rPr lang="en-US" sz="1350" dirty="0">
                <a:sym typeface="Symbol" panose="05050102010706020507" pitchFamily="18" charset="2"/>
              </a:rPr>
              <a:t> </a:t>
            </a:r>
            <a:r>
              <a:rPr lang="en-US" sz="1350" dirty="0" err="1"/>
              <a:t>WumpusAlive</a:t>
            </a:r>
            <a:r>
              <a:rPr lang="en-US" sz="1350" dirty="0"/>
              <a:t>), Shoot can be inferred</a:t>
            </a:r>
          </a:p>
        </p:txBody>
      </p:sp>
      <p:graphicFrame>
        <p:nvGraphicFramePr>
          <p:cNvPr id="366598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486400" y="1714500"/>
          <a:ext cx="10858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3" imgW="838080" imgH="419040" progId="Equation.3">
                  <p:embed/>
                </p:oleObj>
              </mc:Choice>
              <mc:Fallback>
                <p:oleObj name="Equation" r:id="rId3" imgW="838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714500"/>
                        <a:ext cx="10858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03" name="Object 11"/>
          <p:cNvGraphicFramePr>
            <a:graphicFrameLocks noChangeAspect="1"/>
          </p:cNvGraphicFramePr>
          <p:nvPr/>
        </p:nvGraphicFramePr>
        <p:xfrm>
          <a:off x="2457450" y="1714500"/>
          <a:ext cx="614363" cy="577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5" imgW="419040" imgH="393480" progId="Equation.3">
                  <p:embed/>
                </p:oleObj>
              </mc:Choice>
              <mc:Fallback>
                <p:oleObj name="Equation" r:id="rId5" imgW="419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1714500"/>
                        <a:ext cx="614363" cy="577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509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51-E55A-4036-833C-E072D720E9D3}" type="slidenum">
              <a:rPr lang="en-US"/>
              <a:pPr/>
              <a:t>39</a:t>
            </a:fld>
            <a:endParaRPr lang="en-US"/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55" y="560505"/>
            <a:ext cx="8246070" cy="6108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rbel" panose="020B0503020204020204" pitchFamily="34" charset="0"/>
              </a:rPr>
              <a:t>Example Proof By Deduction</a:t>
            </a:r>
          </a:p>
        </p:txBody>
      </p:sp>
      <p:sp>
        <p:nvSpPr>
          <p:cNvPr id="36762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Knowledge</a:t>
            </a:r>
          </a:p>
          <a:p>
            <a:pPr lvl="1">
              <a:buFontTx/>
              <a:buNone/>
            </a:pPr>
            <a:r>
              <a:rPr lang="en-US" sz="1500" dirty="0"/>
              <a:t>S1: B</a:t>
            </a:r>
            <a:r>
              <a:rPr lang="en-US" sz="1500" baseline="-25000" dirty="0"/>
              <a:t>22 </a:t>
            </a:r>
            <a:r>
              <a:rPr lang="en-US" sz="1500" b="1" dirty="0">
                <a:sym typeface="Symbol" panose="05050102010706020507" pitchFamily="18" charset="2"/>
              </a:rPr>
              <a:t> ( </a:t>
            </a:r>
            <a:r>
              <a:rPr lang="en-US" sz="1500" dirty="0"/>
              <a:t>P</a:t>
            </a:r>
            <a:r>
              <a:rPr lang="en-US" sz="1500" baseline="-25000" dirty="0"/>
              <a:t>21 </a:t>
            </a:r>
            <a:r>
              <a:rPr lang="en-US" sz="1500" b="1" dirty="0">
                <a:sym typeface="Symbol" panose="05050102010706020507" pitchFamily="18" charset="2"/>
              </a:rPr>
              <a:t> </a:t>
            </a:r>
            <a:r>
              <a:rPr lang="en-US" sz="1500" dirty="0"/>
              <a:t>P</a:t>
            </a:r>
            <a:r>
              <a:rPr lang="en-US" sz="1500" baseline="-25000" dirty="0"/>
              <a:t>23 </a:t>
            </a:r>
            <a:r>
              <a:rPr lang="en-US" sz="1500" b="1" dirty="0">
                <a:sym typeface="Symbol" panose="05050102010706020507" pitchFamily="18" charset="2"/>
              </a:rPr>
              <a:t> </a:t>
            </a:r>
            <a:r>
              <a:rPr lang="en-US" sz="1500" dirty="0"/>
              <a:t>P</a:t>
            </a:r>
            <a:r>
              <a:rPr lang="en-US" sz="1500" baseline="-25000" dirty="0"/>
              <a:t>12 </a:t>
            </a:r>
            <a:r>
              <a:rPr lang="en-US" sz="1500" b="1" dirty="0">
                <a:sym typeface="Symbol" panose="05050102010706020507" pitchFamily="18" charset="2"/>
              </a:rPr>
              <a:t> </a:t>
            </a:r>
            <a:r>
              <a:rPr lang="en-US" sz="1500" dirty="0"/>
              <a:t>P</a:t>
            </a:r>
            <a:r>
              <a:rPr lang="en-US" sz="1500" baseline="-25000" dirty="0"/>
              <a:t>32 </a:t>
            </a:r>
            <a:r>
              <a:rPr lang="en-US" sz="1500" dirty="0"/>
              <a:t>)			</a:t>
            </a:r>
            <a:r>
              <a:rPr lang="en-US" sz="1500" i="1" dirty="0"/>
              <a:t>rule</a:t>
            </a:r>
            <a:endParaRPr lang="en-US" sz="1500" dirty="0"/>
          </a:p>
          <a:p>
            <a:pPr lvl="1">
              <a:buFontTx/>
              <a:buNone/>
            </a:pPr>
            <a:r>
              <a:rPr lang="en-US" sz="1500" dirty="0">
                <a:sym typeface="Symbol" panose="05050102010706020507" pitchFamily="18" charset="2"/>
              </a:rPr>
              <a:t>S2: </a:t>
            </a:r>
            <a:r>
              <a:rPr lang="en-US" sz="1500" dirty="0"/>
              <a:t>B</a:t>
            </a:r>
            <a:r>
              <a:rPr lang="en-US" sz="1500" baseline="-25000" dirty="0"/>
              <a:t>22					</a:t>
            </a:r>
            <a:r>
              <a:rPr lang="en-US" sz="1500" i="1" dirty="0" smtClean="0"/>
              <a:t>observation</a:t>
            </a:r>
            <a:endParaRPr lang="en-US" sz="1500" dirty="0"/>
          </a:p>
          <a:p>
            <a:r>
              <a:rPr lang="en-US" dirty="0"/>
              <a:t>Inferences</a:t>
            </a:r>
          </a:p>
          <a:p>
            <a:pPr lvl="1">
              <a:buFontTx/>
              <a:buNone/>
            </a:pPr>
            <a:r>
              <a:rPr lang="en-US" sz="1500" dirty="0"/>
              <a:t>S3: (B</a:t>
            </a:r>
            <a:r>
              <a:rPr lang="en-US" sz="1500" baseline="-25000" dirty="0"/>
              <a:t>22 </a:t>
            </a:r>
            <a:r>
              <a:rPr lang="en-US" sz="1500" b="1" dirty="0">
                <a:sym typeface="Symbol" panose="05050102010706020507" pitchFamily="18" charset="2"/>
              </a:rPr>
              <a:t>  (</a:t>
            </a:r>
            <a:r>
              <a:rPr lang="en-US" sz="1500" dirty="0"/>
              <a:t>P</a:t>
            </a:r>
            <a:r>
              <a:rPr lang="en-US" sz="1500" baseline="-25000" dirty="0"/>
              <a:t>21 </a:t>
            </a:r>
            <a:r>
              <a:rPr lang="en-US" sz="1500" b="1" dirty="0">
                <a:sym typeface="Symbol" panose="05050102010706020507" pitchFamily="18" charset="2"/>
              </a:rPr>
              <a:t> </a:t>
            </a:r>
            <a:r>
              <a:rPr lang="en-US" sz="1500" dirty="0"/>
              <a:t>P</a:t>
            </a:r>
            <a:r>
              <a:rPr lang="en-US" sz="1500" baseline="-25000" dirty="0"/>
              <a:t>23 </a:t>
            </a:r>
            <a:r>
              <a:rPr lang="en-US" sz="1500" b="1" dirty="0">
                <a:sym typeface="Symbol" panose="05050102010706020507" pitchFamily="18" charset="2"/>
              </a:rPr>
              <a:t> </a:t>
            </a:r>
            <a:r>
              <a:rPr lang="en-US" sz="1500" dirty="0"/>
              <a:t>P</a:t>
            </a:r>
            <a:r>
              <a:rPr lang="en-US" sz="1500" baseline="-25000" dirty="0"/>
              <a:t>12 </a:t>
            </a:r>
            <a:r>
              <a:rPr lang="en-US" sz="1500" b="1" dirty="0">
                <a:sym typeface="Symbol" panose="05050102010706020507" pitchFamily="18" charset="2"/>
              </a:rPr>
              <a:t> </a:t>
            </a:r>
            <a:r>
              <a:rPr lang="en-US" sz="1500" dirty="0"/>
              <a:t>P</a:t>
            </a:r>
            <a:r>
              <a:rPr lang="en-US" sz="1500" baseline="-25000" dirty="0"/>
              <a:t>32 </a:t>
            </a:r>
            <a:r>
              <a:rPr lang="en-US" sz="1500" dirty="0"/>
              <a:t>))</a:t>
            </a:r>
            <a:r>
              <a:rPr lang="en-US" sz="1500" b="1" dirty="0">
                <a:sym typeface="Symbol" panose="05050102010706020507" pitchFamily="18" charset="2"/>
              </a:rPr>
              <a:t></a:t>
            </a:r>
            <a:br>
              <a:rPr lang="en-US" sz="1500" b="1" dirty="0">
                <a:sym typeface="Symbol" panose="05050102010706020507" pitchFamily="18" charset="2"/>
              </a:rPr>
            </a:br>
            <a:r>
              <a:rPr lang="en-US" sz="1500" b="1" dirty="0">
                <a:sym typeface="Symbol" panose="05050102010706020507" pitchFamily="18" charset="2"/>
              </a:rPr>
              <a:t>     ((</a:t>
            </a:r>
            <a:r>
              <a:rPr lang="en-US" sz="1500" dirty="0"/>
              <a:t>P</a:t>
            </a:r>
            <a:r>
              <a:rPr lang="en-US" sz="1500" baseline="-25000" dirty="0"/>
              <a:t>21 </a:t>
            </a:r>
            <a:r>
              <a:rPr lang="en-US" sz="1500" b="1" dirty="0">
                <a:sym typeface="Symbol" panose="05050102010706020507" pitchFamily="18" charset="2"/>
              </a:rPr>
              <a:t> </a:t>
            </a:r>
            <a:r>
              <a:rPr lang="en-US" sz="1500" dirty="0"/>
              <a:t>P</a:t>
            </a:r>
            <a:r>
              <a:rPr lang="en-US" sz="1500" baseline="-25000" dirty="0"/>
              <a:t>23 </a:t>
            </a:r>
            <a:r>
              <a:rPr lang="en-US" sz="1500" b="1" dirty="0">
                <a:sym typeface="Symbol" panose="05050102010706020507" pitchFamily="18" charset="2"/>
              </a:rPr>
              <a:t> </a:t>
            </a:r>
            <a:r>
              <a:rPr lang="en-US" sz="1500" dirty="0"/>
              <a:t>P</a:t>
            </a:r>
            <a:r>
              <a:rPr lang="en-US" sz="1500" baseline="-25000" dirty="0"/>
              <a:t>12 </a:t>
            </a:r>
            <a:r>
              <a:rPr lang="en-US" sz="1500" b="1" dirty="0">
                <a:sym typeface="Symbol" panose="05050102010706020507" pitchFamily="18" charset="2"/>
              </a:rPr>
              <a:t> </a:t>
            </a:r>
            <a:r>
              <a:rPr lang="en-US" sz="1500" dirty="0"/>
              <a:t>P</a:t>
            </a:r>
            <a:r>
              <a:rPr lang="en-US" sz="1500" baseline="-25000" dirty="0"/>
              <a:t>32 </a:t>
            </a:r>
            <a:r>
              <a:rPr lang="en-US" sz="1500" dirty="0"/>
              <a:t>) </a:t>
            </a:r>
            <a:r>
              <a:rPr lang="en-US" sz="1500" b="1" dirty="0">
                <a:sym typeface="Symbol" panose="05050102010706020507" pitchFamily="18" charset="2"/>
              </a:rPr>
              <a:t></a:t>
            </a:r>
            <a:r>
              <a:rPr lang="en-US" sz="1500" dirty="0"/>
              <a:t> B</a:t>
            </a:r>
            <a:r>
              <a:rPr lang="en-US" sz="1500" baseline="-25000" dirty="0"/>
              <a:t>22</a:t>
            </a:r>
            <a:r>
              <a:rPr lang="en-US" sz="1500" dirty="0"/>
              <a:t>)    		</a:t>
            </a:r>
            <a:r>
              <a:rPr lang="en-US" sz="1500" i="1" dirty="0"/>
              <a:t>[S1,bi </a:t>
            </a:r>
            <a:r>
              <a:rPr lang="en-US" sz="1500" i="1" dirty="0" err="1"/>
              <a:t>elim</a:t>
            </a:r>
            <a:r>
              <a:rPr lang="en-US" sz="1500" i="1" dirty="0"/>
              <a:t>]</a:t>
            </a:r>
          </a:p>
          <a:p>
            <a:pPr lvl="1">
              <a:buFontTx/>
              <a:buNone/>
            </a:pPr>
            <a:r>
              <a:rPr lang="en-US" sz="1500" dirty="0"/>
              <a:t>S4: </a:t>
            </a:r>
            <a:r>
              <a:rPr lang="en-US" sz="1500" b="1" dirty="0">
                <a:sym typeface="Symbol" panose="05050102010706020507" pitchFamily="18" charset="2"/>
              </a:rPr>
              <a:t>((</a:t>
            </a:r>
            <a:r>
              <a:rPr lang="en-US" sz="1500" dirty="0"/>
              <a:t>P</a:t>
            </a:r>
            <a:r>
              <a:rPr lang="en-US" sz="1500" baseline="-25000" dirty="0"/>
              <a:t>21 </a:t>
            </a:r>
            <a:r>
              <a:rPr lang="en-US" sz="1500" b="1" dirty="0">
                <a:sym typeface="Symbol" panose="05050102010706020507" pitchFamily="18" charset="2"/>
              </a:rPr>
              <a:t> </a:t>
            </a:r>
            <a:r>
              <a:rPr lang="en-US" sz="1500" dirty="0"/>
              <a:t>P</a:t>
            </a:r>
            <a:r>
              <a:rPr lang="en-US" sz="1500" baseline="-25000" dirty="0"/>
              <a:t>23 </a:t>
            </a:r>
            <a:r>
              <a:rPr lang="en-US" sz="1500" b="1" dirty="0">
                <a:sym typeface="Symbol" panose="05050102010706020507" pitchFamily="18" charset="2"/>
              </a:rPr>
              <a:t> </a:t>
            </a:r>
            <a:r>
              <a:rPr lang="en-US" sz="1500" dirty="0"/>
              <a:t>P</a:t>
            </a:r>
            <a:r>
              <a:rPr lang="en-US" sz="1500" baseline="-25000" dirty="0"/>
              <a:t>12 </a:t>
            </a:r>
            <a:r>
              <a:rPr lang="en-US" sz="1500" b="1" dirty="0">
                <a:sym typeface="Symbol" panose="05050102010706020507" pitchFamily="18" charset="2"/>
              </a:rPr>
              <a:t> </a:t>
            </a:r>
            <a:r>
              <a:rPr lang="en-US" sz="1500" dirty="0"/>
              <a:t>P</a:t>
            </a:r>
            <a:r>
              <a:rPr lang="en-US" sz="1500" baseline="-25000" dirty="0"/>
              <a:t>32 </a:t>
            </a:r>
            <a:r>
              <a:rPr lang="en-US" sz="1500" dirty="0"/>
              <a:t>) </a:t>
            </a:r>
            <a:r>
              <a:rPr lang="en-US" sz="1500" b="1" dirty="0">
                <a:sym typeface="Symbol" panose="05050102010706020507" pitchFamily="18" charset="2"/>
              </a:rPr>
              <a:t></a:t>
            </a:r>
            <a:r>
              <a:rPr lang="en-US" sz="1500" dirty="0"/>
              <a:t> B</a:t>
            </a:r>
            <a:r>
              <a:rPr lang="en-US" sz="1500" baseline="-25000" dirty="0"/>
              <a:t>22</a:t>
            </a:r>
            <a:r>
              <a:rPr lang="en-US" sz="1500" dirty="0"/>
              <a:t>)      		</a:t>
            </a:r>
            <a:r>
              <a:rPr lang="en-US" sz="1500" i="1" dirty="0"/>
              <a:t>[S3, and </a:t>
            </a:r>
            <a:r>
              <a:rPr lang="en-US" sz="1500" i="1" dirty="0" err="1"/>
              <a:t>elim</a:t>
            </a:r>
            <a:r>
              <a:rPr lang="en-US" sz="1500" i="1" dirty="0"/>
              <a:t>]</a:t>
            </a:r>
            <a:endParaRPr lang="en-US" sz="1500" dirty="0"/>
          </a:p>
          <a:p>
            <a:pPr lvl="1">
              <a:buFontTx/>
              <a:buNone/>
            </a:pPr>
            <a:r>
              <a:rPr lang="en-US" sz="1500" dirty="0"/>
              <a:t>S5: </a:t>
            </a:r>
            <a:r>
              <a:rPr lang="en-US" sz="1500" b="1" dirty="0">
                <a:sym typeface="Symbol" panose="05050102010706020507" pitchFamily="18" charset="2"/>
              </a:rPr>
              <a:t>(</a:t>
            </a:r>
            <a:r>
              <a:rPr lang="en-US" sz="1500" dirty="0">
                <a:sym typeface="Symbol" panose="05050102010706020507" pitchFamily="18" charset="2"/>
              </a:rPr>
              <a:t></a:t>
            </a:r>
            <a:r>
              <a:rPr lang="en-US" sz="1500" dirty="0"/>
              <a:t>B</a:t>
            </a:r>
            <a:r>
              <a:rPr lang="en-US" sz="1500" baseline="-25000" dirty="0"/>
              <a:t>22</a:t>
            </a:r>
            <a:r>
              <a:rPr lang="en-US" sz="1500" dirty="0"/>
              <a:t> </a:t>
            </a:r>
            <a:r>
              <a:rPr lang="en-US" sz="1500" b="1" dirty="0">
                <a:sym typeface="Symbol" panose="05050102010706020507" pitchFamily="18" charset="2"/>
              </a:rPr>
              <a:t></a:t>
            </a:r>
            <a:r>
              <a:rPr lang="en-US" sz="1500" baseline="-25000" dirty="0"/>
              <a:t> </a:t>
            </a:r>
            <a:r>
              <a:rPr lang="en-US" sz="1500" dirty="0">
                <a:sym typeface="Symbol" panose="05050102010706020507" pitchFamily="18" charset="2"/>
              </a:rPr>
              <a:t></a:t>
            </a:r>
            <a:r>
              <a:rPr lang="en-US" sz="1500" b="1" dirty="0">
                <a:sym typeface="Symbol" panose="05050102010706020507" pitchFamily="18" charset="2"/>
              </a:rPr>
              <a:t>( </a:t>
            </a:r>
            <a:r>
              <a:rPr lang="en-US" sz="1500" dirty="0"/>
              <a:t>P</a:t>
            </a:r>
            <a:r>
              <a:rPr lang="en-US" sz="1500" baseline="-25000" dirty="0"/>
              <a:t>21 </a:t>
            </a:r>
            <a:r>
              <a:rPr lang="en-US" sz="1500" b="1" dirty="0">
                <a:sym typeface="Symbol" panose="05050102010706020507" pitchFamily="18" charset="2"/>
              </a:rPr>
              <a:t> </a:t>
            </a:r>
            <a:r>
              <a:rPr lang="en-US" sz="1500" dirty="0"/>
              <a:t>P</a:t>
            </a:r>
            <a:r>
              <a:rPr lang="en-US" sz="1500" baseline="-25000" dirty="0"/>
              <a:t>23 </a:t>
            </a:r>
            <a:r>
              <a:rPr lang="en-US" sz="1500" b="1" dirty="0">
                <a:sym typeface="Symbol" panose="05050102010706020507" pitchFamily="18" charset="2"/>
              </a:rPr>
              <a:t> </a:t>
            </a:r>
            <a:r>
              <a:rPr lang="en-US" sz="1500" dirty="0"/>
              <a:t>P</a:t>
            </a:r>
            <a:r>
              <a:rPr lang="en-US" sz="1500" baseline="-25000" dirty="0"/>
              <a:t>12 </a:t>
            </a:r>
            <a:r>
              <a:rPr lang="en-US" sz="1500" b="1" dirty="0">
                <a:sym typeface="Symbol" panose="05050102010706020507" pitchFamily="18" charset="2"/>
              </a:rPr>
              <a:t> </a:t>
            </a:r>
            <a:r>
              <a:rPr lang="en-US" sz="1500" dirty="0"/>
              <a:t>P</a:t>
            </a:r>
            <a:r>
              <a:rPr lang="en-US" sz="1500" baseline="-25000" dirty="0"/>
              <a:t>32 </a:t>
            </a:r>
            <a:r>
              <a:rPr lang="en-US" sz="1500" dirty="0"/>
              <a:t>)) 		</a:t>
            </a:r>
            <a:r>
              <a:rPr lang="en-US" sz="1500" i="1" dirty="0"/>
              <a:t>[</a:t>
            </a:r>
            <a:r>
              <a:rPr lang="en-US" sz="1500" i="1" dirty="0" err="1"/>
              <a:t>contrapos</a:t>
            </a:r>
            <a:r>
              <a:rPr lang="en-US" sz="1500" i="1" dirty="0"/>
              <a:t>]</a:t>
            </a:r>
          </a:p>
          <a:p>
            <a:pPr lvl="1">
              <a:buFontTx/>
              <a:buNone/>
            </a:pPr>
            <a:r>
              <a:rPr lang="en-US" sz="1500" dirty="0"/>
              <a:t>S6: </a:t>
            </a:r>
            <a:r>
              <a:rPr lang="en-US" sz="1500" dirty="0">
                <a:sym typeface="Symbol" panose="05050102010706020507" pitchFamily="18" charset="2"/>
              </a:rPr>
              <a:t></a:t>
            </a:r>
            <a:r>
              <a:rPr lang="en-US" sz="1500" b="1" dirty="0">
                <a:sym typeface="Symbol" panose="05050102010706020507" pitchFamily="18" charset="2"/>
              </a:rPr>
              <a:t>(</a:t>
            </a:r>
            <a:r>
              <a:rPr lang="en-US" sz="1500" dirty="0"/>
              <a:t>P</a:t>
            </a:r>
            <a:r>
              <a:rPr lang="en-US" sz="1500" baseline="-25000" dirty="0"/>
              <a:t>21 </a:t>
            </a:r>
            <a:r>
              <a:rPr lang="en-US" sz="1500" b="1" dirty="0">
                <a:sym typeface="Symbol" panose="05050102010706020507" pitchFamily="18" charset="2"/>
              </a:rPr>
              <a:t> </a:t>
            </a:r>
            <a:r>
              <a:rPr lang="en-US" sz="1500" dirty="0"/>
              <a:t>P</a:t>
            </a:r>
            <a:r>
              <a:rPr lang="en-US" sz="1500" baseline="-25000" dirty="0"/>
              <a:t>23 </a:t>
            </a:r>
            <a:r>
              <a:rPr lang="en-US" sz="1500" b="1" dirty="0">
                <a:sym typeface="Symbol" panose="05050102010706020507" pitchFamily="18" charset="2"/>
              </a:rPr>
              <a:t> </a:t>
            </a:r>
            <a:r>
              <a:rPr lang="en-US" sz="1500" dirty="0"/>
              <a:t>P</a:t>
            </a:r>
            <a:r>
              <a:rPr lang="en-US" sz="1500" baseline="-25000" dirty="0"/>
              <a:t>12 </a:t>
            </a:r>
            <a:r>
              <a:rPr lang="en-US" sz="1500" b="1" dirty="0">
                <a:sym typeface="Symbol" panose="05050102010706020507" pitchFamily="18" charset="2"/>
              </a:rPr>
              <a:t> </a:t>
            </a:r>
            <a:r>
              <a:rPr lang="en-US" sz="1500" dirty="0"/>
              <a:t>P</a:t>
            </a:r>
            <a:r>
              <a:rPr lang="en-US" sz="1500" baseline="-25000" dirty="0"/>
              <a:t>32 </a:t>
            </a:r>
            <a:r>
              <a:rPr lang="en-US" sz="1500" dirty="0"/>
              <a:t>)                 		</a:t>
            </a:r>
            <a:r>
              <a:rPr lang="en-US" sz="1500" i="1" dirty="0"/>
              <a:t>[S2,S6, MP]</a:t>
            </a:r>
            <a:endParaRPr lang="en-US" sz="1500" dirty="0"/>
          </a:p>
          <a:p>
            <a:pPr lvl="1">
              <a:buFontTx/>
              <a:buNone/>
            </a:pPr>
            <a:r>
              <a:rPr lang="en-US" sz="1500" dirty="0"/>
              <a:t>S7: </a:t>
            </a:r>
            <a:r>
              <a:rPr lang="en-US" sz="1500" dirty="0">
                <a:sym typeface="Symbol" panose="05050102010706020507" pitchFamily="18" charset="2"/>
              </a:rPr>
              <a:t></a:t>
            </a:r>
            <a:r>
              <a:rPr lang="en-US" sz="1500" dirty="0"/>
              <a:t>P</a:t>
            </a:r>
            <a:r>
              <a:rPr lang="en-US" sz="1500" baseline="-25000" dirty="0"/>
              <a:t>21 </a:t>
            </a:r>
            <a:r>
              <a:rPr lang="en-US" sz="1500" b="1" dirty="0">
                <a:sym typeface="Symbol" panose="05050102010706020507" pitchFamily="18" charset="2"/>
              </a:rPr>
              <a:t> </a:t>
            </a:r>
            <a:r>
              <a:rPr lang="en-US" sz="1500" dirty="0">
                <a:sym typeface="Symbol" panose="05050102010706020507" pitchFamily="18" charset="2"/>
              </a:rPr>
              <a:t></a:t>
            </a:r>
            <a:r>
              <a:rPr lang="en-US" sz="1500" dirty="0"/>
              <a:t>P</a:t>
            </a:r>
            <a:r>
              <a:rPr lang="en-US" sz="1500" baseline="-25000" dirty="0"/>
              <a:t>23 </a:t>
            </a:r>
            <a:r>
              <a:rPr lang="en-US" sz="1500" b="1" dirty="0">
                <a:sym typeface="Symbol" panose="05050102010706020507" pitchFamily="18" charset="2"/>
              </a:rPr>
              <a:t> </a:t>
            </a:r>
            <a:r>
              <a:rPr lang="en-US" sz="1500" dirty="0">
                <a:sym typeface="Symbol" panose="05050102010706020507" pitchFamily="18" charset="2"/>
              </a:rPr>
              <a:t></a:t>
            </a:r>
            <a:r>
              <a:rPr lang="en-US" sz="1500" dirty="0"/>
              <a:t>P</a:t>
            </a:r>
            <a:r>
              <a:rPr lang="en-US" sz="1500" baseline="-25000" dirty="0"/>
              <a:t>12 </a:t>
            </a:r>
            <a:r>
              <a:rPr lang="en-US" sz="1500" b="1" dirty="0">
                <a:sym typeface="Symbol" panose="05050102010706020507" pitchFamily="18" charset="2"/>
              </a:rPr>
              <a:t> </a:t>
            </a:r>
            <a:r>
              <a:rPr lang="en-US" sz="1500" dirty="0">
                <a:sym typeface="Symbol" panose="05050102010706020507" pitchFamily="18" charset="2"/>
              </a:rPr>
              <a:t></a:t>
            </a:r>
            <a:r>
              <a:rPr lang="en-US" sz="1500" dirty="0"/>
              <a:t>P</a:t>
            </a:r>
            <a:r>
              <a:rPr lang="en-US" sz="1500" baseline="-25000" dirty="0"/>
              <a:t>32              		</a:t>
            </a:r>
            <a:r>
              <a:rPr lang="en-US" sz="1500" i="1" dirty="0" smtClean="0"/>
              <a:t>[</a:t>
            </a:r>
            <a:r>
              <a:rPr lang="en-US" sz="1500" i="1" dirty="0"/>
              <a:t>S6, </a:t>
            </a:r>
            <a:r>
              <a:rPr lang="en-US" sz="1500" i="1" dirty="0" err="1"/>
              <a:t>DeMorg</a:t>
            </a:r>
            <a:r>
              <a:rPr lang="en-US" sz="1500" i="1" dirty="0"/>
              <a:t>]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6914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B0CC-2DE6-46E7-8674-56EA6FC44728}" type="slidenum">
              <a:rPr lang="en-US"/>
              <a:pPr/>
              <a:t>4</a:t>
            </a:fld>
            <a:endParaRPr lang="en-US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rbel" panose="020B0503020204020204" pitchFamily="34" charset="0"/>
              </a:rPr>
              <a:t>Knowledge-Based Agents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 b="1" dirty="0">
                <a:latin typeface="Corbel" panose="020B0503020204020204" pitchFamily="34" charset="0"/>
              </a:rPr>
              <a:t>Central component of a Knowledge-Based Agent is a </a:t>
            </a:r>
            <a:r>
              <a:rPr lang="en-US" sz="2100" b="1" i="1" u="sng" dirty="0">
                <a:latin typeface="Corbel" panose="020B0503020204020204" pitchFamily="34" charset="0"/>
              </a:rPr>
              <a:t>Knowledge-Base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Corbel" panose="020B0503020204020204" pitchFamily="34" charset="0"/>
              </a:rPr>
              <a:t>A set of sentences in a formal language</a:t>
            </a:r>
          </a:p>
          <a:p>
            <a:pPr lvl="2">
              <a:lnSpc>
                <a:spcPct val="90000"/>
              </a:lnSpc>
            </a:pPr>
            <a:r>
              <a:rPr lang="en-US" sz="1500" dirty="0">
                <a:latin typeface="Corbel" panose="020B0503020204020204" pitchFamily="34" charset="0"/>
              </a:rPr>
              <a:t>Sentences are expressed using a knowledge representation language</a:t>
            </a:r>
          </a:p>
          <a:p>
            <a:pPr lvl="2">
              <a:lnSpc>
                <a:spcPct val="90000"/>
              </a:lnSpc>
            </a:pPr>
            <a:endParaRPr lang="en-US" sz="1500" dirty="0">
              <a:latin typeface="Corbel" panose="020B0503020204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100" b="1" dirty="0">
                <a:latin typeface="Corbel" panose="020B0503020204020204" pitchFamily="34" charset="0"/>
              </a:rPr>
              <a:t>Two generic functions: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Corbel" panose="020B0503020204020204" pitchFamily="34" charset="0"/>
              </a:rPr>
              <a:t>TELL - add new sentences (facts) to the KB</a:t>
            </a:r>
          </a:p>
          <a:p>
            <a:pPr lvl="2">
              <a:lnSpc>
                <a:spcPct val="90000"/>
              </a:lnSpc>
            </a:pPr>
            <a:r>
              <a:rPr lang="en-US" sz="1500" dirty="0">
                <a:latin typeface="Corbel" panose="020B0503020204020204" pitchFamily="34" charset="0"/>
              </a:rPr>
              <a:t>“Tell it what it needs to know”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Corbel" panose="020B0503020204020204" pitchFamily="34" charset="0"/>
              </a:rPr>
              <a:t>ASK - query what is known from the KB</a:t>
            </a:r>
          </a:p>
          <a:p>
            <a:pPr lvl="2">
              <a:lnSpc>
                <a:spcPct val="90000"/>
              </a:lnSpc>
            </a:pPr>
            <a:r>
              <a:rPr lang="en-US" sz="1500" dirty="0">
                <a:latin typeface="Corbel" panose="020B0503020204020204" pitchFamily="34" charset="0"/>
              </a:rPr>
              <a:t>“Ask what to do next”</a:t>
            </a:r>
          </a:p>
        </p:txBody>
      </p:sp>
    </p:spTree>
    <p:extLst>
      <p:ext uri="{BB962C8B-B14F-4D97-AF65-F5344CB8AC3E}">
        <p14:creationId xmlns:p14="http://schemas.microsoft.com/office/powerpoint/2010/main" val="244113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B429-61D2-4658-B90F-7BC7424C466D}" type="slidenum">
              <a:rPr lang="en-US"/>
              <a:pPr/>
              <a:t>40</a:t>
            </a:fld>
            <a:endParaRPr lang="en-US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96260" y="433880"/>
            <a:ext cx="8246070" cy="6108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rbel" panose="020B0503020204020204" pitchFamily="34" charset="0"/>
              </a:rPr>
              <a:t>Evaluation of Deductive Inference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/>
              <a:t>Sound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Yes, because the inference rules themselves are sound.  (This can be proven using a truth table argument).</a:t>
            </a:r>
          </a:p>
          <a:p>
            <a:pPr>
              <a:lnSpc>
                <a:spcPct val="90000"/>
              </a:lnSpc>
            </a:pPr>
            <a:r>
              <a:rPr lang="en-US" sz="2100"/>
              <a:t>Complete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If we allow all possible inference rules, we’re searching in an infinite space, hence not complete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If we limit inference rules, we run the risk of leaving out the necessary one…</a:t>
            </a:r>
          </a:p>
          <a:p>
            <a:pPr>
              <a:lnSpc>
                <a:spcPct val="90000"/>
              </a:lnSpc>
            </a:pPr>
            <a:r>
              <a:rPr lang="en-US" sz="2100"/>
              <a:t>Monotonic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If we have a proof, adding information to the DB will not invalidate the proof</a:t>
            </a:r>
          </a:p>
          <a:p>
            <a:pPr>
              <a:lnSpc>
                <a:spcPct val="90000"/>
              </a:lnSpc>
            </a:pPr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102472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93EA-E46D-446C-A914-C7A7FBBACEC8}" type="slidenum">
              <a:rPr lang="en-US"/>
              <a:pPr/>
              <a:t>41</a:t>
            </a:fld>
            <a:endParaRPr lang="en-US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rbel" panose="020B0503020204020204" pitchFamily="34" charset="0"/>
              </a:rPr>
              <a:t>Resolution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100" dirty="0"/>
              <a:t>Resolution allows a complete inference mechanism (search-based) using only one rule of inference</a:t>
            </a:r>
          </a:p>
          <a:p>
            <a:r>
              <a:rPr lang="en-US" sz="2100" dirty="0"/>
              <a:t>Resolution rule:</a:t>
            </a:r>
          </a:p>
          <a:p>
            <a:pPr lvl="1"/>
            <a:r>
              <a:rPr lang="en-US" sz="1800" dirty="0"/>
              <a:t>Given: P</a:t>
            </a:r>
            <a:r>
              <a:rPr lang="en-US" sz="1800" baseline="-25000" dirty="0"/>
              <a:t>1 </a:t>
            </a:r>
            <a:r>
              <a:rPr lang="en-US" sz="1800" b="1" dirty="0">
                <a:sym typeface="Symbol" panose="05050102010706020507" pitchFamily="18" charset="2"/>
              </a:rPr>
              <a:t> </a:t>
            </a:r>
            <a:r>
              <a:rPr lang="en-US" sz="1800" dirty="0"/>
              <a:t>P</a:t>
            </a:r>
            <a:r>
              <a:rPr lang="en-US" sz="1800" baseline="-25000" dirty="0"/>
              <a:t>2 </a:t>
            </a:r>
            <a:r>
              <a:rPr lang="en-US" sz="1800" b="1" dirty="0">
                <a:sym typeface="Symbol" panose="05050102010706020507" pitchFamily="18" charset="2"/>
              </a:rPr>
              <a:t> </a:t>
            </a:r>
            <a:r>
              <a:rPr lang="en-US" sz="1800" dirty="0"/>
              <a:t>P</a:t>
            </a:r>
            <a:r>
              <a:rPr lang="en-US" sz="1800" baseline="-25000" dirty="0"/>
              <a:t>3  …</a:t>
            </a:r>
            <a:r>
              <a:rPr lang="en-US" sz="1800" b="1" dirty="0">
                <a:sym typeface="Symbol" panose="05050102010706020507" pitchFamily="18" charset="2"/>
              </a:rPr>
              <a:t> </a:t>
            </a:r>
            <a:r>
              <a:rPr lang="en-US" sz="1800" dirty="0" err="1"/>
              <a:t>P</a:t>
            </a:r>
            <a:r>
              <a:rPr lang="en-US" sz="1800" baseline="-25000" dirty="0" err="1"/>
              <a:t>n</a:t>
            </a:r>
            <a:r>
              <a:rPr lang="en-US" sz="1800" baseline="-25000" dirty="0"/>
              <a:t>, </a:t>
            </a:r>
            <a:r>
              <a:rPr lang="en-US" sz="1800" dirty="0"/>
              <a:t>and </a:t>
            </a:r>
            <a:r>
              <a:rPr lang="en-US" sz="1800" dirty="0">
                <a:sym typeface="Symbol" panose="05050102010706020507" pitchFamily="18" charset="2"/>
              </a:rPr>
              <a:t></a:t>
            </a:r>
            <a:r>
              <a:rPr lang="en-US" sz="1800" dirty="0"/>
              <a:t>P</a:t>
            </a:r>
            <a:r>
              <a:rPr lang="en-US" sz="1800" baseline="-25000" dirty="0"/>
              <a:t>1 </a:t>
            </a:r>
            <a:r>
              <a:rPr lang="en-US" sz="1800" b="1" dirty="0">
                <a:sym typeface="Symbol" panose="05050102010706020507" pitchFamily="18" charset="2"/>
              </a:rPr>
              <a:t> </a:t>
            </a:r>
            <a:r>
              <a:rPr lang="en-US" sz="1800" dirty="0">
                <a:sym typeface="Symbol" panose="05050102010706020507" pitchFamily="18" charset="2"/>
              </a:rPr>
              <a:t>Q</a:t>
            </a:r>
            <a:r>
              <a:rPr lang="en-US" sz="1800" baseline="-25000" dirty="0"/>
              <a:t>1 …</a:t>
            </a:r>
            <a:r>
              <a:rPr lang="en-US" sz="1800" b="1" dirty="0">
                <a:sym typeface="Symbol" panose="05050102010706020507" pitchFamily="18" charset="2"/>
              </a:rPr>
              <a:t> </a:t>
            </a:r>
            <a:r>
              <a:rPr lang="en-US" sz="1800" dirty="0" err="1"/>
              <a:t>Q</a:t>
            </a:r>
            <a:r>
              <a:rPr lang="en-US" sz="1800" baseline="-25000" dirty="0" err="1"/>
              <a:t>m</a:t>
            </a:r>
            <a:endParaRPr lang="en-US" sz="1800" baseline="-25000" dirty="0"/>
          </a:p>
          <a:p>
            <a:pPr lvl="1"/>
            <a:r>
              <a:rPr lang="en-US" sz="1800" dirty="0"/>
              <a:t>Conclude: P</a:t>
            </a:r>
            <a:r>
              <a:rPr lang="en-US" sz="1800" baseline="-25000" dirty="0"/>
              <a:t>2 </a:t>
            </a:r>
            <a:r>
              <a:rPr lang="en-US" sz="1800" b="1" dirty="0">
                <a:sym typeface="Symbol" panose="05050102010706020507" pitchFamily="18" charset="2"/>
              </a:rPr>
              <a:t> </a:t>
            </a:r>
            <a:r>
              <a:rPr lang="en-US" sz="1800" dirty="0"/>
              <a:t>P</a:t>
            </a:r>
            <a:r>
              <a:rPr lang="en-US" sz="1800" baseline="-25000" dirty="0"/>
              <a:t>3  …</a:t>
            </a:r>
            <a:r>
              <a:rPr lang="en-US" sz="1800" b="1" dirty="0">
                <a:sym typeface="Symbol" panose="05050102010706020507" pitchFamily="18" charset="2"/>
              </a:rPr>
              <a:t> </a:t>
            </a:r>
            <a:r>
              <a:rPr lang="en-US" sz="1800" dirty="0" err="1"/>
              <a:t>P</a:t>
            </a:r>
            <a:r>
              <a:rPr lang="en-US" sz="1800" baseline="-25000" dirty="0" err="1"/>
              <a:t>n</a:t>
            </a:r>
            <a:r>
              <a:rPr lang="en-US" sz="1800" baseline="-25000" dirty="0"/>
              <a:t> </a:t>
            </a:r>
            <a:r>
              <a:rPr lang="en-US" sz="1800" b="1" dirty="0">
                <a:sym typeface="Symbol" panose="05050102010706020507" pitchFamily="18" charset="2"/>
              </a:rPr>
              <a:t> </a:t>
            </a:r>
            <a:r>
              <a:rPr lang="en-US" sz="1800" dirty="0">
                <a:sym typeface="Symbol" panose="05050102010706020507" pitchFamily="18" charset="2"/>
              </a:rPr>
              <a:t>Q</a:t>
            </a:r>
            <a:r>
              <a:rPr lang="en-US" sz="1800" baseline="-25000" dirty="0"/>
              <a:t>1 …</a:t>
            </a:r>
            <a:r>
              <a:rPr lang="en-US" sz="1800" b="1" dirty="0">
                <a:sym typeface="Symbol" panose="05050102010706020507" pitchFamily="18" charset="2"/>
              </a:rPr>
              <a:t> </a:t>
            </a:r>
            <a:r>
              <a:rPr lang="en-US" sz="1800" dirty="0" err="1"/>
              <a:t>Q</a:t>
            </a:r>
            <a:r>
              <a:rPr lang="en-US" sz="1800" baseline="-25000" dirty="0" err="1"/>
              <a:t>m</a:t>
            </a:r>
            <a:endParaRPr lang="en-US" sz="1800" baseline="-25000" dirty="0"/>
          </a:p>
          <a:p>
            <a:pPr lvl="1">
              <a:buFontTx/>
              <a:buNone/>
            </a:pPr>
            <a:r>
              <a:rPr lang="en-US" sz="1800" dirty="0"/>
              <a:t>	Complementary literals P</a:t>
            </a:r>
            <a:r>
              <a:rPr lang="en-US" sz="1800" baseline="-25000" dirty="0"/>
              <a:t>1 </a:t>
            </a:r>
            <a:r>
              <a:rPr lang="en-US" sz="1800" dirty="0"/>
              <a:t>and </a:t>
            </a:r>
            <a:r>
              <a:rPr lang="en-US" sz="1800" dirty="0">
                <a:sym typeface="Symbol" panose="05050102010706020507" pitchFamily="18" charset="2"/>
              </a:rPr>
              <a:t></a:t>
            </a:r>
            <a:r>
              <a:rPr lang="en-US" sz="1800" dirty="0"/>
              <a:t>P</a:t>
            </a:r>
            <a:r>
              <a:rPr lang="en-US" sz="1800" baseline="-25000" dirty="0"/>
              <a:t>1  </a:t>
            </a:r>
            <a:r>
              <a:rPr lang="en-US" sz="1800" dirty="0"/>
              <a:t>“cancel out”</a:t>
            </a:r>
          </a:p>
          <a:p>
            <a:r>
              <a:rPr lang="en-US" sz="2100" dirty="0"/>
              <a:t>Why it works:</a:t>
            </a:r>
          </a:p>
          <a:p>
            <a:pPr lvl="1"/>
            <a:r>
              <a:rPr lang="en-US" sz="1800" dirty="0"/>
              <a:t>Consider 2 cases:   P</a:t>
            </a:r>
            <a:r>
              <a:rPr lang="en-US" sz="1800" baseline="-25000" dirty="0"/>
              <a:t>1 </a:t>
            </a:r>
            <a:r>
              <a:rPr lang="en-US" sz="1800" dirty="0"/>
              <a:t>is true, and P</a:t>
            </a:r>
            <a:r>
              <a:rPr lang="en-US" sz="1800" baseline="-25000" dirty="0"/>
              <a:t>1 </a:t>
            </a:r>
            <a:r>
              <a:rPr lang="en-US" sz="1800" dirty="0"/>
              <a:t>is false</a:t>
            </a:r>
          </a:p>
        </p:txBody>
      </p:sp>
    </p:spTree>
    <p:extLst>
      <p:ext uri="{BB962C8B-B14F-4D97-AF65-F5344CB8AC3E}">
        <p14:creationId xmlns:p14="http://schemas.microsoft.com/office/powerpoint/2010/main" val="24925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A340-B134-474F-B465-79D48B94F369}" type="slidenum">
              <a:rPr lang="en-US"/>
              <a:pPr/>
              <a:t>42</a:t>
            </a:fld>
            <a:endParaRPr lang="en-US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rbel" panose="020B0503020204020204" pitchFamily="34" charset="0"/>
              </a:rPr>
              <a:t>Resolution in Wumpus World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There is a pit at 2,1 or 2,3 or 1,2 or 3,2</a:t>
            </a:r>
          </a:p>
          <a:p>
            <a:pPr lvl="1"/>
            <a:r>
              <a:rPr lang="en-US" sz="2400" dirty="0">
                <a:latin typeface="Corbel" panose="020B0503020204020204" pitchFamily="34" charset="0"/>
              </a:rPr>
              <a:t>P</a:t>
            </a:r>
            <a:r>
              <a:rPr lang="en-US" sz="2400" baseline="-25000" dirty="0">
                <a:latin typeface="Corbel" panose="020B0503020204020204" pitchFamily="34" charset="0"/>
              </a:rPr>
              <a:t>21 </a:t>
            </a:r>
            <a:r>
              <a:rPr lang="en-US" sz="2400" b="1" dirty="0">
                <a:latin typeface="Corbel" panose="020B0503020204020204" pitchFamily="34" charset="0"/>
                <a:sym typeface="Symbol" panose="05050102010706020507" pitchFamily="18" charset="2"/>
              </a:rPr>
              <a:t> </a:t>
            </a:r>
            <a:r>
              <a:rPr lang="en-US" sz="2400" dirty="0">
                <a:latin typeface="Corbel" panose="020B0503020204020204" pitchFamily="34" charset="0"/>
              </a:rPr>
              <a:t>P</a:t>
            </a:r>
            <a:r>
              <a:rPr lang="en-US" sz="2400" baseline="-25000" dirty="0">
                <a:latin typeface="Corbel" panose="020B0503020204020204" pitchFamily="34" charset="0"/>
              </a:rPr>
              <a:t>23 </a:t>
            </a:r>
            <a:r>
              <a:rPr lang="en-US" sz="2400" b="1" dirty="0">
                <a:latin typeface="Corbel" panose="020B0503020204020204" pitchFamily="34" charset="0"/>
                <a:sym typeface="Symbol" panose="05050102010706020507" pitchFamily="18" charset="2"/>
              </a:rPr>
              <a:t> </a:t>
            </a:r>
            <a:r>
              <a:rPr lang="en-US" sz="2400" dirty="0">
                <a:latin typeface="Corbel" panose="020B0503020204020204" pitchFamily="34" charset="0"/>
              </a:rPr>
              <a:t>P</a:t>
            </a:r>
            <a:r>
              <a:rPr lang="en-US" sz="2400" baseline="-25000" dirty="0">
                <a:latin typeface="Corbel" panose="020B0503020204020204" pitchFamily="34" charset="0"/>
              </a:rPr>
              <a:t>12 </a:t>
            </a:r>
            <a:r>
              <a:rPr lang="en-US" sz="2400" b="1" dirty="0">
                <a:latin typeface="Corbel" panose="020B0503020204020204" pitchFamily="34" charset="0"/>
                <a:sym typeface="Symbol" panose="05050102010706020507" pitchFamily="18" charset="2"/>
              </a:rPr>
              <a:t> </a:t>
            </a:r>
            <a:r>
              <a:rPr lang="en-US" sz="2400" dirty="0">
                <a:latin typeface="Corbel" panose="020B0503020204020204" pitchFamily="34" charset="0"/>
              </a:rPr>
              <a:t>P</a:t>
            </a:r>
            <a:r>
              <a:rPr lang="en-US" sz="2400" baseline="-25000" dirty="0">
                <a:latin typeface="Corbel" panose="020B0503020204020204" pitchFamily="34" charset="0"/>
              </a:rPr>
              <a:t>32</a:t>
            </a:r>
          </a:p>
          <a:p>
            <a:r>
              <a:rPr lang="en-US" sz="2400" dirty="0">
                <a:latin typeface="Corbel" panose="020B0503020204020204" pitchFamily="34" charset="0"/>
              </a:rPr>
              <a:t>There is no pit at 2,1</a:t>
            </a:r>
          </a:p>
          <a:p>
            <a:pPr lvl="1"/>
            <a:r>
              <a:rPr lang="en-US" sz="2400" dirty="0">
                <a:latin typeface="Corbel" panose="020B0503020204020204" pitchFamily="34" charset="0"/>
                <a:sym typeface="Symbol" panose="05050102010706020507" pitchFamily="18" charset="2"/>
              </a:rPr>
              <a:t></a:t>
            </a:r>
            <a:r>
              <a:rPr lang="en-US" sz="2400" dirty="0">
                <a:latin typeface="Corbel" panose="020B0503020204020204" pitchFamily="34" charset="0"/>
              </a:rPr>
              <a:t>P</a:t>
            </a:r>
            <a:r>
              <a:rPr lang="en-US" sz="2400" baseline="-25000" dirty="0">
                <a:latin typeface="Corbel" panose="020B0503020204020204" pitchFamily="34" charset="0"/>
              </a:rPr>
              <a:t>21</a:t>
            </a:r>
          </a:p>
          <a:p>
            <a:r>
              <a:rPr lang="en-US" sz="2400" dirty="0">
                <a:latin typeface="Corbel" panose="020B0503020204020204" pitchFamily="34" charset="0"/>
              </a:rPr>
              <a:t>Therefore (by resolution) the pit must be at 2,3 or 1,2 or 3,2</a:t>
            </a:r>
          </a:p>
          <a:p>
            <a:pPr lvl="1"/>
            <a:r>
              <a:rPr lang="en-US" sz="2400" dirty="0">
                <a:latin typeface="Corbel" panose="020B0503020204020204" pitchFamily="34" charset="0"/>
              </a:rPr>
              <a:t>P</a:t>
            </a:r>
            <a:r>
              <a:rPr lang="en-US" sz="2400" baseline="-25000" dirty="0">
                <a:latin typeface="Corbel" panose="020B0503020204020204" pitchFamily="34" charset="0"/>
              </a:rPr>
              <a:t>23 </a:t>
            </a:r>
            <a:r>
              <a:rPr lang="en-US" sz="2400" b="1" dirty="0">
                <a:latin typeface="Corbel" panose="020B0503020204020204" pitchFamily="34" charset="0"/>
                <a:sym typeface="Symbol" panose="05050102010706020507" pitchFamily="18" charset="2"/>
              </a:rPr>
              <a:t> </a:t>
            </a:r>
            <a:r>
              <a:rPr lang="en-US" sz="2400" dirty="0">
                <a:latin typeface="Corbel" panose="020B0503020204020204" pitchFamily="34" charset="0"/>
              </a:rPr>
              <a:t>P</a:t>
            </a:r>
            <a:r>
              <a:rPr lang="en-US" sz="2400" baseline="-25000" dirty="0">
                <a:latin typeface="Corbel" panose="020B0503020204020204" pitchFamily="34" charset="0"/>
              </a:rPr>
              <a:t>12 </a:t>
            </a:r>
            <a:r>
              <a:rPr lang="en-US" sz="2400" b="1" dirty="0">
                <a:latin typeface="Corbel" panose="020B0503020204020204" pitchFamily="34" charset="0"/>
                <a:sym typeface="Symbol" panose="05050102010706020507" pitchFamily="18" charset="2"/>
              </a:rPr>
              <a:t> </a:t>
            </a:r>
            <a:r>
              <a:rPr lang="en-US" sz="2400" dirty="0">
                <a:latin typeface="Corbel" panose="020B0503020204020204" pitchFamily="34" charset="0"/>
              </a:rPr>
              <a:t>P</a:t>
            </a:r>
            <a:r>
              <a:rPr lang="en-US" sz="2400" baseline="-25000" dirty="0">
                <a:latin typeface="Corbel" panose="020B0503020204020204" pitchFamily="34" charset="0"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26239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00B1-F7E7-4224-946B-8057B7D827BD}" type="slidenum">
              <a:rPr lang="en-US"/>
              <a:pPr/>
              <a:t>43</a:t>
            </a:fld>
            <a:endParaRPr lang="en-US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Proof using Resolution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>
                <a:latin typeface="Corbel" panose="020B0503020204020204" pitchFamily="34" charset="0"/>
              </a:rPr>
              <a:t>To prove a fact P, r</a:t>
            </a:r>
            <a:r>
              <a:rPr lang="en-US" sz="1800" dirty="0">
                <a:latin typeface="Corbel" panose="020B0503020204020204" pitchFamily="34" charset="0"/>
                <a:sym typeface="Symbol" panose="05050102010706020507" pitchFamily="18" charset="2"/>
              </a:rPr>
              <a:t>epeatedly apply resolution until either: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Corbel" panose="020B0503020204020204" pitchFamily="34" charset="0"/>
                <a:sym typeface="Symbol" panose="05050102010706020507" pitchFamily="18" charset="2"/>
              </a:rPr>
              <a:t>No new clauses can be added, (KB does not entail P)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Corbel" panose="020B0503020204020204" pitchFamily="34" charset="0"/>
                <a:sym typeface="Symbol" panose="05050102010706020507" pitchFamily="18" charset="2"/>
              </a:rPr>
              <a:t>The empty clause is derived (KB does entail P)</a:t>
            </a:r>
          </a:p>
          <a:p>
            <a:pPr>
              <a:lnSpc>
                <a:spcPct val="80000"/>
              </a:lnSpc>
            </a:pPr>
            <a:endParaRPr lang="en-US" sz="1800" dirty="0">
              <a:latin typeface="Corbel" panose="020B0503020204020204" pitchFamily="34" charset="0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latin typeface="Corbel" panose="020B0503020204020204" pitchFamily="34" charset="0"/>
                <a:sym typeface="Symbol" panose="05050102010706020507" pitchFamily="18" charset="2"/>
              </a:rPr>
              <a:t>This is proof by contradiction:  if we prove that KB </a:t>
            </a:r>
            <a:r>
              <a:rPr lang="en-US" sz="1800" b="1" dirty="0">
                <a:latin typeface="Corbel" panose="020B0503020204020204" pitchFamily="34" charset="0"/>
                <a:sym typeface="Symbol" panose="05050102010706020507" pitchFamily="18" charset="2"/>
              </a:rPr>
              <a:t></a:t>
            </a:r>
            <a:r>
              <a:rPr lang="en-US" sz="1800" dirty="0">
                <a:latin typeface="Corbel" panose="020B0503020204020204" pitchFamily="34" charset="0"/>
                <a:sym typeface="Symbol" panose="05050102010706020507" pitchFamily="18" charset="2"/>
              </a:rPr>
              <a:t> P derives a contradiction (empty clause) and we know KB is true, then P must be false, so P must be true!</a:t>
            </a:r>
          </a:p>
          <a:p>
            <a:pPr>
              <a:lnSpc>
                <a:spcPct val="80000"/>
              </a:lnSpc>
            </a:pPr>
            <a:endParaRPr lang="en-US" sz="1800" dirty="0">
              <a:latin typeface="Corbel" panose="020B0503020204020204" pitchFamily="34" charset="0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latin typeface="Corbel" panose="020B0503020204020204" pitchFamily="34" charset="0"/>
                <a:sym typeface="Symbol" panose="05050102010706020507" pitchFamily="18" charset="2"/>
              </a:rPr>
              <a:t>To apply resolution mechanically, facts need to be in </a:t>
            </a:r>
            <a:r>
              <a:rPr lang="en-US" sz="1800" b="1" i="1" u="sng" dirty="0">
                <a:latin typeface="Corbel" panose="020B0503020204020204" pitchFamily="34" charset="0"/>
                <a:sym typeface="Symbol" panose="05050102010706020507" pitchFamily="18" charset="2"/>
              </a:rPr>
              <a:t>Conjunctive Normal Form (CNF)</a:t>
            </a:r>
          </a:p>
          <a:p>
            <a:pPr>
              <a:lnSpc>
                <a:spcPct val="80000"/>
              </a:lnSpc>
            </a:pPr>
            <a:endParaRPr lang="en-US" sz="1800" b="1" i="1" u="sng" dirty="0">
              <a:latin typeface="Corbel" panose="020B0503020204020204" pitchFamily="34" charset="0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latin typeface="Corbel" panose="020B0503020204020204" pitchFamily="34" charset="0"/>
                <a:sym typeface="Symbol" panose="05050102010706020507" pitchFamily="18" charset="2"/>
              </a:rPr>
              <a:t>To carry out the proof, need a search mechanism that will enumerate all possible resolutions.</a:t>
            </a:r>
          </a:p>
          <a:p>
            <a:pPr>
              <a:lnSpc>
                <a:spcPct val="80000"/>
              </a:lnSpc>
            </a:pPr>
            <a:endParaRPr lang="en-US" sz="15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4282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BED9-C30F-492A-A01E-0311B1A7B70B}" type="slidenum">
              <a:rPr lang="en-US"/>
              <a:pPr/>
              <a:t>44</a:t>
            </a:fld>
            <a:endParaRPr lang="en-US"/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CNF Example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Font typeface="Times" panose="02020603050405020304" pitchFamily="18" charset="0"/>
              <a:buAutoNum type="arabicPeriod"/>
            </a:pPr>
            <a:r>
              <a:rPr lang="en-US" sz="1400" dirty="0">
                <a:latin typeface="Corbel" panose="020B0503020204020204" pitchFamily="34" charset="0"/>
              </a:rPr>
              <a:t>B</a:t>
            </a:r>
            <a:r>
              <a:rPr lang="en-US" sz="1400" baseline="-25000" dirty="0">
                <a:latin typeface="Corbel" panose="020B0503020204020204" pitchFamily="34" charset="0"/>
              </a:rPr>
              <a:t>22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 ( </a:t>
            </a:r>
            <a:r>
              <a:rPr lang="en-US" sz="1400" dirty="0">
                <a:latin typeface="Corbel" panose="020B0503020204020204" pitchFamily="34" charset="0"/>
              </a:rPr>
              <a:t>P</a:t>
            </a:r>
            <a:r>
              <a:rPr lang="en-US" sz="1400" baseline="-25000" dirty="0">
                <a:latin typeface="Corbel" panose="020B0503020204020204" pitchFamily="34" charset="0"/>
              </a:rPr>
              <a:t>21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 </a:t>
            </a:r>
            <a:r>
              <a:rPr lang="en-US" sz="1400" dirty="0">
                <a:latin typeface="Corbel" panose="020B0503020204020204" pitchFamily="34" charset="0"/>
              </a:rPr>
              <a:t>P</a:t>
            </a:r>
            <a:r>
              <a:rPr lang="en-US" sz="1400" baseline="-25000" dirty="0">
                <a:latin typeface="Corbel" panose="020B0503020204020204" pitchFamily="34" charset="0"/>
              </a:rPr>
              <a:t>23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 </a:t>
            </a:r>
            <a:r>
              <a:rPr lang="en-US" sz="1400" dirty="0">
                <a:latin typeface="Corbel" panose="020B0503020204020204" pitchFamily="34" charset="0"/>
              </a:rPr>
              <a:t>P</a:t>
            </a:r>
            <a:r>
              <a:rPr lang="en-US" sz="1400" baseline="-25000" dirty="0">
                <a:latin typeface="Corbel" panose="020B0503020204020204" pitchFamily="34" charset="0"/>
              </a:rPr>
              <a:t>12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 </a:t>
            </a:r>
            <a:r>
              <a:rPr lang="en-US" sz="1400" dirty="0">
                <a:latin typeface="Corbel" panose="020B0503020204020204" pitchFamily="34" charset="0"/>
              </a:rPr>
              <a:t>P</a:t>
            </a:r>
            <a:r>
              <a:rPr lang="en-US" sz="1400" baseline="-25000" dirty="0">
                <a:latin typeface="Corbel" panose="020B0503020204020204" pitchFamily="34" charset="0"/>
              </a:rPr>
              <a:t>32 </a:t>
            </a:r>
            <a:r>
              <a:rPr lang="en-US" sz="1400" dirty="0">
                <a:latin typeface="Corbel" panose="020B0503020204020204" pitchFamily="34" charset="0"/>
              </a:rPr>
              <a:t>)</a:t>
            </a:r>
          </a:p>
          <a:p>
            <a:pPr marL="457200" indent="-457200">
              <a:lnSpc>
                <a:spcPct val="80000"/>
              </a:lnSpc>
              <a:buFont typeface="Times" panose="02020603050405020304" pitchFamily="18" charset="0"/>
              <a:buAutoNum type="arabicPeriod"/>
            </a:pPr>
            <a:endParaRPr lang="en-US" sz="1400" dirty="0">
              <a:latin typeface="Corbel" panose="020B0503020204020204" pitchFamily="34" charset="0"/>
            </a:endParaRPr>
          </a:p>
          <a:p>
            <a:pPr marL="457200" indent="-457200">
              <a:lnSpc>
                <a:spcPct val="80000"/>
              </a:lnSpc>
              <a:buFont typeface="Times" panose="02020603050405020304" pitchFamily="18" charset="0"/>
              <a:buAutoNum type="arabicPeriod"/>
            </a:pPr>
            <a:r>
              <a:rPr lang="en-US" sz="1400" dirty="0">
                <a:latin typeface="Corbel" panose="020B0503020204020204" pitchFamily="34" charset="0"/>
              </a:rPr>
              <a:t>Eliminate</a:t>
            </a:r>
            <a:r>
              <a:rPr lang="en-US" sz="1400" baseline="-25000" dirty="0">
                <a:latin typeface="Corbel" panose="020B0503020204020204" pitchFamily="34" charset="0"/>
              </a:rPr>
              <a:t>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 </a:t>
            </a:r>
            <a:r>
              <a:rPr lang="en-US" sz="1400" dirty="0">
                <a:latin typeface="Corbel" panose="020B0503020204020204" pitchFamily="34" charset="0"/>
                <a:sym typeface="Symbol" panose="05050102010706020507" pitchFamily="18" charset="2"/>
              </a:rPr>
              <a:t>, replacing with two implications</a:t>
            </a:r>
            <a:endParaRPr lang="en-US" sz="1400" dirty="0">
              <a:latin typeface="Corbel" panose="020B0503020204020204" pitchFamily="34" charset="0"/>
            </a:endParaRPr>
          </a:p>
          <a:p>
            <a:pPr lvl="1" indent="-400050">
              <a:lnSpc>
                <a:spcPct val="80000"/>
              </a:lnSpc>
              <a:buNone/>
            </a:pPr>
            <a:r>
              <a:rPr lang="en-US" sz="1400" dirty="0">
                <a:latin typeface="Corbel" panose="020B0503020204020204" pitchFamily="34" charset="0"/>
              </a:rPr>
              <a:t>(B</a:t>
            </a:r>
            <a:r>
              <a:rPr lang="en-US" sz="1400" baseline="-25000" dirty="0">
                <a:latin typeface="Corbel" panose="020B0503020204020204" pitchFamily="34" charset="0"/>
              </a:rPr>
              <a:t>22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 ( </a:t>
            </a:r>
            <a:r>
              <a:rPr lang="en-US" sz="1400" dirty="0">
                <a:latin typeface="Corbel" panose="020B0503020204020204" pitchFamily="34" charset="0"/>
              </a:rPr>
              <a:t>P</a:t>
            </a:r>
            <a:r>
              <a:rPr lang="en-US" sz="1400" baseline="-25000" dirty="0">
                <a:latin typeface="Corbel" panose="020B0503020204020204" pitchFamily="34" charset="0"/>
              </a:rPr>
              <a:t>21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 </a:t>
            </a:r>
            <a:r>
              <a:rPr lang="en-US" sz="1400" dirty="0">
                <a:latin typeface="Corbel" panose="020B0503020204020204" pitchFamily="34" charset="0"/>
              </a:rPr>
              <a:t>P</a:t>
            </a:r>
            <a:r>
              <a:rPr lang="en-US" sz="1400" baseline="-25000" dirty="0">
                <a:latin typeface="Corbel" panose="020B0503020204020204" pitchFamily="34" charset="0"/>
              </a:rPr>
              <a:t>23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 </a:t>
            </a:r>
            <a:r>
              <a:rPr lang="en-US" sz="1400" dirty="0">
                <a:latin typeface="Corbel" panose="020B0503020204020204" pitchFamily="34" charset="0"/>
              </a:rPr>
              <a:t>P</a:t>
            </a:r>
            <a:r>
              <a:rPr lang="en-US" sz="1400" baseline="-25000" dirty="0">
                <a:latin typeface="Corbel" panose="020B0503020204020204" pitchFamily="34" charset="0"/>
              </a:rPr>
              <a:t>12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 </a:t>
            </a:r>
            <a:r>
              <a:rPr lang="en-US" sz="1400" dirty="0">
                <a:latin typeface="Corbel" panose="020B0503020204020204" pitchFamily="34" charset="0"/>
              </a:rPr>
              <a:t>P</a:t>
            </a:r>
            <a:r>
              <a:rPr lang="en-US" sz="1400" baseline="-25000" dirty="0">
                <a:latin typeface="Corbel" panose="020B0503020204020204" pitchFamily="34" charset="0"/>
              </a:rPr>
              <a:t>32 </a:t>
            </a:r>
            <a:r>
              <a:rPr lang="en-US" sz="1400" dirty="0">
                <a:latin typeface="Corbel" panose="020B0503020204020204" pitchFamily="34" charset="0"/>
              </a:rPr>
              <a:t>))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 ((</a:t>
            </a:r>
            <a:r>
              <a:rPr lang="en-US" sz="1400" dirty="0">
                <a:latin typeface="Corbel" panose="020B0503020204020204" pitchFamily="34" charset="0"/>
              </a:rPr>
              <a:t>P</a:t>
            </a:r>
            <a:r>
              <a:rPr lang="en-US" sz="1400" baseline="-25000" dirty="0">
                <a:latin typeface="Corbel" panose="020B0503020204020204" pitchFamily="34" charset="0"/>
              </a:rPr>
              <a:t>21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 </a:t>
            </a:r>
            <a:r>
              <a:rPr lang="en-US" sz="1400" dirty="0">
                <a:latin typeface="Corbel" panose="020B0503020204020204" pitchFamily="34" charset="0"/>
              </a:rPr>
              <a:t>P</a:t>
            </a:r>
            <a:r>
              <a:rPr lang="en-US" sz="1400" baseline="-25000" dirty="0">
                <a:latin typeface="Corbel" panose="020B0503020204020204" pitchFamily="34" charset="0"/>
              </a:rPr>
              <a:t>23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 </a:t>
            </a:r>
            <a:r>
              <a:rPr lang="en-US" sz="1400" dirty="0">
                <a:latin typeface="Corbel" panose="020B0503020204020204" pitchFamily="34" charset="0"/>
              </a:rPr>
              <a:t>P</a:t>
            </a:r>
            <a:r>
              <a:rPr lang="en-US" sz="1400" baseline="-25000" dirty="0">
                <a:latin typeface="Corbel" panose="020B0503020204020204" pitchFamily="34" charset="0"/>
              </a:rPr>
              <a:t>12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 </a:t>
            </a:r>
            <a:r>
              <a:rPr lang="en-US" sz="1400" dirty="0">
                <a:latin typeface="Corbel" panose="020B0503020204020204" pitchFamily="34" charset="0"/>
              </a:rPr>
              <a:t>P</a:t>
            </a:r>
            <a:r>
              <a:rPr lang="en-US" sz="1400" baseline="-25000" dirty="0">
                <a:latin typeface="Corbel" panose="020B0503020204020204" pitchFamily="34" charset="0"/>
              </a:rPr>
              <a:t>32 </a:t>
            </a:r>
            <a:r>
              <a:rPr lang="en-US" sz="1400" dirty="0">
                <a:latin typeface="Corbel" panose="020B0503020204020204" pitchFamily="34" charset="0"/>
              </a:rPr>
              <a:t>)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 </a:t>
            </a:r>
            <a:r>
              <a:rPr lang="en-US" sz="1400" dirty="0">
                <a:latin typeface="Corbel" panose="020B0503020204020204" pitchFamily="34" charset="0"/>
              </a:rPr>
              <a:t>B</a:t>
            </a:r>
            <a:r>
              <a:rPr lang="en-US" sz="1400" baseline="-25000" dirty="0">
                <a:latin typeface="Corbel" panose="020B0503020204020204" pitchFamily="34" charset="0"/>
              </a:rPr>
              <a:t>22</a:t>
            </a:r>
            <a:r>
              <a:rPr lang="en-US" sz="1400" dirty="0">
                <a:latin typeface="Corbel" panose="020B0503020204020204" pitchFamily="34" charset="0"/>
              </a:rPr>
              <a:t>)</a:t>
            </a:r>
          </a:p>
          <a:p>
            <a:pPr lvl="1" indent="-400050">
              <a:lnSpc>
                <a:spcPct val="80000"/>
              </a:lnSpc>
              <a:buNone/>
            </a:pPr>
            <a:endParaRPr lang="en-US" sz="1400" baseline="-25000" dirty="0">
              <a:latin typeface="Corbel" panose="020B0503020204020204" pitchFamily="34" charset="0"/>
            </a:endParaRPr>
          </a:p>
          <a:p>
            <a:pPr marL="457200" indent="-457200">
              <a:lnSpc>
                <a:spcPct val="80000"/>
              </a:lnSpc>
              <a:buFont typeface="Times" panose="02020603050405020304" pitchFamily="18" charset="0"/>
              <a:buAutoNum type="arabicPeriod"/>
            </a:pPr>
            <a:r>
              <a:rPr lang="en-US" sz="1400" dirty="0">
                <a:latin typeface="Corbel" panose="020B0503020204020204" pitchFamily="34" charset="0"/>
              </a:rPr>
              <a:t>Replace implication (A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 </a:t>
            </a:r>
            <a:r>
              <a:rPr lang="en-US" sz="1400" dirty="0">
                <a:latin typeface="Corbel" panose="020B0503020204020204" pitchFamily="34" charset="0"/>
                <a:sym typeface="Symbol" panose="05050102010706020507" pitchFamily="18" charset="2"/>
              </a:rPr>
              <a:t>B) by  </a:t>
            </a:r>
            <a:r>
              <a:rPr lang="en-US" sz="1400" dirty="0">
                <a:latin typeface="Corbel" panose="020B0503020204020204" pitchFamily="34" charset="0"/>
              </a:rPr>
              <a:t>A</a:t>
            </a:r>
            <a:r>
              <a:rPr lang="en-US" sz="1400" baseline="-25000" dirty="0">
                <a:latin typeface="Corbel" panose="020B0503020204020204" pitchFamily="34" charset="0"/>
              </a:rPr>
              <a:t>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 </a:t>
            </a:r>
            <a:r>
              <a:rPr lang="en-US" sz="1400" dirty="0">
                <a:latin typeface="Corbel" panose="020B0503020204020204" pitchFamily="34" charset="0"/>
              </a:rPr>
              <a:t>B</a:t>
            </a:r>
            <a:r>
              <a:rPr lang="en-US" sz="1400" baseline="-25000" dirty="0">
                <a:latin typeface="Corbel" panose="020B0503020204020204" pitchFamily="34" charset="0"/>
              </a:rPr>
              <a:t> </a:t>
            </a:r>
          </a:p>
          <a:p>
            <a:pPr lvl="1" indent="-400050">
              <a:lnSpc>
                <a:spcPct val="80000"/>
              </a:lnSpc>
              <a:buNone/>
            </a:pPr>
            <a:r>
              <a:rPr lang="en-US" sz="1400" dirty="0">
                <a:latin typeface="Corbel" panose="020B0503020204020204" pitchFamily="34" charset="0"/>
              </a:rPr>
              <a:t>(</a:t>
            </a:r>
            <a:r>
              <a:rPr lang="en-US" sz="1400" dirty="0">
                <a:latin typeface="Corbel" panose="020B0503020204020204" pitchFamily="34" charset="0"/>
                <a:sym typeface="Symbol" panose="05050102010706020507" pitchFamily="18" charset="2"/>
              </a:rPr>
              <a:t></a:t>
            </a:r>
            <a:r>
              <a:rPr lang="en-US" sz="1400" dirty="0">
                <a:latin typeface="Corbel" panose="020B0503020204020204" pitchFamily="34" charset="0"/>
              </a:rPr>
              <a:t>B</a:t>
            </a:r>
            <a:r>
              <a:rPr lang="en-US" sz="1400" baseline="-25000" dirty="0">
                <a:latin typeface="Corbel" panose="020B0503020204020204" pitchFamily="34" charset="0"/>
              </a:rPr>
              <a:t>22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 ( </a:t>
            </a:r>
            <a:r>
              <a:rPr lang="en-US" sz="1400" dirty="0">
                <a:latin typeface="Corbel" panose="020B0503020204020204" pitchFamily="34" charset="0"/>
              </a:rPr>
              <a:t>P</a:t>
            </a:r>
            <a:r>
              <a:rPr lang="en-US" sz="1400" baseline="-25000" dirty="0">
                <a:latin typeface="Corbel" panose="020B0503020204020204" pitchFamily="34" charset="0"/>
              </a:rPr>
              <a:t>21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 </a:t>
            </a:r>
            <a:r>
              <a:rPr lang="en-US" sz="1400" dirty="0">
                <a:latin typeface="Corbel" panose="020B0503020204020204" pitchFamily="34" charset="0"/>
              </a:rPr>
              <a:t>P</a:t>
            </a:r>
            <a:r>
              <a:rPr lang="en-US" sz="1400" baseline="-25000" dirty="0">
                <a:latin typeface="Corbel" panose="020B0503020204020204" pitchFamily="34" charset="0"/>
              </a:rPr>
              <a:t>23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 </a:t>
            </a:r>
            <a:r>
              <a:rPr lang="en-US" sz="1400" dirty="0">
                <a:latin typeface="Corbel" panose="020B0503020204020204" pitchFamily="34" charset="0"/>
              </a:rPr>
              <a:t>P</a:t>
            </a:r>
            <a:r>
              <a:rPr lang="en-US" sz="1400" baseline="-25000" dirty="0">
                <a:latin typeface="Corbel" panose="020B0503020204020204" pitchFamily="34" charset="0"/>
              </a:rPr>
              <a:t>12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 </a:t>
            </a:r>
            <a:r>
              <a:rPr lang="en-US" sz="1400" dirty="0">
                <a:latin typeface="Corbel" panose="020B0503020204020204" pitchFamily="34" charset="0"/>
              </a:rPr>
              <a:t>P</a:t>
            </a:r>
            <a:r>
              <a:rPr lang="en-US" sz="1400" baseline="-25000" dirty="0">
                <a:latin typeface="Corbel" panose="020B0503020204020204" pitchFamily="34" charset="0"/>
              </a:rPr>
              <a:t>32 </a:t>
            </a:r>
            <a:r>
              <a:rPr lang="en-US" sz="1400" dirty="0">
                <a:latin typeface="Corbel" panose="020B0503020204020204" pitchFamily="34" charset="0"/>
              </a:rPr>
              <a:t>))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 (</a:t>
            </a:r>
            <a:r>
              <a:rPr lang="en-US" sz="1400" dirty="0">
                <a:latin typeface="Corbel" panose="020B0503020204020204" pitchFamily="34" charset="0"/>
                <a:sym typeface="Symbol" panose="05050102010706020507" pitchFamily="18" charset="2"/>
              </a:rPr>
              <a:t>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(</a:t>
            </a:r>
            <a:r>
              <a:rPr lang="en-US" sz="1400" dirty="0">
                <a:latin typeface="Corbel" panose="020B0503020204020204" pitchFamily="34" charset="0"/>
              </a:rPr>
              <a:t>P</a:t>
            </a:r>
            <a:r>
              <a:rPr lang="en-US" sz="1400" baseline="-25000" dirty="0">
                <a:latin typeface="Corbel" panose="020B0503020204020204" pitchFamily="34" charset="0"/>
              </a:rPr>
              <a:t>21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 </a:t>
            </a:r>
            <a:r>
              <a:rPr lang="en-US" sz="1400" dirty="0">
                <a:latin typeface="Corbel" panose="020B0503020204020204" pitchFamily="34" charset="0"/>
              </a:rPr>
              <a:t>P</a:t>
            </a:r>
            <a:r>
              <a:rPr lang="en-US" sz="1400" baseline="-25000" dirty="0">
                <a:latin typeface="Corbel" panose="020B0503020204020204" pitchFamily="34" charset="0"/>
              </a:rPr>
              <a:t>23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 </a:t>
            </a:r>
            <a:r>
              <a:rPr lang="en-US" sz="1400" dirty="0">
                <a:latin typeface="Corbel" panose="020B0503020204020204" pitchFamily="34" charset="0"/>
              </a:rPr>
              <a:t>P</a:t>
            </a:r>
            <a:r>
              <a:rPr lang="en-US" sz="1400" baseline="-25000" dirty="0">
                <a:latin typeface="Corbel" panose="020B0503020204020204" pitchFamily="34" charset="0"/>
              </a:rPr>
              <a:t>12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 </a:t>
            </a:r>
            <a:r>
              <a:rPr lang="en-US" sz="1400" dirty="0">
                <a:latin typeface="Corbel" panose="020B0503020204020204" pitchFamily="34" charset="0"/>
              </a:rPr>
              <a:t>P</a:t>
            </a:r>
            <a:r>
              <a:rPr lang="en-US" sz="1400" baseline="-25000" dirty="0">
                <a:latin typeface="Corbel" panose="020B0503020204020204" pitchFamily="34" charset="0"/>
              </a:rPr>
              <a:t>32 </a:t>
            </a:r>
            <a:r>
              <a:rPr lang="en-US" sz="1400" dirty="0">
                <a:latin typeface="Corbel" panose="020B0503020204020204" pitchFamily="34" charset="0"/>
              </a:rPr>
              <a:t>)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 </a:t>
            </a:r>
            <a:r>
              <a:rPr lang="en-US" sz="1400" dirty="0">
                <a:latin typeface="Corbel" panose="020B0503020204020204" pitchFamily="34" charset="0"/>
              </a:rPr>
              <a:t>B</a:t>
            </a:r>
            <a:r>
              <a:rPr lang="en-US" sz="1400" baseline="-25000" dirty="0">
                <a:latin typeface="Corbel" panose="020B0503020204020204" pitchFamily="34" charset="0"/>
              </a:rPr>
              <a:t>22</a:t>
            </a:r>
            <a:r>
              <a:rPr lang="en-US" sz="1400" dirty="0">
                <a:latin typeface="Corbel" panose="020B0503020204020204" pitchFamily="34" charset="0"/>
              </a:rPr>
              <a:t>)</a:t>
            </a:r>
          </a:p>
          <a:p>
            <a:pPr lvl="1" indent="-400050">
              <a:lnSpc>
                <a:spcPct val="80000"/>
              </a:lnSpc>
              <a:buNone/>
            </a:pPr>
            <a:endParaRPr lang="en-US" sz="1400" dirty="0">
              <a:latin typeface="Corbel" panose="020B0503020204020204" pitchFamily="34" charset="0"/>
            </a:endParaRPr>
          </a:p>
          <a:p>
            <a:pPr marL="457200" indent="-457200">
              <a:lnSpc>
                <a:spcPct val="80000"/>
              </a:lnSpc>
              <a:buFont typeface="Times" panose="02020603050405020304" pitchFamily="18" charset="0"/>
              <a:buAutoNum type="arabicPeriod"/>
            </a:pPr>
            <a:r>
              <a:rPr lang="en-US" sz="1400" dirty="0">
                <a:latin typeface="Corbel" panose="020B0503020204020204" pitchFamily="34" charset="0"/>
              </a:rPr>
              <a:t>Move </a:t>
            </a:r>
            <a:r>
              <a:rPr lang="en-US" sz="1400" dirty="0">
                <a:latin typeface="Corbel" panose="020B0503020204020204" pitchFamily="34" charset="0"/>
                <a:sym typeface="Symbol" panose="05050102010706020507" pitchFamily="18" charset="2"/>
              </a:rPr>
              <a:t> “inwards” (unnecessary </a:t>
            </a:r>
            <a:r>
              <a:rPr lang="en-US" sz="1400" dirty="0" err="1">
                <a:latin typeface="Corbel" panose="020B0503020204020204" pitchFamily="34" charset="0"/>
                <a:sym typeface="Symbol" panose="05050102010706020507" pitchFamily="18" charset="2"/>
              </a:rPr>
              <a:t>parens</a:t>
            </a:r>
            <a:r>
              <a:rPr lang="en-US" sz="1400" dirty="0">
                <a:latin typeface="Corbel" panose="020B0503020204020204" pitchFamily="34" charset="0"/>
                <a:sym typeface="Symbol" panose="05050102010706020507" pitchFamily="18" charset="2"/>
              </a:rPr>
              <a:t> removed)</a:t>
            </a:r>
          </a:p>
          <a:p>
            <a:pPr lvl="1" indent="-400050">
              <a:lnSpc>
                <a:spcPct val="80000"/>
              </a:lnSpc>
              <a:buNone/>
            </a:pPr>
            <a:r>
              <a:rPr lang="en-US" sz="1400" dirty="0">
                <a:latin typeface="Corbel" panose="020B0503020204020204" pitchFamily="34" charset="0"/>
              </a:rPr>
              <a:t>(</a:t>
            </a:r>
            <a:r>
              <a:rPr lang="en-US" sz="1400" dirty="0">
                <a:latin typeface="Corbel" panose="020B0503020204020204" pitchFamily="34" charset="0"/>
                <a:sym typeface="Symbol" panose="05050102010706020507" pitchFamily="18" charset="2"/>
              </a:rPr>
              <a:t></a:t>
            </a:r>
            <a:r>
              <a:rPr lang="en-US" sz="1400" dirty="0">
                <a:latin typeface="Corbel" panose="020B0503020204020204" pitchFamily="34" charset="0"/>
              </a:rPr>
              <a:t>B</a:t>
            </a:r>
            <a:r>
              <a:rPr lang="en-US" sz="1400" baseline="-25000" dirty="0">
                <a:latin typeface="Corbel" panose="020B0503020204020204" pitchFamily="34" charset="0"/>
              </a:rPr>
              <a:t>22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  </a:t>
            </a:r>
            <a:r>
              <a:rPr lang="en-US" sz="1400" dirty="0">
                <a:latin typeface="Corbel" panose="020B0503020204020204" pitchFamily="34" charset="0"/>
              </a:rPr>
              <a:t>P</a:t>
            </a:r>
            <a:r>
              <a:rPr lang="en-US" sz="1400" baseline="-25000" dirty="0">
                <a:latin typeface="Corbel" panose="020B0503020204020204" pitchFamily="34" charset="0"/>
              </a:rPr>
              <a:t>21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 </a:t>
            </a:r>
            <a:r>
              <a:rPr lang="en-US" sz="1400" dirty="0">
                <a:latin typeface="Corbel" panose="020B0503020204020204" pitchFamily="34" charset="0"/>
              </a:rPr>
              <a:t>P</a:t>
            </a:r>
            <a:r>
              <a:rPr lang="en-US" sz="1400" baseline="-25000" dirty="0">
                <a:latin typeface="Corbel" panose="020B0503020204020204" pitchFamily="34" charset="0"/>
              </a:rPr>
              <a:t>23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 </a:t>
            </a:r>
            <a:r>
              <a:rPr lang="en-US" sz="1400" dirty="0">
                <a:latin typeface="Corbel" panose="020B0503020204020204" pitchFamily="34" charset="0"/>
              </a:rPr>
              <a:t>P</a:t>
            </a:r>
            <a:r>
              <a:rPr lang="en-US" sz="1400" baseline="-25000" dirty="0">
                <a:latin typeface="Corbel" panose="020B0503020204020204" pitchFamily="34" charset="0"/>
              </a:rPr>
              <a:t>12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 </a:t>
            </a:r>
            <a:r>
              <a:rPr lang="en-US" sz="1400" dirty="0">
                <a:latin typeface="Corbel" panose="020B0503020204020204" pitchFamily="34" charset="0"/>
              </a:rPr>
              <a:t>P</a:t>
            </a:r>
            <a:r>
              <a:rPr lang="en-US" sz="1400" baseline="-25000" dirty="0">
                <a:latin typeface="Corbel" panose="020B0503020204020204" pitchFamily="34" charset="0"/>
              </a:rPr>
              <a:t>32 </a:t>
            </a:r>
            <a:r>
              <a:rPr lang="en-US" sz="1400" dirty="0">
                <a:latin typeface="Corbel" panose="020B0503020204020204" pitchFamily="34" charset="0"/>
              </a:rPr>
              <a:t>)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 (</a:t>
            </a:r>
            <a:r>
              <a:rPr lang="en-US" sz="1400" dirty="0">
                <a:latin typeface="Corbel" panose="020B0503020204020204" pitchFamily="34" charset="0"/>
                <a:sym typeface="Symbol" panose="05050102010706020507" pitchFamily="18" charset="2"/>
              </a:rPr>
              <a:t>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(</a:t>
            </a:r>
            <a:r>
              <a:rPr lang="en-US" sz="1400" dirty="0">
                <a:latin typeface="Corbel" panose="020B0503020204020204" pitchFamily="34" charset="0"/>
                <a:sym typeface="Symbol" panose="05050102010706020507" pitchFamily="18" charset="2"/>
              </a:rPr>
              <a:t></a:t>
            </a:r>
            <a:r>
              <a:rPr lang="en-US" sz="1400" dirty="0">
                <a:latin typeface="Corbel" panose="020B0503020204020204" pitchFamily="34" charset="0"/>
              </a:rPr>
              <a:t>P</a:t>
            </a:r>
            <a:r>
              <a:rPr lang="en-US" sz="1400" baseline="-25000" dirty="0">
                <a:latin typeface="Corbel" panose="020B0503020204020204" pitchFamily="34" charset="0"/>
              </a:rPr>
              <a:t>21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 </a:t>
            </a:r>
            <a:r>
              <a:rPr lang="en-US" sz="1400" dirty="0">
                <a:latin typeface="Corbel" panose="020B0503020204020204" pitchFamily="34" charset="0"/>
                <a:sym typeface="Symbol" panose="05050102010706020507" pitchFamily="18" charset="2"/>
              </a:rPr>
              <a:t></a:t>
            </a:r>
            <a:r>
              <a:rPr lang="en-US" sz="1400" dirty="0">
                <a:latin typeface="Corbel" panose="020B0503020204020204" pitchFamily="34" charset="0"/>
              </a:rPr>
              <a:t>P</a:t>
            </a:r>
            <a:r>
              <a:rPr lang="en-US" sz="1400" baseline="-25000" dirty="0">
                <a:latin typeface="Corbel" panose="020B0503020204020204" pitchFamily="34" charset="0"/>
              </a:rPr>
              <a:t>23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 </a:t>
            </a:r>
            <a:r>
              <a:rPr lang="en-US" sz="1400" dirty="0">
                <a:latin typeface="Corbel" panose="020B0503020204020204" pitchFamily="34" charset="0"/>
                <a:sym typeface="Symbol" panose="05050102010706020507" pitchFamily="18" charset="2"/>
              </a:rPr>
              <a:t></a:t>
            </a:r>
            <a:r>
              <a:rPr lang="en-US" sz="1400" dirty="0">
                <a:latin typeface="Corbel" panose="020B0503020204020204" pitchFamily="34" charset="0"/>
              </a:rPr>
              <a:t>P</a:t>
            </a:r>
            <a:r>
              <a:rPr lang="en-US" sz="1400" baseline="-25000" dirty="0">
                <a:latin typeface="Corbel" panose="020B0503020204020204" pitchFamily="34" charset="0"/>
              </a:rPr>
              <a:t>12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 </a:t>
            </a:r>
            <a:r>
              <a:rPr lang="en-US" sz="1400" dirty="0">
                <a:latin typeface="Corbel" panose="020B0503020204020204" pitchFamily="34" charset="0"/>
                <a:sym typeface="Symbol" panose="05050102010706020507" pitchFamily="18" charset="2"/>
              </a:rPr>
              <a:t></a:t>
            </a:r>
            <a:r>
              <a:rPr lang="en-US" sz="1400" dirty="0">
                <a:latin typeface="Corbel" panose="020B0503020204020204" pitchFamily="34" charset="0"/>
              </a:rPr>
              <a:t>P</a:t>
            </a:r>
            <a:r>
              <a:rPr lang="en-US" sz="1400" baseline="-25000" dirty="0">
                <a:latin typeface="Corbel" panose="020B0503020204020204" pitchFamily="34" charset="0"/>
              </a:rPr>
              <a:t>32 </a:t>
            </a:r>
            <a:r>
              <a:rPr lang="en-US" sz="1400" dirty="0">
                <a:latin typeface="Corbel" panose="020B0503020204020204" pitchFamily="34" charset="0"/>
              </a:rPr>
              <a:t>)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 </a:t>
            </a:r>
            <a:r>
              <a:rPr lang="en-US" sz="1400" dirty="0">
                <a:latin typeface="Corbel" panose="020B0503020204020204" pitchFamily="34" charset="0"/>
              </a:rPr>
              <a:t>B</a:t>
            </a:r>
            <a:r>
              <a:rPr lang="en-US" sz="1400" baseline="-25000" dirty="0">
                <a:latin typeface="Corbel" panose="020B0503020204020204" pitchFamily="34" charset="0"/>
              </a:rPr>
              <a:t>22</a:t>
            </a:r>
            <a:r>
              <a:rPr lang="en-US" sz="1400" dirty="0">
                <a:latin typeface="Corbel" panose="020B0503020204020204" pitchFamily="34" charset="0"/>
              </a:rPr>
              <a:t>)</a:t>
            </a:r>
          </a:p>
          <a:p>
            <a:pPr lvl="1" indent="-400050">
              <a:lnSpc>
                <a:spcPct val="80000"/>
              </a:lnSpc>
              <a:buNone/>
            </a:pPr>
            <a:endParaRPr lang="en-US" sz="1400" dirty="0">
              <a:latin typeface="Corbel" panose="020B0503020204020204" pitchFamily="34" charset="0"/>
            </a:endParaRPr>
          </a:p>
          <a:p>
            <a:pPr marL="457200" indent="-457200">
              <a:lnSpc>
                <a:spcPct val="80000"/>
              </a:lnSpc>
              <a:buNone/>
            </a:pPr>
            <a:r>
              <a:rPr lang="en-US" sz="1400" dirty="0">
                <a:latin typeface="Corbel" panose="020B0503020204020204" pitchFamily="34" charset="0"/>
              </a:rPr>
              <a:t>5</a:t>
            </a:r>
            <a:r>
              <a:rPr lang="en-US" sz="1400" dirty="0" smtClean="0">
                <a:latin typeface="Corbel" panose="020B0503020204020204" pitchFamily="34" charset="0"/>
              </a:rPr>
              <a:t>.  </a:t>
            </a:r>
            <a:r>
              <a:rPr lang="en-US" sz="1400" dirty="0">
                <a:latin typeface="Corbel" panose="020B0503020204020204" pitchFamily="34" charset="0"/>
              </a:rPr>
              <a:t>Distributive Law</a:t>
            </a:r>
          </a:p>
          <a:p>
            <a:pPr lvl="1" indent="-400050">
              <a:lnSpc>
                <a:spcPct val="80000"/>
              </a:lnSpc>
              <a:buNone/>
            </a:pPr>
            <a:r>
              <a:rPr lang="en-US" sz="1400" dirty="0">
                <a:latin typeface="Corbel" panose="020B0503020204020204" pitchFamily="34" charset="0"/>
              </a:rPr>
              <a:t>(</a:t>
            </a:r>
            <a:r>
              <a:rPr lang="en-US" sz="1400" dirty="0">
                <a:latin typeface="Corbel" panose="020B0503020204020204" pitchFamily="34" charset="0"/>
                <a:sym typeface="Symbol" panose="05050102010706020507" pitchFamily="18" charset="2"/>
              </a:rPr>
              <a:t></a:t>
            </a:r>
            <a:r>
              <a:rPr lang="en-US" sz="1400" dirty="0">
                <a:latin typeface="Corbel" panose="020B0503020204020204" pitchFamily="34" charset="0"/>
              </a:rPr>
              <a:t>B</a:t>
            </a:r>
            <a:r>
              <a:rPr lang="en-US" sz="1400" baseline="-25000" dirty="0">
                <a:latin typeface="Corbel" panose="020B0503020204020204" pitchFamily="34" charset="0"/>
              </a:rPr>
              <a:t>22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  </a:t>
            </a:r>
            <a:r>
              <a:rPr lang="en-US" sz="1400" dirty="0">
                <a:latin typeface="Corbel" panose="020B0503020204020204" pitchFamily="34" charset="0"/>
              </a:rPr>
              <a:t>P</a:t>
            </a:r>
            <a:r>
              <a:rPr lang="en-US" sz="1400" baseline="-25000" dirty="0">
                <a:latin typeface="Corbel" panose="020B0503020204020204" pitchFamily="34" charset="0"/>
              </a:rPr>
              <a:t>21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 </a:t>
            </a:r>
            <a:r>
              <a:rPr lang="en-US" sz="1400" dirty="0">
                <a:latin typeface="Corbel" panose="020B0503020204020204" pitchFamily="34" charset="0"/>
              </a:rPr>
              <a:t>P</a:t>
            </a:r>
            <a:r>
              <a:rPr lang="en-US" sz="1400" baseline="-25000" dirty="0">
                <a:latin typeface="Corbel" panose="020B0503020204020204" pitchFamily="34" charset="0"/>
              </a:rPr>
              <a:t>23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 </a:t>
            </a:r>
            <a:r>
              <a:rPr lang="en-US" sz="1400" dirty="0">
                <a:latin typeface="Corbel" panose="020B0503020204020204" pitchFamily="34" charset="0"/>
              </a:rPr>
              <a:t>P</a:t>
            </a:r>
            <a:r>
              <a:rPr lang="en-US" sz="1400" baseline="-25000" dirty="0">
                <a:latin typeface="Corbel" panose="020B0503020204020204" pitchFamily="34" charset="0"/>
              </a:rPr>
              <a:t>12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 </a:t>
            </a:r>
            <a:r>
              <a:rPr lang="en-US" sz="1400" dirty="0">
                <a:latin typeface="Corbel" panose="020B0503020204020204" pitchFamily="34" charset="0"/>
              </a:rPr>
              <a:t>P</a:t>
            </a:r>
            <a:r>
              <a:rPr lang="en-US" sz="1400" baseline="-25000" dirty="0">
                <a:latin typeface="Corbel" panose="020B0503020204020204" pitchFamily="34" charset="0"/>
              </a:rPr>
              <a:t>32 </a:t>
            </a:r>
            <a:r>
              <a:rPr lang="en-US" sz="1400" dirty="0">
                <a:latin typeface="Corbel" panose="020B0503020204020204" pitchFamily="34" charset="0"/>
              </a:rPr>
              <a:t>)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 (</a:t>
            </a:r>
            <a:r>
              <a:rPr lang="en-US" sz="1400" dirty="0">
                <a:latin typeface="Corbel" panose="020B0503020204020204" pitchFamily="34" charset="0"/>
                <a:sym typeface="Symbol" panose="05050102010706020507" pitchFamily="18" charset="2"/>
              </a:rPr>
              <a:t></a:t>
            </a:r>
            <a:r>
              <a:rPr lang="en-US" sz="1400" dirty="0">
                <a:latin typeface="Corbel" panose="020B0503020204020204" pitchFamily="34" charset="0"/>
              </a:rPr>
              <a:t>P</a:t>
            </a:r>
            <a:r>
              <a:rPr lang="en-US" sz="1400" baseline="-25000" dirty="0">
                <a:latin typeface="Corbel" panose="020B0503020204020204" pitchFamily="34" charset="0"/>
              </a:rPr>
              <a:t>21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 </a:t>
            </a:r>
            <a:r>
              <a:rPr lang="en-US" sz="1400" dirty="0">
                <a:latin typeface="Corbel" panose="020B0503020204020204" pitchFamily="34" charset="0"/>
              </a:rPr>
              <a:t>B</a:t>
            </a:r>
            <a:r>
              <a:rPr lang="en-US" sz="1400" baseline="-25000" dirty="0">
                <a:latin typeface="Corbel" panose="020B0503020204020204" pitchFamily="34" charset="0"/>
              </a:rPr>
              <a:t>22</a:t>
            </a:r>
            <a:r>
              <a:rPr lang="en-US" sz="1400" dirty="0">
                <a:latin typeface="Corbel" panose="020B0503020204020204" pitchFamily="34" charset="0"/>
              </a:rPr>
              <a:t>)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 (</a:t>
            </a:r>
            <a:r>
              <a:rPr lang="en-US" sz="1400" dirty="0">
                <a:latin typeface="Corbel" panose="020B0503020204020204" pitchFamily="34" charset="0"/>
                <a:sym typeface="Symbol" panose="05050102010706020507" pitchFamily="18" charset="2"/>
              </a:rPr>
              <a:t></a:t>
            </a:r>
            <a:r>
              <a:rPr lang="en-US" sz="1400" dirty="0">
                <a:latin typeface="Corbel" panose="020B0503020204020204" pitchFamily="34" charset="0"/>
              </a:rPr>
              <a:t>P</a:t>
            </a:r>
            <a:r>
              <a:rPr lang="en-US" sz="1400" baseline="-25000" dirty="0">
                <a:latin typeface="Corbel" panose="020B0503020204020204" pitchFamily="34" charset="0"/>
              </a:rPr>
              <a:t>23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 </a:t>
            </a:r>
            <a:r>
              <a:rPr lang="en-US" sz="1400" dirty="0">
                <a:latin typeface="Corbel" panose="020B0503020204020204" pitchFamily="34" charset="0"/>
              </a:rPr>
              <a:t>B</a:t>
            </a:r>
            <a:r>
              <a:rPr lang="en-US" sz="1400" baseline="-25000" dirty="0">
                <a:latin typeface="Corbel" panose="020B0503020204020204" pitchFamily="34" charset="0"/>
              </a:rPr>
              <a:t>22</a:t>
            </a:r>
            <a:r>
              <a:rPr lang="en-US" sz="1400" dirty="0">
                <a:latin typeface="Corbel" panose="020B0503020204020204" pitchFamily="34" charset="0"/>
              </a:rPr>
              <a:t>)</a:t>
            </a:r>
            <a:r>
              <a:rPr lang="en-US" sz="1400" baseline="-25000" dirty="0">
                <a:latin typeface="Corbel" panose="020B0503020204020204" pitchFamily="34" charset="0"/>
              </a:rPr>
              <a:t>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 (</a:t>
            </a:r>
            <a:r>
              <a:rPr lang="en-US" sz="1400" dirty="0">
                <a:latin typeface="Corbel" panose="020B0503020204020204" pitchFamily="34" charset="0"/>
                <a:sym typeface="Symbol" panose="05050102010706020507" pitchFamily="18" charset="2"/>
              </a:rPr>
              <a:t></a:t>
            </a:r>
            <a:r>
              <a:rPr lang="en-US" sz="1400" dirty="0">
                <a:latin typeface="Corbel" panose="020B0503020204020204" pitchFamily="34" charset="0"/>
              </a:rPr>
              <a:t>P</a:t>
            </a:r>
            <a:r>
              <a:rPr lang="en-US" sz="1400" baseline="-25000" dirty="0">
                <a:latin typeface="Corbel" panose="020B0503020204020204" pitchFamily="34" charset="0"/>
              </a:rPr>
              <a:t>12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 </a:t>
            </a:r>
            <a:r>
              <a:rPr lang="en-US" sz="1400" dirty="0">
                <a:latin typeface="Corbel" panose="020B0503020204020204" pitchFamily="34" charset="0"/>
              </a:rPr>
              <a:t>B</a:t>
            </a:r>
            <a:r>
              <a:rPr lang="en-US" sz="1400" baseline="-25000" dirty="0">
                <a:latin typeface="Corbel" panose="020B0503020204020204" pitchFamily="34" charset="0"/>
              </a:rPr>
              <a:t>22</a:t>
            </a:r>
            <a:r>
              <a:rPr lang="en-US" sz="1400" dirty="0">
                <a:latin typeface="Corbel" panose="020B0503020204020204" pitchFamily="34" charset="0"/>
              </a:rPr>
              <a:t>)</a:t>
            </a:r>
            <a:r>
              <a:rPr lang="en-US" sz="1400" baseline="-25000" dirty="0">
                <a:latin typeface="Corbel" panose="020B0503020204020204" pitchFamily="34" charset="0"/>
              </a:rPr>
              <a:t>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 (</a:t>
            </a:r>
            <a:r>
              <a:rPr lang="en-US" sz="1400" dirty="0">
                <a:latin typeface="Corbel" panose="020B0503020204020204" pitchFamily="34" charset="0"/>
                <a:sym typeface="Symbol" panose="05050102010706020507" pitchFamily="18" charset="2"/>
              </a:rPr>
              <a:t></a:t>
            </a:r>
            <a:r>
              <a:rPr lang="en-US" sz="1400" dirty="0">
                <a:latin typeface="Corbel" panose="020B0503020204020204" pitchFamily="34" charset="0"/>
              </a:rPr>
              <a:t>P</a:t>
            </a:r>
            <a:r>
              <a:rPr lang="en-US" sz="1400" baseline="-25000" dirty="0">
                <a:latin typeface="Corbel" panose="020B0503020204020204" pitchFamily="34" charset="0"/>
              </a:rPr>
              <a:t>32 </a:t>
            </a:r>
            <a:r>
              <a:rPr lang="en-US" sz="1400" b="1" dirty="0">
                <a:latin typeface="Corbel" panose="020B0503020204020204" pitchFamily="34" charset="0"/>
                <a:sym typeface="Symbol" panose="05050102010706020507" pitchFamily="18" charset="2"/>
              </a:rPr>
              <a:t> </a:t>
            </a:r>
            <a:r>
              <a:rPr lang="en-US" sz="1400" dirty="0">
                <a:latin typeface="Corbel" panose="020B0503020204020204" pitchFamily="34" charset="0"/>
              </a:rPr>
              <a:t>B</a:t>
            </a:r>
            <a:r>
              <a:rPr lang="en-US" sz="1400" baseline="-25000" dirty="0">
                <a:latin typeface="Corbel" panose="020B0503020204020204" pitchFamily="34" charset="0"/>
              </a:rPr>
              <a:t>22</a:t>
            </a:r>
            <a:r>
              <a:rPr lang="en-US" sz="1400" dirty="0">
                <a:latin typeface="Corbel" panose="020B0503020204020204" pitchFamily="34" charset="0"/>
              </a:rPr>
              <a:t>)</a:t>
            </a:r>
          </a:p>
          <a:p>
            <a:pPr lvl="1" indent="-400050">
              <a:lnSpc>
                <a:spcPct val="80000"/>
              </a:lnSpc>
              <a:buNone/>
            </a:pPr>
            <a:endParaRPr lang="en-US" sz="1350" dirty="0"/>
          </a:p>
          <a:p>
            <a:pPr marL="457200" indent="-457200">
              <a:lnSpc>
                <a:spcPct val="80000"/>
              </a:lnSpc>
              <a:buNone/>
            </a:pPr>
            <a:r>
              <a:rPr lang="en-US" sz="1500" dirty="0"/>
              <a:t>(Final result has 5 clauses)</a:t>
            </a:r>
          </a:p>
        </p:txBody>
      </p:sp>
    </p:spTree>
    <p:extLst>
      <p:ext uri="{BB962C8B-B14F-4D97-AF65-F5344CB8AC3E}">
        <p14:creationId xmlns:p14="http://schemas.microsoft.com/office/powerpoint/2010/main" val="165366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02A3-857E-4F45-A04A-1E7CB6AB18C5}" type="slidenum">
              <a:rPr lang="en-US"/>
              <a:pPr/>
              <a:t>45</a:t>
            </a:fld>
            <a:endParaRPr lang="en-US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Resolution Example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Given B</a:t>
            </a:r>
            <a:r>
              <a:rPr lang="en-US" baseline="-25000"/>
              <a:t>22</a:t>
            </a:r>
            <a:r>
              <a:rPr lang="en-US"/>
              <a:t> and </a:t>
            </a:r>
            <a:r>
              <a:rPr lang="en-US">
                <a:sym typeface="Symbol" panose="05050102010706020507" pitchFamily="18" charset="2"/>
              </a:rPr>
              <a:t></a:t>
            </a:r>
            <a:r>
              <a:rPr lang="en-US"/>
              <a:t>P</a:t>
            </a:r>
            <a:r>
              <a:rPr lang="en-US" baseline="-25000"/>
              <a:t>21</a:t>
            </a:r>
            <a:r>
              <a:rPr lang="en-US"/>
              <a:t> and </a:t>
            </a:r>
            <a:r>
              <a:rPr lang="en-US">
                <a:sym typeface="Symbol" panose="05050102010706020507" pitchFamily="18" charset="2"/>
              </a:rPr>
              <a:t></a:t>
            </a:r>
            <a:r>
              <a:rPr lang="en-US"/>
              <a:t>P</a:t>
            </a:r>
            <a:r>
              <a:rPr lang="en-US" baseline="-25000"/>
              <a:t>23</a:t>
            </a:r>
            <a:r>
              <a:rPr lang="en-US"/>
              <a:t> and </a:t>
            </a:r>
            <a:r>
              <a:rPr lang="en-US">
                <a:sym typeface="Symbol" panose="05050102010706020507" pitchFamily="18" charset="2"/>
              </a:rPr>
              <a:t></a:t>
            </a:r>
            <a:r>
              <a:rPr lang="en-US"/>
              <a:t>P</a:t>
            </a:r>
            <a:r>
              <a:rPr lang="en-US" baseline="-25000"/>
              <a:t>32</a:t>
            </a:r>
            <a:r>
              <a:rPr lang="en-US"/>
              <a:t> , prove P</a:t>
            </a:r>
            <a:r>
              <a:rPr lang="en-US" baseline="-25000"/>
              <a:t>12</a:t>
            </a:r>
          </a:p>
          <a:p>
            <a:r>
              <a:rPr lang="en-US"/>
              <a:t>(</a:t>
            </a:r>
            <a:r>
              <a:rPr lang="en-US">
                <a:sym typeface="Symbol" panose="05050102010706020507" pitchFamily="18" charset="2"/>
              </a:rPr>
              <a:t></a:t>
            </a:r>
            <a:r>
              <a:rPr lang="en-US"/>
              <a:t>B</a:t>
            </a:r>
            <a:r>
              <a:rPr lang="en-US" baseline="-25000"/>
              <a:t>22 </a:t>
            </a:r>
            <a:r>
              <a:rPr lang="en-US" b="1">
                <a:sym typeface="Symbol" panose="05050102010706020507" pitchFamily="18" charset="2"/>
              </a:rPr>
              <a:t>  </a:t>
            </a:r>
            <a:r>
              <a:rPr lang="en-US"/>
              <a:t>P</a:t>
            </a:r>
            <a:r>
              <a:rPr lang="en-US" baseline="-25000"/>
              <a:t>21 </a:t>
            </a:r>
            <a:r>
              <a:rPr lang="en-US" b="1">
                <a:sym typeface="Symbol" panose="05050102010706020507" pitchFamily="18" charset="2"/>
              </a:rPr>
              <a:t> </a:t>
            </a:r>
            <a:r>
              <a:rPr lang="en-US"/>
              <a:t>P</a:t>
            </a:r>
            <a:r>
              <a:rPr lang="en-US" baseline="-25000"/>
              <a:t>23 </a:t>
            </a:r>
            <a:r>
              <a:rPr lang="en-US" b="1">
                <a:sym typeface="Symbol" panose="05050102010706020507" pitchFamily="18" charset="2"/>
              </a:rPr>
              <a:t> </a:t>
            </a:r>
            <a:r>
              <a:rPr lang="en-US"/>
              <a:t>P</a:t>
            </a:r>
            <a:r>
              <a:rPr lang="en-US" baseline="-25000"/>
              <a:t>12 </a:t>
            </a:r>
            <a:r>
              <a:rPr lang="en-US" b="1">
                <a:sym typeface="Symbol" panose="05050102010706020507" pitchFamily="18" charset="2"/>
              </a:rPr>
              <a:t> </a:t>
            </a:r>
            <a:r>
              <a:rPr lang="en-US"/>
              <a:t>P</a:t>
            </a:r>
            <a:r>
              <a:rPr lang="en-US" baseline="-25000"/>
              <a:t>32 </a:t>
            </a:r>
            <a:r>
              <a:rPr lang="en-US"/>
              <a:t>) ; </a:t>
            </a:r>
            <a:r>
              <a:rPr lang="en-US">
                <a:sym typeface="Symbol" panose="05050102010706020507" pitchFamily="18" charset="2"/>
              </a:rPr>
              <a:t></a:t>
            </a:r>
            <a:r>
              <a:rPr lang="en-US"/>
              <a:t>P</a:t>
            </a:r>
            <a:r>
              <a:rPr lang="en-US" baseline="-25000"/>
              <a:t>12</a:t>
            </a:r>
          </a:p>
          <a:p>
            <a:r>
              <a:rPr lang="en-US"/>
              <a:t>(</a:t>
            </a:r>
            <a:r>
              <a:rPr lang="en-US">
                <a:sym typeface="Symbol" panose="05050102010706020507" pitchFamily="18" charset="2"/>
              </a:rPr>
              <a:t></a:t>
            </a:r>
            <a:r>
              <a:rPr lang="en-US"/>
              <a:t>B</a:t>
            </a:r>
            <a:r>
              <a:rPr lang="en-US" baseline="-25000"/>
              <a:t>22 </a:t>
            </a:r>
            <a:r>
              <a:rPr lang="en-US" b="1">
                <a:sym typeface="Symbol" panose="05050102010706020507" pitchFamily="18" charset="2"/>
              </a:rPr>
              <a:t>  </a:t>
            </a:r>
            <a:r>
              <a:rPr lang="en-US"/>
              <a:t>P</a:t>
            </a:r>
            <a:r>
              <a:rPr lang="en-US" baseline="-25000"/>
              <a:t>21 </a:t>
            </a:r>
            <a:r>
              <a:rPr lang="en-US" b="1">
                <a:sym typeface="Symbol" panose="05050102010706020507" pitchFamily="18" charset="2"/>
              </a:rPr>
              <a:t> </a:t>
            </a:r>
            <a:r>
              <a:rPr lang="en-US"/>
              <a:t>P</a:t>
            </a:r>
            <a:r>
              <a:rPr lang="en-US" baseline="-25000"/>
              <a:t>23 </a:t>
            </a:r>
            <a:r>
              <a:rPr lang="en-US" b="1">
                <a:sym typeface="Symbol" panose="05050102010706020507" pitchFamily="18" charset="2"/>
              </a:rPr>
              <a:t> </a:t>
            </a:r>
            <a:r>
              <a:rPr lang="en-US"/>
              <a:t>P</a:t>
            </a:r>
            <a:r>
              <a:rPr lang="en-US" baseline="-25000"/>
              <a:t>32 </a:t>
            </a:r>
            <a:r>
              <a:rPr lang="en-US"/>
              <a:t>) ; </a:t>
            </a:r>
            <a:r>
              <a:rPr lang="en-US">
                <a:sym typeface="Symbol" panose="05050102010706020507" pitchFamily="18" charset="2"/>
              </a:rPr>
              <a:t></a:t>
            </a:r>
            <a:r>
              <a:rPr lang="en-US"/>
              <a:t>P</a:t>
            </a:r>
            <a:r>
              <a:rPr lang="en-US" baseline="-25000"/>
              <a:t>21</a:t>
            </a:r>
            <a:r>
              <a:rPr lang="en-US"/>
              <a:t> </a:t>
            </a:r>
          </a:p>
          <a:p>
            <a:r>
              <a:rPr lang="en-US"/>
              <a:t>(</a:t>
            </a:r>
            <a:r>
              <a:rPr lang="en-US">
                <a:sym typeface="Symbol" panose="05050102010706020507" pitchFamily="18" charset="2"/>
              </a:rPr>
              <a:t></a:t>
            </a:r>
            <a:r>
              <a:rPr lang="en-US"/>
              <a:t>B</a:t>
            </a:r>
            <a:r>
              <a:rPr lang="en-US" baseline="-25000"/>
              <a:t>22 </a:t>
            </a:r>
            <a:r>
              <a:rPr lang="en-US" b="1">
                <a:sym typeface="Symbol" panose="05050102010706020507" pitchFamily="18" charset="2"/>
              </a:rPr>
              <a:t> </a:t>
            </a:r>
            <a:r>
              <a:rPr lang="en-US"/>
              <a:t>P</a:t>
            </a:r>
            <a:r>
              <a:rPr lang="en-US" baseline="-25000"/>
              <a:t>23 </a:t>
            </a:r>
            <a:r>
              <a:rPr lang="en-US" b="1">
                <a:sym typeface="Symbol" panose="05050102010706020507" pitchFamily="18" charset="2"/>
              </a:rPr>
              <a:t> </a:t>
            </a:r>
            <a:r>
              <a:rPr lang="en-US"/>
              <a:t>P</a:t>
            </a:r>
            <a:r>
              <a:rPr lang="en-US" baseline="-25000"/>
              <a:t>32 </a:t>
            </a:r>
            <a:r>
              <a:rPr lang="en-US"/>
              <a:t>) ; </a:t>
            </a:r>
            <a:r>
              <a:rPr lang="en-US">
                <a:sym typeface="Symbol" panose="05050102010706020507" pitchFamily="18" charset="2"/>
              </a:rPr>
              <a:t></a:t>
            </a:r>
            <a:r>
              <a:rPr lang="en-US"/>
              <a:t>P</a:t>
            </a:r>
            <a:r>
              <a:rPr lang="en-US" baseline="-25000"/>
              <a:t>23</a:t>
            </a:r>
          </a:p>
          <a:p>
            <a:r>
              <a:rPr lang="en-US"/>
              <a:t>(</a:t>
            </a:r>
            <a:r>
              <a:rPr lang="en-US">
                <a:sym typeface="Symbol" panose="05050102010706020507" pitchFamily="18" charset="2"/>
              </a:rPr>
              <a:t></a:t>
            </a:r>
            <a:r>
              <a:rPr lang="en-US"/>
              <a:t>B</a:t>
            </a:r>
            <a:r>
              <a:rPr lang="en-US" baseline="-25000"/>
              <a:t>22 </a:t>
            </a:r>
            <a:r>
              <a:rPr lang="en-US" b="1">
                <a:sym typeface="Symbol" panose="05050102010706020507" pitchFamily="18" charset="2"/>
              </a:rPr>
              <a:t>  </a:t>
            </a:r>
            <a:r>
              <a:rPr lang="en-US"/>
              <a:t>P</a:t>
            </a:r>
            <a:r>
              <a:rPr lang="en-US" baseline="-25000"/>
              <a:t>32 </a:t>
            </a:r>
            <a:r>
              <a:rPr lang="en-US"/>
              <a:t>) ; </a:t>
            </a:r>
            <a:r>
              <a:rPr lang="en-US">
                <a:sym typeface="Symbol" panose="05050102010706020507" pitchFamily="18" charset="2"/>
              </a:rPr>
              <a:t></a:t>
            </a:r>
            <a:r>
              <a:rPr lang="en-US"/>
              <a:t>P</a:t>
            </a:r>
            <a:r>
              <a:rPr lang="en-US" baseline="-25000"/>
              <a:t>32</a:t>
            </a:r>
          </a:p>
          <a:p>
            <a:r>
              <a:rPr lang="en-US"/>
              <a:t>(</a:t>
            </a:r>
            <a:r>
              <a:rPr lang="en-US">
                <a:sym typeface="Symbol" panose="05050102010706020507" pitchFamily="18" charset="2"/>
              </a:rPr>
              <a:t></a:t>
            </a:r>
            <a:r>
              <a:rPr lang="en-US"/>
              <a:t>B</a:t>
            </a:r>
            <a:r>
              <a:rPr lang="en-US" baseline="-25000"/>
              <a:t>22</a:t>
            </a:r>
            <a:r>
              <a:rPr lang="en-US"/>
              <a:t>) ; B</a:t>
            </a:r>
            <a:r>
              <a:rPr lang="en-US" baseline="-25000"/>
              <a:t>22</a:t>
            </a:r>
          </a:p>
          <a:p>
            <a:r>
              <a:rPr lang="en-US"/>
              <a:t>[empty clause]</a:t>
            </a:r>
            <a:endParaRPr lang="en-US" baseline="-25000"/>
          </a:p>
        </p:txBody>
      </p:sp>
    </p:spTree>
    <p:extLst>
      <p:ext uri="{BB962C8B-B14F-4D97-AF65-F5344CB8AC3E}">
        <p14:creationId xmlns:p14="http://schemas.microsoft.com/office/powerpoint/2010/main" val="96433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801F-8D18-4887-A5CF-5558DFB9D3CE}" type="slidenum">
              <a:rPr lang="en-US"/>
              <a:pPr/>
              <a:t>46</a:t>
            </a:fld>
            <a:endParaRPr lang="en-US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rbel" panose="020B0503020204020204" pitchFamily="34" charset="0"/>
              </a:rPr>
              <a:t>Evaluation of Resolution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>
                <a:latin typeface="Corbel" panose="020B0503020204020204" pitchFamily="34" charset="0"/>
              </a:rPr>
              <a:t>Resolution is sound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Corbel" panose="020B0503020204020204" pitchFamily="34" charset="0"/>
              </a:rPr>
              <a:t>Because the resolution rule is true in all cases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rbel" panose="020B0503020204020204" pitchFamily="34" charset="0"/>
              </a:rPr>
              <a:t>Resolution is complete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Corbel" panose="020B0503020204020204" pitchFamily="34" charset="0"/>
              </a:rPr>
              <a:t>Provided a complete search method is used to find the proof, if a proof can be found it will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Corbel" panose="020B0503020204020204" pitchFamily="34" charset="0"/>
              </a:rPr>
              <a:t>Note:  you must know what you’re trying to prove in order to prove it!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latin typeface="Corbel" panose="020B0503020204020204" pitchFamily="34" charset="0"/>
              </a:rPr>
              <a:t>Resolution is exponential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Corbel" panose="020B0503020204020204" pitchFamily="34" charset="0"/>
              </a:rPr>
              <a:t>The number of clauses that we must search grows exponentially…</a:t>
            </a:r>
          </a:p>
        </p:txBody>
      </p:sp>
    </p:spTree>
    <p:extLst>
      <p:ext uri="{BB962C8B-B14F-4D97-AF65-F5344CB8AC3E}">
        <p14:creationId xmlns:p14="http://schemas.microsoft.com/office/powerpoint/2010/main" val="375880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050A-9477-4659-A22B-EE89DBF5CA05}" type="slidenum">
              <a:rPr lang="en-US"/>
              <a:pPr/>
              <a:t>47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Horn Clauses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>
                <a:latin typeface="Corbel" panose="020B0503020204020204" pitchFamily="34" charset="0"/>
              </a:rPr>
              <a:t>A Horn Clause is a CNF clause with exactly one positive literal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latin typeface="Corbel" panose="020B0503020204020204" pitchFamily="34" charset="0"/>
              </a:rPr>
              <a:t>The positive literal is called the head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latin typeface="Corbel" panose="020B0503020204020204" pitchFamily="34" charset="0"/>
              </a:rPr>
              <a:t>The negative literals are called the body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latin typeface="Corbel" panose="020B0503020204020204" pitchFamily="34" charset="0"/>
              </a:rPr>
              <a:t>Prolog:    head:- body1, body2, body3 …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latin typeface="Corbel" panose="020B0503020204020204" pitchFamily="34" charset="0"/>
              </a:rPr>
              <a:t>English:  “To prove the head, prove body1, …”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latin typeface="Corbel" panose="020B0503020204020204" pitchFamily="34" charset="0"/>
              </a:rPr>
              <a:t>Implication:  If (body1, body2 …) then head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Corbel" panose="020B0503020204020204" pitchFamily="34" charset="0"/>
              </a:rPr>
              <a:t>Horn Clauses form the basis of forward and backward chaining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Corbel" panose="020B0503020204020204" pitchFamily="34" charset="0"/>
              </a:rPr>
              <a:t>The Prolog language is based on Horn Clauses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Corbel" panose="020B0503020204020204" pitchFamily="34" charset="0"/>
              </a:rPr>
              <a:t>Deciding entailment with Horn Clauses is </a:t>
            </a:r>
            <a:r>
              <a:rPr lang="en-US" sz="1800" i="1" dirty="0">
                <a:latin typeface="Corbel" panose="020B0503020204020204" pitchFamily="34" charset="0"/>
              </a:rPr>
              <a:t>linear in the size of the knowledge base</a:t>
            </a:r>
            <a:endParaRPr lang="en-US" sz="1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9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1CAA-47D3-46A3-B1BA-ABBC3C3AFA60}" type="slidenum">
              <a:rPr lang="en-US"/>
              <a:pPr/>
              <a:t>48</a:t>
            </a:fld>
            <a:endParaRPr lang="en-US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Reasoning with Horn Clauses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966" y="1350110"/>
            <a:ext cx="8246069" cy="320680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Forward Chaining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For each new piece of data, generate all new facts, until the desired fact is generated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Data-directed reasoning</a:t>
            </a:r>
          </a:p>
          <a:p>
            <a:pPr>
              <a:lnSpc>
                <a:spcPct val="90000"/>
              </a:lnSpc>
            </a:pPr>
            <a:r>
              <a:rPr lang="en-US" dirty="0"/>
              <a:t>Backward Chaining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 prove the goal, find a clause that contains the goal as its head, and prove the body recursively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(Backtrack when you chose the wrong clause)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Goal-directed reasoning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2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87F7-8818-453F-AF4A-BAF19CFE1CE9}" type="slidenum">
              <a:rPr lang="en-US"/>
              <a:pPr/>
              <a:t>49</a:t>
            </a:fld>
            <a:endParaRPr lang="en-US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Forward Chaining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9785" y="1502815"/>
            <a:ext cx="6172200" cy="742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Fire any rule whose premises are satisfied in the KB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Add its conclusion to the KB until the query is found</a:t>
            </a:r>
          </a:p>
        </p:txBody>
      </p:sp>
      <p:pic>
        <p:nvPicPr>
          <p:cNvPr id="394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114550"/>
            <a:ext cx="4171950" cy="2407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99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AFC0-6613-481F-830A-E524E762B0D3}" type="slidenum">
              <a:rPr lang="en-US"/>
              <a:pPr/>
              <a:t>5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-1078085" y="378713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D3A90F"/>
                </a:solidFill>
                <a:latin typeface="Corbel" panose="020B0503020204020204" pitchFamily="34" charset="0"/>
              </a:rPr>
              <a:t>Knowledge-Based Agents</a:t>
            </a:r>
            <a:endParaRPr lang="en-US" sz="3200" dirty="0">
              <a:solidFill>
                <a:srgbClr val="D3A90F"/>
              </a:solidFill>
            </a:endParaRPr>
          </a:p>
        </p:txBody>
      </p:sp>
      <p:sp>
        <p:nvSpPr>
          <p:cNvPr id="31539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66699" y="1655520"/>
            <a:ext cx="4458005" cy="339447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orbel" panose="020B0503020204020204" pitchFamily="34" charset="0"/>
              </a:rPr>
              <a:t>The agent must be able to:</a:t>
            </a:r>
          </a:p>
          <a:p>
            <a:pPr lvl="1"/>
            <a:r>
              <a:rPr lang="en-US" sz="1600" dirty="0">
                <a:latin typeface="Corbel" panose="020B0503020204020204" pitchFamily="34" charset="0"/>
              </a:rPr>
              <a:t>Represent states and actions</a:t>
            </a:r>
          </a:p>
          <a:p>
            <a:pPr lvl="1"/>
            <a:r>
              <a:rPr lang="en-US" sz="1600" dirty="0">
                <a:latin typeface="Corbel" panose="020B0503020204020204" pitchFamily="34" charset="0"/>
              </a:rPr>
              <a:t>Incorporate new percepts</a:t>
            </a:r>
          </a:p>
          <a:p>
            <a:pPr lvl="1"/>
            <a:r>
              <a:rPr lang="en-US" sz="1600" dirty="0">
                <a:latin typeface="Corbel" panose="020B0503020204020204" pitchFamily="34" charset="0"/>
              </a:rPr>
              <a:t>Update internal representations of the world</a:t>
            </a:r>
          </a:p>
          <a:p>
            <a:pPr lvl="1"/>
            <a:r>
              <a:rPr lang="en-US" sz="1600" dirty="0">
                <a:latin typeface="Corbel" panose="020B0503020204020204" pitchFamily="34" charset="0"/>
              </a:rPr>
              <a:t>Deduce hidden properties of the world</a:t>
            </a:r>
          </a:p>
          <a:p>
            <a:pPr lvl="1"/>
            <a:r>
              <a:rPr lang="en-US" sz="1600" dirty="0">
                <a:latin typeface="Corbel" panose="020B0503020204020204" pitchFamily="34" charset="0"/>
              </a:rPr>
              <a:t>Deduce appropriate actions</a:t>
            </a:r>
          </a:p>
        </p:txBody>
      </p:sp>
      <p:sp>
        <p:nvSpPr>
          <p:cNvPr id="315398" name="Rectangle 6"/>
          <p:cNvSpPr>
            <a:spLocks noChangeArrowheads="1"/>
          </p:cNvSpPr>
          <p:nvPr/>
        </p:nvSpPr>
        <p:spPr bwMode="auto">
          <a:xfrm>
            <a:off x="4857750" y="1771650"/>
            <a:ext cx="154305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350"/>
              <a:t>Inference Engine</a:t>
            </a:r>
          </a:p>
        </p:txBody>
      </p:sp>
      <p:sp>
        <p:nvSpPr>
          <p:cNvPr id="315399" name="Rectangle 7"/>
          <p:cNvSpPr>
            <a:spLocks noChangeArrowheads="1"/>
          </p:cNvSpPr>
          <p:nvPr/>
        </p:nvSpPr>
        <p:spPr bwMode="auto">
          <a:xfrm>
            <a:off x="4857750" y="2114550"/>
            <a:ext cx="154305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350"/>
              <a:t>Knowledge-Base</a:t>
            </a:r>
          </a:p>
        </p:txBody>
      </p:sp>
      <p:sp>
        <p:nvSpPr>
          <p:cNvPr id="315400" name="AutoShape 8"/>
          <p:cNvSpPr>
            <a:spLocks/>
          </p:cNvSpPr>
          <p:nvPr/>
        </p:nvSpPr>
        <p:spPr bwMode="auto">
          <a:xfrm>
            <a:off x="6858000" y="1457325"/>
            <a:ext cx="971550" cy="457200"/>
          </a:xfrm>
          <a:prstGeom prst="accentCallout1">
            <a:avLst>
              <a:gd name="adj1" fmla="val 18750"/>
              <a:gd name="adj2" fmla="val -5884"/>
              <a:gd name="adj3" fmla="val 106250"/>
              <a:gd name="adj4" fmla="val -4706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900"/>
              <a:t>Domain-Independent Algorithms</a:t>
            </a:r>
          </a:p>
        </p:txBody>
      </p:sp>
      <p:sp>
        <p:nvSpPr>
          <p:cNvPr id="315401" name="AutoShape 9"/>
          <p:cNvSpPr>
            <a:spLocks/>
          </p:cNvSpPr>
          <p:nvPr/>
        </p:nvSpPr>
        <p:spPr bwMode="auto">
          <a:xfrm>
            <a:off x="6915150" y="2743200"/>
            <a:ext cx="685800" cy="457200"/>
          </a:xfrm>
          <a:prstGeom prst="accentCallout1">
            <a:avLst>
              <a:gd name="adj1" fmla="val 18750"/>
              <a:gd name="adj2" fmla="val -8333"/>
              <a:gd name="adj3" fmla="val -102343"/>
              <a:gd name="adj4" fmla="val -760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900"/>
              <a:t>Domain-Specific Content</a:t>
            </a:r>
          </a:p>
        </p:txBody>
      </p:sp>
    </p:spTree>
    <p:extLst>
      <p:ext uri="{BB962C8B-B14F-4D97-AF65-F5344CB8AC3E}">
        <p14:creationId xmlns:p14="http://schemas.microsoft.com/office/powerpoint/2010/main" val="134751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2C8B-7B5F-4A41-8622-504789B9DED4}" type="slidenum">
              <a:rPr lang="en-US"/>
              <a:pPr/>
              <a:t>50</a:t>
            </a:fld>
            <a:endParaRPr lang="en-US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96260" y="453620"/>
            <a:ext cx="8246070" cy="610821"/>
          </a:xfrm>
        </p:spPr>
        <p:txBody>
          <a:bodyPr>
            <a:normAutofit fontScale="90000"/>
          </a:bodyPr>
          <a:lstStyle/>
          <a:p>
            <a:r>
              <a:rPr lang="en-US" dirty="0"/>
              <a:t>Forward </a:t>
            </a:r>
            <a:r>
              <a:rPr lang="en-US" dirty="0" smtClean="0"/>
              <a:t>Chaining (2)</a:t>
            </a:r>
            <a:endParaRPr lang="en-US" dirty="0"/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080" y="1497806"/>
            <a:ext cx="6172200" cy="742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350" dirty="0">
                <a:latin typeface="Corbel" panose="020B0503020204020204" pitchFamily="34" charset="0"/>
              </a:rPr>
              <a:t>AND-OR Graph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latin typeface="Corbel" panose="020B0503020204020204" pitchFamily="34" charset="0"/>
              </a:rPr>
              <a:t>multiple links joined by an arc indicate conjunction – every link must be proved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latin typeface="Corbel" panose="020B0503020204020204" pitchFamily="34" charset="0"/>
              </a:rPr>
              <a:t>multiple links without an arc indicate disjunction – any link can be proved</a:t>
            </a:r>
          </a:p>
        </p:txBody>
      </p:sp>
      <p:pic>
        <p:nvPicPr>
          <p:cNvPr id="399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114550"/>
            <a:ext cx="4171950" cy="2407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4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BF4A-D54F-4D5F-AEC8-2FF58F74182E}" type="slidenum">
              <a:rPr lang="en-US"/>
              <a:pPr/>
              <a:t>51</a:t>
            </a:fld>
            <a:endParaRPr lang="en-US"/>
          </a:p>
        </p:txBody>
      </p:sp>
      <p:sp>
        <p:nvSpPr>
          <p:cNvPr id="388100" name="Rectangle 4"/>
          <p:cNvSpPr>
            <a:spLocks noGrp="1" noChangeArrowheads="1"/>
          </p:cNvSpPr>
          <p:nvPr>
            <p:ph type="title"/>
          </p:nvPr>
        </p:nvSpPr>
        <p:spPr>
          <a:xfrm>
            <a:off x="-1994315" y="281175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D3A90F"/>
                </a:solidFill>
                <a:latin typeface="Corbel" panose="020B0503020204020204" pitchFamily="34" charset="0"/>
              </a:rPr>
              <a:t>Forward </a:t>
            </a:r>
            <a:r>
              <a:rPr lang="en-US" sz="3200" dirty="0" smtClean="0">
                <a:solidFill>
                  <a:srgbClr val="D3A90F"/>
                </a:solidFill>
                <a:latin typeface="Corbel" panose="020B0503020204020204" pitchFamily="34" charset="0"/>
              </a:rPr>
              <a:t>Chaining (3)</a:t>
            </a:r>
            <a:endParaRPr lang="en-US" sz="3200" dirty="0">
              <a:solidFill>
                <a:srgbClr val="D3A90F"/>
              </a:solidFill>
              <a:latin typeface="Corbel" panose="020B0503020204020204" pitchFamily="34" charset="0"/>
            </a:endParaRPr>
          </a:p>
        </p:txBody>
      </p:sp>
      <p:pic>
        <p:nvPicPr>
          <p:cNvPr id="388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02815"/>
            <a:ext cx="1919288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8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511-86C1-4B9B-AC4E-B9EC82199392}" type="slidenum">
              <a:rPr lang="en-US"/>
              <a:pPr/>
              <a:t>52</a:t>
            </a:fld>
            <a:endParaRPr lang="en-US"/>
          </a:p>
        </p:txBody>
      </p:sp>
      <p:sp>
        <p:nvSpPr>
          <p:cNvPr id="362500" name="Rectangle 4"/>
          <p:cNvSpPr>
            <a:spLocks noGrp="1" noChangeArrowheads="1"/>
          </p:cNvSpPr>
          <p:nvPr>
            <p:ph type="title"/>
          </p:nvPr>
        </p:nvSpPr>
        <p:spPr>
          <a:xfrm>
            <a:off x="-1841610" y="281175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D3A90F"/>
                </a:solidFill>
                <a:latin typeface="Corbel" panose="020B0503020204020204" pitchFamily="34" charset="0"/>
              </a:rPr>
              <a:t>Forward </a:t>
            </a:r>
            <a:r>
              <a:rPr lang="en-US" sz="3200" dirty="0" smtClean="0">
                <a:solidFill>
                  <a:srgbClr val="D3A90F"/>
                </a:solidFill>
                <a:latin typeface="Corbel" panose="020B0503020204020204" pitchFamily="34" charset="0"/>
              </a:rPr>
              <a:t>Chaining (4)</a:t>
            </a:r>
            <a:endParaRPr lang="en-US" sz="3200" dirty="0">
              <a:solidFill>
                <a:srgbClr val="D3A90F"/>
              </a:solidFill>
              <a:latin typeface="Corbel" panose="020B0503020204020204" pitchFamily="34" charset="0"/>
            </a:endParaRPr>
          </a:p>
        </p:txBody>
      </p:sp>
      <p:pic>
        <p:nvPicPr>
          <p:cNvPr id="3625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655" y="1489094"/>
            <a:ext cx="1906190" cy="2869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32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3C53-3D83-4C89-A3E6-E98C774F3622}" type="slidenum">
              <a:rPr lang="en-US"/>
              <a:pPr/>
              <a:t>53</a:t>
            </a:fld>
            <a:endParaRPr lang="en-US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title"/>
          </p:nvPr>
        </p:nvSpPr>
        <p:spPr>
          <a:xfrm>
            <a:off x="-1994315" y="281175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D3A90F"/>
                </a:solidFill>
                <a:latin typeface="Corbel" panose="020B0503020204020204" pitchFamily="34" charset="0"/>
              </a:rPr>
              <a:t>Forward </a:t>
            </a:r>
            <a:r>
              <a:rPr lang="en-US" sz="3200" dirty="0" smtClean="0">
                <a:solidFill>
                  <a:srgbClr val="D3A90F"/>
                </a:solidFill>
                <a:latin typeface="Corbel" panose="020B0503020204020204" pitchFamily="34" charset="0"/>
              </a:rPr>
              <a:t>Chaining (5)</a:t>
            </a:r>
            <a:endParaRPr lang="en-US" sz="3200" dirty="0">
              <a:solidFill>
                <a:srgbClr val="D3A90F"/>
              </a:solidFill>
              <a:latin typeface="Corbel" panose="020B0503020204020204" pitchFamily="34" charset="0"/>
            </a:endParaRPr>
          </a:p>
        </p:txBody>
      </p:sp>
      <p:pic>
        <p:nvPicPr>
          <p:cNvPr id="4075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360" y="1532341"/>
            <a:ext cx="1891903" cy="285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127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F4C5-EFF5-4605-904B-84AECD59D5C7}" type="slidenum">
              <a:rPr lang="en-US"/>
              <a:pPr/>
              <a:t>54</a:t>
            </a:fld>
            <a:endParaRPr lang="en-US"/>
          </a:p>
        </p:txBody>
      </p:sp>
      <p:sp>
        <p:nvSpPr>
          <p:cNvPr id="406532" name="Rectangle 4"/>
          <p:cNvSpPr>
            <a:spLocks noGrp="1" noChangeArrowheads="1"/>
          </p:cNvSpPr>
          <p:nvPr>
            <p:ph type="title"/>
          </p:nvPr>
        </p:nvSpPr>
        <p:spPr>
          <a:xfrm>
            <a:off x="-2166395" y="281175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D3A90F"/>
                </a:solidFill>
              </a:rPr>
              <a:t>Forward </a:t>
            </a:r>
            <a:r>
              <a:rPr lang="en-US" sz="3200" dirty="0" smtClean="0">
                <a:solidFill>
                  <a:srgbClr val="D3A90F"/>
                </a:solidFill>
              </a:rPr>
              <a:t>Chaining (6)</a:t>
            </a:r>
            <a:endParaRPr lang="en-US" sz="3200" dirty="0">
              <a:solidFill>
                <a:srgbClr val="D3A90F"/>
              </a:solidFill>
            </a:endParaRPr>
          </a:p>
        </p:txBody>
      </p:sp>
      <p:pic>
        <p:nvPicPr>
          <p:cNvPr id="4065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329" y="1253729"/>
            <a:ext cx="1891903" cy="286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491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78D1-5F03-42EF-A36F-79E1D58C7E0A}" type="slidenum">
              <a:rPr lang="en-US"/>
              <a:pPr/>
              <a:t>55</a:t>
            </a:fld>
            <a:endParaRPr lang="en-US"/>
          </a:p>
        </p:txBody>
      </p:sp>
      <p:sp>
        <p:nvSpPr>
          <p:cNvPr id="405508" name="Rectangle 4"/>
          <p:cNvSpPr>
            <a:spLocks noGrp="1" noChangeArrowheads="1"/>
          </p:cNvSpPr>
          <p:nvPr>
            <p:ph type="title"/>
          </p:nvPr>
        </p:nvSpPr>
        <p:spPr>
          <a:xfrm>
            <a:off x="-1994315" y="281175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3A90F"/>
                </a:solidFill>
                <a:latin typeface="Corbel" panose="020B0503020204020204" pitchFamily="34" charset="0"/>
              </a:rPr>
              <a:t>Forward </a:t>
            </a:r>
            <a:r>
              <a:rPr lang="en-US" sz="3600" dirty="0" smtClean="0">
                <a:solidFill>
                  <a:srgbClr val="D3A90F"/>
                </a:solidFill>
                <a:latin typeface="Corbel" panose="020B0503020204020204" pitchFamily="34" charset="0"/>
              </a:rPr>
              <a:t>Chaining (7)</a:t>
            </a:r>
            <a:endParaRPr lang="en-US" sz="3600" dirty="0">
              <a:solidFill>
                <a:srgbClr val="D3A90F"/>
              </a:solidFill>
              <a:latin typeface="Corbel" panose="020B0503020204020204" pitchFamily="34" charset="0"/>
            </a:endParaRPr>
          </a:p>
        </p:txBody>
      </p:sp>
      <p:pic>
        <p:nvPicPr>
          <p:cNvPr id="405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328" y="1253729"/>
            <a:ext cx="1899047" cy="2858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7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2750-8D44-4589-9F39-646A776B29E8}" type="slidenum">
              <a:rPr lang="en-US"/>
              <a:pPr/>
              <a:t>56</a:t>
            </a:fld>
            <a:endParaRPr lang="en-US"/>
          </a:p>
        </p:txBody>
      </p:sp>
      <p:sp>
        <p:nvSpPr>
          <p:cNvPr id="404484" name="Rectangle 4"/>
          <p:cNvSpPr>
            <a:spLocks noGrp="1" noChangeArrowheads="1"/>
          </p:cNvSpPr>
          <p:nvPr>
            <p:ph type="title"/>
          </p:nvPr>
        </p:nvSpPr>
        <p:spPr>
          <a:xfrm>
            <a:off x="-1994315" y="281175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D3A90F"/>
                </a:solidFill>
                <a:latin typeface="Corbel" panose="020B0503020204020204" pitchFamily="34" charset="0"/>
              </a:rPr>
              <a:t>Forward </a:t>
            </a:r>
            <a:r>
              <a:rPr lang="en-US" sz="3200" dirty="0" smtClean="0">
                <a:solidFill>
                  <a:srgbClr val="D3A90F"/>
                </a:solidFill>
                <a:latin typeface="Corbel" panose="020B0503020204020204" pitchFamily="34" charset="0"/>
              </a:rPr>
              <a:t>Chaining (8)</a:t>
            </a:r>
            <a:endParaRPr lang="en-US" sz="3200" dirty="0">
              <a:solidFill>
                <a:srgbClr val="D3A90F"/>
              </a:solidFill>
              <a:latin typeface="Corbel" panose="020B0503020204020204" pitchFamily="34" charset="0"/>
            </a:endParaRPr>
          </a:p>
        </p:txBody>
      </p:sp>
      <p:pic>
        <p:nvPicPr>
          <p:cNvPr id="4044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75" y="1409753"/>
            <a:ext cx="1933575" cy="2940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926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AAA0-8A2F-4266-B7DF-83F8249FA8EE}" type="slidenum">
              <a:rPr lang="en-US"/>
              <a:pPr/>
              <a:t>57</a:t>
            </a:fld>
            <a:endParaRPr lang="en-US"/>
          </a:p>
        </p:txBody>
      </p:sp>
      <p:sp>
        <p:nvSpPr>
          <p:cNvPr id="403460" name="Rectangle 4"/>
          <p:cNvSpPr>
            <a:spLocks noGrp="1" noChangeArrowheads="1"/>
          </p:cNvSpPr>
          <p:nvPr>
            <p:ph type="title"/>
          </p:nvPr>
        </p:nvSpPr>
        <p:spPr>
          <a:xfrm>
            <a:off x="-2147020" y="43388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D3A90F"/>
                </a:solidFill>
                <a:latin typeface="Corbel" panose="020B0503020204020204" pitchFamily="34" charset="0"/>
              </a:rPr>
              <a:t>Forward </a:t>
            </a:r>
            <a:r>
              <a:rPr lang="en-US" sz="3200" dirty="0" smtClean="0">
                <a:solidFill>
                  <a:srgbClr val="D3A90F"/>
                </a:solidFill>
                <a:latin typeface="Corbel" panose="020B0503020204020204" pitchFamily="34" charset="0"/>
              </a:rPr>
              <a:t>Chaining (9)</a:t>
            </a:r>
            <a:endParaRPr lang="en-US" sz="3200" dirty="0">
              <a:solidFill>
                <a:srgbClr val="D3A90F"/>
              </a:solidFill>
              <a:latin typeface="Corbel" panose="020B0503020204020204" pitchFamily="34" charset="0"/>
            </a:endParaRPr>
          </a:p>
        </p:txBody>
      </p:sp>
      <p:pic>
        <p:nvPicPr>
          <p:cNvPr id="4034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245" y="1808225"/>
            <a:ext cx="1926431" cy="2930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12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890E-1035-497C-849F-7D0F91BEE214}" type="slidenum">
              <a:rPr lang="en-US"/>
              <a:pPr/>
              <a:t>58</a:t>
            </a:fld>
            <a:endParaRPr lang="en-US"/>
          </a:p>
        </p:txBody>
      </p:sp>
      <p:sp>
        <p:nvSpPr>
          <p:cNvPr id="402436" name="Rectangle 4"/>
          <p:cNvSpPr>
            <a:spLocks noGrp="1" noChangeArrowheads="1"/>
          </p:cNvSpPr>
          <p:nvPr>
            <p:ph type="title"/>
          </p:nvPr>
        </p:nvSpPr>
        <p:spPr>
          <a:xfrm>
            <a:off x="-2147020" y="43388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D3A90F"/>
                </a:solidFill>
                <a:latin typeface="Corbel" panose="020B0503020204020204" pitchFamily="34" charset="0"/>
              </a:rPr>
              <a:t>Forward </a:t>
            </a:r>
            <a:r>
              <a:rPr lang="en-US" sz="3200" dirty="0" smtClean="0">
                <a:solidFill>
                  <a:srgbClr val="D3A90F"/>
                </a:solidFill>
                <a:latin typeface="Corbel" panose="020B0503020204020204" pitchFamily="34" charset="0"/>
              </a:rPr>
              <a:t>Chaining (10)</a:t>
            </a:r>
            <a:endParaRPr lang="en-US" sz="3200" dirty="0">
              <a:solidFill>
                <a:srgbClr val="D3A90F"/>
              </a:solidFill>
              <a:latin typeface="Corbel" panose="020B0503020204020204" pitchFamily="34" charset="0"/>
            </a:endParaRPr>
          </a:p>
        </p:txBody>
      </p:sp>
      <p:pic>
        <p:nvPicPr>
          <p:cNvPr id="4024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40" y="1468041"/>
            <a:ext cx="1926431" cy="2930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135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362-5F80-48AD-A159-EA10FFDA7596}" type="slidenum">
              <a:rPr lang="en-US"/>
              <a:pPr/>
              <a:t>59</a:t>
            </a:fld>
            <a:endParaRPr lang="en-US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6260" y="560505"/>
            <a:ext cx="8246070" cy="610821"/>
          </a:xfrm>
        </p:spPr>
        <p:txBody>
          <a:bodyPr>
            <a:normAutofit fontScale="90000"/>
          </a:bodyPr>
          <a:lstStyle/>
          <a:p>
            <a:r>
              <a:rPr lang="en-US" dirty="0"/>
              <a:t>Backward </a:t>
            </a:r>
            <a:r>
              <a:rPr lang="en-US" dirty="0" smtClean="0"/>
              <a:t>Chaining (1)</a:t>
            </a:r>
            <a:endParaRPr lang="en-US" dirty="0"/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/>
              <a:t>Idea: work backwards from the query q: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To prove q by BC,</a:t>
            </a:r>
          </a:p>
          <a:p>
            <a:pPr lvl="2">
              <a:lnSpc>
                <a:spcPct val="90000"/>
              </a:lnSpc>
            </a:pPr>
            <a:r>
              <a:rPr lang="en-US" sz="1500"/>
              <a:t>Check if q is known already, or</a:t>
            </a:r>
          </a:p>
          <a:p>
            <a:pPr lvl="2">
              <a:lnSpc>
                <a:spcPct val="90000"/>
              </a:lnSpc>
            </a:pPr>
            <a:r>
              <a:rPr lang="en-US" sz="1500"/>
              <a:t>Prove by BC all premises of some rule concluding q</a:t>
            </a:r>
          </a:p>
          <a:p>
            <a:pPr lvl="2"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r>
              <a:rPr lang="en-US" sz="2100"/>
              <a:t>Avoid loops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Check if new subgoal is already on the goal stack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2100"/>
              <a:t>Avoid repeated work: check if new subgoal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Has already been proved true, or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Has already failed</a:t>
            </a:r>
          </a:p>
        </p:txBody>
      </p:sp>
    </p:spTree>
    <p:extLst>
      <p:ext uri="{BB962C8B-B14F-4D97-AF65-F5344CB8AC3E}">
        <p14:creationId xmlns:p14="http://schemas.microsoft.com/office/powerpoint/2010/main" val="20730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CF39-197F-40EF-A185-CDF533D5B17A}" type="slidenum">
              <a:rPr lang="en-US"/>
              <a:pPr/>
              <a:t>6</a:t>
            </a:fld>
            <a:endParaRPr 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-925380" y="376239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3A90F"/>
                </a:solidFill>
                <a:latin typeface="Corbel" panose="020B0503020204020204" pitchFamily="34" charset="0"/>
              </a:rPr>
              <a:t>Knowledge-Based </a:t>
            </a:r>
            <a:r>
              <a:rPr lang="en-US" sz="3600" dirty="0" smtClean="0">
                <a:solidFill>
                  <a:srgbClr val="D3A90F"/>
                </a:solidFill>
                <a:latin typeface="Corbel" panose="020B0503020204020204" pitchFamily="34" charset="0"/>
              </a:rPr>
              <a:t>Agents(2)</a:t>
            </a:r>
            <a:endParaRPr lang="en-US" sz="3600" dirty="0">
              <a:solidFill>
                <a:srgbClr val="D3A90F"/>
              </a:solidFill>
              <a:latin typeface="Corbel" panose="020B0503020204020204" pitchFamily="34" charset="0"/>
            </a:endParaRPr>
          </a:p>
        </p:txBody>
      </p:sp>
      <p:pic>
        <p:nvPicPr>
          <p:cNvPr id="3174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466" y="1482329"/>
            <a:ext cx="6265069" cy="2178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75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FB0F-2C10-4747-97AB-B91B9F0A0965}" type="slidenum">
              <a:rPr lang="en-US"/>
              <a:pPr/>
              <a:t>60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-1841610" y="43388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3A90F"/>
                </a:solidFill>
                <a:latin typeface="Corbel" panose="020B0503020204020204" pitchFamily="34" charset="0"/>
              </a:rPr>
              <a:t>Backward </a:t>
            </a:r>
            <a:r>
              <a:rPr lang="en-US" sz="3600" dirty="0" smtClean="0">
                <a:solidFill>
                  <a:srgbClr val="D3A90F"/>
                </a:solidFill>
                <a:latin typeface="Corbel" panose="020B0503020204020204" pitchFamily="34" charset="0"/>
              </a:rPr>
              <a:t>Chaining (2)</a:t>
            </a:r>
            <a:endParaRPr lang="en-US" sz="3600" dirty="0">
              <a:solidFill>
                <a:srgbClr val="D3A90F"/>
              </a:solidFill>
              <a:latin typeface="Corbel" panose="020B0503020204020204" pitchFamily="34" charset="0"/>
            </a:endParaRPr>
          </a:p>
        </p:txBody>
      </p:sp>
      <p:pic>
        <p:nvPicPr>
          <p:cNvPr id="3409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476" y="1461770"/>
            <a:ext cx="1899047" cy="295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15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AECD-2C35-4A0C-BC99-BFE514284143}" type="slidenum">
              <a:rPr lang="en-US"/>
              <a:pPr/>
              <a:t>61</a:t>
            </a:fld>
            <a:endParaRPr lang="en-US"/>
          </a:p>
        </p:txBody>
      </p:sp>
      <p:sp>
        <p:nvSpPr>
          <p:cNvPr id="415748" name="Rectangle 4"/>
          <p:cNvSpPr>
            <a:spLocks noGrp="1" noChangeArrowheads="1"/>
          </p:cNvSpPr>
          <p:nvPr>
            <p:ph type="title"/>
          </p:nvPr>
        </p:nvSpPr>
        <p:spPr>
          <a:xfrm>
            <a:off x="-1841610" y="43388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3A90F"/>
                </a:solidFill>
                <a:latin typeface="Corbel" panose="020B0503020204020204" pitchFamily="34" charset="0"/>
              </a:rPr>
              <a:t>Backward </a:t>
            </a:r>
            <a:r>
              <a:rPr lang="en-US" sz="3600" dirty="0" smtClean="0">
                <a:solidFill>
                  <a:srgbClr val="D3A90F"/>
                </a:solidFill>
                <a:latin typeface="Corbel" panose="020B0503020204020204" pitchFamily="34" charset="0"/>
              </a:rPr>
              <a:t>Chaining (3)</a:t>
            </a:r>
            <a:endParaRPr lang="en-US" sz="3600" dirty="0">
              <a:solidFill>
                <a:srgbClr val="D3A90F"/>
              </a:solidFill>
              <a:latin typeface="Corbel" panose="020B0503020204020204" pitchFamily="34" charset="0"/>
            </a:endParaRPr>
          </a:p>
        </p:txBody>
      </p:sp>
      <p:pic>
        <p:nvPicPr>
          <p:cNvPr id="4157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065" y="1772494"/>
            <a:ext cx="1899047" cy="2931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74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739F-D288-4581-AED0-12A74A0EE44C}" type="slidenum">
              <a:rPr lang="en-US"/>
              <a:pPr/>
              <a:t>62</a:t>
            </a:fld>
            <a:endParaRPr lang="en-US"/>
          </a:p>
        </p:txBody>
      </p:sp>
      <p:sp>
        <p:nvSpPr>
          <p:cNvPr id="416772" name="Rectangle 4"/>
          <p:cNvSpPr>
            <a:spLocks noGrp="1" noChangeArrowheads="1"/>
          </p:cNvSpPr>
          <p:nvPr>
            <p:ph type="title"/>
          </p:nvPr>
        </p:nvSpPr>
        <p:spPr>
          <a:xfrm>
            <a:off x="-1994315" y="43388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D3A90F"/>
                </a:solidFill>
                <a:latin typeface="Corbel" panose="020B0503020204020204" pitchFamily="34" charset="0"/>
              </a:rPr>
              <a:t>Backward </a:t>
            </a:r>
            <a:r>
              <a:rPr lang="en-US" sz="3200" dirty="0" smtClean="0">
                <a:solidFill>
                  <a:srgbClr val="D3A90F"/>
                </a:solidFill>
                <a:latin typeface="Corbel" panose="020B0503020204020204" pitchFamily="34" charset="0"/>
              </a:rPr>
              <a:t>Chaining (4)</a:t>
            </a:r>
            <a:endParaRPr lang="en-US" sz="3200" dirty="0">
              <a:solidFill>
                <a:srgbClr val="D3A90F"/>
              </a:solidFill>
              <a:latin typeface="Corbel" panose="020B0503020204020204" pitchFamily="34" charset="0"/>
            </a:endParaRPr>
          </a:p>
        </p:txBody>
      </p:sp>
      <p:pic>
        <p:nvPicPr>
          <p:cNvPr id="4167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065" y="1466479"/>
            <a:ext cx="1906190" cy="2918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951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784A-DA58-4CE8-ACAC-539E3DFC2B41}" type="slidenum">
              <a:rPr lang="en-US"/>
              <a:pPr/>
              <a:t>63</a:t>
            </a:fld>
            <a:endParaRPr lang="en-US"/>
          </a:p>
        </p:txBody>
      </p:sp>
      <p:sp>
        <p:nvSpPr>
          <p:cNvPr id="417796" name="Rectangle 4"/>
          <p:cNvSpPr>
            <a:spLocks noGrp="1" noChangeArrowheads="1"/>
          </p:cNvSpPr>
          <p:nvPr>
            <p:ph type="title"/>
          </p:nvPr>
        </p:nvSpPr>
        <p:spPr>
          <a:xfrm>
            <a:off x="-1841610" y="43388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3A90F"/>
                </a:solidFill>
                <a:latin typeface="Corbel" panose="020B0503020204020204" pitchFamily="34" charset="0"/>
              </a:rPr>
              <a:t>Backward</a:t>
            </a:r>
            <a:r>
              <a:rPr lang="en-US" sz="3600" dirty="0">
                <a:latin typeface="Corbel" panose="020B0503020204020204" pitchFamily="34" charset="0"/>
              </a:rPr>
              <a:t> </a:t>
            </a:r>
            <a:r>
              <a:rPr lang="en-US" sz="3600" dirty="0" smtClean="0">
                <a:solidFill>
                  <a:srgbClr val="D3A90F"/>
                </a:solidFill>
                <a:latin typeface="Corbel" panose="020B0503020204020204" pitchFamily="34" charset="0"/>
              </a:rPr>
              <a:t>Chaining (5)</a:t>
            </a:r>
            <a:endParaRPr lang="en-US" sz="3600" dirty="0">
              <a:solidFill>
                <a:srgbClr val="D3A90F"/>
              </a:solidFill>
              <a:latin typeface="Corbel" panose="020B0503020204020204" pitchFamily="34" charset="0"/>
            </a:endParaRPr>
          </a:p>
        </p:txBody>
      </p:sp>
      <p:pic>
        <p:nvPicPr>
          <p:cNvPr id="4177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245" y="1502815"/>
            <a:ext cx="1974056" cy="305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1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B13F-6827-41E5-BE76-22F6F0B986C1}" type="slidenum">
              <a:rPr lang="en-US"/>
              <a:pPr/>
              <a:t>64</a:t>
            </a:fld>
            <a:endParaRPr lang="en-US"/>
          </a:p>
        </p:txBody>
      </p:sp>
      <p:sp>
        <p:nvSpPr>
          <p:cNvPr id="418820" name="Rectangle 4"/>
          <p:cNvSpPr>
            <a:spLocks noGrp="1" noChangeArrowheads="1"/>
          </p:cNvSpPr>
          <p:nvPr>
            <p:ph type="title"/>
          </p:nvPr>
        </p:nvSpPr>
        <p:spPr>
          <a:xfrm>
            <a:off x="-1841610" y="346454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D3A90F"/>
                </a:solidFill>
                <a:latin typeface="Corbel" panose="020B0503020204020204" pitchFamily="34" charset="0"/>
              </a:rPr>
              <a:t>Backward </a:t>
            </a:r>
            <a:r>
              <a:rPr lang="en-US" sz="3200" dirty="0" smtClean="0">
                <a:solidFill>
                  <a:srgbClr val="D3A90F"/>
                </a:solidFill>
                <a:latin typeface="Corbel" panose="020B0503020204020204" pitchFamily="34" charset="0"/>
              </a:rPr>
              <a:t>Chaining (6)</a:t>
            </a:r>
            <a:endParaRPr lang="en-US" sz="3200" dirty="0">
              <a:solidFill>
                <a:srgbClr val="D3A90F"/>
              </a:solidFill>
              <a:latin typeface="Corbel" panose="020B0503020204020204" pitchFamily="34" charset="0"/>
            </a:endParaRPr>
          </a:p>
        </p:txBody>
      </p:sp>
      <p:pic>
        <p:nvPicPr>
          <p:cNvPr id="4188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360" y="1469831"/>
            <a:ext cx="190619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415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6370-A32B-485E-B688-9C31433435EE}" type="slidenum">
              <a:rPr lang="en-US"/>
              <a:pPr/>
              <a:t>65</a:t>
            </a:fld>
            <a:endParaRPr lang="en-US"/>
          </a:p>
        </p:txBody>
      </p:sp>
      <p:sp>
        <p:nvSpPr>
          <p:cNvPr id="419844" name="Rectangle 4"/>
          <p:cNvSpPr>
            <a:spLocks noGrp="1" noChangeArrowheads="1"/>
          </p:cNvSpPr>
          <p:nvPr>
            <p:ph type="title"/>
          </p:nvPr>
        </p:nvSpPr>
        <p:spPr>
          <a:xfrm>
            <a:off x="-1994315" y="311945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D3A90F"/>
                </a:solidFill>
                <a:latin typeface="Corbel" panose="020B0503020204020204" pitchFamily="34" charset="0"/>
              </a:rPr>
              <a:t>Backward </a:t>
            </a:r>
            <a:r>
              <a:rPr lang="en-US" sz="3200" dirty="0" smtClean="0">
                <a:solidFill>
                  <a:srgbClr val="D3A90F"/>
                </a:solidFill>
                <a:latin typeface="Corbel" panose="020B0503020204020204" pitchFamily="34" charset="0"/>
              </a:rPr>
              <a:t>Chaining (7)</a:t>
            </a:r>
            <a:endParaRPr lang="en-US" sz="3200" dirty="0">
              <a:solidFill>
                <a:srgbClr val="D3A90F"/>
              </a:solidFill>
              <a:latin typeface="Corbel" panose="020B0503020204020204" pitchFamily="34" charset="0"/>
            </a:endParaRPr>
          </a:p>
        </p:txBody>
      </p:sp>
      <p:pic>
        <p:nvPicPr>
          <p:cNvPr id="4198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360" y="1468041"/>
            <a:ext cx="1968103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88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35DF-4809-4FC4-A5E2-AEC37E74E152}" type="slidenum">
              <a:rPr lang="en-US"/>
              <a:pPr/>
              <a:t>66</a:t>
            </a:fld>
            <a:endParaRPr lang="en-US"/>
          </a:p>
        </p:txBody>
      </p:sp>
      <p:sp>
        <p:nvSpPr>
          <p:cNvPr id="420868" name="Rectangle 4"/>
          <p:cNvSpPr>
            <a:spLocks noGrp="1" noChangeArrowheads="1"/>
          </p:cNvSpPr>
          <p:nvPr>
            <p:ph type="title"/>
          </p:nvPr>
        </p:nvSpPr>
        <p:spPr>
          <a:xfrm>
            <a:off x="-2147020" y="43388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D3A90F"/>
                </a:solidFill>
                <a:latin typeface="Corbel" panose="020B0503020204020204" pitchFamily="34" charset="0"/>
              </a:rPr>
              <a:t>Backward</a:t>
            </a:r>
            <a:r>
              <a:rPr lang="en-US" sz="3200" dirty="0">
                <a:latin typeface="Corbel" panose="020B0503020204020204" pitchFamily="34" charset="0"/>
              </a:rPr>
              <a:t> </a:t>
            </a:r>
            <a:r>
              <a:rPr lang="en-US" sz="3200" dirty="0" smtClean="0">
                <a:solidFill>
                  <a:srgbClr val="D3A90F"/>
                </a:solidFill>
                <a:latin typeface="Corbel" panose="020B0503020204020204" pitchFamily="34" charset="0"/>
              </a:rPr>
              <a:t>Chaining (8)</a:t>
            </a:r>
            <a:endParaRPr lang="en-US" sz="3200" dirty="0">
              <a:solidFill>
                <a:srgbClr val="D3A90F"/>
              </a:solidFill>
              <a:latin typeface="Corbel" panose="020B0503020204020204" pitchFamily="34" charset="0"/>
            </a:endParaRPr>
          </a:p>
        </p:txBody>
      </p:sp>
      <p:pic>
        <p:nvPicPr>
          <p:cNvPr id="4208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245" y="1502815"/>
            <a:ext cx="1913334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E5F3-D6F1-41E0-AFA4-9A1FE549E9C4}" type="slidenum">
              <a:rPr lang="en-US"/>
              <a:pPr/>
              <a:t>67</a:t>
            </a:fld>
            <a:endParaRPr lang="en-US"/>
          </a:p>
        </p:txBody>
      </p:sp>
      <p:sp>
        <p:nvSpPr>
          <p:cNvPr id="428036" name="Rectangle 4"/>
          <p:cNvSpPr>
            <a:spLocks noGrp="1" noChangeArrowheads="1"/>
          </p:cNvSpPr>
          <p:nvPr>
            <p:ph type="title"/>
          </p:nvPr>
        </p:nvSpPr>
        <p:spPr>
          <a:xfrm>
            <a:off x="-1646215" y="311945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3A90F"/>
                </a:solidFill>
                <a:latin typeface="Corbel" panose="020B0503020204020204" pitchFamily="34" charset="0"/>
              </a:rPr>
              <a:t>Backward </a:t>
            </a:r>
            <a:r>
              <a:rPr lang="en-US" sz="3600" dirty="0" smtClean="0">
                <a:solidFill>
                  <a:srgbClr val="D3A90F"/>
                </a:solidFill>
                <a:latin typeface="Corbel" panose="020B0503020204020204" pitchFamily="34" charset="0"/>
              </a:rPr>
              <a:t>Chaining (9)</a:t>
            </a:r>
            <a:endParaRPr lang="en-US" sz="3600" dirty="0">
              <a:solidFill>
                <a:srgbClr val="D3A90F"/>
              </a:solidFill>
              <a:latin typeface="Corbel" panose="020B0503020204020204" pitchFamily="34" charset="0"/>
            </a:endParaRPr>
          </a:p>
        </p:txBody>
      </p:sp>
      <p:pic>
        <p:nvPicPr>
          <p:cNvPr id="4280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329" y="1253729"/>
            <a:ext cx="1974056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26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63A1-FCEB-43BF-B10C-5BED6DFF404B}" type="slidenum">
              <a:rPr lang="en-US"/>
              <a:pPr/>
              <a:t>68</a:t>
            </a:fld>
            <a:endParaRPr lang="en-US"/>
          </a:p>
        </p:txBody>
      </p:sp>
      <p:sp>
        <p:nvSpPr>
          <p:cNvPr id="429060" name="Rectangle 4"/>
          <p:cNvSpPr>
            <a:spLocks noGrp="1" noChangeArrowheads="1"/>
          </p:cNvSpPr>
          <p:nvPr>
            <p:ph type="title"/>
          </p:nvPr>
        </p:nvSpPr>
        <p:spPr>
          <a:xfrm>
            <a:off x="-1994315" y="43388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D3A90F"/>
                </a:solidFill>
                <a:latin typeface="Corbel" panose="020B0503020204020204" pitchFamily="34" charset="0"/>
              </a:rPr>
              <a:t>Backward </a:t>
            </a:r>
            <a:r>
              <a:rPr lang="en-US" sz="3200" dirty="0" smtClean="0">
                <a:solidFill>
                  <a:srgbClr val="D3A90F"/>
                </a:solidFill>
                <a:latin typeface="Corbel" panose="020B0503020204020204" pitchFamily="34" charset="0"/>
              </a:rPr>
              <a:t>Chaining (10)</a:t>
            </a:r>
            <a:endParaRPr lang="en-US" sz="3200" dirty="0">
              <a:solidFill>
                <a:srgbClr val="D3A90F"/>
              </a:solidFill>
              <a:latin typeface="Corbel" panose="020B0503020204020204" pitchFamily="34" charset="0"/>
            </a:endParaRPr>
          </a:p>
        </p:txBody>
      </p:sp>
      <p:pic>
        <p:nvPicPr>
          <p:cNvPr id="4290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305" y="1502815"/>
            <a:ext cx="1885950" cy="2925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807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EC53-18DE-478E-B3DB-9EC8FF78DFF5}" type="slidenum">
              <a:rPr lang="en-US"/>
              <a:pPr/>
              <a:t>69</a:t>
            </a:fld>
            <a:endParaRPr lang="en-US"/>
          </a:p>
        </p:txBody>
      </p:sp>
      <p:sp>
        <p:nvSpPr>
          <p:cNvPr id="430084" name="Rectangle 4"/>
          <p:cNvSpPr>
            <a:spLocks noGrp="1" noChangeArrowheads="1"/>
          </p:cNvSpPr>
          <p:nvPr>
            <p:ph type="title"/>
          </p:nvPr>
        </p:nvSpPr>
        <p:spPr>
          <a:xfrm>
            <a:off x="-1994315" y="43388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D3A90F"/>
                </a:solidFill>
                <a:latin typeface="Corbel" panose="020B0503020204020204" pitchFamily="34" charset="0"/>
              </a:rPr>
              <a:t>Backward </a:t>
            </a:r>
            <a:r>
              <a:rPr lang="en-US" sz="3200" dirty="0" smtClean="0">
                <a:solidFill>
                  <a:srgbClr val="D3A90F"/>
                </a:solidFill>
                <a:latin typeface="Corbel" panose="020B0503020204020204" pitchFamily="34" charset="0"/>
              </a:rPr>
              <a:t>Chaining (11)</a:t>
            </a:r>
            <a:endParaRPr lang="en-US" sz="3200" dirty="0">
              <a:solidFill>
                <a:srgbClr val="D3A90F"/>
              </a:solidFill>
              <a:latin typeface="Corbel" panose="020B0503020204020204" pitchFamily="34" charset="0"/>
            </a:endParaRPr>
          </a:p>
        </p:txBody>
      </p:sp>
      <p:pic>
        <p:nvPicPr>
          <p:cNvPr id="4300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065" y="1516094"/>
            <a:ext cx="1906190" cy="293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236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A63F-E7A6-4CA4-B182-E3AD209C37EB}" type="slidenum">
              <a:rPr lang="en-US"/>
              <a:pPr/>
              <a:t>7</a:t>
            </a:fld>
            <a:endParaRPr lang="en-US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Knowledge-Based Agents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latin typeface="Corbel" panose="020B0503020204020204" pitchFamily="34" charset="0"/>
              </a:rPr>
              <a:t>Declarative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orbel" panose="020B0503020204020204" pitchFamily="34" charset="0"/>
              </a:rPr>
              <a:t>You can build a knowledge-based agent simply by “</a:t>
            </a:r>
            <a:r>
              <a:rPr lang="en-US" sz="2400" dirty="0" err="1">
                <a:latin typeface="Corbel" panose="020B0503020204020204" pitchFamily="34" charset="0"/>
              </a:rPr>
              <a:t>TELLing</a:t>
            </a:r>
            <a:r>
              <a:rPr lang="en-US" sz="2400" dirty="0">
                <a:latin typeface="Corbel" panose="020B0503020204020204" pitchFamily="34" charset="0"/>
              </a:rPr>
              <a:t>” it what it needs to know</a:t>
            </a:r>
          </a:p>
          <a:p>
            <a:pPr lvl="1">
              <a:lnSpc>
                <a:spcPct val="90000"/>
              </a:lnSpc>
            </a:pPr>
            <a:endParaRPr lang="en-US" sz="2400" dirty="0">
              <a:latin typeface="Corbel" panose="020B0503020204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rbel" panose="020B0503020204020204" pitchFamily="34" charset="0"/>
              </a:rPr>
              <a:t>Procedural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orbel" panose="020B0503020204020204" pitchFamily="34" charset="0"/>
              </a:rPr>
              <a:t>Encode desired behaviors directly as program code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Corbel" panose="020B0503020204020204" pitchFamily="34" charset="0"/>
              </a:rPr>
              <a:t>Minimizing the role of explicit representation and reasoning can result in a much more efficient system</a:t>
            </a:r>
          </a:p>
        </p:txBody>
      </p:sp>
    </p:spTree>
    <p:extLst>
      <p:ext uri="{BB962C8B-B14F-4D97-AF65-F5344CB8AC3E}">
        <p14:creationId xmlns:p14="http://schemas.microsoft.com/office/powerpoint/2010/main" val="29879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FD7F-1F2C-4679-8173-33C7E9775DB8}" type="slidenum">
              <a:rPr lang="en-US"/>
              <a:pPr/>
              <a:t>70</a:t>
            </a:fld>
            <a:endParaRPr lang="en-US"/>
          </a:p>
        </p:txBody>
      </p:sp>
      <p:sp>
        <p:nvSpPr>
          <p:cNvPr id="431108" name="Rectangle 4"/>
          <p:cNvSpPr>
            <a:spLocks noGrp="1" noChangeArrowheads="1"/>
          </p:cNvSpPr>
          <p:nvPr>
            <p:ph type="title"/>
          </p:nvPr>
        </p:nvSpPr>
        <p:spPr>
          <a:xfrm>
            <a:off x="-1676400" y="43388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D3A90F"/>
                </a:solidFill>
                <a:latin typeface="Corbel" panose="020B0503020204020204" pitchFamily="34" charset="0"/>
              </a:rPr>
              <a:t>Backward </a:t>
            </a:r>
            <a:r>
              <a:rPr lang="en-US" sz="3200" dirty="0" smtClean="0">
                <a:solidFill>
                  <a:srgbClr val="D3A90F"/>
                </a:solidFill>
                <a:latin typeface="Corbel" panose="020B0503020204020204" pitchFamily="34" charset="0"/>
              </a:rPr>
              <a:t>Chaining (12)</a:t>
            </a:r>
            <a:endParaRPr lang="en-US" sz="3200" dirty="0">
              <a:solidFill>
                <a:srgbClr val="D3A90F"/>
              </a:solidFill>
              <a:latin typeface="Corbel" panose="020B0503020204020204" pitchFamily="34" charset="0"/>
            </a:endParaRPr>
          </a:p>
        </p:txBody>
      </p:sp>
      <p:pic>
        <p:nvPicPr>
          <p:cNvPr id="4311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360" y="1655520"/>
            <a:ext cx="1891903" cy="2925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37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A87B-EFD0-4D76-B03C-774E0AE90094}" type="slidenum">
              <a:rPr lang="en-US"/>
              <a:pPr/>
              <a:t>71</a:t>
            </a:fld>
            <a:endParaRPr lang="en-US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55" y="560505"/>
            <a:ext cx="8246070" cy="610821"/>
          </a:xfrm>
        </p:spPr>
        <p:txBody>
          <a:bodyPr/>
          <a:lstStyle/>
          <a:p>
            <a:r>
              <a:rPr lang="en-US" sz="3000" dirty="0"/>
              <a:t>Forward Chaining vs. Backward Chaining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/>
              <a:t>Forward Chaining is data driven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Automatic, unconscious processing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E.g. object recognition, routine decisions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May do lots of work that is irrelevant to the goal</a:t>
            </a:r>
          </a:p>
          <a:p>
            <a:pPr lvl="1"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2100"/>
              <a:t>Backward Chaining is goal driven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Appropriate for problem solving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E.g. “Where are my keys?”, “How do I start the car?”</a:t>
            </a:r>
          </a:p>
          <a:p>
            <a:pPr lvl="1"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2100"/>
              <a:t>The complexity of BC can be much less than linear in size of the KB</a:t>
            </a:r>
          </a:p>
        </p:txBody>
      </p:sp>
    </p:spTree>
    <p:extLst>
      <p:ext uri="{BB962C8B-B14F-4D97-AF65-F5344CB8AC3E}">
        <p14:creationId xmlns:p14="http://schemas.microsoft.com/office/powerpoint/2010/main" val="424115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45358" y="560125"/>
            <a:ext cx="8679898" cy="543185"/>
          </a:xfrm>
        </p:spPr>
        <p:txBody>
          <a:bodyPr>
            <a:normAutofit fontScale="92500" lnSpcReduction="20000"/>
          </a:bodyPr>
          <a:lstStyle/>
          <a:p>
            <a:r>
              <a:rPr lang="en-US" sz="3900" b="1" dirty="0" smtClean="0">
                <a:solidFill>
                  <a:srgbClr val="D3A90F"/>
                </a:solidFill>
                <a:latin typeface="Corbel" panose="020B0503020204020204" pitchFamily="34" charset="0"/>
              </a:rPr>
              <a:t>Methodology</a:t>
            </a:r>
            <a:r>
              <a:rPr lang="en-US" b="1" dirty="0" smtClean="0">
                <a:solidFill>
                  <a:srgbClr val="D3A90F"/>
                </a:solidFill>
                <a:latin typeface="Corbel" panose="020B0503020204020204" pitchFamily="34" charset="0"/>
              </a:rPr>
              <a:t> And Assessment Criterias</a:t>
            </a:r>
            <a:endParaRPr lang="en-US" b="1" dirty="0">
              <a:solidFill>
                <a:srgbClr val="D3A90F"/>
              </a:solidFill>
              <a:latin typeface="Corbel" panose="020B0503020204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13206E1A-83A8-4DBF-B06F-ED203C78787D}"/>
              </a:ext>
            </a:extLst>
          </p:cNvPr>
          <p:cNvCxnSpPr>
            <a:cxnSpLocks/>
          </p:cNvCxnSpPr>
          <p:nvPr/>
        </p:nvCxnSpPr>
        <p:spPr>
          <a:xfrm>
            <a:off x="2973061" y="1550298"/>
            <a:ext cx="1762790" cy="1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5E221F1A-F046-4319-B387-29EFCD56D099}"/>
              </a:ext>
            </a:extLst>
          </p:cNvPr>
          <p:cNvGrpSpPr/>
          <p:nvPr/>
        </p:nvGrpSpPr>
        <p:grpSpPr>
          <a:xfrm>
            <a:off x="770080" y="1299725"/>
            <a:ext cx="3051000" cy="3051000"/>
            <a:chOff x="2514579" y="1730962"/>
            <a:chExt cx="4068000" cy="4068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2E1F5B6A-F17A-4478-A596-1392BEBD793B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6" name="Pie 10">
              <a:extLst>
                <a:ext uri="{FF2B5EF4-FFF2-40B4-BE49-F238E27FC236}">
                  <a16:creationId xmlns:a16="http://schemas.microsoft.com/office/drawing/2014/main" xmlns="" id="{B7CE135D-2F5A-4C68-9F96-C6FD55074912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6160009"/>
                <a:gd name="adj2" fmla="val 1927144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7B6652A-F828-4906-B683-F5C2A6F06A61}"/>
              </a:ext>
            </a:extLst>
          </p:cNvPr>
          <p:cNvCxnSpPr>
            <a:cxnSpLocks/>
          </p:cNvCxnSpPr>
          <p:nvPr/>
        </p:nvCxnSpPr>
        <p:spPr>
          <a:xfrm>
            <a:off x="3107602" y="2409965"/>
            <a:ext cx="1628249" cy="1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CE45D75-ED80-46EE-A50A-115D381CDC10}"/>
              </a:ext>
            </a:extLst>
          </p:cNvPr>
          <p:cNvGrpSpPr/>
          <p:nvPr/>
        </p:nvGrpSpPr>
        <p:grpSpPr>
          <a:xfrm>
            <a:off x="1040080" y="1569725"/>
            <a:ext cx="2511000" cy="2511000"/>
            <a:chOff x="2514579" y="1730962"/>
            <a:chExt cx="4068000" cy="4068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F8092336-E784-4AFD-9AA9-42F6AA08B8EA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0" name="Pie 14">
              <a:extLst>
                <a:ext uri="{FF2B5EF4-FFF2-40B4-BE49-F238E27FC236}">
                  <a16:creationId xmlns:a16="http://schemas.microsoft.com/office/drawing/2014/main" xmlns="" id="{749E539B-E973-48A7-9089-3A2CC2365E03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6145699"/>
                <a:gd name="adj2" fmla="val 462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28627220-46B6-4472-9C4D-716E202B98C5}"/>
              </a:ext>
            </a:extLst>
          </p:cNvPr>
          <p:cNvCxnSpPr>
            <a:cxnSpLocks/>
          </p:cNvCxnSpPr>
          <p:nvPr/>
        </p:nvCxnSpPr>
        <p:spPr>
          <a:xfrm>
            <a:off x="3107602" y="3269632"/>
            <a:ext cx="1628249" cy="1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6AB4186-8B6E-4607-9D98-179CAA8366D6}"/>
              </a:ext>
            </a:extLst>
          </p:cNvPr>
          <p:cNvGrpSpPr/>
          <p:nvPr/>
        </p:nvGrpSpPr>
        <p:grpSpPr>
          <a:xfrm>
            <a:off x="1310080" y="1839725"/>
            <a:ext cx="1971000" cy="1971000"/>
            <a:chOff x="2514579" y="1730962"/>
            <a:chExt cx="4068000" cy="406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43DC9E00-7090-45E9-A54E-E34A8D3D5190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4" name="Pie 18">
              <a:extLst>
                <a:ext uri="{FF2B5EF4-FFF2-40B4-BE49-F238E27FC236}">
                  <a16:creationId xmlns:a16="http://schemas.microsoft.com/office/drawing/2014/main" xmlns="" id="{3317BB1A-5ADF-476A-9B01-A673C8FA1533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6176551"/>
                <a:gd name="adj2" fmla="val 52779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CE252B3-69F9-4992-9EF5-B629E75D2FCA}"/>
              </a:ext>
            </a:extLst>
          </p:cNvPr>
          <p:cNvGrpSpPr/>
          <p:nvPr/>
        </p:nvGrpSpPr>
        <p:grpSpPr>
          <a:xfrm>
            <a:off x="1641404" y="2337406"/>
            <a:ext cx="1431000" cy="1431000"/>
            <a:chOff x="2514579" y="1730962"/>
            <a:chExt cx="4068000" cy="406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87BB14AE-CBA6-4C39-8EAC-1ADB2425F70B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7" name="Pie 21">
              <a:extLst>
                <a:ext uri="{FF2B5EF4-FFF2-40B4-BE49-F238E27FC236}">
                  <a16:creationId xmlns:a16="http://schemas.microsoft.com/office/drawing/2014/main" xmlns="" id="{133D800B-8719-4D93-8086-1861F3DDDBDB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6115061"/>
                <a:gd name="adj2" fmla="val 799925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ABCF7EDB-F334-482E-AE20-0AE2C9011BF7}"/>
              </a:ext>
            </a:extLst>
          </p:cNvPr>
          <p:cNvSpPr/>
          <p:nvPr/>
        </p:nvSpPr>
        <p:spPr>
          <a:xfrm>
            <a:off x="1850080" y="2379725"/>
            <a:ext cx="891000" cy="891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cxnSp>
        <p:nvCxnSpPr>
          <p:cNvPr id="19" name="Elbow Connector 23">
            <a:extLst>
              <a:ext uri="{FF2B5EF4-FFF2-40B4-BE49-F238E27FC236}">
                <a16:creationId xmlns:a16="http://schemas.microsoft.com/office/drawing/2014/main" xmlns="" id="{4651D134-A270-47A9-A0A6-48209DC43DC6}"/>
              </a:ext>
            </a:extLst>
          </p:cNvPr>
          <p:cNvCxnSpPr>
            <a:cxnSpLocks/>
          </p:cNvCxnSpPr>
          <p:nvPr/>
        </p:nvCxnSpPr>
        <p:spPr>
          <a:xfrm rot="10800000">
            <a:off x="1898065" y="3407511"/>
            <a:ext cx="2837786" cy="721790"/>
          </a:xfrm>
          <a:prstGeom prst="bentConnector3">
            <a:avLst>
              <a:gd name="adj1" fmla="val 99031"/>
            </a:avLst>
          </a:prstGeom>
          <a:ln w="38100">
            <a:solidFill>
              <a:schemeClr val="accent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98DF8671-45A7-47E4-88FC-2EDA015B78EC}"/>
              </a:ext>
            </a:extLst>
          </p:cNvPr>
          <p:cNvGrpSpPr/>
          <p:nvPr/>
        </p:nvGrpSpPr>
        <p:grpSpPr>
          <a:xfrm>
            <a:off x="5482174" y="1280550"/>
            <a:ext cx="3661826" cy="832944"/>
            <a:chOff x="6210998" y="1433695"/>
            <a:chExt cx="2688349" cy="11105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ACAC284A-9D9B-41D5-80DD-96FB0843C45F}"/>
                </a:ext>
              </a:extLst>
            </p:cNvPr>
            <p:cNvSpPr txBox="1"/>
            <p:nvPr/>
          </p:nvSpPr>
          <p:spPr>
            <a:xfrm>
              <a:off x="6210998" y="1433695"/>
              <a:ext cx="268834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Corbel" panose="020B0503020204020204" pitchFamily="34" charset="0"/>
                  <a:cs typeface="Arial" pitchFamily="34" charset="0"/>
                </a:rPr>
                <a:t>Class Assignment(s) </a:t>
              </a:r>
              <a:endParaRPr lang="ko-KR" altLang="en-US" sz="1100" b="1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D39F7CD4-3FC4-47E7-971B-FB0562705BBD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861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Corbel" panose="020B0503020204020204" pitchFamily="34" charset="0"/>
                  <a:cs typeface="Arial" pitchFamily="34" charset="0"/>
                </a:rPr>
                <a:t> </a:t>
              </a:r>
              <a:r>
                <a:rPr lang="en-IN" altLang="ko-KR" sz="1200" dirty="0">
                  <a:latin typeface="Corbel" panose="020B0503020204020204" pitchFamily="34" charset="0"/>
                  <a:cs typeface="Arial" pitchFamily="34" charset="0"/>
                </a:rPr>
                <a:t>Each chapter being covered will have one assignment.  The Case Studies will be given in line to the Changing with Speed across IT Projects in Kirirom</a:t>
              </a:r>
              <a:endParaRPr lang="ko-KR" altLang="en-US" sz="1200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FFA81B98-696B-4623-A9F2-A424409C5117}"/>
              </a:ext>
            </a:extLst>
          </p:cNvPr>
          <p:cNvGrpSpPr/>
          <p:nvPr/>
        </p:nvGrpSpPr>
        <p:grpSpPr>
          <a:xfrm>
            <a:off x="5551729" y="2175556"/>
            <a:ext cx="2870892" cy="618650"/>
            <a:chOff x="6210997" y="1386770"/>
            <a:chExt cx="2688349" cy="82486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B57CCF7-5DA8-4564-B4EC-293035C0B6A2}"/>
                </a:ext>
              </a:extLst>
            </p:cNvPr>
            <p:cNvSpPr txBox="1"/>
            <p:nvPr/>
          </p:nvSpPr>
          <p:spPr>
            <a:xfrm>
              <a:off x="6210997" y="1386770"/>
              <a:ext cx="268834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900" b="1" dirty="0">
                  <a:latin typeface="Corbel" panose="020B0503020204020204" pitchFamily="34" charset="0"/>
                  <a:cs typeface="Arial" pitchFamily="34" charset="0"/>
                </a:rPr>
                <a:t>Internal Exam(s) </a:t>
              </a:r>
              <a:endParaRPr lang="ko-KR" altLang="en-US" sz="900" b="1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B94F159A-71AD-4C32-A8FE-E43C64091862}"/>
                </a:ext>
              </a:extLst>
            </p:cNvPr>
            <p:cNvSpPr txBox="1"/>
            <p:nvPr/>
          </p:nvSpPr>
          <p:spPr>
            <a:xfrm>
              <a:off x="6210997" y="1883342"/>
              <a:ext cx="2688349" cy="328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Corbel" panose="020B0503020204020204" pitchFamily="34" charset="0"/>
                  <a:cs typeface="Arial" pitchFamily="34" charset="0"/>
                </a:rPr>
                <a:t> </a:t>
              </a:r>
              <a:r>
                <a:rPr lang="en-IN" altLang="ko-KR" sz="1000" dirty="0">
                  <a:latin typeface="Corbel" panose="020B0503020204020204" pitchFamily="34" charset="0"/>
                  <a:cs typeface="Arial" pitchFamily="34" charset="0"/>
                </a:rPr>
                <a:t>There will be 2 exams </a:t>
              </a:r>
              <a:endParaRPr lang="ko-KR" altLang="en-US" sz="1000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8224055B-550E-413B-B730-4102CD2C0759}"/>
              </a:ext>
            </a:extLst>
          </p:cNvPr>
          <p:cNvGrpSpPr/>
          <p:nvPr/>
        </p:nvGrpSpPr>
        <p:grpSpPr>
          <a:xfrm>
            <a:off x="5448160" y="2853375"/>
            <a:ext cx="2919878" cy="520978"/>
            <a:chOff x="6210998" y="1316170"/>
            <a:chExt cx="2734220" cy="69463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9A7F0BAA-66A9-4EC2-9B9A-B9E1D6B843F6}"/>
                </a:ext>
              </a:extLst>
            </p:cNvPr>
            <p:cNvSpPr txBox="1"/>
            <p:nvPr/>
          </p:nvSpPr>
          <p:spPr>
            <a:xfrm>
              <a:off x="6256869" y="1316170"/>
              <a:ext cx="2688349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Corbel" panose="020B0503020204020204" pitchFamily="34" charset="0"/>
                  <a:cs typeface="Arial" pitchFamily="34" charset="0"/>
                </a:rPr>
                <a:t>Model Exam </a:t>
              </a:r>
              <a:endParaRPr lang="ko-KR" altLang="en-US" sz="1000" b="1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1DAB60B1-032C-4B9A-977B-98AB003C6DCD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Corbel" panose="020B0503020204020204" pitchFamily="34" charset="0"/>
                </a:rPr>
                <a:t>There will be one Model Exam</a:t>
              </a:r>
              <a:r>
                <a:rPr lang="en-US" altLang="ko-KR" sz="1000" dirty="0">
                  <a:latin typeface="Corbel" panose="020B0503020204020204" pitchFamily="34" charset="0"/>
                  <a:cs typeface="Arial" pitchFamily="34" charset="0"/>
                </a:rPr>
                <a:t>. </a:t>
              </a:r>
              <a:endParaRPr lang="ko-KR" altLang="en-US" sz="1000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7673816D-1C33-4EF6-810C-7C5E352EF47A}"/>
              </a:ext>
            </a:extLst>
          </p:cNvPr>
          <p:cNvGrpSpPr/>
          <p:nvPr/>
        </p:nvGrpSpPr>
        <p:grpSpPr>
          <a:xfrm>
            <a:off x="5448161" y="3796402"/>
            <a:ext cx="2870892" cy="448224"/>
            <a:chOff x="6210998" y="1433695"/>
            <a:chExt cx="2688349" cy="59763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3AA5149D-9A50-4F93-8E23-9DA15026579A}"/>
                </a:ext>
              </a:extLst>
            </p:cNvPr>
            <p:cNvSpPr txBox="1"/>
            <p:nvPr/>
          </p:nvSpPr>
          <p:spPr>
            <a:xfrm>
              <a:off x="6210998" y="1433695"/>
              <a:ext cx="268834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Corbel" panose="020B0503020204020204" pitchFamily="34" charset="0"/>
                  <a:cs typeface="Arial" pitchFamily="34" charset="0"/>
                </a:rPr>
                <a:t>Semester Exam</a:t>
              </a:r>
              <a:endParaRPr lang="ko-KR" altLang="en-US" sz="1100" b="1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73106714-E953-4400-87C4-0E719956D2DC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1100" dirty="0">
                  <a:cs typeface="Arial" pitchFamily="34" charset="0"/>
                </a:rPr>
                <a:t>There will be 1 Semester Exam</a:t>
              </a:r>
              <a:endParaRPr lang="ko-KR" altLang="en-US" sz="1100" dirty="0">
                <a:cs typeface="Arial" pitchFamily="34" charset="0"/>
              </a:endParaRPr>
            </a:p>
          </p:txBody>
        </p:sp>
      </p:grpSp>
      <p:sp>
        <p:nvSpPr>
          <p:cNvPr id="32" name="Rectangle 9">
            <a:extLst>
              <a:ext uri="{FF2B5EF4-FFF2-40B4-BE49-F238E27FC236}">
                <a16:creationId xmlns:a16="http://schemas.microsoft.com/office/drawing/2014/main" xmlns="" id="{18DBA390-75ED-43AA-91BA-A14DF5EABBF0}"/>
              </a:ext>
            </a:extLst>
          </p:cNvPr>
          <p:cNvSpPr/>
          <p:nvPr/>
        </p:nvSpPr>
        <p:spPr>
          <a:xfrm>
            <a:off x="5020243" y="4013983"/>
            <a:ext cx="247097" cy="23130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xmlns="" id="{C931F413-FDAA-4098-B854-36A03837D3A6}"/>
              </a:ext>
            </a:extLst>
          </p:cNvPr>
          <p:cNvSpPr/>
          <p:nvPr/>
        </p:nvSpPr>
        <p:spPr>
          <a:xfrm flipH="1">
            <a:off x="4996909" y="3149267"/>
            <a:ext cx="293762" cy="24233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4" name="Round Same Side Corner Rectangle 11">
            <a:extLst>
              <a:ext uri="{FF2B5EF4-FFF2-40B4-BE49-F238E27FC236}">
                <a16:creationId xmlns:a16="http://schemas.microsoft.com/office/drawing/2014/main" xmlns="" id="{41E65A0E-75A9-4CC3-BEEC-343347FE7EC4}"/>
              </a:ext>
            </a:extLst>
          </p:cNvPr>
          <p:cNvSpPr>
            <a:spLocks noChangeAspect="1"/>
          </p:cNvSpPr>
          <p:nvPr/>
        </p:nvSpPr>
        <p:spPr>
          <a:xfrm rot="9900000">
            <a:off x="4995290" y="2285081"/>
            <a:ext cx="297000" cy="25224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5" name="Rounded Rectangle 27">
            <a:extLst>
              <a:ext uri="{FF2B5EF4-FFF2-40B4-BE49-F238E27FC236}">
                <a16:creationId xmlns:a16="http://schemas.microsoft.com/office/drawing/2014/main" xmlns="" id="{C652029C-B909-475E-AE36-DFE86C0F5FA5}"/>
              </a:ext>
            </a:extLst>
          </p:cNvPr>
          <p:cNvSpPr/>
          <p:nvPr/>
        </p:nvSpPr>
        <p:spPr>
          <a:xfrm>
            <a:off x="5013891" y="1450518"/>
            <a:ext cx="259797" cy="19955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6" name="Rounded Rectangle 51">
            <a:extLst>
              <a:ext uri="{FF2B5EF4-FFF2-40B4-BE49-F238E27FC236}">
                <a16:creationId xmlns:a16="http://schemas.microsoft.com/office/drawing/2014/main" xmlns="" id="{899650AB-B4FC-42EE-9756-4C4FA4E2086E}"/>
              </a:ext>
            </a:extLst>
          </p:cNvPr>
          <p:cNvSpPr/>
          <p:nvPr/>
        </p:nvSpPr>
        <p:spPr>
          <a:xfrm rot="16200000" flipH="1">
            <a:off x="2105869" y="2634145"/>
            <a:ext cx="405797" cy="382163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9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9785" y="1197405"/>
            <a:ext cx="6260905" cy="57264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rbel" panose="020B0503020204020204" pitchFamily="34" charset="0"/>
              </a:rPr>
              <a:t>Thank You !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6260" y="1960930"/>
            <a:ext cx="4275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“</a:t>
            </a:r>
            <a:r>
              <a:rPr lang="en-IN" dirty="0" smtClean="0">
                <a:latin typeface="Corbel" panose="020B0503020204020204" pitchFamily="34" charset="0"/>
              </a:rPr>
              <a:t>An Algorithm Must Be Seen to Be Believed”</a:t>
            </a:r>
          </a:p>
          <a:p>
            <a:pPr algn="ctr"/>
            <a:r>
              <a:rPr lang="en-IN" dirty="0">
                <a:latin typeface="Corbel" panose="020B0503020204020204" pitchFamily="34" charset="0"/>
              </a:rPr>
              <a:t> </a:t>
            </a:r>
            <a:r>
              <a:rPr lang="en-IN" dirty="0" smtClean="0">
                <a:latin typeface="Corbel" panose="020B0503020204020204" pitchFamily="34" charset="0"/>
              </a:rPr>
              <a:t>                                      - Donald Knuth</a:t>
            </a:r>
            <a:endParaRPr lang="en-IN" sz="1600" dirty="0">
              <a:latin typeface="Corbel" panose="020B05030202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705" y="-1"/>
            <a:ext cx="4419295" cy="516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1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7C9F-41BF-4659-A4D6-3072D96E99BE}" type="slidenum">
              <a:rPr lang="en-US"/>
              <a:pPr/>
              <a:t>8</a:t>
            </a:fld>
            <a:endParaRPr 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-2147020" y="281175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D3A90F"/>
                </a:solidFill>
                <a:latin typeface="Corbel" panose="020B0503020204020204" pitchFamily="34" charset="0"/>
              </a:rPr>
              <a:t>Wumpus World</a:t>
            </a:r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-9150" y="1350110"/>
            <a:ext cx="4572915" cy="3394472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80000"/>
              </a:lnSpc>
            </a:pPr>
            <a:r>
              <a:rPr lang="en-US" sz="2900" b="1" dirty="0">
                <a:latin typeface="Corbel" panose="020B0503020204020204" pitchFamily="34" charset="0"/>
              </a:rPr>
              <a:t>Performance Measure</a:t>
            </a:r>
          </a:p>
          <a:p>
            <a:pPr lvl="1">
              <a:lnSpc>
                <a:spcPct val="80000"/>
              </a:lnSpc>
            </a:pPr>
            <a:r>
              <a:rPr lang="en-US" sz="2900" b="1" dirty="0">
                <a:latin typeface="Corbel" panose="020B0503020204020204" pitchFamily="34" charset="0"/>
              </a:rPr>
              <a:t>Gold +1000, Death – 1000</a:t>
            </a:r>
          </a:p>
          <a:p>
            <a:pPr lvl="1">
              <a:lnSpc>
                <a:spcPct val="80000"/>
              </a:lnSpc>
            </a:pPr>
            <a:r>
              <a:rPr lang="en-US" sz="2900" b="1" dirty="0">
                <a:latin typeface="Corbel" panose="020B0503020204020204" pitchFamily="34" charset="0"/>
              </a:rPr>
              <a:t>Step -1, Use arrow -10</a:t>
            </a:r>
          </a:p>
          <a:p>
            <a:pPr lvl="1">
              <a:lnSpc>
                <a:spcPct val="80000"/>
              </a:lnSpc>
            </a:pPr>
            <a:endParaRPr lang="en-US" sz="2900" b="1" dirty="0">
              <a:latin typeface="Corbel" panose="020B0503020204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900" b="1" dirty="0">
                <a:latin typeface="Corbel" panose="020B0503020204020204" pitchFamily="34" charset="0"/>
              </a:rPr>
              <a:t>Environment</a:t>
            </a:r>
          </a:p>
          <a:p>
            <a:pPr lvl="1">
              <a:lnSpc>
                <a:spcPct val="80000"/>
              </a:lnSpc>
            </a:pPr>
            <a:r>
              <a:rPr lang="en-US" sz="2900" b="1" dirty="0">
                <a:latin typeface="Corbel" panose="020B0503020204020204" pitchFamily="34" charset="0"/>
              </a:rPr>
              <a:t>Square adjacent to the Wumpus are smelly</a:t>
            </a:r>
          </a:p>
          <a:p>
            <a:pPr lvl="1">
              <a:lnSpc>
                <a:spcPct val="80000"/>
              </a:lnSpc>
            </a:pPr>
            <a:r>
              <a:rPr lang="en-US" sz="2900" b="1" dirty="0">
                <a:latin typeface="Corbel" panose="020B0503020204020204" pitchFamily="34" charset="0"/>
              </a:rPr>
              <a:t>Squares adjacent to the pit are breezy</a:t>
            </a:r>
          </a:p>
          <a:p>
            <a:pPr lvl="1">
              <a:lnSpc>
                <a:spcPct val="80000"/>
              </a:lnSpc>
            </a:pPr>
            <a:r>
              <a:rPr lang="en-US" sz="2900" b="1" dirty="0">
                <a:latin typeface="Corbel" panose="020B0503020204020204" pitchFamily="34" charset="0"/>
              </a:rPr>
              <a:t>Glitter </a:t>
            </a:r>
            <a:r>
              <a:rPr lang="en-US" sz="2900" b="1" dirty="0" err="1">
                <a:latin typeface="Corbel" panose="020B0503020204020204" pitchFamily="34" charset="0"/>
              </a:rPr>
              <a:t>iff</a:t>
            </a:r>
            <a:r>
              <a:rPr lang="en-US" sz="2900" b="1" dirty="0">
                <a:latin typeface="Corbel" panose="020B0503020204020204" pitchFamily="34" charset="0"/>
              </a:rPr>
              <a:t> gold is in the same square</a:t>
            </a:r>
          </a:p>
          <a:p>
            <a:pPr lvl="1">
              <a:lnSpc>
                <a:spcPct val="80000"/>
              </a:lnSpc>
            </a:pPr>
            <a:r>
              <a:rPr lang="en-US" sz="2900" b="1" dirty="0">
                <a:latin typeface="Corbel" panose="020B0503020204020204" pitchFamily="34" charset="0"/>
              </a:rPr>
              <a:t>Shooting kills Wumpus if you are facing it</a:t>
            </a:r>
          </a:p>
          <a:p>
            <a:pPr lvl="1">
              <a:lnSpc>
                <a:spcPct val="80000"/>
              </a:lnSpc>
            </a:pPr>
            <a:r>
              <a:rPr lang="en-US" sz="2900" b="1" dirty="0">
                <a:latin typeface="Corbel" panose="020B0503020204020204" pitchFamily="34" charset="0"/>
              </a:rPr>
              <a:t>Shooting uses up the only arrow</a:t>
            </a:r>
          </a:p>
          <a:p>
            <a:pPr lvl="1">
              <a:lnSpc>
                <a:spcPct val="80000"/>
              </a:lnSpc>
            </a:pPr>
            <a:r>
              <a:rPr lang="en-US" sz="2900" b="1" dirty="0">
                <a:latin typeface="Corbel" panose="020B0503020204020204" pitchFamily="34" charset="0"/>
              </a:rPr>
              <a:t>Grabbing picks up the gold if in the same square</a:t>
            </a:r>
          </a:p>
          <a:p>
            <a:pPr lvl="1">
              <a:lnSpc>
                <a:spcPct val="80000"/>
              </a:lnSpc>
            </a:pPr>
            <a:r>
              <a:rPr lang="en-US" sz="2900" b="1" dirty="0">
                <a:latin typeface="Corbel" panose="020B0503020204020204" pitchFamily="34" charset="0"/>
              </a:rPr>
              <a:t>Releasing drops the gold in the same square</a:t>
            </a:r>
          </a:p>
          <a:p>
            <a:pPr lvl="1">
              <a:lnSpc>
                <a:spcPct val="80000"/>
              </a:lnSpc>
            </a:pPr>
            <a:endParaRPr lang="en-US" sz="2900" b="1" dirty="0">
              <a:latin typeface="Corbel" panose="020B0503020204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900" b="1" dirty="0">
                <a:latin typeface="Corbel" panose="020B0503020204020204" pitchFamily="34" charset="0"/>
              </a:rPr>
              <a:t>Actuators</a:t>
            </a:r>
          </a:p>
          <a:p>
            <a:pPr lvl="1">
              <a:lnSpc>
                <a:spcPct val="80000"/>
              </a:lnSpc>
            </a:pPr>
            <a:r>
              <a:rPr lang="en-US" sz="2900" b="1" dirty="0">
                <a:latin typeface="Corbel" panose="020B0503020204020204" pitchFamily="34" charset="0"/>
              </a:rPr>
              <a:t>Left turn, right turn, forward, grab, release, shoot</a:t>
            </a:r>
          </a:p>
          <a:p>
            <a:pPr>
              <a:lnSpc>
                <a:spcPct val="80000"/>
              </a:lnSpc>
            </a:pPr>
            <a:endParaRPr lang="en-US" sz="2900" b="1" dirty="0">
              <a:latin typeface="Corbel" panose="020B0503020204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900" b="1" dirty="0">
                <a:latin typeface="Corbel" panose="020B0503020204020204" pitchFamily="34" charset="0"/>
              </a:rPr>
              <a:t>Sensors</a:t>
            </a:r>
          </a:p>
          <a:p>
            <a:pPr lvl="1">
              <a:lnSpc>
                <a:spcPct val="80000"/>
              </a:lnSpc>
            </a:pPr>
            <a:r>
              <a:rPr lang="en-US" sz="2900" b="1" dirty="0">
                <a:latin typeface="Corbel" panose="020B0503020204020204" pitchFamily="34" charset="0"/>
              </a:rPr>
              <a:t>Breeze, glitter, and smell</a:t>
            </a:r>
          </a:p>
          <a:p>
            <a:pPr lvl="1">
              <a:lnSpc>
                <a:spcPct val="80000"/>
              </a:lnSpc>
            </a:pPr>
            <a:endParaRPr lang="en-US" sz="1050" dirty="0">
              <a:latin typeface="Corbel" panose="020B0503020204020204" pitchFamily="34" charset="0"/>
            </a:endParaRPr>
          </a:p>
        </p:txBody>
      </p:sp>
      <p:pic>
        <p:nvPicPr>
          <p:cNvPr id="3215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411" y="1398050"/>
            <a:ext cx="3624626" cy="3463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4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B790-D8B8-44B9-833A-0EA674E8AB4C}" type="slidenum">
              <a:rPr lang="en-US"/>
              <a:pPr/>
              <a:t>9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Wumpus World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 b="1" dirty="0">
                <a:latin typeface="Corbel" panose="020B0503020204020204" pitchFamily="34" charset="0"/>
              </a:rPr>
              <a:t>Characterization of Wumpus World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orbel" panose="020B0503020204020204" pitchFamily="34" charset="0"/>
              </a:rPr>
              <a:t>Observable </a:t>
            </a:r>
          </a:p>
          <a:p>
            <a:pPr lvl="2">
              <a:lnSpc>
                <a:spcPct val="80000"/>
              </a:lnSpc>
            </a:pPr>
            <a:r>
              <a:rPr lang="en-US" sz="1500" dirty="0">
                <a:latin typeface="Corbel" panose="020B0503020204020204" pitchFamily="34" charset="0"/>
              </a:rPr>
              <a:t>partial, only local perception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orbel" panose="020B0503020204020204" pitchFamily="34" charset="0"/>
              </a:rPr>
              <a:t>Deterministic </a:t>
            </a:r>
          </a:p>
          <a:p>
            <a:pPr lvl="2">
              <a:lnSpc>
                <a:spcPct val="80000"/>
              </a:lnSpc>
            </a:pPr>
            <a:r>
              <a:rPr lang="en-US" sz="1500" dirty="0">
                <a:latin typeface="Corbel" panose="020B0503020204020204" pitchFamily="34" charset="0"/>
              </a:rPr>
              <a:t>Yes, outcomes are specified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orbel" panose="020B0503020204020204" pitchFamily="34" charset="0"/>
              </a:rPr>
              <a:t>Episodic</a:t>
            </a:r>
          </a:p>
          <a:p>
            <a:pPr lvl="2">
              <a:lnSpc>
                <a:spcPct val="80000"/>
              </a:lnSpc>
            </a:pPr>
            <a:r>
              <a:rPr lang="en-US" sz="1500" dirty="0">
                <a:latin typeface="Corbel" panose="020B0503020204020204" pitchFamily="34" charset="0"/>
              </a:rPr>
              <a:t>No, sequential at the level of actions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orbel" panose="020B0503020204020204" pitchFamily="34" charset="0"/>
              </a:rPr>
              <a:t>Static </a:t>
            </a:r>
          </a:p>
          <a:p>
            <a:pPr lvl="2">
              <a:lnSpc>
                <a:spcPct val="80000"/>
              </a:lnSpc>
            </a:pPr>
            <a:r>
              <a:rPr lang="en-US" sz="1500" dirty="0">
                <a:latin typeface="Corbel" panose="020B0503020204020204" pitchFamily="34" charset="0"/>
              </a:rPr>
              <a:t>Yes, Wumpus and pits do not move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orbel" panose="020B0503020204020204" pitchFamily="34" charset="0"/>
              </a:rPr>
              <a:t>Discrete </a:t>
            </a:r>
          </a:p>
          <a:p>
            <a:pPr lvl="2">
              <a:lnSpc>
                <a:spcPct val="80000"/>
              </a:lnSpc>
            </a:pPr>
            <a:r>
              <a:rPr lang="en-US" sz="1500" dirty="0">
                <a:latin typeface="Corbel" panose="020B0503020204020204" pitchFamily="34" charset="0"/>
              </a:rPr>
              <a:t>Yes 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orbel" panose="020B0503020204020204" pitchFamily="34" charset="0"/>
              </a:rPr>
              <a:t>Single Agent </a:t>
            </a:r>
          </a:p>
          <a:p>
            <a:pPr lvl="2">
              <a:lnSpc>
                <a:spcPct val="80000"/>
              </a:lnSpc>
            </a:pPr>
            <a:r>
              <a:rPr lang="en-US" sz="1500" dirty="0">
                <a:latin typeface="Corbel" panose="020B0503020204020204" pitchFamily="34" charset="0"/>
              </a:rPr>
              <a:t>Yes </a:t>
            </a:r>
          </a:p>
        </p:txBody>
      </p:sp>
    </p:spTree>
    <p:extLst>
      <p:ext uri="{BB962C8B-B14F-4D97-AF65-F5344CB8AC3E}">
        <p14:creationId xmlns:p14="http://schemas.microsoft.com/office/powerpoint/2010/main" val="281203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2737</Words>
  <Application>Microsoft Office PowerPoint</Application>
  <PresentationFormat>On-screen Show (16:9)</PresentationFormat>
  <Paragraphs>530</Paragraphs>
  <Slides>73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2" baseType="lpstr">
      <vt:lpstr>맑은 고딕</vt:lpstr>
      <vt:lpstr>Arial</vt:lpstr>
      <vt:lpstr>Calibri</vt:lpstr>
      <vt:lpstr>Corbel</vt:lpstr>
      <vt:lpstr>Symbol</vt:lpstr>
      <vt:lpstr>Tahoma</vt:lpstr>
      <vt:lpstr>Times</vt:lpstr>
      <vt:lpstr>Office Theme</vt:lpstr>
      <vt:lpstr>Equation</vt:lpstr>
      <vt:lpstr>Artificial Intelligence (AI)</vt:lpstr>
      <vt:lpstr>Agenda</vt:lpstr>
      <vt:lpstr>Logical Agents</vt:lpstr>
      <vt:lpstr>Knowledge-Based Agents</vt:lpstr>
      <vt:lpstr>Knowledge-Based Agents</vt:lpstr>
      <vt:lpstr>Knowledge-Based Agents(2)</vt:lpstr>
      <vt:lpstr>Knowledge-Based Agents</vt:lpstr>
      <vt:lpstr>Wumpus World</vt:lpstr>
      <vt:lpstr>Wumpus World</vt:lpstr>
      <vt:lpstr>Wumpus World</vt:lpstr>
      <vt:lpstr>Wumpus World</vt:lpstr>
      <vt:lpstr>Wumpus World</vt:lpstr>
      <vt:lpstr>Wumpus World</vt:lpstr>
      <vt:lpstr>Wumpus World</vt:lpstr>
      <vt:lpstr>Wumpus World</vt:lpstr>
      <vt:lpstr>Wumpus World</vt:lpstr>
      <vt:lpstr>Wumpus World</vt:lpstr>
      <vt:lpstr>Other Sticky Situations</vt:lpstr>
      <vt:lpstr>Logic</vt:lpstr>
      <vt:lpstr>Logic</vt:lpstr>
      <vt:lpstr>Logic</vt:lpstr>
      <vt:lpstr>Logic</vt:lpstr>
      <vt:lpstr>Logic</vt:lpstr>
      <vt:lpstr>Logic</vt:lpstr>
      <vt:lpstr>Logic</vt:lpstr>
      <vt:lpstr>Logic</vt:lpstr>
      <vt:lpstr>Logic</vt:lpstr>
      <vt:lpstr>Logic</vt:lpstr>
      <vt:lpstr>Propositional Logic</vt:lpstr>
      <vt:lpstr>Propositional Logic</vt:lpstr>
      <vt:lpstr>Wumpus World Sentences</vt:lpstr>
      <vt:lpstr>A Simple Knowledge Base</vt:lpstr>
      <vt:lpstr>A Simple Knowledge Base</vt:lpstr>
      <vt:lpstr>A Simple Knowledge Base</vt:lpstr>
      <vt:lpstr>Equivalence, Validity, Satisfiability</vt:lpstr>
      <vt:lpstr>Equivalence, Validity, Satisfiability</vt:lpstr>
      <vt:lpstr>Reasoning Patterns</vt:lpstr>
      <vt:lpstr>Reasoning Patterns</vt:lpstr>
      <vt:lpstr>Example Proof By Deduction</vt:lpstr>
      <vt:lpstr>Evaluation of Deductive Inference</vt:lpstr>
      <vt:lpstr>Resolution</vt:lpstr>
      <vt:lpstr>Resolution in Wumpus World</vt:lpstr>
      <vt:lpstr>Proof using Resolution</vt:lpstr>
      <vt:lpstr>CNF Example</vt:lpstr>
      <vt:lpstr>Resolution Example</vt:lpstr>
      <vt:lpstr>Evaluation of Resolution</vt:lpstr>
      <vt:lpstr>Horn Clauses</vt:lpstr>
      <vt:lpstr>Reasoning with Horn Clauses</vt:lpstr>
      <vt:lpstr>Forward Chaining</vt:lpstr>
      <vt:lpstr>Forward Chaining (2)</vt:lpstr>
      <vt:lpstr>Forward Chaining (3)</vt:lpstr>
      <vt:lpstr>Forward Chaining (4)</vt:lpstr>
      <vt:lpstr>Forward Chaining (5)</vt:lpstr>
      <vt:lpstr>Forward Chaining (6)</vt:lpstr>
      <vt:lpstr>Forward Chaining (7)</vt:lpstr>
      <vt:lpstr>Forward Chaining (8)</vt:lpstr>
      <vt:lpstr>Forward Chaining (9)</vt:lpstr>
      <vt:lpstr>Forward Chaining (10)</vt:lpstr>
      <vt:lpstr>Backward Chaining (1)</vt:lpstr>
      <vt:lpstr>Backward Chaining (2)</vt:lpstr>
      <vt:lpstr>Backward Chaining (3)</vt:lpstr>
      <vt:lpstr>Backward Chaining (4)</vt:lpstr>
      <vt:lpstr>Backward Chaining (5)</vt:lpstr>
      <vt:lpstr>Backward Chaining (6)</vt:lpstr>
      <vt:lpstr>Backward Chaining (7)</vt:lpstr>
      <vt:lpstr>Backward Chaining (8)</vt:lpstr>
      <vt:lpstr>Backward Chaining (9)</vt:lpstr>
      <vt:lpstr>Backward Chaining (10)</vt:lpstr>
      <vt:lpstr>Backward Chaining (11)</vt:lpstr>
      <vt:lpstr>Backward Chaining (12)</vt:lpstr>
      <vt:lpstr>Forward Chaining vs. Backward Chaining</vt:lpstr>
      <vt:lpstr>PowerPoint Presentation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2019-08-22T21:27:40Z</dcterms:modified>
</cp:coreProperties>
</file>