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74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43" r:id="rId20"/>
    <p:sldId id="27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A90F"/>
    <a:srgbClr val="F2CD44"/>
    <a:srgbClr val="990099"/>
    <a:srgbClr val="003F4C"/>
    <a:srgbClr val="1D3A00"/>
    <a:srgbClr val="5EEC3C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73" autoAdjust="0"/>
    <p:restoredTop sz="95036" autoAdjust="0"/>
  </p:normalViewPr>
  <p:slideViewPr>
    <p:cSldViewPr>
      <p:cViewPr varScale="1">
        <p:scale>
          <a:sx n="112" d="100"/>
          <a:sy n="112" d="100"/>
        </p:scale>
        <p:origin x="50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4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3C46DD9-9A8F-411D-B597-946818B71DE8}"/>
              </a:ext>
            </a:extLst>
          </p:cNvPr>
          <p:cNvGrpSpPr/>
          <p:nvPr userDrawn="1"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6E330ED-CBD0-49D6-96D9-8A0C1C4518A4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7D028152-6864-487D-B9D6-395800F0CC7C}"/>
                </a:ext>
              </a:extLst>
            </p:cNvPr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7E5C8F6-620C-4584-AE0A-5E4F2E6565C5}"/>
                </a:ext>
              </a:extLst>
            </p:cNvPr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5925AB1-BE47-453E-8EF4-924465289B54}"/>
                </a:ext>
              </a:extLst>
            </p:cNvPr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68FC2FC1-F83A-44D6-9D9A-A61E40D3B973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C8EC325-CE62-415E-834A-7F70F7855117}"/>
              </a:ext>
            </a:extLst>
          </p:cNvPr>
          <p:cNvSpPr/>
          <p:nvPr userDrawn="1"/>
        </p:nvSpPr>
        <p:spPr>
          <a:xfrm flipV="1">
            <a:off x="0" y="2795036"/>
            <a:ext cx="1321594" cy="34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778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419045"/>
            <a:ext cx="8246070" cy="137434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rbel" panose="020B0503020204020204" pitchFamily="34" charset="0"/>
              </a:rPr>
              <a:t>Artificial Intelligence (AI)</a:t>
            </a:r>
            <a:endParaRPr lang="en-US" sz="4000" b="1" dirty="0">
              <a:latin typeface="Corbel" panose="020B0503020204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3290" y="3487980"/>
            <a:ext cx="8398775" cy="1374345"/>
          </a:xfrm>
        </p:spPr>
        <p:txBody>
          <a:bodyPr/>
          <a:lstStyle/>
          <a:p>
            <a:r>
              <a:rPr lang="en-IN" b="1" dirty="0" smtClean="0">
                <a:latin typeface="Corbel" panose="020B0503020204020204" pitchFamily="34" charset="0"/>
              </a:rPr>
              <a:t>Topic 3: A  Knowledge Based Agent: Robinson’s Inference Rule</a:t>
            </a:r>
            <a:endParaRPr lang="en-IN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10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Knowledge Base(KB) (1): Listing down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9150" y="1502815"/>
            <a:ext cx="3157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</a:t>
            </a:r>
            <a:r>
              <a:rPr lang="en-IN" dirty="0" smtClean="0"/>
              <a:t>ll </a:t>
            </a:r>
            <a:r>
              <a:rPr lang="en-IN" dirty="0"/>
              <a:t>variables </a:t>
            </a:r>
            <a:r>
              <a:rPr lang="en-IN" dirty="0" smtClean="0"/>
              <a:t>are universally </a:t>
            </a:r>
            <a:r>
              <a:rPr lang="en-IN" dirty="0"/>
              <a:t>quantified</a:t>
            </a:r>
            <a:r>
              <a:rPr lang="en-IN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fontAlgn="base"/>
            <a:r>
              <a:rPr lang="en-IN" b="1" dirty="0"/>
              <a:t>Constants: </a:t>
            </a:r>
            <a:endParaRPr lang="en-IN" dirty="0"/>
          </a:p>
          <a:p>
            <a:pPr fontAlgn="base"/>
            <a:r>
              <a:rPr lang="en-IN" dirty="0"/>
              <a:t>(floor, chair, bananas, </a:t>
            </a:r>
            <a:endParaRPr lang="en-IN" dirty="0" smtClean="0"/>
          </a:p>
          <a:p>
            <a:pPr fontAlgn="base"/>
            <a:r>
              <a:rPr lang="en-IN" dirty="0" smtClean="0"/>
              <a:t>monkey</a:t>
            </a:r>
            <a:r>
              <a:rPr lang="en-IN" dirty="0"/>
              <a:t>) </a:t>
            </a:r>
          </a:p>
          <a:p>
            <a:pPr lvl="1"/>
            <a:endParaRPr lang="en-IN" dirty="0" smtClean="0"/>
          </a:p>
          <a:p>
            <a:pPr fontAlgn="base"/>
            <a:r>
              <a:rPr lang="en-IN" b="1" dirty="0"/>
              <a:t>Variables: </a:t>
            </a:r>
            <a:endParaRPr lang="en-IN" dirty="0"/>
          </a:p>
          <a:p>
            <a:pPr fontAlgn="base"/>
            <a:r>
              <a:rPr lang="en-IN" dirty="0"/>
              <a:t>{x, y, z} </a:t>
            </a:r>
          </a:p>
          <a:p>
            <a:pPr lvl="1"/>
            <a:r>
              <a:rPr lang="en-IN" dirty="0" smtClean="0"/>
              <a:t>       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25" y="2285184"/>
            <a:ext cx="2901395" cy="22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25" y="1655521"/>
            <a:ext cx="3664920" cy="29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11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Robinson’s Rule Clausal Form of KB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555" y="1502815"/>
            <a:ext cx="8551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the above axioms, a knowledge base can be written down directly in the required clausal from.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All </a:t>
            </a:r>
            <a:r>
              <a:rPr lang="en-IN" dirty="0"/>
              <a:t>that is needed to make the necessary substitutions are the </a:t>
            </a:r>
            <a:r>
              <a:rPr lang="en-IN" dirty="0" smtClean="0"/>
              <a:t>equivalences</a:t>
            </a:r>
          </a:p>
          <a:p>
            <a:endParaRPr lang="en-IN" dirty="0"/>
          </a:p>
          <a:p>
            <a:r>
              <a:rPr lang="en-IN" dirty="0" smtClean="0"/>
              <a:t>   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2503893"/>
            <a:ext cx="2124075" cy="476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554" y="2877160"/>
            <a:ext cx="3817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dirty="0"/>
              <a:t>1. in_ room (monkey) </a:t>
            </a:r>
          </a:p>
          <a:p>
            <a:pPr fontAlgn="base"/>
            <a:r>
              <a:rPr lang="en-IN" dirty="0"/>
              <a:t>2. in_ room(bananas) </a:t>
            </a:r>
          </a:p>
          <a:p>
            <a:pPr fontAlgn="base"/>
            <a:r>
              <a:rPr lang="en-IN" dirty="0"/>
              <a:t>3. in_ room(chair) </a:t>
            </a:r>
          </a:p>
          <a:p>
            <a:pPr fontAlgn="base"/>
            <a:r>
              <a:rPr lang="en-IN" dirty="0"/>
              <a:t>4. tall (chair) </a:t>
            </a:r>
          </a:p>
          <a:p>
            <a:pPr fontAlgn="base"/>
            <a:r>
              <a:rPr lang="en-IN" dirty="0"/>
              <a:t>5. dexterous (monkey) </a:t>
            </a:r>
            <a:endParaRPr lang="en-IN" dirty="0" smtClean="0"/>
          </a:p>
          <a:p>
            <a:pPr fontAlgn="base"/>
            <a:r>
              <a:rPr lang="en-IN" dirty="0"/>
              <a:t>6. can_ move(monkey, chair, bananas) </a:t>
            </a:r>
          </a:p>
          <a:p>
            <a:pPr fontAlgn="base"/>
            <a:r>
              <a:rPr lang="en-IN" dirty="0"/>
              <a:t>7. can. climb (monkey, chair) </a:t>
            </a:r>
          </a:p>
          <a:p>
            <a:pPr fontAlgn="base"/>
            <a:endParaRPr lang="en-IN" dirty="0"/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68223" y="2965558"/>
            <a:ext cx="4428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dirty="0" smtClean="0"/>
              <a:t>8</a:t>
            </a:r>
            <a:r>
              <a:rPr lang="en-IN" dirty="0"/>
              <a:t>. ‾close (bananas, floor) </a:t>
            </a:r>
          </a:p>
          <a:p>
            <a:pPr fontAlgn="base"/>
            <a:r>
              <a:rPr lang="en-IN" dirty="0"/>
              <a:t>9. ‾can_ climb(x, y) V get_ on(x, y) </a:t>
            </a:r>
          </a:p>
          <a:p>
            <a:pPr fontAlgn="base"/>
            <a:r>
              <a:rPr lang="en-IN" dirty="0"/>
              <a:t>10. ‾dexterous (x) V ‾close(x, y) V can_ reach(x, y) </a:t>
            </a:r>
          </a:p>
          <a:p>
            <a:pPr fontAlgn="base"/>
            <a:r>
              <a:rPr lang="en-IN" dirty="0"/>
              <a:t>11. ‾get_ on(x, y) V </a:t>
            </a:r>
            <a:r>
              <a:rPr lang="en-IN" dirty="0" smtClean="0"/>
              <a:t>“under(y</a:t>
            </a:r>
            <a:r>
              <a:rPr lang="en-IN" dirty="0"/>
              <a:t>, bananas) V ‾tall(y) V close(x, bananas)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0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12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Robinson’s Rule Clausal Form of KB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260" y="1502815"/>
            <a:ext cx="8246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dirty="0"/>
              <a:t>12. ‾in_ room(x) V</a:t>
            </a:r>
            <a:r>
              <a:rPr lang="en-IN" baseline="30000" dirty="0"/>
              <a:t>–</a:t>
            </a:r>
            <a:r>
              <a:rPr lang="en-IN" dirty="0"/>
              <a:t> </a:t>
            </a:r>
            <a:r>
              <a:rPr lang="en-IN" dirty="0" err="1" smtClean="0"/>
              <a:t>In_room</a:t>
            </a:r>
            <a:r>
              <a:rPr lang="en-IN" dirty="0" smtClean="0"/>
              <a:t>(y</a:t>
            </a:r>
            <a:r>
              <a:rPr lang="en-IN" dirty="0"/>
              <a:t>) V </a:t>
            </a:r>
            <a:r>
              <a:rPr lang="en-IN" baseline="30000" dirty="0"/>
              <a:t>_</a:t>
            </a:r>
            <a:r>
              <a:rPr lang="en-IN" dirty="0"/>
              <a:t>in_ room(z) V ‾can_ move(x, y, z) V close, floor) V under (y, z) </a:t>
            </a:r>
          </a:p>
          <a:p>
            <a:pPr fontAlgn="base"/>
            <a:r>
              <a:rPr lang="en-IN" dirty="0"/>
              <a:t>13.‾can_ reach(monkey, bananas)</a:t>
            </a:r>
          </a:p>
          <a:p>
            <a:pPr fontAlgn="base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1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13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Resolution Proof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350110"/>
            <a:ext cx="3817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A proof that the monkey can reach the bananas is summarized </a:t>
            </a:r>
            <a:r>
              <a:rPr lang="en-IN" dirty="0" smtClean="0"/>
              <a:t>here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this is a refutation proof where the statement to be proved (can_ reach(monkey, bananas)) has been negated and added to the knowledge base (number 13). </a:t>
            </a:r>
            <a:endParaRPr lang="en-IN" dirty="0" smtClean="0"/>
          </a:p>
          <a:p>
            <a:pPr fontAlgn="base"/>
            <a:endParaRPr lang="en-IN" dirty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365" y="1326766"/>
            <a:ext cx="4992625" cy="37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14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639902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Natural Deduction By Robinson’s Rule (1)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150" y="1350943"/>
            <a:ext cx="8551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The first difficulty is that for resolution theorem to be applicable sentences in first order logic need to be converted in to clause form.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/>
              <a:t>Sometimes </a:t>
            </a:r>
            <a:r>
              <a:rPr lang="en-IN" sz="1600" dirty="0"/>
              <a:t>the heuristic information contained in the sentence remain logically </a:t>
            </a:r>
            <a:r>
              <a:rPr lang="en-IN" sz="1600" dirty="0" smtClean="0"/>
              <a:t>true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</a:t>
            </a:r>
            <a:r>
              <a:rPr lang="en-IN" sz="1600" dirty="0" smtClean="0"/>
              <a:t>ifficulty </a:t>
            </a:r>
            <a:r>
              <a:rPr lang="en-IN" sz="1600" dirty="0"/>
              <a:t>with resolution as theorem prover is that people do not think in terms of </a:t>
            </a:r>
            <a:r>
              <a:rPr lang="en-IN" sz="1600" dirty="0" smtClean="0"/>
              <a:t>resolution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In the method of resolution there is no scope for the theorem prove either to give advice or to be advised. </a:t>
            </a:r>
            <a:r>
              <a:rPr lang="en-IN" sz="1600" dirty="0" smtClean="0"/>
              <a:t>Interaction should be there between the theorem prover and Computer System. Computer Should behave like theorem prover similar to human theorem proving </a:t>
            </a:r>
          </a:p>
          <a:p>
            <a:pPr fontAlgn="base"/>
            <a:endParaRPr lang="en-IN" sz="1400" b="1" dirty="0" smtClean="0">
              <a:solidFill>
                <a:srgbClr val="FF0000"/>
              </a:solidFill>
            </a:endParaRPr>
          </a:p>
          <a:p>
            <a:pPr fontAlgn="base"/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     All </a:t>
            </a:r>
            <a:r>
              <a:rPr lang="en-IN" sz="1400" b="1" dirty="0">
                <a:solidFill>
                  <a:srgbClr val="FF0000"/>
                </a:solidFill>
              </a:rPr>
              <a:t>judges who are not crooked are well educated, expressed in predicate logic: </a:t>
            </a:r>
            <a:endParaRPr lang="en-IN" sz="1400" dirty="0">
              <a:solidFill>
                <a:srgbClr val="FF0000"/>
              </a:solidFill>
            </a:endParaRPr>
          </a:p>
          <a:p>
            <a:pPr fontAlgn="base"/>
            <a:r>
              <a:rPr lang="en-IN" sz="1400" dirty="0" smtClean="0">
                <a:solidFill>
                  <a:srgbClr val="FF0000"/>
                </a:solidFill>
              </a:rPr>
              <a:t>            ᗄx </a:t>
            </a:r>
            <a:r>
              <a:rPr lang="en-IN" sz="1400" dirty="0">
                <a:solidFill>
                  <a:srgbClr val="FF0000"/>
                </a:solidFill>
              </a:rPr>
              <a:t>Judge(x) </a:t>
            </a:r>
            <a:r>
              <a:rPr lang="en-IN" sz="1400" b="1" dirty="0">
                <a:solidFill>
                  <a:srgbClr val="FF0000"/>
                </a:solidFill>
              </a:rPr>
              <a:t>∧</a:t>
            </a:r>
            <a:r>
              <a:rPr lang="en-IN" sz="1400" dirty="0">
                <a:solidFill>
                  <a:srgbClr val="FF0000"/>
                </a:solidFill>
              </a:rPr>
              <a:t> ¬ Crooked(x) → Educated(x) </a:t>
            </a:r>
          </a:p>
          <a:p>
            <a:pPr fontAlgn="base"/>
            <a:r>
              <a:rPr lang="en-IN" sz="1400" dirty="0" smtClean="0">
                <a:solidFill>
                  <a:srgbClr val="FF0000"/>
                </a:solidFill>
              </a:rPr>
              <a:t>             and </a:t>
            </a:r>
            <a:r>
              <a:rPr lang="en-IN" sz="1400" dirty="0">
                <a:solidFill>
                  <a:srgbClr val="FF0000"/>
                </a:solidFill>
              </a:rPr>
              <a:t>after conversion into CNF. </a:t>
            </a:r>
          </a:p>
          <a:p>
            <a:pPr fontAlgn="base"/>
            <a:r>
              <a:rPr lang="en-IN" sz="1400" dirty="0" smtClean="0">
                <a:solidFill>
                  <a:srgbClr val="FF0000"/>
                </a:solidFill>
              </a:rPr>
              <a:t>            ¬ </a:t>
            </a:r>
            <a:r>
              <a:rPr lang="en-IN" sz="1400" dirty="0">
                <a:solidFill>
                  <a:srgbClr val="FF0000"/>
                </a:solidFill>
              </a:rPr>
              <a:t>Judge(x) v Crooked (x) v Educated (x) </a:t>
            </a:r>
            <a:endParaRPr lang="en-IN" sz="1400" dirty="0" smtClean="0">
              <a:solidFill>
                <a:srgbClr val="FF0000"/>
              </a:solidFill>
            </a:endParaRPr>
          </a:p>
          <a:p>
            <a:pPr fontAlgn="base"/>
            <a:endParaRPr lang="en-IN" sz="1200" dirty="0" smtClean="0">
              <a:solidFill>
                <a:srgbClr val="FF0000"/>
              </a:solidFill>
            </a:endParaRPr>
          </a:p>
          <a:p>
            <a:pPr fontAlgn="base"/>
            <a:r>
              <a:rPr lang="en-IN" sz="1200" dirty="0" smtClean="0">
                <a:solidFill>
                  <a:srgbClr val="FF0000"/>
                </a:solidFill>
              </a:rPr>
              <a:t>This </a:t>
            </a:r>
            <a:r>
              <a:rPr lang="en-IN" sz="1200" dirty="0">
                <a:solidFill>
                  <a:srgbClr val="FF0000"/>
                </a:solidFill>
              </a:rPr>
              <a:t>form appears to deduce that some one is not a judge by showing that he is not crooked and not educated. And this is not a  </a:t>
            </a:r>
            <a:r>
              <a:rPr lang="en-IN" sz="1200" dirty="0" smtClean="0">
                <a:solidFill>
                  <a:srgbClr val="FF0000"/>
                </a:solidFill>
              </a:rPr>
              <a:t>good </a:t>
            </a:r>
            <a:r>
              <a:rPr lang="en-IN" sz="1200" dirty="0">
                <a:solidFill>
                  <a:srgbClr val="FF0000"/>
                </a:solidFill>
              </a:rPr>
              <a:t>method of defining a judge.</a:t>
            </a:r>
            <a:endParaRPr lang="en-IN" sz="1200" dirty="0" smtClean="0">
              <a:solidFill>
                <a:srgbClr val="FF0000"/>
              </a:solidFill>
            </a:endParaRPr>
          </a:p>
          <a:p>
            <a:pPr fontAlgn="base"/>
            <a:endParaRPr lang="en-IN" sz="1200" dirty="0">
              <a:solidFill>
                <a:srgbClr val="FF0000"/>
              </a:solidFill>
            </a:endParaRPr>
          </a:p>
          <a:p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15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639902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Natural Deduction By Robinson’s Rule (2)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02815"/>
            <a:ext cx="85514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Corbel" panose="020B0503020204020204" pitchFamily="34" charset="0"/>
              </a:rPr>
              <a:t>Natural </a:t>
            </a:r>
            <a:r>
              <a:rPr lang="en-IN" sz="1600" dirty="0">
                <a:latin typeface="Corbel" panose="020B0503020204020204" pitchFamily="34" charset="0"/>
              </a:rPr>
              <a:t>deduction should look more natural in not requiring just conversion of the sentences in to clausal form and the inference rules should appear natural to humans. </a:t>
            </a:r>
            <a:endParaRPr lang="en-IN" sz="1600" dirty="0" smtClean="0">
              <a:latin typeface="Corbel" panose="020B05030202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600" dirty="0">
              <a:latin typeface="Corbel" panose="020B05030202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Corbel" panose="020B0503020204020204" pitchFamily="34" charset="0"/>
              </a:rPr>
              <a:t>That </a:t>
            </a:r>
            <a:r>
              <a:rPr lang="en-IN" sz="1600" dirty="0">
                <a:latin typeface="Corbel" panose="020B0503020204020204" pitchFamily="34" charset="0"/>
              </a:rPr>
              <a:t>is the first order predicate need not to have just conversion of sentence into CNF. In a way the inference rules should appear to computer as natural as to human being</a:t>
            </a:r>
            <a:endParaRPr lang="en-IN" sz="1600" dirty="0" smtClean="0">
              <a:latin typeface="Corbel" panose="020B0503020204020204" pitchFamily="34" charset="0"/>
            </a:endParaRPr>
          </a:p>
          <a:p>
            <a:pPr fontAlgn="base"/>
            <a:endParaRPr lang="en-IN" sz="1200" dirty="0">
              <a:solidFill>
                <a:srgbClr val="FF0000"/>
              </a:solidFill>
            </a:endParaRPr>
          </a:p>
          <a:p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16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639902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Resolution (1)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55" y="1350110"/>
            <a:ext cx="3970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orbel" panose="020B0503020204020204" pitchFamily="34" charset="0"/>
              </a:rPr>
              <a:t>Binary Resolution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en-IN" sz="1600" b="1" dirty="0">
              <a:latin typeface="Corbel" panose="020B0503020204020204" pitchFamily="34" charset="0"/>
            </a:endParaRPr>
          </a:p>
          <a:p>
            <a:pPr fontAlgn="base"/>
            <a:r>
              <a:rPr lang="en-IN" sz="1600" dirty="0">
                <a:latin typeface="Corbel" panose="020B0503020204020204" pitchFamily="34" charset="0"/>
              </a:rPr>
              <a:t>Binary resolution resolves exactly two literals in P v Q ∼ Q v R and we get ∼ PVR, written as</a:t>
            </a:r>
            <a:r>
              <a:rPr lang="en-IN" sz="1600" dirty="0" smtClean="0">
                <a:latin typeface="Corbel" panose="020B0503020204020204" pitchFamily="34" charset="0"/>
              </a:rPr>
              <a:t>:</a:t>
            </a:r>
          </a:p>
          <a:p>
            <a:pPr fontAlgn="base"/>
            <a:endParaRPr lang="en-IN" sz="1600" dirty="0">
              <a:latin typeface="Corbel" panose="020B0503020204020204" pitchFamily="34" charset="0"/>
            </a:endParaRPr>
          </a:p>
          <a:p>
            <a:pPr fontAlgn="base"/>
            <a:r>
              <a:rPr lang="en-IN" sz="1600" dirty="0" smtClean="0">
                <a:latin typeface="Corbel" panose="020B0503020204020204" pitchFamily="34" charset="0"/>
              </a:rPr>
              <a:t>                            </a:t>
            </a:r>
            <a:endParaRPr lang="en-IN" sz="1600" dirty="0">
              <a:latin typeface="Corbel" panose="020B0503020204020204" pitchFamily="34" charset="0"/>
            </a:endParaRPr>
          </a:p>
          <a:p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51" y="2419045"/>
            <a:ext cx="1102869" cy="6203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555" y="3039409"/>
            <a:ext cx="4428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Unit </a:t>
            </a:r>
            <a:r>
              <a:rPr lang="en-IN" b="1" dirty="0" smtClean="0"/>
              <a:t>Resolution</a:t>
            </a:r>
            <a:endParaRPr lang="en-IN" dirty="0"/>
          </a:p>
          <a:p>
            <a:pPr fontAlgn="base"/>
            <a:r>
              <a:rPr lang="en-IN" dirty="0" smtClean="0"/>
              <a:t>Resolution </a:t>
            </a:r>
            <a:r>
              <a:rPr lang="en-IN" dirty="0"/>
              <a:t>where one of the sentences is a single literal (called unit clause). </a:t>
            </a:r>
          </a:p>
          <a:p>
            <a:pPr fontAlgn="base"/>
            <a:r>
              <a:rPr lang="en-IN" b="1" dirty="0"/>
              <a:t>For resolving a unit clause P with any other sentence (clause) such as: </a:t>
            </a:r>
            <a:endParaRPr lang="en-IN" dirty="0"/>
          </a:p>
          <a:p>
            <a:pPr fontAlgn="base"/>
            <a:r>
              <a:rPr lang="en-IN" dirty="0"/>
              <a:t>∼ P v ∼ Q v R </a:t>
            </a:r>
          </a:p>
          <a:p>
            <a:pPr fontAlgn="base"/>
            <a:r>
              <a:rPr lang="en-IN" dirty="0"/>
              <a:t>yields ∼ Q v R 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419295" y="1338746"/>
            <a:ext cx="442844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FF0000"/>
                </a:solidFill>
              </a:rPr>
              <a:t>Binary resolution </a:t>
            </a:r>
            <a:r>
              <a:rPr lang="en-IN" sz="1400" dirty="0"/>
              <a:t>gets its name from the fact that each sentence is a disjunction of exactly two </a:t>
            </a:r>
            <a:r>
              <a:rPr lang="en-IN" sz="1400" dirty="0" smtClean="0"/>
              <a:t>literals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Two clauses having complementary literals are combined as disjuncts to produce a single clause after deleting the complementary </a:t>
            </a:r>
            <a:r>
              <a:rPr lang="en-IN" sz="1400" dirty="0" smtClean="0"/>
              <a:t>literal</a:t>
            </a:r>
          </a:p>
          <a:p>
            <a:endParaRPr lang="en-IN" sz="1400" dirty="0"/>
          </a:p>
          <a:p>
            <a:pPr fontAlgn="base"/>
            <a:r>
              <a:rPr lang="en-IN" sz="1400" dirty="0" smtClean="0"/>
              <a:t>       </a:t>
            </a:r>
            <a:r>
              <a:rPr lang="en-IN" sz="1400" dirty="0">
                <a:solidFill>
                  <a:srgbClr val="FF0000"/>
                </a:solidFill>
              </a:rPr>
              <a:t>-P(x, a) V Q(x) and ‾Q(b)V R(x) </a:t>
            </a:r>
          </a:p>
          <a:p>
            <a:pPr fontAlgn="base"/>
            <a:r>
              <a:rPr lang="en-IN" sz="1400" dirty="0" smtClean="0">
                <a:solidFill>
                  <a:srgbClr val="FF0000"/>
                </a:solidFill>
              </a:rPr>
              <a:t>           is </a:t>
            </a:r>
            <a:r>
              <a:rPr lang="en-IN" sz="1400" dirty="0">
                <a:solidFill>
                  <a:srgbClr val="FF0000"/>
                </a:solidFill>
              </a:rPr>
              <a:t>just </a:t>
            </a:r>
          </a:p>
          <a:p>
            <a:pPr fontAlgn="base"/>
            <a:r>
              <a:rPr lang="en-IN" sz="1400" dirty="0" smtClean="0">
                <a:solidFill>
                  <a:srgbClr val="FF0000"/>
                </a:solidFill>
              </a:rPr>
              <a:t>        -</a:t>
            </a:r>
            <a:r>
              <a:rPr lang="en-IN" sz="1400" dirty="0">
                <a:solidFill>
                  <a:srgbClr val="FF0000"/>
                </a:solidFill>
              </a:rPr>
              <a:t>P(x, a) V R(b). </a:t>
            </a:r>
          </a:p>
          <a:p>
            <a:pPr algn="just" fontAlgn="base"/>
            <a:endParaRPr lang="en-IN" sz="1400" dirty="0" smtClean="0">
              <a:solidFill>
                <a:srgbClr val="FF0000"/>
              </a:solidFill>
            </a:endParaRPr>
          </a:p>
          <a:p>
            <a:pPr algn="just" fontAlgn="base"/>
            <a:endParaRPr lang="en-IN" sz="1400" dirty="0" smtClean="0">
              <a:solidFill>
                <a:srgbClr val="FF0000"/>
              </a:solidFill>
            </a:endParaRPr>
          </a:p>
          <a:p>
            <a:pPr algn="just" fontAlgn="base"/>
            <a:r>
              <a:rPr lang="en-IN" sz="1400" dirty="0" smtClean="0">
                <a:solidFill>
                  <a:srgbClr val="FF0000"/>
                </a:solidFill>
              </a:rPr>
              <a:t>       The </a:t>
            </a:r>
            <a:r>
              <a:rPr lang="en-IN" sz="1400" dirty="0">
                <a:solidFill>
                  <a:srgbClr val="FF0000"/>
                </a:solidFill>
              </a:rPr>
              <a:t>substitution {b/x} </a:t>
            </a:r>
            <a:r>
              <a:rPr lang="en-IN" sz="1400" dirty="0"/>
              <a:t>was made in the two parent clauses </a:t>
            </a:r>
            <a:r>
              <a:rPr lang="en-IN" sz="1400" dirty="0">
                <a:solidFill>
                  <a:srgbClr val="FF0000"/>
                </a:solidFill>
              </a:rPr>
              <a:t>to produce the complementary literals Q(b) and ‾Q(b</a:t>
            </a:r>
            <a:r>
              <a:rPr lang="en-IN" sz="1400" dirty="0"/>
              <a:t>) which were then deleted from the disjunction of the two parent clauses</a:t>
            </a:r>
            <a:r>
              <a:rPr lang="en-IN" sz="1400" dirty="0">
                <a:solidFill>
                  <a:srgbClr val="FF0000"/>
                </a:solidFill>
              </a:rPr>
              <a:t>. </a:t>
            </a:r>
          </a:p>
          <a:p>
            <a:endParaRPr lang="en-IN" sz="1400" dirty="0" smtClean="0"/>
          </a:p>
          <a:p>
            <a:r>
              <a:rPr lang="en-IN" sz="1400" dirty="0" smtClean="0"/>
              <a:t>.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141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17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639902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Resolution (2)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370" y="1350110"/>
            <a:ext cx="839877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IN" b="1" dirty="0" smtClean="0"/>
              <a:t>Subsumption: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IN" dirty="0"/>
              <a:t>This method of resolution works on the principle of </a:t>
            </a:r>
            <a:r>
              <a:rPr lang="en-IN" dirty="0" smtClean="0"/>
              <a:t>Subsumption </a:t>
            </a:r>
            <a:r>
              <a:rPr lang="en-IN" dirty="0"/>
              <a:t>when specific clauses can be inferred from general one, throw away the specific </a:t>
            </a:r>
            <a:r>
              <a:rPr lang="en-IN" dirty="0" smtClean="0"/>
              <a:t>clauses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IN" dirty="0"/>
              <a:t>This reduces the search space but still contains false. </a:t>
            </a:r>
            <a:endParaRPr lang="en-IN" dirty="0" smtClean="0"/>
          </a:p>
          <a:p>
            <a:pPr algn="just" fontAlgn="base"/>
            <a:endParaRPr lang="en-IN" sz="1600" dirty="0" smtClean="0">
              <a:solidFill>
                <a:srgbClr val="FF0000"/>
              </a:solidFill>
            </a:endParaRPr>
          </a:p>
          <a:p>
            <a:pPr algn="just" fontAlgn="base"/>
            <a:r>
              <a:rPr lang="en-IN" sz="1600" dirty="0" smtClean="0">
                <a:solidFill>
                  <a:srgbClr val="FF0000"/>
                </a:solidFill>
              </a:rPr>
              <a:t>E.g.  </a:t>
            </a:r>
            <a:r>
              <a:rPr lang="en-IN" sz="1400" dirty="0"/>
              <a:t>P(x) is already in the knowledge base then there is no sense in adding P(a) and even less sensible in adding P(a) </a:t>
            </a:r>
            <a:r>
              <a:rPr lang="en-IN" sz="1400" b="1" dirty="0"/>
              <a:t>∨</a:t>
            </a:r>
            <a:r>
              <a:rPr lang="en-IN" sz="1400" dirty="0"/>
              <a:t> </a:t>
            </a:r>
            <a:r>
              <a:rPr lang="en-IN" sz="1400" dirty="0" smtClean="0"/>
              <a:t>Q(b). Thus</a:t>
            </a:r>
            <a:r>
              <a:rPr lang="en-IN" sz="1400" dirty="0"/>
              <a:t>, given the clause C = P(x) </a:t>
            </a:r>
            <a:r>
              <a:rPr lang="en-IN" sz="1400" b="1" dirty="0"/>
              <a:t>∨</a:t>
            </a:r>
            <a:r>
              <a:rPr lang="en-IN" sz="1400" dirty="0"/>
              <a:t> Q(x, y)</a:t>
            </a:r>
            <a:r>
              <a:rPr lang="en-IN" sz="1400" b="1" dirty="0"/>
              <a:t>∨</a:t>
            </a:r>
            <a:r>
              <a:rPr lang="en-IN" sz="1400" dirty="0"/>
              <a:t> P(</a:t>
            </a:r>
            <a:r>
              <a:rPr lang="en-IN" sz="1400" i="1" dirty="0"/>
              <a:t>f</a:t>
            </a:r>
            <a:r>
              <a:rPr lang="en-IN" sz="1400" dirty="0"/>
              <a:t>(z)) and the factor C’ = C</a:t>
            </a:r>
            <a:r>
              <a:rPr lang="el-GR" sz="1400" dirty="0"/>
              <a:t>β, </a:t>
            </a:r>
            <a:r>
              <a:rPr lang="en-IN" sz="1400" dirty="0"/>
              <a:t>P(</a:t>
            </a:r>
            <a:r>
              <a:rPr lang="en-IN" sz="1400" i="1" dirty="0"/>
              <a:t>f</a:t>
            </a:r>
            <a:r>
              <a:rPr lang="en-IN" sz="1400" dirty="0"/>
              <a:t>(z)) </a:t>
            </a:r>
            <a:r>
              <a:rPr lang="en-IN" sz="1400" b="1" dirty="0"/>
              <a:t>∨</a:t>
            </a:r>
            <a:r>
              <a:rPr lang="en-IN" sz="1400" dirty="0"/>
              <a:t> Q(</a:t>
            </a:r>
            <a:r>
              <a:rPr lang="en-IN" sz="1400" i="1" dirty="0"/>
              <a:t>f</a:t>
            </a:r>
            <a:r>
              <a:rPr lang="en-IN" sz="1400" dirty="0"/>
              <a:t>(z),y) </a:t>
            </a:r>
            <a:r>
              <a:rPr lang="en-IN" sz="1400" b="1" dirty="0"/>
              <a:t>∨</a:t>
            </a:r>
            <a:r>
              <a:rPr lang="en-IN" sz="1400" dirty="0"/>
              <a:t> P(</a:t>
            </a:r>
            <a:r>
              <a:rPr lang="en-IN" sz="1400" i="1" dirty="0"/>
              <a:t>f</a:t>
            </a:r>
            <a:r>
              <a:rPr lang="en-IN" sz="1400" dirty="0"/>
              <a:t>(z)) is obtained, with </a:t>
            </a:r>
            <a:r>
              <a:rPr lang="el-GR" sz="1400" dirty="0"/>
              <a:t>β = {</a:t>
            </a:r>
            <a:r>
              <a:rPr lang="en-IN" sz="1400" i="1" dirty="0"/>
              <a:t>f</a:t>
            </a:r>
            <a:r>
              <a:rPr lang="en-IN" sz="1400" dirty="0"/>
              <a:t>(z)/x}. However, the reduction of the search space is out weighed by the expense. </a:t>
            </a:r>
            <a:endParaRPr lang="en-IN" sz="1400" dirty="0" smtClean="0"/>
          </a:p>
          <a:p>
            <a:pPr algn="just" fontAlgn="base"/>
            <a:endParaRPr lang="en-IN" sz="1400" dirty="0"/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en-IN" sz="1600" b="1" dirty="0">
                <a:latin typeface="Corbel" panose="020B0503020204020204" pitchFamily="34" charset="0"/>
              </a:rPr>
              <a:t>Unit Resulting Resolution (CUR): </a:t>
            </a:r>
            <a:endParaRPr lang="en-IN" sz="1600" b="1" dirty="0" smtClean="0">
              <a:latin typeface="Corbel" panose="020B0503020204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IN" sz="1600" dirty="0" smtClean="0"/>
              <a:t>A </a:t>
            </a:r>
            <a:r>
              <a:rPr lang="en-IN" sz="1600" dirty="0"/>
              <a:t>number of clauses are resolved simultaneously to produce a unit </a:t>
            </a:r>
            <a:r>
              <a:rPr lang="en-IN" sz="1600" dirty="0" smtClean="0"/>
              <a:t>clause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IN" sz="1600" dirty="0"/>
              <a:t>All except one of the clauses are unit clauses, and that one clause has exactly one more literal than the total number of unit clauses. </a:t>
            </a:r>
            <a:endParaRPr lang="en-IN" sz="1600" dirty="0" smtClean="0"/>
          </a:p>
          <a:p>
            <a:pPr algn="just" fontAlgn="base"/>
            <a:r>
              <a:rPr lang="en-IN" sz="1600" dirty="0" smtClean="0">
                <a:solidFill>
                  <a:srgbClr val="FF0000"/>
                </a:solidFill>
                <a:latin typeface="Corbel" panose="020B0503020204020204" pitchFamily="34" charset="0"/>
              </a:rPr>
              <a:t>E.g. </a:t>
            </a:r>
            <a:r>
              <a:rPr lang="en-IN" sz="1600" dirty="0"/>
              <a:t>{ ‾MARRIED(x, y) V ‾MOTHER (x, z) V FATHER(y, z</a:t>
            </a:r>
            <a:r>
              <a:rPr lang="en-IN" sz="1600" dirty="0" smtClean="0"/>
              <a:t>), </a:t>
            </a:r>
            <a:r>
              <a:rPr lang="en-IN" sz="1600" dirty="0"/>
              <a:t>MARRIED (sue, </a:t>
            </a:r>
            <a:r>
              <a:rPr lang="en-IN" sz="1600" dirty="0" err="1"/>
              <a:t>joe</a:t>
            </a:r>
            <a:r>
              <a:rPr lang="en-IN" sz="1600" dirty="0"/>
              <a:t>), ‾FATHER (</a:t>
            </a:r>
            <a:r>
              <a:rPr lang="en-IN" sz="1600" dirty="0" err="1"/>
              <a:t>joe</a:t>
            </a:r>
            <a:r>
              <a:rPr lang="en-IN" sz="1600" dirty="0"/>
              <a:t>, bill)} </a:t>
            </a:r>
            <a:endParaRPr lang="en-IN" sz="1600" dirty="0" smtClean="0"/>
          </a:p>
          <a:p>
            <a:pPr algn="just" fontAlgn="base"/>
            <a:r>
              <a:rPr lang="en-IN" sz="1600" dirty="0"/>
              <a:t>S</a:t>
            </a:r>
            <a:r>
              <a:rPr lang="en-IN" sz="1600" dirty="0" smtClean="0"/>
              <a:t>ubstitution </a:t>
            </a:r>
            <a:r>
              <a:rPr lang="en-IN" sz="1600" dirty="0"/>
              <a:t>a = {sue/x, </a:t>
            </a:r>
            <a:r>
              <a:rPr lang="en-IN" sz="1600" dirty="0" err="1"/>
              <a:t>joe</a:t>
            </a:r>
            <a:r>
              <a:rPr lang="en-IN" sz="1600" dirty="0"/>
              <a:t>/y, bill/z) is used, results in the unit clause ‾MOTHER (sue, bill). </a:t>
            </a:r>
            <a:endParaRPr lang="en-IN" sz="1600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fontAlgn="base"/>
            <a:endParaRPr lang="en-IN" b="1" dirty="0"/>
          </a:p>
          <a:p>
            <a:pPr fontAlgn="base"/>
            <a:endParaRPr lang="en-IN" b="1" dirty="0" smtClean="0"/>
          </a:p>
          <a:p>
            <a:pPr fontAlgn="base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3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639902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Scene Interpretation using Predicate Logic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370" y="1350110"/>
            <a:ext cx="839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IN" b="1" dirty="0"/>
          </a:p>
          <a:p>
            <a:pPr fontAlgn="base"/>
            <a:endParaRPr lang="en-IN" b="1" dirty="0" smtClean="0"/>
          </a:p>
          <a:p>
            <a:pPr fontAlgn="base"/>
            <a:endParaRPr lang="en-IN" dirty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" y="1496381"/>
            <a:ext cx="4428445" cy="3648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8563" y="1568300"/>
            <a:ext cx="3471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Lets use</a:t>
            </a:r>
            <a:r>
              <a:rPr lang="en-IN" i="1" dirty="0" smtClean="0"/>
              <a:t> </a:t>
            </a:r>
            <a:r>
              <a:rPr lang="en-IN" b="1" i="1" dirty="0" smtClean="0"/>
              <a:t>B</a:t>
            </a:r>
            <a:r>
              <a:rPr lang="en-IN" i="1" dirty="0" smtClean="0"/>
              <a:t> </a:t>
            </a:r>
            <a:r>
              <a:rPr lang="en-IN" dirty="0" smtClean="0"/>
              <a:t>for the property of being a bicycle</a:t>
            </a:r>
            <a:r>
              <a:rPr lang="en-IN" dirty="0"/>
              <a:t>,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dirty="0" smtClean="0"/>
              <a:t>M</a:t>
            </a:r>
            <a:r>
              <a:rPr lang="en-IN" dirty="0" smtClean="0"/>
              <a:t> for the property of being a man</a:t>
            </a:r>
            <a:r>
              <a:rPr lang="en-IN" dirty="0"/>
              <a:t>, and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dirty="0" smtClean="0"/>
              <a:t>R</a:t>
            </a:r>
            <a:r>
              <a:rPr lang="en-IN" dirty="0" smtClean="0"/>
              <a:t> </a:t>
            </a:r>
            <a:r>
              <a:rPr lang="en-IN" dirty="0"/>
              <a:t>for the relation of riding</a:t>
            </a:r>
            <a:r>
              <a:rPr lang="en-IN" dirty="0" smtClean="0"/>
              <a:t>,</a:t>
            </a:r>
          </a:p>
          <a:p>
            <a:endParaRPr lang="en-IN" dirty="0" smtClean="0"/>
          </a:p>
          <a:p>
            <a:r>
              <a:rPr lang="en-IN" dirty="0" smtClean="0"/>
              <a:t>Following </a:t>
            </a:r>
            <a:r>
              <a:rPr lang="en-IN" dirty="0"/>
              <a:t>formula describes the following salient fact about the situation in the </a:t>
            </a:r>
            <a:r>
              <a:rPr lang="en-IN" dirty="0" smtClean="0"/>
              <a:t>picture:</a:t>
            </a:r>
          </a:p>
          <a:p>
            <a:endParaRPr lang="en-IN" dirty="0" smtClean="0"/>
          </a:p>
          <a:p>
            <a:r>
              <a:rPr lang="en-IN" b="1" dirty="0" smtClean="0"/>
              <a:t>∃</a:t>
            </a:r>
            <a:r>
              <a:rPr lang="en-IN" b="1" dirty="0"/>
              <a:t>x∃</a:t>
            </a:r>
            <a:r>
              <a:rPr lang="en-IN" b="1" dirty="0" smtClean="0"/>
              <a:t>y : (M(x)∧B(y)∧R(x , y</a:t>
            </a:r>
            <a:r>
              <a:rPr lang="en-I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3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45358" y="560125"/>
            <a:ext cx="8679898" cy="543185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Methodology</a:t>
            </a:r>
            <a:r>
              <a:rPr lang="en-US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 And Assessment Criterias</a:t>
            </a:r>
            <a:endParaRPr lang="en-US" b="1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3206E1A-83A8-4DBF-B06F-ED203C78787D}"/>
              </a:ext>
            </a:extLst>
          </p:cNvPr>
          <p:cNvCxnSpPr>
            <a:cxnSpLocks/>
          </p:cNvCxnSpPr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E221F1A-F046-4319-B387-29EFCD56D099}"/>
              </a:ext>
            </a:extLst>
          </p:cNvPr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2E1F5B6A-F17A-4478-A596-1392BEBD793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" name="Pie 10">
              <a:extLst>
                <a:ext uri="{FF2B5EF4-FFF2-40B4-BE49-F238E27FC236}">
                  <a16:creationId xmlns="" xmlns:a16="http://schemas.microsoft.com/office/drawing/2014/main" id="{B7CE135D-2F5A-4C68-9F96-C6FD55074912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60009"/>
                <a:gd name="adj2" fmla="val 192714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7B6652A-F828-4906-B683-F5C2A6F06A61}"/>
              </a:ext>
            </a:extLst>
          </p:cNvPr>
          <p:cNvCxnSpPr>
            <a:cxnSpLocks/>
          </p:cNvCxnSpPr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CE45D75-ED80-46EE-A50A-115D381CDC10}"/>
              </a:ext>
            </a:extLst>
          </p:cNvPr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F8092336-E784-4AFD-9AA9-42F6AA08B8EA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" name="Pie 14">
              <a:extLst>
                <a:ext uri="{FF2B5EF4-FFF2-40B4-BE49-F238E27FC236}">
                  <a16:creationId xmlns="" xmlns:a16="http://schemas.microsoft.com/office/drawing/2014/main" id="{749E539B-E973-48A7-9089-3A2CC2365E0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45699"/>
                <a:gd name="adj2" fmla="val 462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28627220-46B6-4472-9C4D-716E202B98C5}"/>
              </a:ext>
            </a:extLst>
          </p:cNvPr>
          <p:cNvCxnSpPr>
            <a:cxnSpLocks/>
          </p:cNvCxnSpPr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6AB4186-8B6E-4607-9D98-179CAA8366D6}"/>
              </a:ext>
            </a:extLst>
          </p:cNvPr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43DC9E00-7090-45E9-A54E-E34A8D3D5190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4" name="Pie 18">
              <a:extLst>
                <a:ext uri="{FF2B5EF4-FFF2-40B4-BE49-F238E27FC236}">
                  <a16:creationId xmlns="" xmlns:a16="http://schemas.microsoft.com/office/drawing/2014/main" id="{3317BB1A-5ADF-476A-9B01-A673C8FA153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76551"/>
                <a:gd name="adj2" fmla="val 52779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CE252B3-69F9-4992-9EF5-B629E75D2FCA}"/>
              </a:ext>
            </a:extLst>
          </p:cNvPr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87BB14AE-CBA6-4C39-8EAC-1ADB2425F70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7" name="Pie 21">
              <a:extLst>
                <a:ext uri="{FF2B5EF4-FFF2-40B4-BE49-F238E27FC236}">
                  <a16:creationId xmlns="" xmlns:a16="http://schemas.microsoft.com/office/drawing/2014/main" id="{133D800B-8719-4D93-8086-1861F3DDDBD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15061"/>
                <a:gd name="adj2" fmla="val 79992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BCF7EDB-F334-482E-AE20-0AE2C9011BF7}"/>
              </a:ext>
            </a:extLst>
          </p:cNvPr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19" name="Elbow Connector 23">
            <a:extLst>
              <a:ext uri="{FF2B5EF4-FFF2-40B4-BE49-F238E27FC236}">
                <a16:creationId xmlns="" xmlns:a16="http://schemas.microsoft.com/office/drawing/2014/main" id="{4651D134-A270-47A9-A0A6-48209DC43DC6}"/>
              </a:ext>
            </a:extLst>
          </p:cNvPr>
          <p:cNvCxnSpPr>
            <a:cxnSpLocks/>
          </p:cNvCxnSpPr>
          <p:nvPr/>
        </p:nvCxnSpPr>
        <p:spPr>
          <a:xfrm rot="10800000">
            <a:off x="1898065" y="3407511"/>
            <a:ext cx="2837786" cy="721790"/>
          </a:xfrm>
          <a:prstGeom prst="bentConnector3">
            <a:avLst>
              <a:gd name="adj1" fmla="val 99031"/>
            </a:avLst>
          </a:prstGeom>
          <a:ln w="381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98DF8671-45A7-47E4-88FC-2EDA015B78EC}"/>
              </a:ext>
            </a:extLst>
          </p:cNvPr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CAC284A-9D9B-41D5-80DD-96FB0843C45F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Class Assignment(s) 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39F7CD4-3FC4-47E7-971B-FB0562705BB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200" dirty="0">
                  <a:latin typeface="Corbel" panose="020B0503020204020204" pitchFamily="34" charset="0"/>
                  <a:cs typeface="Arial" pitchFamily="34" charset="0"/>
                </a:rPr>
                <a:t>Each chapter being covered will have one assignment.  The Case Studies will be given in line to the Changing with Speed across IT Projects in Kirirom</a:t>
              </a:r>
              <a:endParaRPr lang="ko-KR" altLang="en-US" sz="12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FA81B98-696B-4623-A9F2-A424409C5117}"/>
              </a:ext>
            </a:extLst>
          </p:cNvPr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B57CCF7-5DA8-4564-B4EC-293035C0B6A2}"/>
                </a:ext>
              </a:extLst>
            </p:cNvPr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900" b="1" dirty="0">
                  <a:latin typeface="Corbel" panose="020B0503020204020204" pitchFamily="34" charset="0"/>
                  <a:cs typeface="Arial" pitchFamily="34" charset="0"/>
                </a:rPr>
                <a:t>Internal Exam(s) </a:t>
              </a:r>
              <a:endParaRPr lang="ko-KR" altLang="en-US" sz="9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94F159A-71AD-4C32-A8FE-E43C64091862}"/>
                </a:ext>
              </a:extLst>
            </p:cNvPr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000" dirty="0">
                  <a:latin typeface="Corbel" panose="020B0503020204020204" pitchFamily="34" charset="0"/>
                  <a:cs typeface="Arial" pitchFamily="34" charset="0"/>
                </a:rPr>
                <a:t>There will be 2 exams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224055B-550E-413B-B730-4102CD2C0759}"/>
              </a:ext>
            </a:extLst>
          </p:cNvPr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9A7F0BAA-66A9-4EC2-9B9A-B9E1D6B843F6}"/>
                </a:ext>
              </a:extLst>
            </p:cNvPr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rbel" panose="020B0503020204020204" pitchFamily="34" charset="0"/>
                  <a:cs typeface="Arial" pitchFamily="34" charset="0"/>
                </a:rPr>
                <a:t>Model Exam </a:t>
              </a:r>
              <a:endParaRPr lang="ko-KR" altLang="en-US" sz="10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1DAB60B1-032C-4B9A-977B-98AB003C6DC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orbel" panose="020B0503020204020204" pitchFamily="34" charset="0"/>
                </a:rPr>
                <a:t>There will be one Model Exam</a:t>
              </a:r>
              <a:r>
                <a:rPr lang="en-US" altLang="ko-KR" sz="1000" dirty="0">
                  <a:latin typeface="Corbel" panose="020B0503020204020204" pitchFamily="34" charset="0"/>
                  <a:cs typeface="Arial" pitchFamily="34" charset="0"/>
                </a:rPr>
                <a:t>.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7673816D-1C33-4EF6-810C-7C5E352EF47A}"/>
              </a:ext>
            </a:extLst>
          </p:cNvPr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AA5149D-9A50-4F93-8E23-9DA15026579A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Semester Exam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73106714-E953-4400-87C4-0E719956D2DC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100" dirty="0">
                  <a:cs typeface="Arial" pitchFamily="34" charset="0"/>
                </a:rPr>
                <a:t>There will be 1 Semester Exam</a:t>
              </a:r>
              <a:endParaRPr lang="ko-KR" altLang="en-US" sz="1100" dirty="0">
                <a:cs typeface="Arial" pitchFamily="34" charset="0"/>
              </a:endParaRPr>
            </a:p>
          </p:txBody>
        </p:sp>
      </p:grpSp>
      <p:sp>
        <p:nvSpPr>
          <p:cNvPr id="32" name="Rectangle 9">
            <a:extLst>
              <a:ext uri="{FF2B5EF4-FFF2-40B4-BE49-F238E27FC236}">
                <a16:creationId xmlns="" xmlns:a16="http://schemas.microsoft.com/office/drawing/2014/main" id="{18DBA390-75ED-43AA-91BA-A14DF5EABBF0}"/>
              </a:ext>
            </a:extLst>
          </p:cNvPr>
          <p:cNvSpPr/>
          <p:nvPr/>
        </p:nvSpPr>
        <p:spPr>
          <a:xfrm>
            <a:off x="5020243" y="4013983"/>
            <a:ext cx="247097" cy="23130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="" xmlns:a16="http://schemas.microsoft.com/office/drawing/2014/main" id="{C931F413-FDAA-4098-B854-36A03837D3A6}"/>
              </a:ext>
            </a:extLst>
          </p:cNvPr>
          <p:cNvSpPr/>
          <p:nvPr/>
        </p:nvSpPr>
        <p:spPr>
          <a:xfrm flipH="1">
            <a:off x="4996909" y="3149267"/>
            <a:ext cx="293762" cy="2423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="" xmlns:a16="http://schemas.microsoft.com/office/drawing/2014/main" id="{41E65A0E-75A9-4CC3-BEEC-343347FE7EC4}"/>
              </a:ext>
            </a:extLst>
          </p:cNvPr>
          <p:cNvSpPr>
            <a:spLocks noChangeAspect="1"/>
          </p:cNvSpPr>
          <p:nvPr/>
        </p:nvSpPr>
        <p:spPr>
          <a:xfrm rot="9900000">
            <a:off x="4995290" y="2285081"/>
            <a:ext cx="297000" cy="25224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="" xmlns:a16="http://schemas.microsoft.com/office/drawing/2014/main" id="{C652029C-B909-475E-AE36-DFE86C0F5FA5}"/>
              </a:ext>
            </a:extLst>
          </p:cNvPr>
          <p:cNvSpPr/>
          <p:nvPr/>
        </p:nvSpPr>
        <p:spPr>
          <a:xfrm>
            <a:off x="5013891" y="1450518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6" name="Rounded Rectangle 51">
            <a:extLst>
              <a:ext uri="{FF2B5EF4-FFF2-40B4-BE49-F238E27FC236}">
                <a16:creationId xmlns="" xmlns:a16="http://schemas.microsoft.com/office/drawing/2014/main" id="{899650AB-B4FC-42EE-9756-4C4FA4E2086E}"/>
              </a:ext>
            </a:extLst>
          </p:cNvPr>
          <p:cNvSpPr/>
          <p:nvPr/>
        </p:nvSpPr>
        <p:spPr>
          <a:xfrm rot="16200000" flipH="1">
            <a:off x="2105869" y="2634145"/>
            <a:ext cx="405797" cy="38216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6" cy="3511061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Corbel" panose="020B0503020204020204" pitchFamily="34" charset="0"/>
              </a:rPr>
              <a:t>Robinson’s Inference Rule</a:t>
            </a:r>
            <a:endParaRPr lang="en-US" sz="1800" b="1" dirty="0">
              <a:latin typeface="Corbel" panose="020B0503020204020204" pitchFamily="34" charset="0"/>
            </a:endParaRPr>
          </a:p>
          <a:p>
            <a:r>
              <a:rPr lang="en-US" sz="1800" b="1" dirty="0" smtClean="0">
                <a:latin typeface="Corbel" panose="020B0503020204020204" pitchFamily="34" charset="0"/>
              </a:rPr>
              <a:t>Clausal Form of Knowledge Base According to Robinson’s Inference Rule</a:t>
            </a:r>
            <a:endParaRPr lang="en-US" sz="1800" b="1" dirty="0">
              <a:latin typeface="Corbel" panose="020B0503020204020204" pitchFamily="34" charset="0"/>
            </a:endParaRPr>
          </a:p>
          <a:p>
            <a:r>
              <a:rPr lang="en-US" sz="1800" b="1" dirty="0" smtClean="0">
                <a:latin typeface="Corbel" panose="020B0503020204020204" pitchFamily="34" charset="0"/>
              </a:rPr>
              <a:t>Natural Deduction</a:t>
            </a:r>
            <a:endParaRPr lang="en-US" sz="1800" b="1" dirty="0">
              <a:latin typeface="Corbel" panose="020B0503020204020204" pitchFamily="34" charset="0"/>
            </a:endParaRPr>
          </a:p>
          <a:p>
            <a:r>
              <a:rPr lang="en-US" sz="1800" b="1" dirty="0" smtClean="0">
                <a:latin typeface="Corbel" panose="020B0503020204020204" pitchFamily="34" charset="0"/>
              </a:rPr>
              <a:t>Types of Resolution</a:t>
            </a:r>
            <a:endParaRPr lang="en-US" sz="1800" b="1" dirty="0">
              <a:latin typeface="Corbel" panose="020B0503020204020204" pitchFamily="34" charset="0"/>
            </a:endParaRPr>
          </a:p>
          <a:p>
            <a:pPr algn="just"/>
            <a:r>
              <a:rPr lang="en-IN" sz="1800" b="1" dirty="0" smtClean="0">
                <a:latin typeface="Corbel" panose="020B0503020204020204" pitchFamily="34" charset="0"/>
              </a:rPr>
              <a:t>Learning Outcomes :  KBS</a:t>
            </a:r>
          </a:p>
          <a:p>
            <a:pPr algn="just"/>
            <a:r>
              <a:rPr lang="en-IN" sz="1800" b="1" dirty="0" smtClean="0">
                <a:latin typeface="Corbel" panose="020B0503020204020204" pitchFamily="34" charset="0"/>
              </a:rPr>
              <a:t>Methodology </a:t>
            </a:r>
            <a:r>
              <a:rPr lang="en-IN" sz="1800" b="1" dirty="0">
                <a:latin typeface="Corbel" panose="020B0503020204020204" pitchFamily="34" charset="0"/>
              </a:rPr>
              <a:t>and Assessment Criteria for the Subject </a:t>
            </a:r>
            <a:endParaRPr lang="en-US" sz="1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119740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Thank You !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260" y="1960930"/>
            <a:ext cx="427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“</a:t>
            </a:r>
            <a:r>
              <a:rPr lang="en-IN" dirty="0" smtClean="0">
                <a:latin typeface="Corbel" panose="020B0503020204020204" pitchFamily="34" charset="0"/>
              </a:rPr>
              <a:t>An Algorithm Must Be Seen to Be Believed”</a:t>
            </a:r>
          </a:p>
          <a:p>
            <a:pPr algn="ctr"/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dirty="0" smtClean="0">
                <a:latin typeface="Corbel" panose="020B0503020204020204" pitchFamily="34" charset="0"/>
              </a:rPr>
              <a:t>                                      - Donald Knuth</a:t>
            </a:r>
            <a:endParaRPr lang="en-IN" sz="1600" dirty="0"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05" y="-1"/>
            <a:ext cx="4419295" cy="51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11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Robinson’s Inference Rule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2113635"/>
            <a:ext cx="7134225" cy="1143000"/>
          </a:xfrm>
          <a:prstGeom prst="rect">
            <a:avLst/>
          </a:prstGeom>
        </p:spPr>
      </p:pic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6" y="1350110"/>
            <a:ext cx="8695034" cy="369099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Corbel" panose="020B0503020204020204" pitchFamily="34" charset="0"/>
              </a:rPr>
              <a:t>This resolves literals p</a:t>
            </a:r>
            <a:r>
              <a:rPr lang="en-IN" sz="2000" baseline="-25000" dirty="0">
                <a:latin typeface="Corbel" panose="020B0503020204020204" pitchFamily="34" charset="0"/>
              </a:rPr>
              <a:t>j</a:t>
            </a:r>
            <a:r>
              <a:rPr lang="en-IN" sz="2000" dirty="0" smtClean="0">
                <a:latin typeface="Corbel" panose="020B0503020204020204" pitchFamily="34" charset="0"/>
              </a:rPr>
              <a:t> </a:t>
            </a:r>
            <a:r>
              <a:rPr lang="en-IN" sz="2000" dirty="0">
                <a:latin typeface="Corbel" panose="020B0503020204020204" pitchFamily="34" charset="0"/>
              </a:rPr>
              <a:t>and </a:t>
            </a:r>
            <a:r>
              <a:rPr lang="en-IN" sz="2000" dirty="0" err="1">
                <a:latin typeface="Corbel" panose="020B0503020204020204" pitchFamily="34" charset="0"/>
              </a:rPr>
              <a:t>q</a:t>
            </a:r>
            <a:r>
              <a:rPr lang="en-IN" sz="2000" baseline="-25000" dirty="0" err="1">
                <a:latin typeface="Corbel" panose="020B0503020204020204" pitchFamily="34" charset="0"/>
              </a:rPr>
              <a:t>k</a:t>
            </a:r>
            <a:r>
              <a:rPr lang="en-IN" sz="2000" b="1" dirty="0" smtClean="0">
                <a:latin typeface="Corbel" panose="020B0503020204020204" pitchFamily="34" charset="0"/>
              </a:rPr>
              <a:t>.</a:t>
            </a:r>
            <a:endParaRPr lang="en-US" sz="2000" b="1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b="1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latin typeface="Corbel" panose="020B0503020204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b="1" dirty="0" smtClean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IN" sz="2000" dirty="0" smtClean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Corbel" panose="020B0503020204020204" pitchFamily="34" charset="0"/>
              </a:rPr>
              <a:t>We </a:t>
            </a:r>
            <a:r>
              <a:rPr lang="en-IN" sz="2000" dirty="0">
                <a:latin typeface="Corbel" panose="020B0503020204020204" pitchFamily="34" charset="0"/>
              </a:rPr>
              <a:t>have to add ¬ to </a:t>
            </a:r>
            <a:r>
              <a:rPr lang="en-IN" sz="2000" dirty="0" err="1">
                <a:latin typeface="Corbel" panose="020B0503020204020204" pitchFamily="34" charset="0"/>
              </a:rPr>
              <a:t>q</a:t>
            </a:r>
            <a:r>
              <a:rPr lang="en-IN" sz="2000" baseline="-25000" dirty="0" err="1">
                <a:latin typeface="Corbel" panose="020B0503020204020204" pitchFamily="34" charset="0"/>
              </a:rPr>
              <a:t>k</a:t>
            </a:r>
            <a:r>
              <a:rPr lang="en-IN" sz="2000" dirty="0">
                <a:latin typeface="Corbel" panose="020B0503020204020204" pitchFamily="34" charset="0"/>
              </a:rPr>
              <a:t> to make it unify with p</a:t>
            </a:r>
            <a:r>
              <a:rPr lang="en-IN" sz="2000" baseline="-25000" dirty="0">
                <a:latin typeface="Corbel" panose="020B0503020204020204" pitchFamily="34" charset="0"/>
              </a:rPr>
              <a:t>j</a:t>
            </a:r>
            <a:r>
              <a:rPr lang="en-IN" sz="2000" dirty="0">
                <a:latin typeface="Corbel" panose="020B0503020204020204" pitchFamily="34" charset="0"/>
              </a:rPr>
              <a:t>, so it is in factor p</a:t>
            </a:r>
            <a:r>
              <a:rPr lang="en-IN" sz="2000" baseline="-25000" dirty="0">
                <a:latin typeface="Corbel" panose="020B0503020204020204" pitchFamily="34" charset="0"/>
              </a:rPr>
              <a:t>j</a:t>
            </a:r>
            <a:r>
              <a:rPr lang="en-IN" sz="2000" dirty="0">
                <a:latin typeface="Corbel" panose="020B0503020204020204" pitchFamily="34" charset="0"/>
              </a:rPr>
              <a:t> which is the negative literal </a:t>
            </a:r>
            <a:r>
              <a:rPr lang="en-IN" sz="2000" dirty="0" smtClean="0">
                <a:latin typeface="Corbel" panose="020B0503020204020204" pitchFamily="34" charset="0"/>
              </a:rPr>
              <a:t>here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Corbel" panose="020B0503020204020204" pitchFamily="34" charset="0"/>
              </a:rPr>
              <a:t>The </a:t>
            </a:r>
            <a:r>
              <a:rPr lang="en-IN" sz="2000" dirty="0">
                <a:latin typeface="Corbel" panose="020B0503020204020204" pitchFamily="34" charset="0"/>
              </a:rPr>
              <a:t>rule is more general than first-order binary resolution in that it allows an arbitrary number of literals in each clause. </a:t>
            </a:r>
            <a:endParaRPr lang="en-IN" sz="2000" dirty="0" smtClean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Corbel" panose="020B0503020204020204" pitchFamily="34" charset="0"/>
              </a:rPr>
              <a:t> </a:t>
            </a:r>
            <a:r>
              <a:rPr lang="en-IN" sz="2000" dirty="0">
                <a:latin typeface="Corbel" panose="020B0503020204020204" pitchFamily="34" charset="0"/>
              </a:rPr>
              <a:t>Ө is the most general unifier, rather than an arbitrary unifying substitution</a:t>
            </a:r>
            <a:r>
              <a:rPr lang="en-IN" sz="2000" dirty="0"/>
              <a:t>.</a:t>
            </a:r>
            <a:endParaRPr lang="en-US" sz="2000" b="1" dirty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b="1" dirty="0" smtClean="0">
              <a:latin typeface="Corbel" panose="020B0503020204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4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Robinson’s Inference Rule (Practice)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55" y="1502815"/>
            <a:ext cx="77879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Take </a:t>
            </a:r>
            <a:r>
              <a:rPr lang="en-IN" dirty="0"/>
              <a:t>a pair of sentences α </a:t>
            </a:r>
            <a:r>
              <a:rPr lang="en-IN" dirty="0" smtClean="0"/>
              <a:t>express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Then we find two literals, p</a:t>
            </a:r>
            <a:r>
              <a:rPr lang="en-IN" baseline="-25000" dirty="0"/>
              <a:t>j</a:t>
            </a:r>
            <a:r>
              <a:rPr lang="en-IN" dirty="0"/>
              <a:t> and </a:t>
            </a:r>
            <a:r>
              <a:rPr lang="en-IN" dirty="0" err="1"/>
              <a:t>q</a:t>
            </a:r>
            <a:r>
              <a:rPr lang="en-IN" baseline="-25000" dirty="0" err="1"/>
              <a:t>k</a:t>
            </a:r>
            <a:r>
              <a:rPr lang="en-IN" dirty="0"/>
              <a:t> for which we can find a substitution mu to unify p</a:t>
            </a:r>
            <a:r>
              <a:rPr lang="en-IN" baseline="-25000" dirty="0"/>
              <a:t>j</a:t>
            </a:r>
            <a:r>
              <a:rPr lang="en-IN" dirty="0"/>
              <a:t> and ˥</a:t>
            </a:r>
            <a:r>
              <a:rPr lang="en-IN" dirty="0" smtClean="0"/>
              <a:t>q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Take </a:t>
            </a:r>
            <a:r>
              <a:rPr lang="en-IN" dirty="0"/>
              <a:t>a disjunction of all the literals (in both the sentences) except p</a:t>
            </a:r>
            <a:r>
              <a:rPr lang="en-IN" baseline="-25000" dirty="0"/>
              <a:t>j</a:t>
            </a:r>
            <a:r>
              <a:rPr lang="en-IN" dirty="0"/>
              <a:t> and </a:t>
            </a:r>
            <a:r>
              <a:rPr lang="en-IN" dirty="0" err="1"/>
              <a:t>q</a:t>
            </a:r>
            <a:r>
              <a:rPr lang="en-IN" baseline="-25000" dirty="0" err="1"/>
              <a:t>k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Finally</a:t>
            </a:r>
            <a:r>
              <a:rPr lang="en-IN" dirty="0"/>
              <a:t>, we apply the substitution </a:t>
            </a:r>
            <a:r>
              <a:rPr lang="en-IN" dirty="0">
                <a:latin typeface="Corbel" panose="020B0503020204020204" pitchFamily="34" charset="0"/>
              </a:rPr>
              <a:t>Ө</a:t>
            </a:r>
            <a:r>
              <a:rPr lang="en-IN" dirty="0" smtClean="0"/>
              <a:t> </a:t>
            </a:r>
            <a:r>
              <a:rPr lang="en-IN" dirty="0"/>
              <a:t>to the new disjunction to determine what we have just inferred using resolution. </a:t>
            </a:r>
          </a:p>
        </p:txBody>
      </p:sp>
    </p:spTree>
    <p:extLst>
      <p:ext uri="{BB962C8B-B14F-4D97-AF65-F5344CB8AC3E}">
        <p14:creationId xmlns:p14="http://schemas.microsoft.com/office/powerpoint/2010/main" val="24476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5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Robinson’s Inference Rule (Example)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292" y="1350110"/>
            <a:ext cx="38176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Let P = Loves (X, father-of (X</a:t>
            </a:r>
            <a:r>
              <a:rPr lang="en-IN" dirty="0" smtClean="0"/>
              <a:t>))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Q</a:t>
            </a:r>
            <a:r>
              <a:rPr lang="en-IN" baseline="-25000" dirty="0"/>
              <a:t>1</a:t>
            </a:r>
            <a:r>
              <a:rPr lang="en-IN" dirty="0"/>
              <a:t> = Likes (</a:t>
            </a:r>
            <a:r>
              <a:rPr lang="en-IN" dirty="0" smtClean="0"/>
              <a:t>X, </a:t>
            </a:r>
            <a:r>
              <a:rPr lang="en-IN" dirty="0"/>
              <a:t>mother-of (X)),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Q</a:t>
            </a:r>
            <a:r>
              <a:rPr lang="en-IN" baseline="-25000" dirty="0"/>
              <a:t>2</a:t>
            </a:r>
            <a:r>
              <a:rPr lang="en-IN" dirty="0"/>
              <a:t> = Likes (john, Y</a:t>
            </a:r>
            <a:r>
              <a:rPr lang="en-IN" dirty="0" smtClean="0"/>
              <a:t>),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 = Hates (X, Y)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After Unifying </a:t>
            </a:r>
            <a:r>
              <a:rPr lang="en-IN" dirty="0"/>
              <a:t>Q</a:t>
            </a:r>
            <a:r>
              <a:rPr lang="en-IN" baseline="-25000" dirty="0"/>
              <a:t>1</a:t>
            </a:r>
            <a:r>
              <a:rPr lang="en-IN" dirty="0" smtClean="0"/>
              <a:t> and Q</a:t>
            </a:r>
            <a:r>
              <a:rPr lang="en-IN" baseline="-25000" dirty="0" smtClean="0"/>
              <a:t>2</a:t>
            </a:r>
          </a:p>
          <a:p>
            <a:endParaRPr lang="en-IN" baseline="-25000" dirty="0"/>
          </a:p>
          <a:p>
            <a:r>
              <a:rPr lang="en-IN" dirty="0"/>
              <a:t>Q = Q</a:t>
            </a:r>
            <a:r>
              <a:rPr lang="en-IN" baseline="-25000" dirty="0"/>
              <a:t>1 </a:t>
            </a:r>
            <a:r>
              <a:rPr lang="en-IN" dirty="0"/>
              <a:t>= Q</a:t>
            </a:r>
            <a:r>
              <a:rPr lang="en-IN" baseline="-25000" dirty="0"/>
              <a:t>2 </a:t>
            </a:r>
            <a:r>
              <a:rPr lang="en-IN" dirty="0"/>
              <a:t>= (john, mother-of (john</a:t>
            </a:r>
            <a:r>
              <a:rPr lang="en-IN" dirty="0" smtClean="0"/>
              <a:t>))</a:t>
            </a:r>
          </a:p>
          <a:p>
            <a:endParaRPr lang="en-IN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Where ‘the substitution S is given by </a:t>
            </a:r>
          </a:p>
          <a:p>
            <a:pPr fontAlgn="base"/>
            <a:r>
              <a:rPr lang="en-IN" dirty="0"/>
              <a:t>S = {john /X, mother-of (X) / Y} </a:t>
            </a:r>
          </a:p>
          <a:p>
            <a:pPr fontAlgn="base"/>
            <a:r>
              <a:rPr lang="en-IN" dirty="0" smtClean="0"/>
              <a:t>   = </a:t>
            </a:r>
            <a:r>
              <a:rPr lang="en-IN" dirty="0"/>
              <a:t>{john/X mother-of (john)/Y</a:t>
            </a:r>
            <a:r>
              <a:rPr lang="en-IN" dirty="0" smtClean="0"/>
              <a:t>}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266590" y="1502815"/>
            <a:ext cx="4275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The resolvent (P v R) [s] is, thus, computed as follows. </a:t>
            </a:r>
          </a:p>
          <a:p>
            <a:pPr fontAlgn="base"/>
            <a:r>
              <a:rPr lang="en-IN" dirty="0" smtClean="0"/>
              <a:t>               (</a:t>
            </a:r>
            <a:r>
              <a:rPr lang="en-IN" dirty="0"/>
              <a:t>P v R)[S] </a:t>
            </a:r>
            <a:endParaRPr lang="en-IN" dirty="0" smtClean="0"/>
          </a:p>
          <a:p>
            <a:pPr fontAlgn="base"/>
            <a:r>
              <a:rPr lang="en-IN" dirty="0"/>
              <a:t>= Loves (john, father-of (john)) v hates (john, mother-of (john))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6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Robinson’s Inference Rule (Problem)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260" y="1502815"/>
            <a:ext cx="8551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imagine a room containing a monkey, a chair, and some bananas which have been hung from the center of the ceiling, out of reach from the monkey. 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If the monkey is clever enough, he can reach the bananas by placing the chair directly below them and climbing on top of the chair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problem is to use </a:t>
            </a:r>
            <a:r>
              <a:rPr lang="en-IN" dirty="0" smtClean="0"/>
              <a:t>FOL </a:t>
            </a:r>
            <a:r>
              <a:rPr lang="en-IN" dirty="0"/>
              <a:t>to represent this monkey- banana world and, using resolution, prove the monkey can reach the bananas</a:t>
            </a:r>
          </a:p>
        </p:txBody>
      </p:sp>
    </p:spTree>
    <p:extLst>
      <p:ext uri="{BB962C8B-B14F-4D97-AF65-F5344CB8AC3E}">
        <p14:creationId xmlns:p14="http://schemas.microsoft.com/office/powerpoint/2010/main" val="23441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7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Robinson’s Inference Rule (Solution)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260" y="1502815"/>
            <a:ext cx="8551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creating a knowledge base, it is essential first to identify all relevant objects which will play some role in the anticipated inferences.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Irrelevant </a:t>
            </a:r>
            <a:r>
              <a:rPr lang="en-IN" dirty="0"/>
              <a:t>objects should be omitted, but never at the risk of incompleteness.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For example, in the current </a:t>
            </a:r>
            <a:r>
              <a:rPr lang="en-IN" dirty="0" smtClean="0"/>
              <a:t>problem: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smtClean="0"/>
              <a:t>The </a:t>
            </a:r>
            <a:r>
              <a:rPr lang="en-IN" dirty="0"/>
              <a:t>monkey, bananas, and chair are essential. </a:t>
            </a:r>
            <a:endParaRPr lang="en-IN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R</a:t>
            </a:r>
            <a:r>
              <a:rPr lang="en-IN" dirty="0" smtClean="0"/>
              <a:t>eference </a:t>
            </a:r>
            <a:r>
              <a:rPr lang="en-IN" dirty="0"/>
              <a:t>object </a:t>
            </a:r>
            <a:r>
              <a:rPr lang="en-IN" dirty="0" smtClean="0"/>
              <a:t> needed such </a:t>
            </a:r>
            <a:r>
              <a:rPr lang="en-IN" dirty="0"/>
              <a:t>as the floor or ceiling to establish the height relationship between monkey and bananas</a:t>
            </a:r>
            <a:r>
              <a:rPr lang="en-IN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smtClean="0"/>
              <a:t>Other </a:t>
            </a:r>
            <a:r>
              <a:rPr lang="en-IN" dirty="0"/>
              <a:t>objects :</a:t>
            </a:r>
            <a:r>
              <a:rPr lang="en-IN" dirty="0" smtClean="0"/>
              <a:t> </a:t>
            </a:r>
            <a:r>
              <a:rPr lang="en-IN" dirty="0"/>
              <a:t>windows, walls or doors are not relevant. </a:t>
            </a:r>
          </a:p>
        </p:txBody>
      </p:sp>
    </p:spTree>
    <p:extLst>
      <p:ext uri="{BB962C8B-B14F-4D97-AF65-F5344CB8AC3E}">
        <p14:creationId xmlns:p14="http://schemas.microsoft.com/office/powerpoint/2010/main" val="4416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8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Robinson’s Inference Rule (Solution)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260" y="1502815"/>
            <a:ext cx="8551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creating a knowledge base, it is essential first to identify all relevant objects which will play some role in the anticipated inferences.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Irrelevant </a:t>
            </a:r>
            <a:r>
              <a:rPr lang="en-IN" dirty="0"/>
              <a:t>objects should be omitted, but never at the risk of incompleteness.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For example, in the current </a:t>
            </a:r>
            <a:r>
              <a:rPr lang="en-IN" dirty="0" smtClean="0"/>
              <a:t>problem: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smtClean="0"/>
              <a:t>The </a:t>
            </a:r>
            <a:r>
              <a:rPr lang="en-IN" dirty="0"/>
              <a:t>monkey, bananas, and chair are essential. </a:t>
            </a:r>
            <a:endParaRPr lang="en-IN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R</a:t>
            </a:r>
            <a:r>
              <a:rPr lang="en-IN" dirty="0" smtClean="0"/>
              <a:t>eference </a:t>
            </a:r>
            <a:r>
              <a:rPr lang="en-IN" dirty="0"/>
              <a:t>object </a:t>
            </a:r>
            <a:r>
              <a:rPr lang="en-IN" dirty="0" smtClean="0"/>
              <a:t> needed such </a:t>
            </a:r>
            <a:r>
              <a:rPr lang="en-IN" dirty="0"/>
              <a:t>as the floor or ceiling to establish the height relationship between monkey and bananas</a:t>
            </a:r>
            <a:r>
              <a:rPr lang="en-IN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 smtClean="0"/>
              <a:t>Other </a:t>
            </a:r>
            <a:r>
              <a:rPr lang="en-IN" dirty="0"/>
              <a:t>objects :</a:t>
            </a:r>
            <a:r>
              <a:rPr lang="en-IN" dirty="0" smtClean="0"/>
              <a:t> </a:t>
            </a:r>
            <a:r>
              <a:rPr lang="en-IN" dirty="0"/>
              <a:t>windows, walls or doors are not relevant. </a:t>
            </a:r>
          </a:p>
        </p:txBody>
      </p:sp>
    </p:spTree>
    <p:extLst>
      <p:ext uri="{BB962C8B-B14F-4D97-AF65-F5344CB8AC3E}">
        <p14:creationId xmlns:p14="http://schemas.microsoft.com/office/powerpoint/2010/main" val="41771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5F32-7A30-4A66-9908-3249E8247B18}" type="slidenum">
              <a:rPr lang="en-US"/>
              <a:pPr/>
              <a:t>9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Robinson’s Inference Rule (Solution)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260" y="1502815"/>
            <a:ext cx="8551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orbel" panose="020B0503020204020204" pitchFamily="34" charset="0"/>
              </a:rPr>
              <a:t>E</a:t>
            </a:r>
            <a:r>
              <a:rPr lang="en-IN" dirty="0" smtClean="0">
                <a:latin typeface="Corbel" panose="020B0503020204020204" pitchFamily="34" charset="0"/>
              </a:rPr>
              <a:t>stablish </a:t>
            </a:r>
            <a:r>
              <a:rPr lang="en-IN" dirty="0">
                <a:latin typeface="Corbel" panose="020B0503020204020204" pitchFamily="34" charset="0"/>
              </a:rPr>
              <a:t>important properties of objects, relations between them, and any assertions likely to be needed. </a:t>
            </a:r>
            <a:r>
              <a:rPr lang="en-IN" dirty="0" smtClean="0">
                <a:latin typeface="Corbel" panose="020B0503020204020204" pitchFamily="34" charset="0"/>
              </a:rPr>
              <a:t> These include following facts: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orbel" panose="020B0503020204020204" pitchFamily="34" charset="0"/>
              </a:rPr>
              <a:t>chair is tall enough to raise the monkey within reach of the </a:t>
            </a:r>
            <a:r>
              <a:rPr lang="en-IN" dirty="0" smtClean="0">
                <a:latin typeface="Corbel" panose="020B0503020204020204" pitchFamily="34" charset="0"/>
              </a:rPr>
              <a:t>bananas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orbel" panose="020B0503020204020204" pitchFamily="34" charset="0"/>
              </a:rPr>
              <a:t>the monkey is dexterous</a:t>
            </a:r>
            <a:r>
              <a:rPr lang="en-IN" dirty="0" smtClean="0">
                <a:latin typeface="Corbel" panose="020B0503020204020204" pitchFamily="34" charset="0"/>
              </a:rPr>
              <a:t>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orbel" panose="020B0503020204020204" pitchFamily="34" charset="0"/>
              </a:rPr>
              <a:t>the chair can be moved under the </a:t>
            </a:r>
            <a:r>
              <a:rPr lang="en-IN" dirty="0" smtClean="0">
                <a:latin typeface="Corbel" panose="020B0503020204020204" pitchFamily="34" charset="0"/>
              </a:rPr>
              <a:t>bananas</a:t>
            </a:r>
          </a:p>
          <a:p>
            <a:pPr lvl="1"/>
            <a:r>
              <a:rPr lang="en-IN" dirty="0" smtClean="0"/>
              <a:t>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8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1793</Words>
  <Application>Microsoft Office PowerPoint</Application>
  <PresentationFormat>On-screen Show (16:9)</PresentationFormat>
  <Paragraphs>198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Malgun Gothic</vt:lpstr>
      <vt:lpstr>Arial</vt:lpstr>
      <vt:lpstr>Calibri</vt:lpstr>
      <vt:lpstr>Corbel</vt:lpstr>
      <vt:lpstr>Wingdings</vt:lpstr>
      <vt:lpstr>Office Theme</vt:lpstr>
      <vt:lpstr>Artificial Intelligence (AI)</vt:lpstr>
      <vt:lpstr>Agenda</vt:lpstr>
      <vt:lpstr>Robinson’s Inference Rule </vt:lpstr>
      <vt:lpstr>Robinson’s Inference Rule (Practice) </vt:lpstr>
      <vt:lpstr>Robinson’s Inference Rule (Example) </vt:lpstr>
      <vt:lpstr>Robinson’s Inference Rule (Problem) </vt:lpstr>
      <vt:lpstr>Robinson’s Inference Rule (Solution) </vt:lpstr>
      <vt:lpstr>Robinson’s Inference Rule (Solution) </vt:lpstr>
      <vt:lpstr>Robinson’s Inference Rule (Solution) </vt:lpstr>
      <vt:lpstr>Creating Knowledge Base(KB) (1): Listing down</vt:lpstr>
      <vt:lpstr>Robinson’s Rule Clausal Form of KB</vt:lpstr>
      <vt:lpstr>Robinson’s Rule Clausal Form of KB (2)</vt:lpstr>
      <vt:lpstr>Resolution Proof</vt:lpstr>
      <vt:lpstr>Natural Deduction By Robinson’s Rule (1)</vt:lpstr>
      <vt:lpstr>Natural Deduction By Robinson’s Rule (2)</vt:lpstr>
      <vt:lpstr>Types of Resolution (1) </vt:lpstr>
      <vt:lpstr>Types of Resolution (2) </vt:lpstr>
      <vt:lpstr>Scene Interpretation using Predicate Logic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2019-08-21T05:38:39Z</dcterms:modified>
</cp:coreProperties>
</file>