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E8DCE2-EAB5-4777-A009-D0ACA664F6BD}" type="datetimeFigureOut">
              <a:rPr lang="en-US" smtClean="0"/>
              <a:t>13-Jan-20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74521-4C3C-4407-8D75-6B3001DFE90B}" type="slidenum">
              <a:rPr lang="en-US" smtClean="0"/>
              <a:t>‹#›</a:t>
            </a:fld>
            <a:endParaRPr lang="en-US"/>
          </a:p>
        </p:txBody>
      </p:sp>
    </p:spTree>
    <p:extLst>
      <p:ext uri="{BB962C8B-B14F-4D97-AF65-F5344CB8AC3E}">
        <p14:creationId xmlns:p14="http://schemas.microsoft.com/office/powerpoint/2010/main" val="2813027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E8DCE2-EAB5-4777-A009-D0ACA664F6BD}" type="datetimeFigureOut">
              <a:rPr lang="en-US" smtClean="0"/>
              <a:t>13-Jan-20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74521-4C3C-4407-8D75-6B3001DFE90B}" type="slidenum">
              <a:rPr lang="en-US" smtClean="0"/>
              <a:t>‹#›</a:t>
            </a:fld>
            <a:endParaRPr lang="en-US"/>
          </a:p>
        </p:txBody>
      </p:sp>
    </p:spTree>
    <p:extLst>
      <p:ext uri="{BB962C8B-B14F-4D97-AF65-F5344CB8AC3E}">
        <p14:creationId xmlns:p14="http://schemas.microsoft.com/office/powerpoint/2010/main" val="1012317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E8DCE2-EAB5-4777-A009-D0ACA664F6BD}" type="datetimeFigureOut">
              <a:rPr lang="en-US" smtClean="0"/>
              <a:t>13-Jan-20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74521-4C3C-4407-8D75-6B3001DFE90B}" type="slidenum">
              <a:rPr lang="en-US" smtClean="0"/>
              <a:t>‹#›</a:t>
            </a:fld>
            <a:endParaRPr lang="en-US"/>
          </a:p>
        </p:txBody>
      </p:sp>
    </p:spTree>
    <p:extLst>
      <p:ext uri="{BB962C8B-B14F-4D97-AF65-F5344CB8AC3E}">
        <p14:creationId xmlns:p14="http://schemas.microsoft.com/office/powerpoint/2010/main" val="141630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E8DCE2-EAB5-4777-A009-D0ACA664F6BD}" type="datetimeFigureOut">
              <a:rPr lang="en-US" smtClean="0"/>
              <a:t>13-Jan-20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74521-4C3C-4407-8D75-6B3001DFE90B}" type="slidenum">
              <a:rPr lang="en-US" smtClean="0"/>
              <a:t>‹#›</a:t>
            </a:fld>
            <a:endParaRPr lang="en-US"/>
          </a:p>
        </p:txBody>
      </p:sp>
    </p:spTree>
    <p:extLst>
      <p:ext uri="{BB962C8B-B14F-4D97-AF65-F5344CB8AC3E}">
        <p14:creationId xmlns:p14="http://schemas.microsoft.com/office/powerpoint/2010/main" val="2329081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E8DCE2-EAB5-4777-A009-D0ACA664F6BD}" type="datetimeFigureOut">
              <a:rPr lang="en-US" smtClean="0"/>
              <a:t>13-Jan-20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74521-4C3C-4407-8D75-6B3001DFE90B}" type="slidenum">
              <a:rPr lang="en-US" smtClean="0"/>
              <a:t>‹#›</a:t>
            </a:fld>
            <a:endParaRPr lang="en-US"/>
          </a:p>
        </p:txBody>
      </p:sp>
    </p:spTree>
    <p:extLst>
      <p:ext uri="{BB962C8B-B14F-4D97-AF65-F5344CB8AC3E}">
        <p14:creationId xmlns:p14="http://schemas.microsoft.com/office/powerpoint/2010/main" val="3897134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E8DCE2-EAB5-4777-A009-D0ACA664F6BD}" type="datetimeFigureOut">
              <a:rPr lang="en-US" smtClean="0"/>
              <a:t>13-Jan-20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274521-4C3C-4407-8D75-6B3001DFE90B}" type="slidenum">
              <a:rPr lang="en-US" smtClean="0"/>
              <a:t>‹#›</a:t>
            </a:fld>
            <a:endParaRPr lang="en-US"/>
          </a:p>
        </p:txBody>
      </p:sp>
    </p:spTree>
    <p:extLst>
      <p:ext uri="{BB962C8B-B14F-4D97-AF65-F5344CB8AC3E}">
        <p14:creationId xmlns:p14="http://schemas.microsoft.com/office/powerpoint/2010/main" val="2191094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E8DCE2-EAB5-4777-A009-D0ACA664F6BD}" type="datetimeFigureOut">
              <a:rPr lang="en-US" smtClean="0"/>
              <a:t>13-Jan-20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274521-4C3C-4407-8D75-6B3001DFE90B}" type="slidenum">
              <a:rPr lang="en-US" smtClean="0"/>
              <a:t>‹#›</a:t>
            </a:fld>
            <a:endParaRPr lang="en-US"/>
          </a:p>
        </p:txBody>
      </p:sp>
    </p:spTree>
    <p:extLst>
      <p:ext uri="{BB962C8B-B14F-4D97-AF65-F5344CB8AC3E}">
        <p14:creationId xmlns:p14="http://schemas.microsoft.com/office/powerpoint/2010/main" val="1017386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E8DCE2-EAB5-4777-A009-D0ACA664F6BD}" type="datetimeFigureOut">
              <a:rPr lang="en-US" smtClean="0"/>
              <a:t>13-Jan-20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274521-4C3C-4407-8D75-6B3001DFE90B}" type="slidenum">
              <a:rPr lang="en-US" smtClean="0"/>
              <a:t>‹#›</a:t>
            </a:fld>
            <a:endParaRPr lang="en-US"/>
          </a:p>
        </p:txBody>
      </p:sp>
    </p:spTree>
    <p:extLst>
      <p:ext uri="{BB962C8B-B14F-4D97-AF65-F5344CB8AC3E}">
        <p14:creationId xmlns:p14="http://schemas.microsoft.com/office/powerpoint/2010/main" val="3333714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E8DCE2-EAB5-4777-A009-D0ACA664F6BD}" type="datetimeFigureOut">
              <a:rPr lang="en-US" smtClean="0"/>
              <a:t>13-Jan-20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274521-4C3C-4407-8D75-6B3001DFE90B}" type="slidenum">
              <a:rPr lang="en-US" smtClean="0"/>
              <a:t>‹#›</a:t>
            </a:fld>
            <a:endParaRPr lang="en-US"/>
          </a:p>
        </p:txBody>
      </p:sp>
    </p:spTree>
    <p:extLst>
      <p:ext uri="{BB962C8B-B14F-4D97-AF65-F5344CB8AC3E}">
        <p14:creationId xmlns:p14="http://schemas.microsoft.com/office/powerpoint/2010/main" val="1603146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E8DCE2-EAB5-4777-A009-D0ACA664F6BD}" type="datetimeFigureOut">
              <a:rPr lang="en-US" smtClean="0"/>
              <a:t>13-Jan-20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274521-4C3C-4407-8D75-6B3001DFE90B}" type="slidenum">
              <a:rPr lang="en-US" smtClean="0"/>
              <a:t>‹#›</a:t>
            </a:fld>
            <a:endParaRPr lang="en-US"/>
          </a:p>
        </p:txBody>
      </p:sp>
    </p:spTree>
    <p:extLst>
      <p:ext uri="{BB962C8B-B14F-4D97-AF65-F5344CB8AC3E}">
        <p14:creationId xmlns:p14="http://schemas.microsoft.com/office/powerpoint/2010/main" val="3940312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E8DCE2-EAB5-4777-A009-D0ACA664F6BD}" type="datetimeFigureOut">
              <a:rPr lang="en-US" smtClean="0"/>
              <a:t>13-Jan-20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274521-4C3C-4407-8D75-6B3001DFE90B}" type="slidenum">
              <a:rPr lang="en-US" smtClean="0"/>
              <a:t>‹#›</a:t>
            </a:fld>
            <a:endParaRPr lang="en-US"/>
          </a:p>
        </p:txBody>
      </p:sp>
    </p:spTree>
    <p:extLst>
      <p:ext uri="{BB962C8B-B14F-4D97-AF65-F5344CB8AC3E}">
        <p14:creationId xmlns:p14="http://schemas.microsoft.com/office/powerpoint/2010/main" val="1765722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E8DCE2-EAB5-4777-A009-D0ACA664F6BD}" type="datetimeFigureOut">
              <a:rPr lang="en-US" smtClean="0"/>
              <a:t>13-Jan-20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274521-4C3C-4407-8D75-6B3001DFE90B}" type="slidenum">
              <a:rPr lang="en-US" smtClean="0"/>
              <a:t>‹#›</a:t>
            </a:fld>
            <a:endParaRPr lang="en-US"/>
          </a:p>
        </p:txBody>
      </p:sp>
    </p:spTree>
    <p:extLst>
      <p:ext uri="{BB962C8B-B14F-4D97-AF65-F5344CB8AC3E}">
        <p14:creationId xmlns:p14="http://schemas.microsoft.com/office/powerpoint/2010/main" val="2745445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mailto:xyz@gmail.com" TargetMode="External"/><Relationship Id="rId2" Type="http://schemas.openxmlformats.org/officeDocument/2006/relationships/hyperlink" Target="mailto:abc@gmail.com" TargetMode="External"/><Relationship Id="rId1" Type="http://schemas.openxmlformats.org/officeDocument/2006/relationships/slideLayout" Target="../slideLayouts/slideLayout2.xml"/><Relationship Id="rId4" Type="http://schemas.openxmlformats.org/officeDocument/2006/relationships/hyperlink" Target="mailto:mno@yahoo.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KEYS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36435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47490812"/>
              </p:ext>
            </p:extLst>
          </p:nvPr>
        </p:nvGraphicFramePr>
        <p:xfrm>
          <a:off x="838200" y="2054928"/>
          <a:ext cx="10515600" cy="2194560"/>
        </p:xfrm>
        <a:graphic>
          <a:graphicData uri="http://schemas.openxmlformats.org/drawingml/2006/table">
            <a:tbl>
              <a:tblPr/>
              <a:tblGrid>
                <a:gridCol w="2628900">
                  <a:extLst>
                    <a:ext uri="{9D8B030D-6E8A-4147-A177-3AD203B41FA5}">
                      <a16:colId xmlns:a16="http://schemas.microsoft.com/office/drawing/2014/main" val="3235987388"/>
                    </a:ext>
                  </a:extLst>
                </a:gridCol>
                <a:gridCol w="2628900">
                  <a:extLst>
                    <a:ext uri="{9D8B030D-6E8A-4147-A177-3AD203B41FA5}">
                      <a16:colId xmlns:a16="http://schemas.microsoft.com/office/drawing/2014/main" val="3360259232"/>
                    </a:ext>
                  </a:extLst>
                </a:gridCol>
                <a:gridCol w="2628900">
                  <a:extLst>
                    <a:ext uri="{9D8B030D-6E8A-4147-A177-3AD203B41FA5}">
                      <a16:colId xmlns:a16="http://schemas.microsoft.com/office/drawing/2014/main" val="2909669167"/>
                    </a:ext>
                  </a:extLst>
                </a:gridCol>
                <a:gridCol w="2628900">
                  <a:extLst>
                    <a:ext uri="{9D8B030D-6E8A-4147-A177-3AD203B41FA5}">
                      <a16:colId xmlns:a16="http://schemas.microsoft.com/office/drawing/2014/main" val="2847204981"/>
                    </a:ext>
                  </a:extLst>
                </a:gridCol>
              </a:tblGrid>
              <a:tr h="0">
                <a:tc>
                  <a:txBody>
                    <a:bodyPr/>
                    <a:lstStyle/>
                    <a:p>
                      <a:r>
                        <a:rPr lang="en-US" b="1" dirty="0" err="1" smtClean="0"/>
                        <a:t>OrderNo</a:t>
                      </a:r>
                      <a:r>
                        <a:rPr lang="en-US" dirty="0" smtClean="0"/>
                        <a:t> </a:t>
                      </a:r>
                      <a:endParaRPr lang="en-US" dirty="0"/>
                    </a:p>
                  </a:txBody>
                  <a:tcPr anchor="ctr">
                    <a:lnL>
                      <a:noFill/>
                    </a:lnL>
                    <a:lnR>
                      <a:noFill/>
                    </a:lnR>
                    <a:lnT>
                      <a:noFill/>
                    </a:lnT>
                    <a:lnB>
                      <a:noFill/>
                    </a:lnB>
                  </a:tcPr>
                </a:tc>
                <a:tc>
                  <a:txBody>
                    <a:bodyPr/>
                    <a:lstStyle/>
                    <a:p>
                      <a:r>
                        <a:rPr lang="en-US" b="1"/>
                        <a:t>PorductID</a:t>
                      </a:r>
                      <a:r>
                        <a:rPr lang="en-US"/>
                        <a:t> </a:t>
                      </a:r>
                    </a:p>
                  </a:txBody>
                  <a:tcPr anchor="ctr">
                    <a:lnL>
                      <a:noFill/>
                    </a:lnL>
                    <a:lnR>
                      <a:noFill/>
                    </a:lnR>
                    <a:lnT>
                      <a:noFill/>
                    </a:lnT>
                    <a:lnB>
                      <a:noFill/>
                    </a:lnB>
                  </a:tcPr>
                </a:tc>
                <a:tc>
                  <a:txBody>
                    <a:bodyPr/>
                    <a:lstStyle/>
                    <a:p>
                      <a:r>
                        <a:rPr lang="en-US" b="1"/>
                        <a:t>Product Name</a:t>
                      </a:r>
                      <a:r>
                        <a:rPr lang="en-US"/>
                        <a:t> </a:t>
                      </a:r>
                    </a:p>
                  </a:txBody>
                  <a:tcPr anchor="ctr">
                    <a:lnL>
                      <a:noFill/>
                    </a:lnL>
                    <a:lnR>
                      <a:noFill/>
                    </a:lnR>
                    <a:lnT>
                      <a:noFill/>
                    </a:lnT>
                    <a:lnB>
                      <a:noFill/>
                    </a:lnB>
                  </a:tcPr>
                </a:tc>
                <a:tc>
                  <a:txBody>
                    <a:bodyPr/>
                    <a:lstStyle/>
                    <a:p>
                      <a:r>
                        <a:rPr lang="en-US" b="1"/>
                        <a:t>Quantity</a:t>
                      </a:r>
                      <a:r>
                        <a:rPr lang="en-US"/>
                        <a:t> </a:t>
                      </a:r>
                    </a:p>
                  </a:txBody>
                  <a:tcPr anchor="ctr">
                    <a:lnL>
                      <a:noFill/>
                    </a:lnL>
                    <a:lnR>
                      <a:noFill/>
                    </a:lnR>
                    <a:lnT>
                      <a:noFill/>
                    </a:lnT>
                    <a:lnB>
                      <a:noFill/>
                    </a:lnB>
                  </a:tcPr>
                </a:tc>
                <a:extLst>
                  <a:ext uri="{0D108BD9-81ED-4DB2-BD59-A6C34878D82A}">
                    <a16:rowId xmlns:a16="http://schemas.microsoft.com/office/drawing/2014/main" val="4250502174"/>
                  </a:ext>
                </a:extLst>
              </a:tr>
              <a:tr h="0">
                <a:tc>
                  <a:txBody>
                    <a:bodyPr/>
                    <a:lstStyle/>
                    <a:p>
                      <a:r>
                        <a:rPr lang="en-US"/>
                        <a:t>B005 </a:t>
                      </a:r>
                    </a:p>
                  </a:txBody>
                  <a:tcPr anchor="ctr">
                    <a:lnL>
                      <a:noFill/>
                    </a:lnL>
                    <a:lnR>
                      <a:noFill/>
                    </a:lnR>
                    <a:lnT>
                      <a:noFill/>
                    </a:lnT>
                    <a:lnB>
                      <a:noFill/>
                    </a:lnB>
                  </a:tcPr>
                </a:tc>
                <a:tc>
                  <a:txBody>
                    <a:bodyPr/>
                    <a:lstStyle/>
                    <a:p>
                      <a:r>
                        <a:rPr lang="en-US"/>
                        <a:t>JAP102459 </a:t>
                      </a:r>
                    </a:p>
                  </a:txBody>
                  <a:tcPr anchor="ctr">
                    <a:lnL>
                      <a:noFill/>
                    </a:lnL>
                    <a:lnR>
                      <a:noFill/>
                    </a:lnR>
                    <a:lnT>
                      <a:noFill/>
                    </a:lnT>
                    <a:lnB>
                      <a:noFill/>
                    </a:lnB>
                  </a:tcPr>
                </a:tc>
                <a:tc>
                  <a:txBody>
                    <a:bodyPr/>
                    <a:lstStyle/>
                    <a:p>
                      <a:r>
                        <a:rPr lang="en-US"/>
                        <a:t>Mouse </a:t>
                      </a:r>
                    </a:p>
                  </a:txBody>
                  <a:tcPr anchor="ctr">
                    <a:lnL>
                      <a:noFill/>
                    </a:lnL>
                    <a:lnR>
                      <a:noFill/>
                    </a:lnR>
                    <a:lnT>
                      <a:noFill/>
                    </a:lnT>
                    <a:lnB>
                      <a:noFill/>
                    </a:lnB>
                  </a:tcPr>
                </a:tc>
                <a:tc>
                  <a:txBody>
                    <a:bodyPr/>
                    <a:lstStyle/>
                    <a:p>
                      <a:r>
                        <a:rPr lang="en-US"/>
                        <a:t>5 </a:t>
                      </a:r>
                    </a:p>
                  </a:txBody>
                  <a:tcPr anchor="ctr">
                    <a:lnL>
                      <a:noFill/>
                    </a:lnL>
                    <a:lnR>
                      <a:noFill/>
                    </a:lnR>
                    <a:lnT>
                      <a:noFill/>
                    </a:lnT>
                    <a:lnB>
                      <a:noFill/>
                    </a:lnB>
                  </a:tcPr>
                </a:tc>
                <a:extLst>
                  <a:ext uri="{0D108BD9-81ED-4DB2-BD59-A6C34878D82A}">
                    <a16:rowId xmlns:a16="http://schemas.microsoft.com/office/drawing/2014/main" val="578379992"/>
                  </a:ext>
                </a:extLst>
              </a:tr>
              <a:tr h="0">
                <a:tc>
                  <a:txBody>
                    <a:bodyPr/>
                    <a:lstStyle/>
                    <a:p>
                      <a:r>
                        <a:rPr lang="en-US" dirty="0"/>
                        <a:t>B005 </a:t>
                      </a:r>
                    </a:p>
                  </a:txBody>
                  <a:tcPr anchor="ctr">
                    <a:lnL>
                      <a:noFill/>
                    </a:lnL>
                    <a:lnR>
                      <a:noFill/>
                    </a:lnR>
                    <a:lnT>
                      <a:noFill/>
                    </a:lnT>
                    <a:lnB>
                      <a:noFill/>
                    </a:lnB>
                  </a:tcPr>
                </a:tc>
                <a:tc>
                  <a:txBody>
                    <a:bodyPr/>
                    <a:lstStyle/>
                    <a:p>
                      <a:r>
                        <a:rPr lang="en-US"/>
                        <a:t>DKT321573 </a:t>
                      </a:r>
                    </a:p>
                  </a:txBody>
                  <a:tcPr anchor="ctr">
                    <a:lnL>
                      <a:noFill/>
                    </a:lnL>
                    <a:lnR>
                      <a:noFill/>
                    </a:lnR>
                    <a:lnT>
                      <a:noFill/>
                    </a:lnT>
                    <a:lnB>
                      <a:noFill/>
                    </a:lnB>
                  </a:tcPr>
                </a:tc>
                <a:tc>
                  <a:txBody>
                    <a:bodyPr/>
                    <a:lstStyle/>
                    <a:p>
                      <a:r>
                        <a:rPr lang="en-US"/>
                        <a:t>USB </a:t>
                      </a:r>
                    </a:p>
                  </a:txBody>
                  <a:tcPr anchor="ctr">
                    <a:lnL>
                      <a:noFill/>
                    </a:lnL>
                    <a:lnR>
                      <a:noFill/>
                    </a:lnR>
                    <a:lnT>
                      <a:noFill/>
                    </a:lnT>
                    <a:lnB>
                      <a:noFill/>
                    </a:lnB>
                  </a:tcPr>
                </a:tc>
                <a:tc>
                  <a:txBody>
                    <a:bodyPr/>
                    <a:lstStyle/>
                    <a:p>
                      <a:r>
                        <a:rPr lang="en-US"/>
                        <a:t>10 </a:t>
                      </a:r>
                    </a:p>
                  </a:txBody>
                  <a:tcPr anchor="ctr">
                    <a:lnL>
                      <a:noFill/>
                    </a:lnL>
                    <a:lnR>
                      <a:noFill/>
                    </a:lnR>
                    <a:lnT>
                      <a:noFill/>
                    </a:lnT>
                    <a:lnB>
                      <a:noFill/>
                    </a:lnB>
                  </a:tcPr>
                </a:tc>
                <a:extLst>
                  <a:ext uri="{0D108BD9-81ED-4DB2-BD59-A6C34878D82A}">
                    <a16:rowId xmlns:a16="http://schemas.microsoft.com/office/drawing/2014/main" val="1387509792"/>
                  </a:ext>
                </a:extLst>
              </a:tr>
              <a:tr h="0">
                <a:tc>
                  <a:txBody>
                    <a:bodyPr/>
                    <a:lstStyle/>
                    <a:p>
                      <a:r>
                        <a:rPr lang="en-US"/>
                        <a:t>B005 </a:t>
                      </a:r>
                    </a:p>
                  </a:txBody>
                  <a:tcPr anchor="ctr">
                    <a:lnL>
                      <a:noFill/>
                    </a:lnL>
                    <a:lnR>
                      <a:noFill/>
                    </a:lnR>
                    <a:lnT>
                      <a:noFill/>
                    </a:lnT>
                    <a:lnB>
                      <a:noFill/>
                    </a:lnB>
                  </a:tcPr>
                </a:tc>
                <a:tc>
                  <a:txBody>
                    <a:bodyPr/>
                    <a:lstStyle/>
                    <a:p>
                      <a:r>
                        <a:rPr lang="en-US"/>
                        <a:t>OMG446789 </a:t>
                      </a:r>
                    </a:p>
                  </a:txBody>
                  <a:tcPr anchor="ctr">
                    <a:lnL>
                      <a:noFill/>
                    </a:lnL>
                    <a:lnR>
                      <a:noFill/>
                    </a:lnR>
                    <a:lnT>
                      <a:noFill/>
                    </a:lnT>
                    <a:lnB>
                      <a:noFill/>
                    </a:lnB>
                  </a:tcPr>
                </a:tc>
                <a:tc>
                  <a:txBody>
                    <a:bodyPr/>
                    <a:lstStyle/>
                    <a:p>
                      <a:r>
                        <a:rPr lang="en-US"/>
                        <a:t>LCD Monitor </a:t>
                      </a:r>
                    </a:p>
                  </a:txBody>
                  <a:tcPr anchor="ctr">
                    <a:lnL>
                      <a:noFill/>
                    </a:lnL>
                    <a:lnR>
                      <a:noFill/>
                    </a:lnR>
                    <a:lnT>
                      <a:noFill/>
                    </a:lnT>
                    <a:lnB>
                      <a:noFill/>
                    </a:lnB>
                  </a:tcPr>
                </a:tc>
                <a:tc>
                  <a:txBody>
                    <a:bodyPr/>
                    <a:lstStyle/>
                    <a:p>
                      <a:r>
                        <a:rPr lang="en-US"/>
                        <a:t>20 </a:t>
                      </a:r>
                    </a:p>
                  </a:txBody>
                  <a:tcPr anchor="ctr">
                    <a:lnL>
                      <a:noFill/>
                    </a:lnL>
                    <a:lnR>
                      <a:noFill/>
                    </a:lnR>
                    <a:lnT>
                      <a:noFill/>
                    </a:lnT>
                    <a:lnB>
                      <a:noFill/>
                    </a:lnB>
                  </a:tcPr>
                </a:tc>
                <a:extLst>
                  <a:ext uri="{0D108BD9-81ED-4DB2-BD59-A6C34878D82A}">
                    <a16:rowId xmlns:a16="http://schemas.microsoft.com/office/drawing/2014/main" val="3900066127"/>
                  </a:ext>
                </a:extLst>
              </a:tr>
              <a:tr h="0">
                <a:tc>
                  <a:txBody>
                    <a:bodyPr/>
                    <a:lstStyle/>
                    <a:p>
                      <a:r>
                        <a:rPr lang="en-US"/>
                        <a:t>B004 </a:t>
                      </a:r>
                    </a:p>
                  </a:txBody>
                  <a:tcPr anchor="ctr">
                    <a:lnL>
                      <a:noFill/>
                    </a:lnL>
                    <a:lnR>
                      <a:noFill/>
                    </a:lnR>
                    <a:lnT>
                      <a:noFill/>
                    </a:lnT>
                    <a:lnB>
                      <a:noFill/>
                    </a:lnB>
                  </a:tcPr>
                </a:tc>
                <a:tc>
                  <a:txBody>
                    <a:bodyPr/>
                    <a:lstStyle/>
                    <a:p>
                      <a:r>
                        <a:rPr lang="en-US" dirty="0"/>
                        <a:t>DKT321573 </a:t>
                      </a:r>
                    </a:p>
                  </a:txBody>
                  <a:tcPr anchor="ctr">
                    <a:lnL>
                      <a:noFill/>
                    </a:lnL>
                    <a:lnR>
                      <a:noFill/>
                    </a:lnR>
                    <a:lnT>
                      <a:noFill/>
                    </a:lnT>
                    <a:lnB>
                      <a:noFill/>
                    </a:lnB>
                  </a:tcPr>
                </a:tc>
                <a:tc>
                  <a:txBody>
                    <a:bodyPr/>
                    <a:lstStyle/>
                    <a:p>
                      <a:r>
                        <a:rPr lang="en-US"/>
                        <a:t>USB </a:t>
                      </a:r>
                    </a:p>
                  </a:txBody>
                  <a:tcPr anchor="ctr">
                    <a:lnL>
                      <a:noFill/>
                    </a:lnL>
                    <a:lnR>
                      <a:noFill/>
                    </a:lnR>
                    <a:lnT>
                      <a:noFill/>
                    </a:lnT>
                    <a:lnB>
                      <a:noFill/>
                    </a:lnB>
                  </a:tcPr>
                </a:tc>
                <a:tc>
                  <a:txBody>
                    <a:bodyPr/>
                    <a:lstStyle/>
                    <a:p>
                      <a:r>
                        <a:rPr lang="en-US"/>
                        <a:t>15 </a:t>
                      </a:r>
                    </a:p>
                  </a:txBody>
                  <a:tcPr anchor="ctr">
                    <a:lnL>
                      <a:noFill/>
                    </a:lnL>
                    <a:lnR>
                      <a:noFill/>
                    </a:lnR>
                    <a:lnT>
                      <a:noFill/>
                    </a:lnT>
                    <a:lnB>
                      <a:noFill/>
                    </a:lnB>
                  </a:tcPr>
                </a:tc>
                <a:extLst>
                  <a:ext uri="{0D108BD9-81ED-4DB2-BD59-A6C34878D82A}">
                    <a16:rowId xmlns:a16="http://schemas.microsoft.com/office/drawing/2014/main" val="2179823091"/>
                  </a:ext>
                </a:extLst>
              </a:tr>
              <a:tr h="0">
                <a:tc>
                  <a:txBody>
                    <a:bodyPr/>
                    <a:lstStyle/>
                    <a:p>
                      <a:r>
                        <a:rPr lang="en-US"/>
                        <a:t>B002 </a:t>
                      </a:r>
                    </a:p>
                  </a:txBody>
                  <a:tcPr anchor="ctr">
                    <a:lnL>
                      <a:noFill/>
                    </a:lnL>
                    <a:lnR>
                      <a:noFill/>
                    </a:lnR>
                    <a:lnT>
                      <a:noFill/>
                    </a:lnT>
                    <a:lnB>
                      <a:noFill/>
                    </a:lnB>
                  </a:tcPr>
                </a:tc>
                <a:tc>
                  <a:txBody>
                    <a:bodyPr/>
                    <a:lstStyle/>
                    <a:p>
                      <a:r>
                        <a:rPr lang="en-US"/>
                        <a:t>OMG446789 </a:t>
                      </a:r>
                    </a:p>
                  </a:txBody>
                  <a:tcPr anchor="ctr">
                    <a:lnL>
                      <a:noFill/>
                    </a:lnL>
                    <a:lnR>
                      <a:noFill/>
                    </a:lnR>
                    <a:lnT>
                      <a:noFill/>
                    </a:lnT>
                    <a:lnB>
                      <a:noFill/>
                    </a:lnB>
                  </a:tcPr>
                </a:tc>
                <a:tc>
                  <a:txBody>
                    <a:bodyPr/>
                    <a:lstStyle/>
                    <a:p>
                      <a:r>
                        <a:rPr lang="en-US"/>
                        <a:t>Laser Printer </a:t>
                      </a:r>
                    </a:p>
                  </a:txBody>
                  <a:tcPr anchor="ctr">
                    <a:lnL>
                      <a:noFill/>
                    </a:lnL>
                    <a:lnR>
                      <a:noFill/>
                    </a:lnR>
                    <a:lnT>
                      <a:noFill/>
                    </a:lnT>
                    <a:lnB>
                      <a:noFill/>
                    </a:lnB>
                  </a:tcPr>
                </a:tc>
                <a:tc>
                  <a:txBody>
                    <a:bodyPr/>
                    <a:lstStyle/>
                    <a:p>
                      <a:r>
                        <a:rPr lang="en-US" dirty="0"/>
                        <a:t>3 </a:t>
                      </a:r>
                    </a:p>
                  </a:txBody>
                  <a:tcPr anchor="ctr">
                    <a:lnL>
                      <a:noFill/>
                    </a:lnL>
                    <a:lnR>
                      <a:noFill/>
                    </a:lnR>
                    <a:lnT>
                      <a:noFill/>
                    </a:lnT>
                    <a:lnB>
                      <a:noFill/>
                    </a:lnB>
                  </a:tcPr>
                </a:tc>
                <a:extLst>
                  <a:ext uri="{0D108BD9-81ED-4DB2-BD59-A6C34878D82A}">
                    <a16:rowId xmlns:a16="http://schemas.microsoft.com/office/drawing/2014/main" val="4026559277"/>
                  </a:ext>
                </a:extLst>
              </a:tr>
            </a:tbl>
          </a:graphicData>
        </a:graphic>
      </p:graphicFrame>
      <p:sp>
        <p:nvSpPr>
          <p:cNvPr id="8" name="Rectangle 7"/>
          <p:cNvSpPr/>
          <p:nvPr/>
        </p:nvSpPr>
        <p:spPr>
          <a:xfrm>
            <a:off x="838200" y="4613728"/>
            <a:ext cx="10515600" cy="646331"/>
          </a:xfrm>
          <a:prstGeom prst="rect">
            <a:avLst/>
          </a:prstGeom>
        </p:spPr>
        <p:txBody>
          <a:bodyPr wrap="square">
            <a:spAutoFit/>
          </a:bodyPr>
          <a:lstStyle/>
          <a:p>
            <a:r>
              <a:rPr lang="en-US" dirty="0" smtClean="0"/>
              <a:t>In this example, </a:t>
            </a:r>
            <a:r>
              <a:rPr lang="en-US" dirty="0" err="1" smtClean="0"/>
              <a:t>OrderNo</a:t>
            </a:r>
            <a:r>
              <a:rPr lang="en-US" dirty="0" smtClean="0"/>
              <a:t> and </a:t>
            </a:r>
            <a:r>
              <a:rPr lang="en-US" dirty="0" err="1" smtClean="0"/>
              <a:t>ProductID</a:t>
            </a:r>
            <a:r>
              <a:rPr lang="en-US" dirty="0" smtClean="0"/>
              <a:t> can't be a primary key as it does not uniquely identify a record. However, a compound key of Order ID and Product ID could be used as it uniquely identified each record. </a:t>
            </a:r>
            <a:endParaRPr lang="en-US" dirty="0"/>
          </a:p>
        </p:txBody>
      </p:sp>
    </p:spTree>
    <p:extLst>
      <p:ext uri="{BB962C8B-B14F-4D97-AF65-F5344CB8AC3E}">
        <p14:creationId xmlns:p14="http://schemas.microsoft.com/office/powerpoint/2010/main" val="2673690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smtClean="0"/>
              <a:t>What is the Composite key?</a:t>
            </a:r>
          </a:p>
          <a:p>
            <a:r>
              <a:rPr lang="en-US" dirty="0" smtClean="0"/>
              <a:t>A key which has multiple attributes to uniquely identify rows in a table is called a composite key. The difference between compound and the composite key is that any part of the compound key can be a foreign key, but the composite key may or maybe not a part of the foreign key. </a:t>
            </a:r>
          </a:p>
          <a:p>
            <a:r>
              <a:rPr lang="en-US" b="1" dirty="0" smtClean="0"/>
              <a:t>What is a Surrogate Key?</a:t>
            </a:r>
          </a:p>
          <a:p>
            <a:r>
              <a:rPr lang="en-US" dirty="0" smtClean="0"/>
              <a:t>An artificial key which aims to uniquely identify each record is called a surrogate key. These kind of key are unique because they are created when you don't have any natural primary key. They do not lend any meaning to the data in the table. Surrogate key is usually an integer. </a:t>
            </a:r>
          </a:p>
          <a:p>
            <a:endParaRPr lang="en-US" dirty="0"/>
          </a:p>
        </p:txBody>
      </p:sp>
    </p:spTree>
    <p:extLst>
      <p:ext uri="{BB962C8B-B14F-4D97-AF65-F5344CB8AC3E}">
        <p14:creationId xmlns:p14="http://schemas.microsoft.com/office/powerpoint/2010/main" val="4153258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nvPr>
        </p:nvGraphicFramePr>
        <p:xfrm>
          <a:off x="838200" y="2675414"/>
          <a:ext cx="10515600" cy="2651760"/>
        </p:xfrm>
        <a:graphic>
          <a:graphicData uri="http://schemas.openxmlformats.org/drawingml/2006/table">
            <a:tbl>
              <a:tblPr/>
              <a:tblGrid>
                <a:gridCol w="5257800">
                  <a:extLst>
                    <a:ext uri="{9D8B030D-6E8A-4147-A177-3AD203B41FA5}">
                      <a16:colId xmlns:a16="http://schemas.microsoft.com/office/drawing/2014/main" val="1114522462"/>
                    </a:ext>
                  </a:extLst>
                </a:gridCol>
                <a:gridCol w="5257800">
                  <a:extLst>
                    <a:ext uri="{9D8B030D-6E8A-4147-A177-3AD203B41FA5}">
                      <a16:colId xmlns:a16="http://schemas.microsoft.com/office/drawing/2014/main" val="2237733781"/>
                    </a:ext>
                  </a:extLst>
                </a:gridCol>
              </a:tblGrid>
              <a:tr h="0">
                <a:tc>
                  <a:txBody>
                    <a:bodyPr/>
                    <a:lstStyle/>
                    <a:p>
                      <a:r>
                        <a:rPr lang="en-US" b="1"/>
                        <a:t>Primary Key</a:t>
                      </a:r>
                      <a:r>
                        <a:rPr lang="en-US"/>
                        <a:t> </a:t>
                      </a:r>
                    </a:p>
                  </a:txBody>
                  <a:tcPr anchor="ctr">
                    <a:lnL>
                      <a:noFill/>
                    </a:lnL>
                    <a:lnR>
                      <a:noFill/>
                    </a:lnR>
                    <a:lnT>
                      <a:noFill/>
                    </a:lnT>
                    <a:lnB>
                      <a:noFill/>
                    </a:lnB>
                  </a:tcPr>
                </a:tc>
                <a:tc>
                  <a:txBody>
                    <a:bodyPr/>
                    <a:lstStyle/>
                    <a:p>
                      <a:r>
                        <a:rPr lang="en-US" b="1"/>
                        <a:t>Foreign Key</a:t>
                      </a:r>
                      <a:r>
                        <a:rPr lang="en-US"/>
                        <a:t> </a:t>
                      </a:r>
                    </a:p>
                  </a:txBody>
                  <a:tcPr anchor="ctr">
                    <a:lnL>
                      <a:noFill/>
                    </a:lnL>
                    <a:lnR>
                      <a:noFill/>
                    </a:lnR>
                    <a:lnT>
                      <a:noFill/>
                    </a:lnT>
                    <a:lnB>
                      <a:noFill/>
                    </a:lnB>
                  </a:tcPr>
                </a:tc>
                <a:extLst>
                  <a:ext uri="{0D108BD9-81ED-4DB2-BD59-A6C34878D82A}">
                    <a16:rowId xmlns:a16="http://schemas.microsoft.com/office/drawing/2014/main" val="924915354"/>
                  </a:ext>
                </a:extLst>
              </a:tr>
              <a:tr h="0">
                <a:tc>
                  <a:txBody>
                    <a:bodyPr/>
                    <a:lstStyle/>
                    <a:p>
                      <a:r>
                        <a:rPr lang="en-US"/>
                        <a:t>Helps you to uniquely identify a record in the table. </a:t>
                      </a:r>
                    </a:p>
                  </a:txBody>
                  <a:tcPr anchor="ctr">
                    <a:lnL>
                      <a:noFill/>
                    </a:lnL>
                    <a:lnR>
                      <a:noFill/>
                    </a:lnR>
                    <a:lnT>
                      <a:noFill/>
                    </a:lnT>
                    <a:lnB>
                      <a:noFill/>
                    </a:lnB>
                  </a:tcPr>
                </a:tc>
                <a:tc>
                  <a:txBody>
                    <a:bodyPr/>
                    <a:lstStyle/>
                    <a:p>
                      <a:r>
                        <a:rPr lang="en-US"/>
                        <a:t>It is a field in the table that is the primary key of another table. </a:t>
                      </a:r>
                    </a:p>
                  </a:txBody>
                  <a:tcPr anchor="ctr">
                    <a:lnL>
                      <a:noFill/>
                    </a:lnL>
                    <a:lnR>
                      <a:noFill/>
                    </a:lnR>
                    <a:lnT>
                      <a:noFill/>
                    </a:lnT>
                    <a:lnB>
                      <a:noFill/>
                    </a:lnB>
                  </a:tcPr>
                </a:tc>
                <a:extLst>
                  <a:ext uri="{0D108BD9-81ED-4DB2-BD59-A6C34878D82A}">
                    <a16:rowId xmlns:a16="http://schemas.microsoft.com/office/drawing/2014/main" val="3085953056"/>
                  </a:ext>
                </a:extLst>
              </a:tr>
              <a:tr h="0">
                <a:tc>
                  <a:txBody>
                    <a:bodyPr/>
                    <a:lstStyle/>
                    <a:p>
                      <a:r>
                        <a:rPr lang="en-US"/>
                        <a:t>Primary Key never accept null values. </a:t>
                      </a:r>
                    </a:p>
                  </a:txBody>
                  <a:tcPr anchor="ctr">
                    <a:lnL>
                      <a:noFill/>
                    </a:lnL>
                    <a:lnR>
                      <a:noFill/>
                    </a:lnR>
                    <a:lnT>
                      <a:noFill/>
                    </a:lnT>
                    <a:lnB>
                      <a:noFill/>
                    </a:lnB>
                  </a:tcPr>
                </a:tc>
                <a:tc>
                  <a:txBody>
                    <a:bodyPr/>
                    <a:lstStyle/>
                    <a:p>
                      <a:r>
                        <a:rPr lang="en-US"/>
                        <a:t>A foreign key may accept multiple null values. </a:t>
                      </a:r>
                    </a:p>
                  </a:txBody>
                  <a:tcPr anchor="ctr">
                    <a:lnL>
                      <a:noFill/>
                    </a:lnL>
                    <a:lnR>
                      <a:noFill/>
                    </a:lnR>
                    <a:lnT>
                      <a:noFill/>
                    </a:lnT>
                    <a:lnB>
                      <a:noFill/>
                    </a:lnB>
                  </a:tcPr>
                </a:tc>
                <a:extLst>
                  <a:ext uri="{0D108BD9-81ED-4DB2-BD59-A6C34878D82A}">
                    <a16:rowId xmlns:a16="http://schemas.microsoft.com/office/drawing/2014/main" val="101845515"/>
                  </a:ext>
                </a:extLst>
              </a:tr>
              <a:tr h="0">
                <a:tc>
                  <a:txBody>
                    <a:bodyPr/>
                    <a:lstStyle/>
                    <a:p>
                      <a:r>
                        <a:rPr lang="en-US"/>
                        <a:t>Primary key is a clustered index and data in the DBMS table are physically organized in the sequence of the clustered index. </a:t>
                      </a:r>
                    </a:p>
                  </a:txBody>
                  <a:tcPr anchor="ctr">
                    <a:lnL>
                      <a:noFill/>
                    </a:lnL>
                    <a:lnR>
                      <a:noFill/>
                    </a:lnR>
                    <a:lnT>
                      <a:noFill/>
                    </a:lnT>
                    <a:lnB>
                      <a:noFill/>
                    </a:lnB>
                  </a:tcPr>
                </a:tc>
                <a:tc>
                  <a:txBody>
                    <a:bodyPr/>
                    <a:lstStyle/>
                    <a:p>
                      <a:r>
                        <a:rPr lang="en-US"/>
                        <a:t>A foreign key cannot automatically create an index, clustered or non-clustered. However, you can manually create an index on the foreign key. </a:t>
                      </a:r>
                    </a:p>
                  </a:txBody>
                  <a:tcPr anchor="ctr">
                    <a:lnL>
                      <a:noFill/>
                    </a:lnL>
                    <a:lnR>
                      <a:noFill/>
                    </a:lnR>
                    <a:lnT>
                      <a:noFill/>
                    </a:lnT>
                    <a:lnB>
                      <a:noFill/>
                    </a:lnB>
                  </a:tcPr>
                </a:tc>
                <a:extLst>
                  <a:ext uri="{0D108BD9-81ED-4DB2-BD59-A6C34878D82A}">
                    <a16:rowId xmlns:a16="http://schemas.microsoft.com/office/drawing/2014/main" val="1262256838"/>
                  </a:ext>
                </a:extLst>
              </a:tr>
              <a:tr h="0">
                <a:tc>
                  <a:txBody>
                    <a:bodyPr/>
                    <a:lstStyle/>
                    <a:p>
                      <a:r>
                        <a:rPr lang="en-US"/>
                        <a:t>You can have the single Primary key in a table. </a:t>
                      </a:r>
                    </a:p>
                  </a:txBody>
                  <a:tcPr anchor="ctr">
                    <a:lnL>
                      <a:noFill/>
                    </a:lnL>
                    <a:lnR>
                      <a:noFill/>
                    </a:lnR>
                    <a:lnT>
                      <a:noFill/>
                    </a:lnT>
                    <a:lnB>
                      <a:noFill/>
                    </a:lnB>
                  </a:tcPr>
                </a:tc>
                <a:tc>
                  <a:txBody>
                    <a:bodyPr/>
                    <a:lstStyle/>
                    <a:p>
                      <a:r>
                        <a:rPr lang="en-US" dirty="0"/>
                        <a:t>You can have multiple foreign keys in a table. </a:t>
                      </a:r>
                    </a:p>
                  </a:txBody>
                  <a:tcPr anchor="ctr">
                    <a:lnL>
                      <a:noFill/>
                    </a:lnL>
                    <a:lnR>
                      <a:noFill/>
                    </a:lnR>
                    <a:lnT>
                      <a:noFill/>
                    </a:lnT>
                    <a:lnB>
                      <a:noFill/>
                    </a:lnB>
                  </a:tcPr>
                </a:tc>
                <a:extLst>
                  <a:ext uri="{0D108BD9-81ED-4DB2-BD59-A6C34878D82A}">
                    <a16:rowId xmlns:a16="http://schemas.microsoft.com/office/drawing/2014/main" val="3934938725"/>
                  </a:ext>
                </a:extLst>
              </a:tr>
            </a:tbl>
          </a:graphicData>
        </a:graphic>
      </p:graphicFrame>
      <p:sp>
        <p:nvSpPr>
          <p:cNvPr id="5" name="Rectangle 1"/>
          <p:cNvSpPr>
            <a:spLocks noChangeArrowheads="1"/>
          </p:cNvSpPr>
          <p:nvPr/>
        </p:nvSpPr>
        <p:spPr bwMode="auto">
          <a:xfrm>
            <a:off x="966652" y="20769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panose="020B0604020202020204" pitchFamily="34" charset="0"/>
              </a:rPr>
              <a:t>Difference Between Primary key &amp; Foreign key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08246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keys?</a:t>
            </a:r>
            <a:endParaRPr lang="en-US" dirty="0"/>
          </a:p>
        </p:txBody>
      </p:sp>
      <p:sp>
        <p:nvSpPr>
          <p:cNvPr id="3" name="Content Placeholder 2"/>
          <p:cNvSpPr>
            <a:spLocks noGrp="1"/>
          </p:cNvSpPr>
          <p:nvPr>
            <p:ph idx="1"/>
          </p:nvPr>
        </p:nvSpPr>
        <p:spPr/>
        <p:txBody>
          <a:bodyPr/>
          <a:lstStyle/>
          <a:p>
            <a:pPr algn="just"/>
            <a:r>
              <a:rPr lang="en-US" dirty="0" smtClean="0"/>
              <a:t>A DBMS key is an attribute or set of an attribute which helps you to identify a row(tuple) in a relation(table). They allow you to find the relation between two tables. Keys help you uniquely identify a row in a table by a combination of one or more columns in that table. </a:t>
            </a:r>
            <a:endParaRPr lang="en-US" dirty="0"/>
          </a:p>
        </p:txBody>
      </p:sp>
    </p:spTree>
    <p:extLst>
      <p:ext uri="{BB962C8B-B14F-4D97-AF65-F5344CB8AC3E}">
        <p14:creationId xmlns:p14="http://schemas.microsoft.com/office/powerpoint/2010/main" val="4075413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we need a Key?</a:t>
            </a:r>
            <a:br>
              <a:rPr lang="en-US" b="1" dirty="0" smtClean="0"/>
            </a:br>
            <a:endParaRPr lang="en-US" dirty="0"/>
          </a:p>
        </p:txBody>
      </p:sp>
      <p:sp>
        <p:nvSpPr>
          <p:cNvPr id="3" name="Content Placeholder 2"/>
          <p:cNvSpPr>
            <a:spLocks noGrp="1"/>
          </p:cNvSpPr>
          <p:nvPr>
            <p:ph idx="1"/>
          </p:nvPr>
        </p:nvSpPr>
        <p:spPr/>
        <p:txBody>
          <a:bodyPr/>
          <a:lstStyle/>
          <a:p>
            <a:r>
              <a:rPr lang="en-US" dirty="0" smtClean="0"/>
              <a:t>Here, are reasons for using Keys in the DBMS system. </a:t>
            </a:r>
          </a:p>
          <a:p>
            <a:r>
              <a:rPr lang="en-US" dirty="0" smtClean="0"/>
              <a:t>Keys help you to identify any row of data in a table. In a real-world application, a table could contain thousands of records. Moreover, the records could be duplicated. Keys ensure that you can uniquely identify a table record despite these challenges. </a:t>
            </a:r>
          </a:p>
          <a:p>
            <a:r>
              <a:rPr lang="en-US" dirty="0" smtClean="0"/>
              <a:t>Allows you to establish a relationship between and identify the relation between tables</a:t>
            </a:r>
          </a:p>
          <a:p>
            <a:r>
              <a:rPr lang="en-US" dirty="0" smtClean="0"/>
              <a:t>Help you to enforce identity and integrity in the relationship.</a:t>
            </a:r>
          </a:p>
          <a:p>
            <a:endParaRPr lang="en-US" dirty="0"/>
          </a:p>
        </p:txBody>
      </p:sp>
    </p:spTree>
    <p:extLst>
      <p:ext uri="{BB962C8B-B14F-4D97-AF65-F5344CB8AC3E}">
        <p14:creationId xmlns:p14="http://schemas.microsoft.com/office/powerpoint/2010/main" val="1999526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Various Keys in Database Management System</a:t>
            </a:r>
            <a:br>
              <a:rPr lang="en-US" b="1" dirty="0" smtClean="0"/>
            </a:br>
            <a:endParaRPr lang="en-US" dirty="0"/>
          </a:p>
        </p:txBody>
      </p:sp>
      <p:sp>
        <p:nvSpPr>
          <p:cNvPr id="3" name="Content Placeholder 2"/>
          <p:cNvSpPr>
            <a:spLocks noGrp="1"/>
          </p:cNvSpPr>
          <p:nvPr>
            <p:ph idx="1"/>
          </p:nvPr>
        </p:nvSpPr>
        <p:spPr/>
        <p:txBody>
          <a:bodyPr/>
          <a:lstStyle/>
          <a:p>
            <a:r>
              <a:rPr lang="en-US" dirty="0" smtClean="0"/>
              <a:t>Super Key</a:t>
            </a:r>
          </a:p>
          <a:p>
            <a:r>
              <a:rPr lang="en-US" dirty="0" smtClean="0"/>
              <a:t>Primary Key</a:t>
            </a:r>
          </a:p>
          <a:p>
            <a:r>
              <a:rPr lang="en-US" dirty="0" smtClean="0"/>
              <a:t>Candidate Key</a:t>
            </a:r>
          </a:p>
          <a:p>
            <a:r>
              <a:rPr lang="en-US" dirty="0" smtClean="0"/>
              <a:t>Alternate Key</a:t>
            </a:r>
          </a:p>
          <a:p>
            <a:r>
              <a:rPr lang="en-US" dirty="0" smtClean="0"/>
              <a:t>Foreign Key</a:t>
            </a:r>
          </a:p>
          <a:p>
            <a:r>
              <a:rPr lang="en-US" dirty="0" smtClean="0"/>
              <a:t>Compound Key</a:t>
            </a:r>
          </a:p>
          <a:p>
            <a:r>
              <a:rPr lang="en-US" dirty="0" smtClean="0"/>
              <a:t>Composite Key</a:t>
            </a:r>
          </a:p>
          <a:p>
            <a:r>
              <a:rPr lang="en-US" dirty="0" smtClean="0"/>
              <a:t>Surrogate Key</a:t>
            </a:r>
          </a:p>
          <a:p>
            <a:endParaRPr lang="en-US" dirty="0"/>
          </a:p>
        </p:txBody>
      </p:sp>
    </p:spTree>
    <p:extLst>
      <p:ext uri="{BB962C8B-B14F-4D97-AF65-F5344CB8AC3E}">
        <p14:creationId xmlns:p14="http://schemas.microsoft.com/office/powerpoint/2010/main" val="1550079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the Super key?</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A </a:t>
            </a:r>
            <a:r>
              <a:rPr lang="en-US" dirty="0" err="1" smtClean="0"/>
              <a:t>superkey</a:t>
            </a:r>
            <a:r>
              <a:rPr lang="en-US" dirty="0" smtClean="0"/>
              <a:t> is a group of single or multiple keys which identifies rows in a table. A Super key may have additional attributes that are not needed for unique identification. </a:t>
            </a:r>
          </a:p>
          <a:p>
            <a:endParaRPr lang="en-US" dirty="0" smtClean="0"/>
          </a:p>
          <a:p>
            <a:endParaRPr lang="en-US" dirty="0"/>
          </a:p>
          <a:p>
            <a:endParaRPr lang="en-US" dirty="0" smtClean="0"/>
          </a:p>
          <a:p>
            <a:endParaRPr lang="en-US" dirty="0"/>
          </a:p>
          <a:p>
            <a:endParaRPr lang="en-US" dirty="0" smtClean="0"/>
          </a:p>
          <a:p>
            <a:r>
              <a:rPr lang="en-US" altLang="en-US" dirty="0">
                <a:latin typeface="Arial" panose="020B0604020202020204" pitchFamily="34" charset="0"/>
              </a:rPr>
              <a:t>In the above-given example, </a:t>
            </a:r>
            <a:r>
              <a:rPr lang="en-US" altLang="en-US" dirty="0" err="1">
                <a:latin typeface="Arial" panose="020B0604020202020204" pitchFamily="34" charset="0"/>
              </a:rPr>
              <a:t>EmpSSN</a:t>
            </a:r>
            <a:r>
              <a:rPr lang="en-US" altLang="en-US" dirty="0">
                <a:latin typeface="Arial" panose="020B0604020202020204" pitchFamily="34" charset="0"/>
              </a:rPr>
              <a:t> and </a:t>
            </a:r>
            <a:r>
              <a:rPr lang="en-US" altLang="en-US" dirty="0" err="1">
                <a:latin typeface="Arial" panose="020B0604020202020204" pitchFamily="34" charset="0"/>
              </a:rPr>
              <a:t>EmpNum</a:t>
            </a:r>
            <a:r>
              <a:rPr lang="en-US" altLang="en-US" dirty="0">
                <a:latin typeface="Arial" panose="020B0604020202020204" pitchFamily="34" charset="0"/>
              </a:rPr>
              <a:t> name are </a:t>
            </a:r>
            <a:r>
              <a:rPr lang="en-US" altLang="en-US" dirty="0" err="1">
                <a:latin typeface="Arial" panose="020B0604020202020204" pitchFamily="34" charset="0"/>
              </a:rPr>
              <a:t>superkeys</a:t>
            </a:r>
            <a:r>
              <a:rPr lang="en-US" altLang="en-US" dirty="0">
                <a:latin typeface="Arial" panose="020B0604020202020204" pitchFamily="34" charset="0"/>
              </a:rPr>
              <a:t>. </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552371397"/>
              </p:ext>
            </p:extLst>
          </p:nvPr>
        </p:nvGraphicFramePr>
        <p:xfrm>
          <a:off x="1676400" y="3753100"/>
          <a:ext cx="10515600" cy="1463040"/>
        </p:xfrm>
        <a:graphic>
          <a:graphicData uri="http://schemas.openxmlformats.org/drawingml/2006/table">
            <a:tbl>
              <a:tblPr/>
              <a:tblGrid>
                <a:gridCol w="3505200">
                  <a:extLst>
                    <a:ext uri="{9D8B030D-6E8A-4147-A177-3AD203B41FA5}">
                      <a16:colId xmlns:a16="http://schemas.microsoft.com/office/drawing/2014/main" val="2240553430"/>
                    </a:ext>
                  </a:extLst>
                </a:gridCol>
                <a:gridCol w="3505200">
                  <a:extLst>
                    <a:ext uri="{9D8B030D-6E8A-4147-A177-3AD203B41FA5}">
                      <a16:colId xmlns:a16="http://schemas.microsoft.com/office/drawing/2014/main" val="2947517451"/>
                    </a:ext>
                  </a:extLst>
                </a:gridCol>
                <a:gridCol w="3505200">
                  <a:extLst>
                    <a:ext uri="{9D8B030D-6E8A-4147-A177-3AD203B41FA5}">
                      <a16:colId xmlns:a16="http://schemas.microsoft.com/office/drawing/2014/main" val="641462080"/>
                    </a:ext>
                  </a:extLst>
                </a:gridCol>
              </a:tblGrid>
              <a:tr h="0">
                <a:tc>
                  <a:txBody>
                    <a:bodyPr/>
                    <a:lstStyle/>
                    <a:p>
                      <a:r>
                        <a:rPr lang="en-US" b="1"/>
                        <a:t>EmpSSN</a:t>
                      </a:r>
                      <a:r>
                        <a:rPr lang="en-US"/>
                        <a:t> </a:t>
                      </a:r>
                    </a:p>
                  </a:txBody>
                  <a:tcPr anchor="ctr">
                    <a:lnL>
                      <a:noFill/>
                    </a:lnL>
                    <a:lnR>
                      <a:noFill/>
                    </a:lnR>
                    <a:lnT>
                      <a:noFill/>
                    </a:lnT>
                    <a:lnB>
                      <a:noFill/>
                    </a:lnB>
                  </a:tcPr>
                </a:tc>
                <a:tc>
                  <a:txBody>
                    <a:bodyPr/>
                    <a:lstStyle/>
                    <a:p>
                      <a:r>
                        <a:rPr lang="en-US" b="1"/>
                        <a:t>EmpNum</a:t>
                      </a:r>
                      <a:r>
                        <a:rPr lang="en-US"/>
                        <a:t> </a:t>
                      </a:r>
                    </a:p>
                  </a:txBody>
                  <a:tcPr anchor="ctr">
                    <a:lnL>
                      <a:noFill/>
                    </a:lnL>
                    <a:lnR>
                      <a:noFill/>
                    </a:lnR>
                    <a:lnT>
                      <a:noFill/>
                    </a:lnT>
                    <a:lnB>
                      <a:noFill/>
                    </a:lnB>
                  </a:tcPr>
                </a:tc>
                <a:tc>
                  <a:txBody>
                    <a:bodyPr/>
                    <a:lstStyle/>
                    <a:p>
                      <a:r>
                        <a:rPr lang="en-US" b="1"/>
                        <a:t>Empname</a:t>
                      </a:r>
                      <a:r>
                        <a:rPr lang="en-US"/>
                        <a:t> </a:t>
                      </a:r>
                    </a:p>
                  </a:txBody>
                  <a:tcPr anchor="ctr">
                    <a:lnL>
                      <a:noFill/>
                    </a:lnL>
                    <a:lnR>
                      <a:noFill/>
                    </a:lnR>
                    <a:lnT>
                      <a:noFill/>
                    </a:lnT>
                    <a:lnB>
                      <a:noFill/>
                    </a:lnB>
                  </a:tcPr>
                </a:tc>
                <a:extLst>
                  <a:ext uri="{0D108BD9-81ED-4DB2-BD59-A6C34878D82A}">
                    <a16:rowId xmlns:a16="http://schemas.microsoft.com/office/drawing/2014/main" val="1499538219"/>
                  </a:ext>
                </a:extLst>
              </a:tr>
              <a:tr h="0">
                <a:tc>
                  <a:txBody>
                    <a:bodyPr/>
                    <a:lstStyle/>
                    <a:p>
                      <a:r>
                        <a:rPr lang="en-US"/>
                        <a:t>9812345098 </a:t>
                      </a:r>
                    </a:p>
                  </a:txBody>
                  <a:tcPr anchor="ctr">
                    <a:lnL>
                      <a:noFill/>
                    </a:lnL>
                    <a:lnR>
                      <a:noFill/>
                    </a:lnR>
                    <a:lnT>
                      <a:noFill/>
                    </a:lnT>
                    <a:lnB>
                      <a:noFill/>
                    </a:lnB>
                  </a:tcPr>
                </a:tc>
                <a:tc>
                  <a:txBody>
                    <a:bodyPr/>
                    <a:lstStyle/>
                    <a:p>
                      <a:r>
                        <a:rPr lang="en-US"/>
                        <a:t>AB05 </a:t>
                      </a:r>
                    </a:p>
                  </a:txBody>
                  <a:tcPr anchor="ctr">
                    <a:lnL>
                      <a:noFill/>
                    </a:lnL>
                    <a:lnR>
                      <a:noFill/>
                    </a:lnR>
                    <a:lnT>
                      <a:noFill/>
                    </a:lnT>
                    <a:lnB>
                      <a:noFill/>
                    </a:lnB>
                  </a:tcPr>
                </a:tc>
                <a:tc>
                  <a:txBody>
                    <a:bodyPr/>
                    <a:lstStyle/>
                    <a:p>
                      <a:r>
                        <a:rPr lang="en-US"/>
                        <a:t>Shown </a:t>
                      </a:r>
                    </a:p>
                  </a:txBody>
                  <a:tcPr anchor="ctr">
                    <a:lnL>
                      <a:noFill/>
                    </a:lnL>
                    <a:lnR>
                      <a:noFill/>
                    </a:lnR>
                    <a:lnT>
                      <a:noFill/>
                    </a:lnT>
                    <a:lnB>
                      <a:noFill/>
                    </a:lnB>
                  </a:tcPr>
                </a:tc>
                <a:extLst>
                  <a:ext uri="{0D108BD9-81ED-4DB2-BD59-A6C34878D82A}">
                    <a16:rowId xmlns:a16="http://schemas.microsoft.com/office/drawing/2014/main" val="1796565996"/>
                  </a:ext>
                </a:extLst>
              </a:tr>
              <a:tr h="0">
                <a:tc>
                  <a:txBody>
                    <a:bodyPr/>
                    <a:lstStyle/>
                    <a:p>
                      <a:r>
                        <a:rPr lang="en-US"/>
                        <a:t>9876512345 </a:t>
                      </a:r>
                    </a:p>
                  </a:txBody>
                  <a:tcPr anchor="ctr">
                    <a:lnL>
                      <a:noFill/>
                    </a:lnL>
                    <a:lnR>
                      <a:noFill/>
                    </a:lnR>
                    <a:lnT>
                      <a:noFill/>
                    </a:lnT>
                    <a:lnB>
                      <a:noFill/>
                    </a:lnB>
                  </a:tcPr>
                </a:tc>
                <a:tc>
                  <a:txBody>
                    <a:bodyPr/>
                    <a:lstStyle/>
                    <a:p>
                      <a:r>
                        <a:rPr lang="en-US"/>
                        <a:t>AB06 </a:t>
                      </a:r>
                    </a:p>
                  </a:txBody>
                  <a:tcPr anchor="ctr">
                    <a:lnL>
                      <a:noFill/>
                    </a:lnL>
                    <a:lnR>
                      <a:noFill/>
                    </a:lnR>
                    <a:lnT>
                      <a:noFill/>
                    </a:lnT>
                    <a:lnB>
                      <a:noFill/>
                    </a:lnB>
                  </a:tcPr>
                </a:tc>
                <a:tc>
                  <a:txBody>
                    <a:bodyPr/>
                    <a:lstStyle/>
                    <a:p>
                      <a:r>
                        <a:rPr lang="en-US"/>
                        <a:t>Roslyn </a:t>
                      </a:r>
                    </a:p>
                  </a:txBody>
                  <a:tcPr anchor="ctr">
                    <a:lnL>
                      <a:noFill/>
                    </a:lnL>
                    <a:lnR>
                      <a:noFill/>
                    </a:lnR>
                    <a:lnT>
                      <a:noFill/>
                    </a:lnT>
                    <a:lnB>
                      <a:noFill/>
                    </a:lnB>
                  </a:tcPr>
                </a:tc>
                <a:extLst>
                  <a:ext uri="{0D108BD9-81ED-4DB2-BD59-A6C34878D82A}">
                    <a16:rowId xmlns:a16="http://schemas.microsoft.com/office/drawing/2014/main" val="3272653853"/>
                  </a:ext>
                </a:extLst>
              </a:tr>
              <a:tr h="0">
                <a:tc>
                  <a:txBody>
                    <a:bodyPr/>
                    <a:lstStyle/>
                    <a:p>
                      <a:r>
                        <a:rPr lang="en-US"/>
                        <a:t>199937890 </a:t>
                      </a:r>
                    </a:p>
                  </a:txBody>
                  <a:tcPr anchor="ctr">
                    <a:lnL>
                      <a:noFill/>
                    </a:lnL>
                    <a:lnR>
                      <a:noFill/>
                    </a:lnR>
                    <a:lnT>
                      <a:noFill/>
                    </a:lnT>
                    <a:lnB>
                      <a:noFill/>
                    </a:lnB>
                  </a:tcPr>
                </a:tc>
                <a:tc>
                  <a:txBody>
                    <a:bodyPr/>
                    <a:lstStyle/>
                    <a:p>
                      <a:r>
                        <a:rPr lang="en-US"/>
                        <a:t>AB07 </a:t>
                      </a:r>
                    </a:p>
                  </a:txBody>
                  <a:tcPr anchor="ctr">
                    <a:lnL>
                      <a:noFill/>
                    </a:lnL>
                    <a:lnR>
                      <a:noFill/>
                    </a:lnR>
                    <a:lnT>
                      <a:noFill/>
                    </a:lnT>
                    <a:lnB>
                      <a:noFill/>
                    </a:lnB>
                  </a:tcPr>
                </a:tc>
                <a:tc>
                  <a:txBody>
                    <a:bodyPr/>
                    <a:lstStyle/>
                    <a:p>
                      <a:r>
                        <a:rPr lang="en-US" dirty="0"/>
                        <a:t>James </a:t>
                      </a:r>
                    </a:p>
                  </a:txBody>
                  <a:tcPr anchor="ctr">
                    <a:lnL>
                      <a:noFill/>
                    </a:lnL>
                    <a:lnR>
                      <a:noFill/>
                    </a:lnR>
                    <a:lnT>
                      <a:noFill/>
                    </a:lnT>
                    <a:lnB>
                      <a:noFill/>
                    </a:lnB>
                  </a:tcPr>
                </a:tc>
                <a:extLst>
                  <a:ext uri="{0D108BD9-81ED-4DB2-BD59-A6C34878D82A}">
                    <a16:rowId xmlns:a16="http://schemas.microsoft.com/office/drawing/2014/main" val="1055939087"/>
                  </a:ext>
                </a:extLst>
              </a:tr>
            </a:tbl>
          </a:graphicData>
        </a:graphic>
      </p:graphicFrame>
      <p:sp>
        <p:nvSpPr>
          <p:cNvPr id="7" name="Rectangle 2"/>
          <p:cNvSpPr>
            <a:spLocks noChangeArrowheads="1"/>
          </p:cNvSpPr>
          <p:nvPr/>
        </p:nvSpPr>
        <p:spPr bwMode="auto">
          <a:xfrm>
            <a:off x="1676400" y="3433497"/>
            <a:ext cx="12747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Arial" panose="020B0604020202020204" pitchFamily="34" charset="0"/>
              </a:rPr>
              <a:t>Example:</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4171926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a Primary Key?</a:t>
            </a:r>
            <a:br>
              <a:rPr lang="en-US" b="1" dirty="0" smtClean="0"/>
            </a:br>
            <a:endParaRPr lang="en-US" dirty="0"/>
          </a:p>
        </p:txBody>
      </p:sp>
      <p:sp>
        <p:nvSpPr>
          <p:cNvPr id="3" name="Content Placeholder 2"/>
          <p:cNvSpPr>
            <a:spLocks noGrp="1"/>
          </p:cNvSpPr>
          <p:nvPr>
            <p:ph idx="1"/>
          </p:nvPr>
        </p:nvSpPr>
        <p:spPr>
          <a:xfrm>
            <a:off x="1112520" y="1027906"/>
            <a:ext cx="10515600" cy="4351338"/>
          </a:xfrm>
        </p:spPr>
        <p:txBody>
          <a:bodyPr>
            <a:normAutofit lnSpcReduction="10000"/>
          </a:bodyPr>
          <a:lstStyle/>
          <a:p>
            <a:r>
              <a:rPr lang="en-US" dirty="0" smtClean="0"/>
              <a:t>A column or group of columns in a table which helps us to uniquely identifies every row in that table is called a primary key. This DBMS can't be a duplicate. The same value can't appear more than once in the table. </a:t>
            </a:r>
          </a:p>
          <a:p>
            <a:r>
              <a:rPr lang="en-US" b="1" dirty="0" smtClean="0"/>
              <a:t>Rules for defining Primary key:</a:t>
            </a:r>
          </a:p>
          <a:p>
            <a:r>
              <a:rPr lang="en-US" dirty="0" smtClean="0"/>
              <a:t>Two rows can't have the same primary key value</a:t>
            </a:r>
          </a:p>
          <a:p>
            <a:r>
              <a:rPr lang="en-US" dirty="0" smtClean="0"/>
              <a:t>It must for every row to have a primary key value. </a:t>
            </a:r>
          </a:p>
          <a:p>
            <a:r>
              <a:rPr lang="en-US" dirty="0" smtClean="0"/>
              <a:t>The primary key field cannot be null.</a:t>
            </a:r>
          </a:p>
          <a:p>
            <a:r>
              <a:rPr lang="en-US" dirty="0" smtClean="0"/>
              <a:t>The value in a primary key column can never be modified or updated if any foreign key refers to that primary key.</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65369100"/>
              </p:ext>
            </p:extLst>
          </p:nvPr>
        </p:nvGraphicFramePr>
        <p:xfrm>
          <a:off x="1112520" y="5960722"/>
          <a:ext cx="10515600" cy="1463040"/>
        </p:xfrm>
        <a:graphic>
          <a:graphicData uri="http://schemas.openxmlformats.org/drawingml/2006/table">
            <a:tbl>
              <a:tblPr/>
              <a:tblGrid>
                <a:gridCol w="2103120">
                  <a:extLst>
                    <a:ext uri="{9D8B030D-6E8A-4147-A177-3AD203B41FA5}">
                      <a16:colId xmlns:a16="http://schemas.microsoft.com/office/drawing/2014/main" val="2920559701"/>
                    </a:ext>
                  </a:extLst>
                </a:gridCol>
                <a:gridCol w="2103120">
                  <a:extLst>
                    <a:ext uri="{9D8B030D-6E8A-4147-A177-3AD203B41FA5}">
                      <a16:colId xmlns:a16="http://schemas.microsoft.com/office/drawing/2014/main" val="4155330212"/>
                    </a:ext>
                  </a:extLst>
                </a:gridCol>
                <a:gridCol w="2103120">
                  <a:extLst>
                    <a:ext uri="{9D8B030D-6E8A-4147-A177-3AD203B41FA5}">
                      <a16:colId xmlns:a16="http://schemas.microsoft.com/office/drawing/2014/main" val="382324834"/>
                    </a:ext>
                  </a:extLst>
                </a:gridCol>
                <a:gridCol w="2103120">
                  <a:extLst>
                    <a:ext uri="{9D8B030D-6E8A-4147-A177-3AD203B41FA5}">
                      <a16:colId xmlns:a16="http://schemas.microsoft.com/office/drawing/2014/main" val="4109827685"/>
                    </a:ext>
                  </a:extLst>
                </a:gridCol>
                <a:gridCol w="2103120">
                  <a:extLst>
                    <a:ext uri="{9D8B030D-6E8A-4147-A177-3AD203B41FA5}">
                      <a16:colId xmlns:a16="http://schemas.microsoft.com/office/drawing/2014/main" val="2486896636"/>
                    </a:ext>
                  </a:extLst>
                </a:gridCol>
              </a:tblGrid>
              <a:tr h="0">
                <a:tc>
                  <a:txBody>
                    <a:bodyPr/>
                    <a:lstStyle/>
                    <a:p>
                      <a:r>
                        <a:rPr lang="en-US" b="1"/>
                        <a:t>StudID</a:t>
                      </a:r>
                      <a:r>
                        <a:rPr lang="en-US"/>
                        <a:t> </a:t>
                      </a:r>
                    </a:p>
                  </a:txBody>
                  <a:tcPr anchor="ctr">
                    <a:lnL>
                      <a:noFill/>
                    </a:lnL>
                    <a:lnR>
                      <a:noFill/>
                    </a:lnR>
                    <a:lnT>
                      <a:noFill/>
                    </a:lnT>
                    <a:lnB>
                      <a:noFill/>
                    </a:lnB>
                  </a:tcPr>
                </a:tc>
                <a:tc>
                  <a:txBody>
                    <a:bodyPr/>
                    <a:lstStyle/>
                    <a:p>
                      <a:r>
                        <a:rPr lang="en-US"/>
                        <a:t>Roll No </a:t>
                      </a:r>
                    </a:p>
                  </a:txBody>
                  <a:tcPr anchor="ctr">
                    <a:lnL>
                      <a:noFill/>
                    </a:lnL>
                    <a:lnR>
                      <a:noFill/>
                    </a:lnR>
                    <a:lnT>
                      <a:noFill/>
                    </a:lnT>
                    <a:lnB>
                      <a:noFill/>
                    </a:lnB>
                  </a:tcPr>
                </a:tc>
                <a:tc>
                  <a:txBody>
                    <a:bodyPr/>
                    <a:lstStyle/>
                    <a:p>
                      <a:r>
                        <a:rPr lang="en-US"/>
                        <a:t>First Name </a:t>
                      </a:r>
                    </a:p>
                  </a:txBody>
                  <a:tcPr anchor="ctr">
                    <a:lnL>
                      <a:noFill/>
                    </a:lnL>
                    <a:lnR>
                      <a:noFill/>
                    </a:lnR>
                    <a:lnT>
                      <a:noFill/>
                    </a:lnT>
                    <a:lnB>
                      <a:noFill/>
                    </a:lnB>
                  </a:tcPr>
                </a:tc>
                <a:tc>
                  <a:txBody>
                    <a:bodyPr/>
                    <a:lstStyle/>
                    <a:p>
                      <a:r>
                        <a:rPr lang="en-US"/>
                        <a:t>LastName </a:t>
                      </a:r>
                    </a:p>
                  </a:txBody>
                  <a:tcPr anchor="ctr">
                    <a:lnL>
                      <a:noFill/>
                    </a:lnL>
                    <a:lnR>
                      <a:noFill/>
                    </a:lnR>
                    <a:lnT>
                      <a:noFill/>
                    </a:lnT>
                    <a:lnB>
                      <a:noFill/>
                    </a:lnB>
                  </a:tcPr>
                </a:tc>
                <a:tc>
                  <a:txBody>
                    <a:bodyPr/>
                    <a:lstStyle/>
                    <a:p>
                      <a:r>
                        <a:rPr lang="en-US"/>
                        <a:t>Email </a:t>
                      </a:r>
                    </a:p>
                  </a:txBody>
                  <a:tcPr anchor="ctr">
                    <a:lnL>
                      <a:noFill/>
                    </a:lnL>
                    <a:lnR>
                      <a:noFill/>
                    </a:lnR>
                    <a:lnT>
                      <a:noFill/>
                    </a:lnT>
                    <a:lnB>
                      <a:noFill/>
                    </a:lnB>
                  </a:tcPr>
                </a:tc>
                <a:extLst>
                  <a:ext uri="{0D108BD9-81ED-4DB2-BD59-A6C34878D82A}">
                    <a16:rowId xmlns:a16="http://schemas.microsoft.com/office/drawing/2014/main" val="4171765398"/>
                  </a:ext>
                </a:extLst>
              </a:tr>
              <a:tr h="0">
                <a:tc>
                  <a:txBody>
                    <a:bodyPr/>
                    <a:lstStyle/>
                    <a:p>
                      <a:r>
                        <a:rPr lang="en-US"/>
                        <a:t>1 </a:t>
                      </a:r>
                    </a:p>
                  </a:txBody>
                  <a:tcPr anchor="ctr">
                    <a:lnL>
                      <a:noFill/>
                    </a:lnL>
                    <a:lnR>
                      <a:noFill/>
                    </a:lnR>
                    <a:lnT>
                      <a:noFill/>
                    </a:lnT>
                    <a:lnB>
                      <a:noFill/>
                    </a:lnB>
                  </a:tcPr>
                </a:tc>
                <a:tc>
                  <a:txBody>
                    <a:bodyPr/>
                    <a:lstStyle/>
                    <a:p>
                      <a:r>
                        <a:rPr lang="en-US"/>
                        <a:t>11 </a:t>
                      </a:r>
                    </a:p>
                  </a:txBody>
                  <a:tcPr anchor="ctr">
                    <a:lnL>
                      <a:noFill/>
                    </a:lnL>
                    <a:lnR>
                      <a:noFill/>
                    </a:lnR>
                    <a:lnT>
                      <a:noFill/>
                    </a:lnT>
                    <a:lnB>
                      <a:noFill/>
                    </a:lnB>
                  </a:tcPr>
                </a:tc>
                <a:tc>
                  <a:txBody>
                    <a:bodyPr/>
                    <a:lstStyle/>
                    <a:p>
                      <a:r>
                        <a:rPr lang="en-US"/>
                        <a:t>Tom </a:t>
                      </a:r>
                    </a:p>
                  </a:txBody>
                  <a:tcPr anchor="ctr">
                    <a:lnL>
                      <a:noFill/>
                    </a:lnL>
                    <a:lnR>
                      <a:noFill/>
                    </a:lnR>
                    <a:lnT>
                      <a:noFill/>
                    </a:lnT>
                    <a:lnB>
                      <a:noFill/>
                    </a:lnB>
                  </a:tcPr>
                </a:tc>
                <a:tc>
                  <a:txBody>
                    <a:bodyPr/>
                    <a:lstStyle/>
                    <a:p>
                      <a:r>
                        <a:rPr lang="en-US"/>
                        <a:t>Price </a:t>
                      </a:r>
                    </a:p>
                  </a:txBody>
                  <a:tcPr anchor="ctr">
                    <a:lnL>
                      <a:noFill/>
                    </a:lnL>
                    <a:lnR>
                      <a:noFill/>
                    </a:lnR>
                    <a:lnT>
                      <a:noFill/>
                    </a:lnT>
                    <a:lnB>
                      <a:noFill/>
                    </a:lnB>
                  </a:tcPr>
                </a:tc>
                <a:tc>
                  <a:txBody>
                    <a:bodyPr/>
                    <a:lstStyle/>
                    <a:p>
                      <a:r>
                        <a:rPr lang="en-US">
                          <a:hlinkClick r:id="rId2"/>
                        </a:rPr>
                        <a:t>abc@gmail.com</a:t>
                      </a:r>
                      <a:r>
                        <a:rPr lang="en-US"/>
                        <a:t> </a:t>
                      </a:r>
                    </a:p>
                  </a:txBody>
                  <a:tcPr anchor="ctr">
                    <a:lnL>
                      <a:noFill/>
                    </a:lnL>
                    <a:lnR>
                      <a:noFill/>
                    </a:lnR>
                    <a:lnT>
                      <a:noFill/>
                    </a:lnT>
                    <a:lnB>
                      <a:noFill/>
                    </a:lnB>
                  </a:tcPr>
                </a:tc>
                <a:extLst>
                  <a:ext uri="{0D108BD9-81ED-4DB2-BD59-A6C34878D82A}">
                    <a16:rowId xmlns:a16="http://schemas.microsoft.com/office/drawing/2014/main" val="2517135651"/>
                  </a:ext>
                </a:extLst>
              </a:tr>
              <a:tr h="0">
                <a:tc>
                  <a:txBody>
                    <a:bodyPr/>
                    <a:lstStyle/>
                    <a:p>
                      <a:r>
                        <a:rPr lang="en-US"/>
                        <a:t>2 </a:t>
                      </a:r>
                    </a:p>
                  </a:txBody>
                  <a:tcPr anchor="ctr">
                    <a:lnL>
                      <a:noFill/>
                    </a:lnL>
                    <a:lnR>
                      <a:noFill/>
                    </a:lnR>
                    <a:lnT>
                      <a:noFill/>
                    </a:lnT>
                    <a:lnB>
                      <a:noFill/>
                    </a:lnB>
                  </a:tcPr>
                </a:tc>
                <a:tc>
                  <a:txBody>
                    <a:bodyPr/>
                    <a:lstStyle/>
                    <a:p>
                      <a:r>
                        <a:rPr lang="en-US"/>
                        <a:t>12 </a:t>
                      </a:r>
                    </a:p>
                  </a:txBody>
                  <a:tcPr anchor="ctr">
                    <a:lnL>
                      <a:noFill/>
                    </a:lnL>
                    <a:lnR>
                      <a:noFill/>
                    </a:lnR>
                    <a:lnT>
                      <a:noFill/>
                    </a:lnT>
                    <a:lnB>
                      <a:noFill/>
                    </a:lnB>
                  </a:tcPr>
                </a:tc>
                <a:tc>
                  <a:txBody>
                    <a:bodyPr/>
                    <a:lstStyle/>
                    <a:p>
                      <a:r>
                        <a:rPr lang="en-US"/>
                        <a:t>Nick </a:t>
                      </a:r>
                    </a:p>
                  </a:txBody>
                  <a:tcPr anchor="ctr">
                    <a:lnL>
                      <a:noFill/>
                    </a:lnL>
                    <a:lnR>
                      <a:noFill/>
                    </a:lnR>
                    <a:lnT>
                      <a:noFill/>
                    </a:lnT>
                    <a:lnB>
                      <a:noFill/>
                    </a:lnB>
                  </a:tcPr>
                </a:tc>
                <a:tc>
                  <a:txBody>
                    <a:bodyPr/>
                    <a:lstStyle/>
                    <a:p>
                      <a:r>
                        <a:rPr lang="en-US"/>
                        <a:t>Wright </a:t>
                      </a:r>
                    </a:p>
                  </a:txBody>
                  <a:tcPr anchor="ctr">
                    <a:lnL>
                      <a:noFill/>
                    </a:lnL>
                    <a:lnR>
                      <a:noFill/>
                    </a:lnR>
                    <a:lnT>
                      <a:noFill/>
                    </a:lnT>
                    <a:lnB>
                      <a:noFill/>
                    </a:lnB>
                  </a:tcPr>
                </a:tc>
                <a:tc>
                  <a:txBody>
                    <a:bodyPr/>
                    <a:lstStyle/>
                    <a:p>
                      <a:r>
                        <a:rPr lang="en-US">
                          <a:hlinkClick r:id="rId3"/>
                        </a:rPr>
                        <a:t>xyz@gmail.com</a:t>
                      </a:r>
                      <a:r>
                        <a:rPr lang="en-US"/>
                        <a:t> </a:t>
                      </a:r>
                    </a:p>
                  </a:txBody>
                  <a:tcPr anchor="ctr">
                    <a:lnL>
                      <a:noFill/>
                    </a:lnL>
                    <a:lnR>
                      <a:noFill/>
                    </a:lnR>
                    <a:lnT>
                      <a:noFill/>
                    </a:lnT>
                    <a:lnB>
                      <a:noFill/>
                    </a:lnB>
                  </a:tcPr>
                </a:tc>
                <a:extLst>
                  <a:ext uri="{0D108BD9-81ED-4DB2-BD59-A6C34878D82A}">
                    <a16:rowId xmlns:a16="http://schemas.microsoft.com/office/drawing/2014/main" val="2149430368"/>
                  </a:ext>
                </a:extLst>
              </a:tr>
              <a:tr h="0">
                <a:tc>
                  <a:txBody>
                    <a:bodyPr/>
                    <a:lstStyle/>
                    <a:p>
                      <a:r>
                        <a:rPr lang="en-US"/>
                        <a:t>3 </a:t>
                      </a:r>
                    </a:p>
                  </a:txBody>
                  <a:tcPr anchor="ctr">
                    <a:lnL>
                      <a:noFill/>
                    </a:lnL>
                    <a:lnR>
                      <a:noFill/>
                    </a:lnR>
                    <a:lnT>
                      <a:noFill/>
                    </a:lnT>
                    <a:lnB>
                      <a:noFill/>
                    </a:lnB>
                  </a:tcPr>
                </a:tc>
                <a:tc>
                  <a:txBody>
                    <a:bodyPr/>
                    <a:lstStyle/>
                    <a:p>
                      <a:r>
                        <a:rPr lang="en-US"/>
                        <a:t>13 </a:t>
                      </a:r>
                    </a:p>
                  </a:txBody>
                  <a:tcPr anchor="ctr">
                    <a:lnL>
                      <a:noFill/>
                    </a:lnL>
                    <a:lnR>
                      <a:noFill/>
                    </a:lnR>
                    <a:lnT>
                      <a:noFill/>
                    </a:lnT>
                    <a:lnB>
                      <a:noFill/>
                    </a:lnB>
                  </a:tcPr>
                </a:tc>
                <a:tc>
                  <a:txBody>
                    <a:bodyPr/>
                    <a:lstStyle/>
                    <a:p>
                      <a:r>
                        <a:rPr lang="en-US"/>
                        <a:t>Dana </a:t>
                      </a:r>
                    </a:p>
                  </a:txBody>
                  <a:tcPr anchor="ctr">
                    <a:lnL>
                      <a:noFill/>
                    </a:lnL>
                    <a:lnR>
                      <a:noFill/>
                    </a:lnR>
                    <a:lnT>
                      <a:noFill/>
                    </a:lnT>
                    <a:lnB>
                      <a:noFill/>
                    </a:lnB>
                  </a:tcPr>
                </a:tc>
                <a:tc>
                  <a:txBody>
                    <a:bodyPr/>
                    <a:lstStyle/>
                    <a:p>
                      <a:r>
                        <a:rPr lang="en-US"/>
                        <a:t>Natan </a:t>
                      </a:r>
                    </a:p>
                  </a:txBody>
                  <a:tcPr anchor="ctr">
                    <a:lnL>
                      <a:noFill/>
                    </a:lnL>
                    <a:lnR>
                      <a:noFill/>
                    </a:lnR>
                    <a:lnT>
                      <a:noFill/>
                    </a:lnT>
                    <a:lnB>
                      <a:noFill/>
                    </a:lnB>
                  </a:tcPr>
                </a:tc>
                <a:tc>
                  <a:txBody>
                    <a:bodyPr/>
                    <a:lstStyle/>
                    <a:p>
                      <a:r>
                        <a:rPr lang="en-US" dirty="0">
                          <a:hlinkClick r:id="rId4"/>
                        </a:rPr>
                        <a:t>mno@yahoo.com</a:t>
                      </a:r>
                      <a:endParaRPr lang="en-US" dirty="0"/>
                    </a:p>
                  </a:txBody>
                  <a:tcPr anchor="ctr">
                    <a:lnL>
                      <a:noFill/>
                    </a:lnL>
                    <a:lnR>
                      <a:noFill/>
                    </a:lnR>
                    <a:lnT>
                      <a:noFill/>
                    </a:lnT>
                    <a:lnB>
                      <a:noFill/>
                    </a:lnB>
                  </a:tcPr>
                </a:tc>
                <a:extLst>
                  <a:ext uri="{0D108BD9-81ED-4DB2-BD59-A6C34878D82A}">
                    <a16:rowId xmlns:a16="http://schemas.microsoft.com/office/drawing/2014/main" val="2863617175"/>
                  </a:ext>
                </a:extLst>
              </a:tr>
            </a:tbl>
          </a:graphicData>
        </a:graphic>
      </p:graphicFrame>
      <p:sp>
        <p:nvSpPr>
          <p:cNvPr id="5" name="Rectangle 1"/>
          <p:cNvSpPr>
            <a:spLocks noChangeArrowheads="1"/>
          </p:cNvSpPr>
          <p:nvPr/>
        </p:nvSpPr>
        <p:spPr bwMode="auto">
          <a:xfrm>
            <a:off x="1112520" y="5337814"/>
            <a:ext cx="528433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Arial" panose="020B0604020202020204" pitchFamily="34" charset="0"/>
              </a:rPr>
              <a:t>Example:</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In the following </a:t>
            </a:r>
            <a:r>
              <a:rPr kumimoji="0" lang="en-US" altLang="en-US" sz="1800" b="0" i="0" u="none" strike="noStrike" cap="none" normalizeH="0" baseline="0" dirty="0" err="1" smtClean="0">
                <a:ln>
                  <a:noFill/>
                </a:ln>
                <a:solidFill>
                  <a:schemeClr val="tx1"/>
                </a:solidFill>
                <a:effectLst/>
                <a:latin typeface="Arial" panose="020B0604020202020204" pitchFamily="34" charset="0"/>
              </a:rPr>
              <a:t>example,StudID</a:t>
            </a:r>
            <a:r>
              <a:rPr kumimoji="0" lang="en-US" altLang="en-US" sz="1800" b="0" i="0" u="none" strike="noStrike" cap="none" normalizeH="0" baseline="0" dirty="0" smtClean="0">
                <a:ln>
                  <a:noFill/>
                </a:ln>
                <a:solidFill>
                  <a:schemeClr val="tx1"/>
                </a:solidFill>
                <a:effectLst/>
                <a:latin typeface="Arial" panose="020B0604020202020204" pitchFamily="34" charset="0"/>
              </a:rPr>
              <a:t> is a Primary Key. </a:t>
            </a:r>
          </a:p>
        </p:txBody>
      </p:sp>
    </p:spTree>
    <p:extLst>
      <p:ext uri="{BB962C8B-B14F-4D97-AF65-F5344CB8AC3E}">
        <p14:creationId xmlns:p14="http://schemas.microsoft.com/office/powerpoint/2010/main" val="27909206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the Alternate key?</a:t>
            </a:r>
            <a:br>
              <a:rPr lang="en-US" b="1" dirty="0" smtClean="0"/>
            </a:br>
            <a:endParaRPr lang="en-US" dirty="0"/>
          </a:p>
        </p:txBody>
      </p:sp>
      <p:sp>
        <p:nvSpPr>
          <p:cNvPr id="3" name="Content Placeholder 2"/>
          <p:cNvSpPr>
            <a:spLocks noGrp="1"/>
          </p:cNvSpPr>
          <p:nvPr>
            <p:ph idx="1"/>
          </p:nvPr>
        </p:nvSpPr>
        <p:spPr/>
        <p:txBody>
          <a:bodyPr/>
          <a:lstStyle/>
          <a:p>
            <a:r>
              <a:rPr lang="en-US" dirty="0" smtClean="0"/>
              <a:t>All the keys which are not primary key are called an alternate key. It is a candidate key which is currently not the primary key. However, A table may have single or multiple choices for the primary key. </a:t>
            </a:r>
          </a:p>
          <a:p>
            <a:r>
              <a:rPr lang="en-US" dirty="0" smtClean="0"/>
              <a:t>Example: In this table. </a:t>
            </a:r>
          </a:p>
          <a:p>
            <a:r>
              <a:rPr lang="en-US" dirty="0" err="1" smtClean="0"/>
              <a:t>StudID</a:t>
            </a:r>
            <a:r>
              <a:rPr lang="en-US" dirty="0" smtClean="0"/>
              <a:t>, Roll No, Email are qualified to become a primary key. But since </a:t>
            </a:r>
            <a:r>
              <a:rPr lang="en-US" dirty="0" err="1" smtClean="0"/>
              <a:t>StudID</a:t>
            </a:r>
            <a:r>
              <a:rPr lang="en-US" dirty="0" smtClean="0"/>
              <a:t> is the primary key, Roll No, Email becomes the alternative key. </a:t>
            </a:r>
          </a:p>
          <a:p>
            <a:endParaRPr lang="en-US" dirty="0"/>
          </a:p>
        </p:txBody>
      </p:sp>
    </p:spTree>
    <p:extLst>
      <p:ext uri="{BB962C8B-B14F-4D97-AF65-F5344CB8AC3E}">
        <p14:creationId xmlns:p14="http://schemas.microsoft.com/office/powerpoint/2010/main" val="2311265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What is a Candidate Key?</a:t>
            </a:r>
          </a:p>
          <a:p>
            <a:r>
              <a:rPr lang="en-US" dirty="0" smtClean="0"/>
              <a:t>A super key with no repeated attribute is called candidate key.</a:t>
            </a:r>
          </a:p>
          <a:p>
            <a:r>
              <a:rPr lang="en-US" b="1" dirty="0" smtClean="0"/>
              <a:t>Properties of Candidate key:</a:t>
            </a:r>
            <a:r>
              <a:rPr lang="en-US" dirty="0" smtClean="0"/>
              <a:t> </a:t>
            </a:r>
          </a:p>
          <a:p>
            <a:r>
              <a:rPr lang="en-US" dirty="0" smtClean="0"/>
              <a:t>It must contain unique values</a:t>
            </a:r>
          </a:p>
          <a:p>
            <a:r>
              <a:rPr lang="en-US" dirty="0" smtClean="0"/>
              <a:t>Candidate key may have multiple attributes</a:t>
            </a:r>
          </a:p>
          <a:p>
            <a:r>
              <a:rPr lang="en-US" dirty="0" smtClean="0"/>
              <a:t>Must not contain null values</a:t>
            </a:r>
          </a:p>
          <a:p>
            <a:r>
              <a:rPr lang="en-US" dirty="0" smtClean="0"/>
              <a:t>It should contain minimum fields to ensure uniqueness</a:t>
            </a:r>
          </a:p>
          <a:p>
            <a:r>
              <a:rPr lang="en-US" dirty="0" smtClean="0"/>
              <a:t>Uniquely identify each record in a table</a:t>
            </a:r>
          </a:p>
          <a:p>
            <a:endParaRPr lang="en-US" dirty="0"/>
          </a:p>
        </p:txBody>
      </p:sp>
    </p:spTree>
    <p:extLst>
      <p:ext uri="{BB962C8B-B14F-4D97-AF65-F5344CB8AC3E}">
        <p14:creationId xmlns:p14="http://schemas.microsoft.com/office/powerpoint/2010/main" val="3860023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smtClean="0"/>
              <a:t>What is the Foreign key?</a:t>
            </a:r>
          </a:p>
          <a:p>
            <a:r>
              <a:rPr lang="en-US" dirty="0" smtClean="0"/>
              <a:t>A foreign key is a column which is added to create a relationship with another table. Foreign keys help us to maintain data integrity and also allows navigation between two different instances of an entity. Every relationship in the model needs to be supported by a foreign key. </a:t>
            </a:r>
          </a:p>
          <a:p>
            <a:r>
              <a:rPr lang="en-US" b="1" dirty="0" smtClean="0"/>
              <a:t>What is the Compound key?</a:t>
            </a:r>
          </a:p>
          <a:p>
            <a:r>
              <a:rPr lang="en-US" dirty="0" smtClean="0"/>
              <a:t>Compound key has many fields which allow you to uniquely recognize a specific record. It is possible that each column may be not unique by itself within the database. However, when combined with the other column or columns the combination of composite keys become unique. </a:t>
            </a:r>
          </a:p>
          <a:p>
            <a:endParaRPr lang="en-US" dirty="0"/>
          </a:p>
        </p:txBody>
      </p:sp>
    </p:spTree>
    <p:extLst>
      <p:ext uri="{BB962C8B-B14F-4D97-AF65-F5344CB8AC3E}">
        <p14:creationId xmlns:p14="http://schemas.microsoft.com/office/powerpoint/2010/main" val="2415643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946</Words>
  <Application>Microsoft Office PowerPoint</Application>
  <PresentationFormat>Widescreen</PresentationFormat>
  <Paragraphs>123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KEYS</vt:lpstr>
      <vt:lpstr>What are keys?</vt:lpstr>
      <vt:lpstr>Why we need a Key? </vt:lpstr>
      <vt:lpstr>Various Keys in Database Management System </vt:lpstr>
      <vt:lpstr>What is the Super key? </vt:lpstr>
      <vt:lpstr>What is a Primary Key? </vt:lpstr>
      <vt:lpstr>What is the Alternate key? </vt:lpstr>
      <vt:lpstr>PowerPoint Presentation</vt:lpstr>
      <vt:lpstr>PowerPoint Presentation</vt:lpstr>
      <vt:lpstr>PowerPoint Presentation</vt:lpstr>
      <vt:lpstr>PowerPoint Presentation</vt:lpstr>
      <vt:lpstr>PowerPoint Presentation</vt:lpstr>
    </vt:vector>
  </TitlesOfParts>
  <Company>TEMAOS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KEYS</dc:title>
  <dc:creator>Windows User</dc:creator>
  <cp:lastModifiedBy>Windows User</cp:lastModifiedBy>
  <cp:revision>2</cp:revision>
  <dcterms:created xsi:type="dcterms:W3CDTF">2020-01-13T12:49:32Z</dcterms:created>
  <dcterms:modified xsi:type="dcterms:W3CDTF">2020-01-13T13:02:41Z</dcterms:modified>
</cp:coreProperties>
</file>