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61" r:id="rId28"/>
    <p:sldId id="262" r:id="rId29"/>
    <p:sldId id="263" r:id="rId3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33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6B20-5EA2-4542-BC06-0487299B3DFE}" type="datetimeFigureOut">
              <a:rPr lang="bg-BG" smtClean="0"/>
              <a:t>24.11.2020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2C2D-F00B-4962-81A5-9EDA943652CC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51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6B20-5EA2-4542-BC06-0487299B3DFE}" type="datetimeFigureOut">
              <a:rPr lang="bg-BG" smtClean="0"/>
              <a:t>24.11.2020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2C2D-F00B-4962-81A5-9EDA943652C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448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6B20-5EA2-4542-BC06-0487299B3DFE}" type="datetimeFigureOut">
              <a:rPr lang="bg-BG" smtClean="0"/>
              <a:t>24.11.2020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2C2D-F00B-4962-81A5-9EDA943652C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905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6B20-5EA2-4542-BC06-0487299B3DFE}" type="datetimeFigureOut">
              <a:rPr lang="bg-BG" smtClean="0"/>
              <a:t>24.11.2020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2C2D-F00B-4962-81A5-9EDA943652C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110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6B20-5EA2-4542-BC06-0487299B3DFE}" type="datetimeFigureOut">
              <a:rPr lang="bg-BG" smtClean="0"/>
              <a:t>24.11.2020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2C2D-F00B-4962-81A5-9EDA943652CC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91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6B20-5EA2-4542-BC06-0487299B3DFE}" type="datetimeFigureOut">
              <a:rPr lang="bg-BG" smtClean="0"/>
              <a:t>24.11.2020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2C2D-F00B-4962-81A5-9EDA943652C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720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6B20-5EA2-4542-BC06-0487299B3DFE}" type="datetimeFigureOut">
              <a:rPr lang="bg-BG" smtClean="0"/>
              <a:t>24.11.2020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2C2D-F00B-4962-81A5-9EDA943652C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762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6B20-5EA2-4542-BC06-0487299B3DFE}" type="datetimeFigureOut">
              <a:rPr lang="bg-BG" smtClean="0"/>
              <a:t>24.11.2020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2C2D-F00B-4962-81A5-9EDA943652C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776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6B20-5EA2-4542-BC06-0487299B3DFE}" type="datetimeFigureOut">
              <a:rPr lang="bg-BG" smtClean="0"/>
              <a:t>24.11.2020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2C2D-F00B-4962-81A5-9EDA943652C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249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5D86B20-5EA2-4542-BC06-0487299B3DFE}" type="datetimeFigureOut">
              <a:rPr lang="bg-BG" smtClean="0"/>
              <a:t>24.11.2020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862C2D-F00B-4962-81A5-9EDA943652C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4085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6B20-5EA2-4542-BC06-0487299B3DFE}" type="datetimeFigureOut">
              <a:rPr lang="bg-BG" smtClean="0"/>
              <a:t>24.11.2020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2C2D-F00B-4962-81A5-9EDA943652C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406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D86B20-5EA2-4542-BC06-0487299B3DFE}" type="datetimeFigureOut">
              <a:rPr lang="bg-BG" smtClean="0"/>
              <a:t>24.11.2020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862C2D-F00B-4962-81A5-9EDA943652CC}" type="slidenum">
              <a:rPr lang="bg-BG" smtClean="0"/>
              <a:t>‹#›</a:t>
            </a:fld>
            <a:endParaRPr lang="bg-BG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06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234" y="548680"/>
            <a:ext cx="8284230" cy="5400600"/>
          </a:xfrm>
        </p:spPr>
        <p:txBody>
          <a:bodyPr>
            <a:normAutofit/>
          </a:bodyPr>
          <a:lstStyle/>
          <a:p>
            <a:r>
              <a:rPr lang="bg-BG" sz="4400" b="1" dirty="0"/>
              <a:t>Оценка на риска на работното място. </a:t>
            </a:r>
            <a:r>
              <a:rPr lang="bg-BG" sz="4400" b="1" dirty="0" smtClean="0"/>
              <a:t/>
            </a:r>
            <a:br>
              <a:rPr lang="bg-BG" sz="4400" b="1" dirty="0" smtClean="0"/>
            </a:br>
            <a:r>
              <a:rPr lang="bg-BG" sz="4400" b="1" dirty="0" smtClean="0"/>
              <a:t/>
            </a:r>
            <a:br>
              <a:rPr lang="bg-BG" sz="4400" b="1" dirty="0" smtClean="0"/>
            </a:br>
            <a:r>
              <a:rPr lang="bg-BG" sz="4400" b="1" dirty="0" smtClean="0"/>
              <a:t>Физиологична </a:t>
            </a:r>
            <a:r>
              <a:rPr lang="bg-BG" sz="4400" b="1" dirty="0"/>
              <a:t>и ергономична характеристика на професията медицински </a:t>
            </a:r>
            <a:r>
              <a:rPr lang="bg-BG" sz="4400" b="1" dirty="0" smtClean="0"/>
              <a:t>козметик.</a:t>
            </a:r>
            <a:r>
              <a:rPr lang="bg-BG" b="1" dirty="0"/>
              <a:t/>
            </a:r>
            <a:br>
              <a:rPr lang="bg-BG" b="1" dirty="0"/>
            </a:b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399355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20689"/>
            <a:ext cx="7315200" cy="5688672"/>
          </a:xfrm>
        </p:spPr>
        <p:txBody>
          <a:bodyPr>
            <a:normAutofit lnSpcReduction="10000"/>
          </a:bodyPr>
          <a:lstStyle/>
          <a:p>
            <a:pPr marL="502920" indent="-457200">
              <a:buAutoNum type="arabicPeriod"/>
            </a:pPr>
            <a:r>
              <a:rPr lang="bg-BG" sz="2400" b="1" i="1" dirty="0" smtClean="0"/>
              <a:t>За </a:t>
            </a:r>
            <a:r>
              <a:rPr lang="bg-BG" sz="2400" b="1" i="1" dirty="0"/>
              <a:t>показател „прилагано физическо усилие</a:t>
            </a:r>
            <a:r>
              <a:rPr lang="bg-BG" sz="2400" b="1" i="1" dirty="0" smtClean="0"/>
              <a:t>”</a:t>
            </a:r>
            <a:r>
              <a:rPr lang="bg-BG" sz="2400" dirty="0" smtClean="0"/>
              <a:t>:</a:t>
            </a:r>
            <a:endParaRPr lang="en-US" sz="2400" dirty="0" smtClean="0"/>
          </a:p>
          <a:p>
            <a:pPr marL="45720" indent="0">
              <a:buNone/>
            </a:pPr>
            <a:endParaRPr lang="bg-BG" sz="2400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bg-BG" sz="2400" dirty="0"/>
              <a:t>времетраене (продължителност) и повторяемост на работата</a:t>
            </a:r>
            <a:r>
              <a:rPr lang="bg-BG" sz="2400" dirty="0" smtClean="0"/>
              <a:t>;</a:t>
            </a:r>
            <a:endParaRPr lang="en-US" sz="2400" dirty="0" smtClean="0"/>
          </a:p>
          <a:p>
            <a:pPr lvl="0">
              <a:buFont typeface="Wingdings" panose="05000000000000000000" pitchFamily="2" charset="2"/>
              <a:buChar char="§"/>
            </a:pPr>
            <a:endParaRPr lang="bg-BG" sz="2400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bg-BG" sz="2400" dirty="0"/>
              <a:t>разстояние от тялото, разстояние на достигане, разстояние на пренасяне на тежестта</a:t>
            </a:r>
            <a:r>
              <a:rPr lang="bg-BG" sz="2400" dirty="0" smtClean="0"/>
              <a:t>;</a:t>
            </a:r>
            <a:endParaRPr lang="en-US" sz="2400" dirty="0" smtClean="0"/>
          </a:p>
          <a:p>
            <a:pPr lvl="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lvl="0">
              <a:buFont typeface="Wingdings" panose="05000000000000000000" pitchFamily="2" charset="2"/>
              <a:buChar char="§"/>
            </a:pPr>
            <a:r>
              <a:rPr lang="bg-BG" sz="2400" dirty="0" smtClean="0"/>
              <a:t>работна </a:t>
            </a:r>
            <a:r>
              <a:rPr lang="bg-BG" sz="2400" dirty="0"/>
              <a:t>поза (стояща или седяща, навеждане и извиване на тялото, протягане на високо, навеждане под нивото на коленете</a:t>
            </a:r>
            <a:r>
              <a:rPr lang="bg-BG" sz="2400" dirty="0" smtClean="0"/>
              <a:t>);</a:t>
            </a:r>
            <a:endParaRPr lang="en-US" sz="2400" dirty="0" smtClean="0"/>
          </a:p>
          <a:p>
            <a:pPr lvl="0">
              <a:buFont typeface="Wingdings" panose="05000000000000000000" pitchFamily="2" charset="2"/>
              <a:buChar char="§"/>
            </a:pPr>
            <a:endParaRPr lang="bg-BG" sz="2400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bg-BG" sz="2400" dirty="0"/>
              <a:t>наложен темп на работа (недостатъчни паузи и време на възстановяване).</a:t>
            </a:r>
          </a:p>
          <a:p>
            <a:pPr marL="4572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5915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548681"/>
            <a:ext cx="7546032" cy="576068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bg-BG" dirty="0"/>
              <a:t>2.</a:t>
            </a:r>
            <a:r>
              <a:rPr lang="bg-BG" b="1" dirty="0"/>
              <a:t> </a:t>
            </a:r>
            <a:r>
              <a:rPr lang="bg-BG" b="1" i="1" dirty="0"/>
              <a:t>За показател „параметри на товара</a:t>
            </a:r>
            <a:r>
              <a:rPr lang="bg-BG" b="1" i="1" dirty="0" smtClean="0"/>
              <a:t>”</a:t>
            </a:r>
            <a:r>
              <a:rPr lang="bg-BG" dirty="0" smtClean="0"/>
              <a:t>:</a:t>
            </a:r>
            <a:endParaRPr lang="en-US" dirty="0" smtClean="0"/>
          </a:p>
          <a:p>
            <a:pPr marL="45720" indent="0">
              <a:buNone/>
            </a:pPr>
            <a:endParaRPr lang="bg-BG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bg-BG" dirty="0"/>
              <a:t>тегло на товара;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dirty="0"/>
              <a:t>форма и </a:t>
            </a:r>
            <a:r>
              <a:rPr lang="ru-RU" dirty="0" err="1"/>
              <a:t>големина</a:t>
            </a:r>
            <a:r>
              <a:rPr lang="ru-RU" dirty="0"/>
              <a:t> (</a:t>
            </a:r>
            <a:r>
              <a:rPr lang="ru-RU" dirty="0" err="1"/>
              <a:t>голям</a:t>
            </a:r>
            <a:r>
              <a:rPr lang="ru-RU" dirty="0"/>
              <a:t>, </a:t>
            </a:r>
            <a:r>
              <a:rPr lang="ru-RU" dirty="0" err="1"/>
              <a:t>малък</a:t>
            </a:r>
            <a:r>
              <a:rPr lang="ru-RU" dirty="0"/>
              <a:t> и неудобен за </a:t>
            </a:r>
            <a:r>
              <a:rPr lang="ru-RU" dirty="0" err="1"/>
              <a:t>хващане</a:t>
            </a:r>
            <a:r>
              <a:rPr lang="ru-RU" dirty="0"/>
              <a:t>);</a:t>
            </a:r>
            <a:endParaRPr lang="bg-BG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ru-RU" dirty="0" err="1"/>
              <a:t>опасност</a:t>
            </a:r>
            <a:r>
              <a:rPr lang="ru-RU" dirty="0"/>
              <a:t> (с остри </a:t>
            </a:r>
            <a:r>
              <a:rPr lang="ru-RU" dirty="0" err="1"/>
              <a:t>ръбове</a:t>
            </a:r>
            <a:r>
              <a:rPr lang="ru-RU" dirty="0"/>
              <a:t>, </a:t>
            </a:r>
            <a:r>
              <a:rPr lang="ru-RU" dirty="0" err="1"/>
              <a:t>хлъзгащ</a:t>
            </a:r>
            <a:r>
              <a:rPr lang="ru-RU" dirty="0"/>
              <a:t> се, без </a:t>
            </a:r>
            <a:r>
              <a:rPr lang="ru-RU" dirty="0" err="1"/>
              <a:t>ръкохватки</a:t>
            </a:r>
            <a:r>
              <a:rPr lang="ru-RU" dirty="0"/>
              <a:t>, нестабилен, с </a:t>
            </a:r>
            <a:r>
              <a:rPr lang="ru-RU" dirty="0" err="1"/>
              <a:t>местещо</a:t>
            </a:r>
            <a:r>
              <a:rPr lang="ru-RU" dirty="0"/>
              <a:t> се </a:t>
            </a:r>
            <a:r>
              <a:rPr lang="ru-RU" dirty="0" err="1"/>
              <a:t>съдържание</a:t>
            </a:r>
            <a:r>
              <a:rPr lang="ru-RU" dirty="0"/>
              <a:t>).</a:t>
            </a:r>
            <a:endParaRPr lang="bg-BG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ru-RU" dirty="0" smtClean="0"/>
              <a:t>3</a:t>
            </a:r>
            <a:r>
              <a:rPr lang="ru-RU" dirty="0"/>
              <a:t>.</a:t>
            </a:r>
            <a:r>
              <a:rPr lang="ru-RU" b="1" dirty="0"/>
              <a:t> </a:t>
            </a:r>
            <a:r>
              <a:rPr lang="ru-RU" b="1" i="1" dirty="0"/>
              <a:t>За </a:t>
            </a:r>
            <a:r>
              <a:rPr lang="ru-RU" b="1" i="1" dirty="0" err="1"/>
              <a:t>показател</a:t>
            </a:r>
            <a:r>
              <a:rPr lang="ru-RU" b="1" i="1" dirty="0"/>
              <a:t> „условия на работа</a:t>
            </a:r>
            <a:r>
              <a:rPr lang="ru-RU" b="1" i="1" dirty="0" smtClean="0"/>
              <a:t>”</a:t>
            </a:r>
            <a:r>
              <a:rPr lang="ru-RU" dirty="0" smtClean="0"/>
              <a:t>:</a:t>
            </a:r>
            <a:endParaRPr lang="en-US" dirty="0" smtClean="0"/>
          </a:p>
          <a:p>
            <a:pPr marL="45720" indent="0">
              <a:buNone/>
            </a:pPr>
            <a:endParaRPr lang="bg-BG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bg-BG" dirty="0"/>
              <a:t>работно пространство (недостатъчно, неудобно);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dirty="0" err="1"/>
              <a:t>опорна</a:t>
            </a:r>
            <a:r>
              <a:rPr lang="ru-RU" dirty="0"/>
              <a:t> </a:t>
            </a:r>
            <a:r>
              <a:rPr lang="ru-RU" dirty="0" err="1"/>
              <a:t>повърхност</a:t>
            </a:r>
            <a:r>
              <a:rPr lang="ru-RU" dirty="0"/>
              <a:t> (</a:t>
            </a:r>
            <a:r>
              <a:rPr lang="ru-RU" dirty="0" err="1"/>
              <a:t>неподходящи</a:t>
            </a:r>
            <a:r>
              <a:rPr lang="ru-RU" dirty="0"/>
              <a:t> </a:t>
            </a:r>
            <a:r>
              <a:rPr lang="ru-RU" dirty="0" err="1"/>
              <a:t>подове</a:t>
            </a:r>
            <a:r>
              <a:rPr lang="ru-RU" dirty="0"/>
              <a:t> – </a:t>
            </a:r>
            <a:r>
              <a:rPr lang="ru-RU" dirty="0" err="1"/>
              <a:t>хлъзгави</a:t>
            </a:r>
            <a:r>
              <a:rPr lang="ru-RU" dirty="0"/>
              <a:t>, </a:t>
            </a:r>
            <a:r>
              <a:rPr lang="ru-RU" dirty="0" err="1"/>
              <a:t>неравни</a:t>
            </a:r>
            <a:r>
              <a:rPr lang="ru-RU" dirty="0"/>
              <a:t>, </a:t>
            </a:r>
            <a:r>
              <a:rPr lang="ru-RU" dirty="0" err="1"/>
              <a:t>нестабилни</a:t>
            </a:r>
            <a:r>
              <a:rPr lang="ru-RU" dirty="0"/>
              <a:t>, наличие на препятствия – </a:t>
            </a:r>
            <a:r>
              <a:rPr lang="ru-RU" dirty="0" err="1"/>
              <a:t>стълби</a:t>
            </a:r>
            <a:r>
              <a:rPr lang="ru-RU" dirty="0"/>
              <a:t>, </a:t>
            </a:r>
            <a:r>
              <a:rPr lang="ru-RU" dirty="0" err="1"/>
              <a:t>прагове</a:t>
            </a:r>
            <a:r>
              <a:rPr lang="ru-RU" dirty="0"/>
              <a:t>);</a:t>
            </a:r>
            <a:endParaRPr lang="bg-BG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ru-RU" dirty="0"/>
              <a:t>микроклимат (</a:t>
            </a:r>
            <a:r>
              <a:rPr lang="bg-BG" dirty="0"/>
              <a:t>неблагоприятна</a:t>
            </a:r>
            <a:r>
              <a:rPr lang="ru-RU" dirty="0"/>
              <a:t> температура, </a:t>
            </a:r>
            <a:r>
              <a:rPr lang="ru-RU" dirty="0" err="1"/>
              <a:t>висока</a:t>
            </a:r>
            <a:r>
              <a:rPr lang="ru-RU" dirty="0"/>
              <a:t> </a:t>
            </a:r>
            <a:r>
              <a:rPr lang="ru-RU" dirty="0" err="1"/>
              <a:t>относителна</a:t>
            </a:r>
            <a:r>
              <a:rPr lang="ru-RU" dirty="0"/>
              <a:t> </a:t>
            </a:r>
            <a:r>
              <a:rPr lang="ru-RU" dirty="0" err="1"/>
              <a:t>влажност</a:t>
            </a:r>
            <a:r>
              <a:rPr lang="ru-RU" dirty="0"/>
              <a:t> и </a:t>
            </a:r>
            <a:r>
              <a:rPr lang="ru-RU" dirty="0" err="1"/>
              <a:t>скорост</a:t>
            </a:r>
            <a:r>
              <a:rPr lang="ru-RU" dirty="0"/>
              <a:t> на движение на </a:t>
            </a:r>
            <a:r>
              <a:rPr lang="ru-RU" dirty="0" err="1"/>
              <a:t>въздуха</a:t>
            </a:r>
            <a:r>
              <a:rPr lang="ru-RU" dirty="0"/>
              <a:t>);</a:t>
            </a:r>
            <a:endParaRPr lang="bg-BG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bg-BG" dirty="0"/>
              <a:t>осветление (неподходящо или недостатъчно).</a:t>
            </a:r>
          </a:p>
          <a:p>
            <a:pPr marL="4572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51782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548681"/>
            <a:ext cx="7474024" cy="57606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2400" dirty="0"/>
              <a:t>4.</a:t>
            </a:r>
            <a:r>
              <a:rPr lang="ru-RU" sz="2400" b="1" dirty="0"/>
              <a:t> </a:t>
            </a:r>
            <a:r>
              <a:rPr lang="ru-RU" sz="2400" b="1" i="1" dirty="0"/>
              <a:t>За </a:t>
            </a:r>
            <a:r>
              <a:rPr lang="ru-RU" sz="2400" b="1" i="1" dirty="0" err="1"/>
              <a:t>показател</a:t>
            </a:r>
            <a:r>
              <a:rPr lang="ru-RU" sz="2400" b="1" i="1" dirty="0"/>
              <a:t> „</a:t>
            </a:r>
            <a:r>
              <a:rPr lang="ru-RU" sz="2400" b="1" i="1" dirty="0" err="1"/>
              <a:t>индивидуални</a:t>
            </a:r>
            <a:r>
              <a:rPr lang="ru-RU" sz="2400" b="1" i="1" dirty="0"/>
              <a:t> </a:t>
            </a:r>
            <a:r>
              <a:rPr lang="ru-RU" sz="2400" b="1" i="1" dirty="0" err="1"/>
              <a:t>фактори</a:t>
            </a:r>
            <a:r>
              <a:rPr lang="ru-RU" sz="2400" b="1" i="1" dirty="0" smtClean="0"/>
              <a:t>”</a:t>
            </a:r>
            <a:r>
              <a:rPr lang="ru-RU" sz="2400" dirty="0" smtClean="0"/>
              <a:t>:</a:t>
            </a:r>
            <a:endParaRPr lang="en-US" sz="2400" dirty="0" smtClean="0"/>
          </a:p>
          <a:p>
            <a:pPr marL="45720" indent="0">
              <a:buNone/>
            </a:pPr>
            <a:endParaRPr lang="bg-BG" sz="2400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ru-RU" sz="2400" dirty="0" err="1"/>
              <a:t>физиологични</a:t>
            </a:r>
            <a:r>
              <a:rPr lang="ru-RU" sz="2400" dirty="0"/>
              <a:t> </a:t>
            </a:r>
            <a:r>
              <a:rPr lang="ru-RU" sz="2400" dirty="0" err="1"/>
              <a:t>параметри</a:t>
            </a:r>
            <a:r>
              <a:rPr lang="ru-RU" sz="2400" dirty="0"/>
              <a:t> – </a:t>
            </a:r>
            <a:r>
              <a:rPr lang="ru-RU" sz="2400" dirty="0" err="1"/>
              <a:t>възраст</a:t>
            </a:r>
            <a:r>
              <a:rPr lang="ru-RU" sz="2400" dirty="0"/>
              <a:t>, пол, </a:t>
            </a:r>
            <a:r>
              <a:rPr lang="ru-RU" sz="2400" dirty="0" err="1"/>
              <a:t>ръст</a:t>
            </a:r>
            <a:r>
              <a:rPr lang="ru-RU" sz="2400" dirty="0"/>
              <a:t>, </a:t>
            </a:r>
            <a:r>
              <a:rPr lang="bg-BG" sz="2400" dirty="0"/>
              <a:t>телесна маса</a:t>
            </a:r>
            <a:r>
              <a:rPr lang="ru-RU" sz="2400" dirty="0"/>
              <a:t>, </a:t>
            </a:r>
            <a:r>
              <a:rPr lang="ru-RU" sz="2400" dirty="0" err="1"/>
              <a:t>мускулна</a:t>
            </a:r>
            <a:r>
              <a:rPr lang="ru-RU" sz="2400" dirty="0"/>
              <a:t> сила, </a:t>
            </a:r>
            <a:r>
              <a:rPr lang="ru-RU" sz="2400" dirty="0" err="1"/>
              <a:t>здравословно</a:t>
            </a:r>
            <a:r>
              <a:rPr lang="ru-RU" sz="2400" dirty="0"/>
              <a:t> </a:t>
            </a:r>
            <a:r>
              <a:rPr lang="ru-RU" sz="2400" dirty="0" err="1"/>
              <a:t>състояние</a:t>
            </a:r>
            <a:r>
              <a:rPr lang="ru-RU" sz="2400" dirty="0"/>
              <a:t>;</a:t>
            </a:r>
            <a:endParaRPr lang="bg-BG" sz="2400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ru-RU" sz="2400" dirty="0"/>
              <a:t>риск за </a:t>
            </a:r>
            <a:r>
              <a:rPr lang="ru-RU" sz="2400" dirty="0" err="1"/>
              <a:t>бременни</a:t>
            </a:r>
            <a:r>
              <a:rPr lang="ru-RU" sz="2400" dirty="0"/>
              <a:t> и лица </a:t>
            </a:r>
            <a:r>
              <a:rPr lang="ru-RU" sz="2400" dirty="0" err="1"/>
              <a:t>със</a:t>
            </a:r>
            <a:r>
              <a:rPr lang="ru-RU" sz="2400" dirty="0"/>
              <a:t> </a:t>
            </a:r>
            <a:r>
              <a:rPr lang="ru-RU" sz="2400" dirty="0" err="1"/>
              <a:t>здравословни</a:t>
            </a:r>
            <a:r>
              <a:rPr lang="ru-RU" sz="2400" dirty="0"/>
              <a:t> </a:t>
            </a:r>
            <a:r>
              <a:rPr lang="ru-RU" sz="2400" dirty="0" err="1"/>
              <a:t>проблеми</a:t>
            </a:r>
            <a:r>
              <a:rPr lang="ru-RU" sz="2400" dirty="0"/>
              <a:t>;</a:t>
            </a:r>
            <a:endParaRPr lang="bg-BG" sz="2400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ru-RU" sz="2400" dirty="0"/>
              <a:t>информация и обучение за добра техника на работа;</a:t>
            </a:r>
            <a:endParaRPr lang="bg-BG" sz="2400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ru-RU" sz="2400" dirty="0"/>
              <a:t>опит и умения за </a:t>
            </a:r>
            <a:r>
              <a:rPr lang="ru-RU" sz="2400" dirty="0" err="1"/>
              <a:t>извършване</a:t>
            </a:r>
            <a:r>
              <a:rPr lang="ru-RU" sz="2400" dirty="0"/>
              <a:t> на работа;</a:t>
            </a:r>
            <a:endParaRPr lang="bg-BG" sz="2400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ru-RU" sz="2400" dirty="0" err="1"/>
              <a:t>лични</a:t>
            </a:r>
            <a:r>
              <a:rPr lang="ru-RU" sz="2400" dirty="0"/>
              <a:t> </a:t>
            </a:r>
            <a:r>
              <a:rPr lang="ru-RU" sz="2400" dirty="0" err="1"/>
              <a:t>предпазни</a:t>
            </a:r>
            <a:r>
              <a:rPr lang="ru-RU" sz="2400" dirty="0"/>
              <a:t> средства и </a:t>
            </a:r>
            <a:r>
              <a:rPr lang="ru-RU" sz="2400" dirty="0" err="1"/>
              <a:t>специално</a:t>
            </a:r>
            <a:r>
              <a:rPr lang="ru-RU" sz="2400" dirty="0"/>
              <a:t> </a:t>
            </a:r>
            <a:r>
              <a:rPr lang="ru-RU" sz="2400" dirty="0" err="1"/>
              <a:t>работно</a:t>
            </a:r>
            <a:r>
              <a:rPr lang="ru-RU" sz="2400" dirty="0"/>
              <a:t> облекло.</a:t>
            </a:r>
            <a:endParaRPr lang="bg-BG" sz="2400" dirty="0"/>
          </a:p>
          <a:p>
            <a:pPr marL="45720" indent="0">
              <a:buNone/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648284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4665"/>
            <a:ext cx="7315200" cy="864095"/>
          </a:xfrm>
        </p:spPr>
        <p:txBody>
          <a:bodyPr>
            <a:normAutofit/>
          </a:bodyPr>
          <a:lstStyle/>
          <a:p>
            <a:r>
              <a:rPr lang="bg-BG" sz="2400" b="1" dirty="0"/>
              <a:t>Примерна о</a:t>
            </a:r>
            <a:r>
              <a:rPr lang="ru-RU" sz="2400" b="1" dirty="0" err="1"/>
              <a:t>ценка</a:t>
            </a:r>
            <a:r>
              <a:rPr lang="ru-RU" sz="2400" b="1" dirty="0"/>
              <a:t> на риска при </a:t>
            </a:r>
            <a:r>
              <a:rPr lang="ru-RU" sz="2400" b="1" dirty="0" err="1"/>
              <a:t>ръчна</a:t>
            </a:r>
            <a:r>
              <a:rPr lang="ru-RU" sz="2400" b="1" dirty="0"/>
              <a:t> работа с </a:t>
            </a:r>
            <a:r>
              <a:rPr lang="ru-RU" sz="2400" b="1" dirty="0" err="1"/>
              <a:t>тежести</a:t>
            </a:r>
            <a:r>
              <a:rPr lang="ru-RU" sz="2400" b="1" dirty="0"/>
              <a:t>: показатели и </a:t>
            </a:r>
            <a:r>
              <a:rPr lang="ru-RU" sz="2400" b="1" dirty="0" smtClean="0"/>
              <a:t>характеристики</a:t>
            </a:r>
            <a:endParaRPr lang="bg-BG" sz="2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550387"/>
              </p:ext>
            </p:extLst>
          </p:nvPr>
        </p:nvGraphicFramePr>
        <p:xfrm>
          <a:off x="971600" y="1412775"/>
          <a:ext cx="7344816" cy="496855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386971"/>
                <a:gridCol w="3957845"/>
              </a:tblGrid>
              <a:tr h="3032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 b="1" dirty="0">
                          <a:effectLst/>
                          <a:latin typeface="Times New Roman"/>
                          <a:ea typeface="Times New Roman"/>
                        </a:rPr>
                        <a:t>ПОКАЗАТЕЛИ</a:t>
                      </a:r>
                      <a:endParaRPr lang="bg-BG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48310">
                        <a:spcAft>
                          <a:spcPts val="0"/>
                        </a:spcAft>
                      </a:pPr>
                      <a:r>
                        <a:rPr lang="bg-BG" sz="1600" b="1" dirty="0">
                          <a:effectLst/>
                          <a:latin typeface="Times New Roman"/>
                          <a:ea typeface="Times New Roman"/>
                        </a:rPr>
                        <a:t>ХАРАКТЕРИСТИКИ (СТЕПЕН)</a:t>
                      </a:r>
                      <a:endParaRPr lang="bg-BG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53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  <a:latin typeface="Times New Roman"/>
                          <a:ea typeface="Times New Roman"/>
                        </a:rPr>
                        <a:t>1. Работна задача (извършвана дейност и прилагано физическо усилие)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  <a:latin typeface="Times New Roman"/>
                          <a:ea typeface="Times New Roman"/>
                        </a:rPr>
                        <a:t>    а) разстояние от тялото (разстояние на достигане)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  <a:latin typeface="Times New Roman"/>
                          <a:ea typeface="Times New Roman"/>
                        </a:rPr>
                        <a:t>    б) работна поза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  <a:latin typeface="Times New Roman"/>
                          <a:ea typeface="Times New Roman"/>
                        </a:rPr>
                        <a:t>    в) работни движения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  <a:latin typeface="Times New Roman"/>
                          <a:ea typeface="Times New Roman"/>
                        </a:rPr>
                        <a:t>- височина на вдигане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  <a:latin typeface="Times New Roman"/>
                          <a:ea typeface="Times New Roman"/>
                        </a:rPr>
                        <a:t>- разстояния на пренасяне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  <a:latin typeface="Times New Roman"/>
                          <a:ea typeface="Times New Roman"/>
                        </a:rPr>
                        <a:t>- вдигане отстрани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  <a:latin typeface="Times New Roman"/>
                          <a:ea typeface="Times New Roman"/>
                        </a:rPr>
                        <a:t>- вдигане с една ръка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  <a:latin typeface="Times New Roman"/>
                          <a:ea typeface="Times New Roman"/>
                        </a:rPr>
                        <a:t>г) честота на ръчната работа с тежести;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  <a:latin typeface="Times New Roman"/>
                          <a:ea typeface="Times New Roman"/>
                        </a:rPr>
                        <a:t>д) продължителност на ръчната работа с тежести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  <a:latin typeface="Times New Roman"/>
                          <a:ea typeface="Times New Roman"/>
                        </a:rPr>
                        <a:t>е) наложен темп на работа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  <a:latin typeface="Times New Roman"/>
                          <a:ea typeface="Times New Roman"/>
                        </a:rPr>
                        <a:t>ж) работа в група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  <a:latin typeface="Times New Roman"/>
                          <a:ea typeface="Times New Roman"/>
                        </a:rPr>
                        <a:t>з) утежняващи фактори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  <a:latin typeface="Times New Roman"/>
                          <a:ea typeface="Times New Roman"/>
                        </a:rPr>
                        <a:t>- риск от неочаквано напрежение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  <a:latin typeface="Times New Roman"/>
                          <a:ea typeface="Times New Roman"/>
                        </a:rPr>
                        <a:t>- ускорение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  <a:latin typeface="Times New Roman"/>
                          <a:ea typeface="Times New Roman"/>
                        </a:rPr>
                        <a:t>- вибрации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45720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45720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а) </a:t>
                      </a:r>
                      <a:r>
                        <a:rPr lang="ru-RU" sz="1400" dirty="0" err="1">
                          <a:effectLst/>
                          <a:latin typeface="Times New Roman"/>
                          <a:ea typeface="Times New Roman"/>
                        </a:rPr>
                        <a:t>разстояние</a:t>
                      </a: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/>
                          <a:ea typeface="Times New Roman"/>
                        </a:rPr>
                        <a:t>близо</a:t>
                      </a: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 до </a:t>
                      </a:r>
                      <a:r>
                        <a:rPr lang="ru-RU" sz="1400" dirty="0" err="1">
                          <a:effectLst/>
                          <a:latin typeface="Times New Roman"/>
                          <a:ea typeface="Times New Roman"/>
                        </a:rPr>
                        <a:t>тялото</a:t>
                      </a: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 - </a:t>
                      </a:r>
                      <a:r>
                        <a:rPr lang="ru-RU" sz="1400" dirty="0" err="1">
                          <a:effectLst/>
                          <a:latin typeface="Times New Roman"/>
                          <a:ea typeface="Times New Roman"/>
                        </a:rPr>
                        <a:t>инструментът</a:t>
                      </a: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 е на около 15 – 20 см от </a:t>
                      </a:r>
                      <a:r>
                        <a:rPr lang="ru-RU" sz="1400" dirty="0" err="1">
                          <a:effectLst/>
                          <a:latin typeface="Times New Roman"/>
                          <a:ea typeface="Times New Roman"/>
                        </a:rPr>
                        <a:t>тялото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45720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б) стояща </a:t>
                      </a:r>
                      <a:r>
                        <a:rPr lang="ru-RU" sz="1400" dirty="0" err="1">
                          <a:effectLst/>
                          <a:latin typeface="Times New Roman"/>
                          <a:ea typeface="Times New Roman"/>
                        </a:rPr>
                        <a:t>работна</a:t>
                      </a: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 поза (с </a:t>
                      </a:r>
                      <a:r>
                        <a:rPr lang="ru-RU" sz="1400" dirty="0" err="1">
                          <a:effectLst/>
                          <a:latin typeface="Times New Roman"/>
                          <a:ea typeface="Times New Roman"/>
                        </a:rPr>
                        <a:t>малък</a:t>
                      </a: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 наклон </a:t>
                      </a:r>
                      <a:r>
                        <a:rPr lang="ru-RU" sz="1400" dirty="0" err="1">
                          <a:effectLst/>
                          <a:latin typeface="Times New Roman"/>
                          <a:ea typeface="Times New Roman"/>
                        </a:rPr>
                        <a:t>напред</a:t>
                      </a: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)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45720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в)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45720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- допустима </a:t>
                      </a:r>
                      <a:r>
                        <a:rPr lang="ru-RU" sz="1400" dirty="0" err="1">
                          <a:effectLst/>
                          <a:latin typeface="Times New Roman"/>
                          <a:ea typeface="Times New Roman"/>
                        </a:rPr>
                        <a:t>височина</a:t>
                      </a: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 на </a:t>
                      </a:r>
                      <a:r>
                        <a:rPr lang="ru-RU" sz="1400" dirty="0" err="1">
                          <a:effectLst/>
                          <a:latin typeface="Times New Roman"/>
                          <a:ea typeface="Times New Roman"/>
                        </a:rPr>
                        <a:t>вдигане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45720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- не се </a:t>
                      </a:r>
                      <a:r>
                        <a:rPr lang="ru-RU" sz="1400" dirty="0" err="1">
                          <a:effectLst/>
                          <a:latin typeface="Times New Roman"/>
                          <a:ea typeface="Times New Roman"/>
                        </a:rPr>
                        <a:t>налага</a:t>
                      </a: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45720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- </a:t>
                      </a:r>
                      <a:r>
                        <a:rPr lang="ru-RU" sz="1400" dirty="0" err="1">
                          <a:effectLst/>
                          <a:latin typeface="Times New Roman"/>
                          <a:ea typeface="Times New Roman"/>
                        </a:rPr>
                        <a:t>липсва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45720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- ограничено 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45720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г) не се </a:t>
                      </a:r>
                      <a:r>
                        <a:rPr lang="ru-RU" sz="1400" dirty="0" err="1">
                          <a:effectLst/>
                          <a:latin typeface="Times New Roman"/>
                          <a:ea typeface="Times New Roman"/>
                        </a:rPr>
                        <a:t>налага</a:t>
                      </a: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/>
                          <a:ea typeface="Times New Roman"/>
                        </a:rPr>
                        <a:t>често</a:t>
                      </a: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 и </a:t>
                      </a:r>
                      <a:r>
                        <a:rPr lang="ru-RU" sz="1400" dirty="0" err="1">
                          <a:effectLst/>
                          <a:latin typeface="Times New Roman"/>
                          <a:ea typeface="Times New Roman"/>
                        </a:rPr>
                        <a:t>продължително</a:t>
                      </a: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/>
                          <a:ea typeface="Times New Roman"/>
                        </a:rPr>
                        <a:t>време</a:t>
                      </a: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/>
                          <a:ea typeface="Times New Roman"/>
                        </a:rPr>
                        <a:t>ръчна</a:t>
                      </a: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 работа с </a:t>
                      </a:r>
                      <a:r>
                        <a:rPr lang="ru-RU" sz="1400" dirty="0" err="1">
                          <a:effectLst/>
                          <a:latin typeface="Times New Roman"/>
                          <a:ea typeface="Times New Roman"/>
                        </a:rPr>
                        <a:t>тежести</a:t>
                      </a: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45720"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  <a:latin typeface="Times New Roman"/>
                          <a:ea typeface="Times New Roman"/>
                        </a:rPr>
                        <a:t>д) до ½ от работното време</a:t>
                      </a:r>
                    </a:p>
                    <a:p>
                      <a:pPr marL="45720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45720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е) </a:t>
                      </a:r>
                      <a:r>
                        <a:rPr lang="ru-RU" sz="1400" dirty="0" err="1">
                          <a:effectLst/>
                          <a:latin typeface="Times New Roman"/>
                          <a:ea typeface="Times New Roman"/>
                        </a:rPr>
                        <a:t>липсва</a:t>
                      </a: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 наложен темп на работа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45720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ж) </a:t>
                      </a:r>
                      <a:r>
                        <a:rPr lang="ru-RU" sz="1400" dirty="0" err="1">
                          <a:effectLst/>
                          <a:latin typeface="Times New Roman"/>
                          <a:ea typeface="Times New Roman"/>
                        </a:rPr>
                        <a:t>работи</a:t>
                      </a: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 се на </a:t>
                      </a:r>
                      <a:r>
                        <a:rPr lang="ru-RU" sz="1400" dirty="0" err="1">
                          <a:effectLst/>
                          <a:latin typeface="Times New Roman"/>
                          <a:ea typeface="Times New Roman"/>
                        </a:rPr>
                        <a:t>достатъчна</a:t>
                      </a: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/>
                          <a:ea typeface="Times New Roman"/>
                        </a:rPr>
                        <a:t>площ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45720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з)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45720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- </a:t>
                      </a:r>
                      <a:r>
                        <a:rPr lang="ru-RU" sz="1400" dirty="0" err="1">
                          <a:effectLst/>
                          <a:latin typeface="Times New Roman"/>
                          <a:ea typeface="Times New Roman"/>
                        </a:rPr>
                        <a:t>стабилна</a:t>
                      </a: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/>
                          <a:ea typeface="Times New Roman"/>
                        </a:rPr>
                        <a:t>работна</a:t>
                      </a: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 поза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45720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- </a:t>
                      </a:r>
                      <a:r>
                        <a:rPr lang="ru-RU" sz="1400" dirty="0" err="1">
                          <a:effectLst/>
                          <a:latin typeface="Times New Roman"/>
                          <a:ea typeface="Times New Roman"/>
                        </a:rPr>
                        <a:t>липсва</a:t>
                      </a: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/>
                          <a:ea typeface="Times New Roman"/>
                        </a:rPr>
                        <a:t>опасност</a:t>
                      </a: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 от ускорение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45720"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  <a:latin typeface="Times New Roman"/>
                          <a:ea typeface="Times New Roman"/>
                        </a:rPr>
                        <a:t>- липсват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465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124665"/>
              </p:ext>
            </p:extLst>
          </p:nvPr>
        </p:nvGraphicFramePr>
        <p:xfrm>
          <a:off x="539552" y="548680"/>
          <a:ext cx="7560840" cy="617012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486588"/>
                <a:gridCol w="4074252"/>
              </a:tblGrid>
              <a:tr h="15822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2. Характеристики на товара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а) тегло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б) форма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в) възможност за хващане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г) здравина и цялост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" algn="just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  <a:p>
                      <a:pPr indent="45720" algn="just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а) до 5 кг.</a:t>
                      </a:r>
                    </a:p>
                    <a:p>
                      <a:pPr indent="45720" algn="just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б) постоянна</a:t>
                      </a:r>
                    </a:p>
                    <a:p>
                      <a:pPr indent="45720" algn="just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в) осигурена е добра възможност за хващане (дръжки, ръкохватки)</a:t>
                      </a:r>
                    </a:p>
                    <a:p>
                      <a:pPr indent="45720" algn="just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г) гарантирана здравина и цялост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59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/>
                          <a:ea typeface="Times New Roman"/>
                        </a:rPr>
                        <a:t>3. Условия на работа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/>
                          <a:ea typeface="Times New Roman"/>
                        </a:rPr>
                        <a:t>а) работно пространство и екипировка на работното място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/>
                          <a:ea typeface="Times New Roman"/>
                        </a:rPr>
                        <a:t>б) опорна повърхност / под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/>
                          <a:ea typeface="Times New Roman"/>
                        </a:rPr>
                        <a:t>в) микроклимат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/>
                          <a:ea typeface="Times New Roman"/>
                        </a:rPr>
                        <a:t>г) осветление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"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indent="45720"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а) </a:t>
                      </a:r>
                      <a:r>
                        <a:rPr lang="ru-RU" sz="1600" dirty="0" err="1">
                          <a:effectLst/>
                          <a:latin typeface="Times New Roman"/>
                          <a:ea typeface="Times New Roman"/>
                        </a:rPr>
                        <a:t>достатъчно</a:t>
                      </a: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1600" dirty="0" err="1">
                          <a:effectLst/>
                          <a:latin typeface="Times New Roman"/>
                          <a:ea typeface="Times New Roman"/>
                        </a:rPr>
                        <a:t>работно</a:t>
                      </a: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 пространство</a:t>
                      </a:r>
                      <a:endParaRPr lang="bg-BG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indent="45720"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indent="45720"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б) </a:t>
                      </a:r>
                      <a:r>
                        <a:rPr lang="ru-RU" sz="1600" dirty="0" err="1">
                          <a:effectLst/>
                          <a:latin typeface="Times New Roman"/>
                          <a:ea typeface="Times New Roman"/>
                        </a:rPr>
                        <a:t>подът</a:t>
                      </a: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 е неравен, </a:t>
                      </a:r>
                      <a:r>
                        <a:rPr lang="ru-RU" sz="1600" dirty="0" err="1">
                          <a:effectLst/>
                          <a:latin typeface="Times New Roman"/>
                          <a:ea typeface="Times New Roman"/>
                        </a:rPr>
                        <a:t>нивата</a:t>
                      </a: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 на пода не </a:t>
                      </a:r>
                      <a:r>
                        <a:rPr lang="ru-RU" sz="1600" dirty="0" err="1">
                          <a:effectLst/>
                          <a:latin typeface="Times New Roman"/>
                          <a:ea typeface="Times New Roman"/>
                        </a:rPr>
                        <a:t>са</a:t>
                      </a: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1600" dirty="0" err="1">
                          <a:effectLst/>
                          <a:latin typeface="Times New Roman"/>
                          <a:ea typeface="Times New Roman"/>
                        </a:rPr>
                        <a:t>еднакви</a:t>
                      </a: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1600" dirty="0" err="1">
                          <a:effectLst/>
                          <a:latin typeface="Times New Roman"/>
                          <a:ea typeface="Times New Roman"/>
                        </a:rPr>
                        <a:t>навсякъде</a:t>
                      </a:r>
                      <a:endParaRPr lang="bg-BG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indent="45720"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в) статичен микроклимат</a:t>
                      </a:r>
                      <a:endParaRPr lang="bg-BG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indent="45720"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г) добро </a:t>
                      </a:r>
                      <a:r>
                        <a:rPr lang="ru-RU" sz="1600" dirty="0" err="1">
                          <a:effectLst/>
                          <a:latin typeface="Times New Roman"/>
                          <a:ea typeface="Times New Roman"/>
                        </a:rPr>
                        <a:t>общо</a:t>
                      </a: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 и </a:t>
                      </a:r>
                      <a:r>
                        <a:rPr lang="ru-RU" sz="1600" dirty="0" err="1">
                          <a:effectLst/>
                          <a:latin typeface="Times New Roman"/>
                          <a:ea typeface="Times New Roman"/>
                        </a:rPr>
                        <a:t>локално</a:t>
                      </a: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 осветление</a:t>
                      </a:r>
                      <a:endParaRPr lang="bg-BG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2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/>
                          <a:ea typeface="Times New Roman"/>
                        </a:rPr>
                        <a:t>4. Индивидуални особености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/>
                          <a:ea typeface="Times New Roman"/>
                        </a:rPr>
                        <a:t>а) физически възможности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/>
                          <a:ea typeface="Times New Roman"/>
                        </a:rPr>
                        <a:t>б) бременност и здравословни проблеми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/>
                          <a:ea typeface="Times New Roman"/>
                        </a:rPr>
                        <a:t>в) информация и обучение за добра техника на работа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  <a:p>
                      <a:pPr indent="45720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а) работата не изисква голямо физическо усилие</a:t>
                      </a:r>
                    </a:p>
                    <a:p>
                      <a:pPr indent="45720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б) работата е опасна за хора със здравословни проблеми </a:t>
                      </a:r>
                    </a:p>
                    <a:p>
                      <a:pPr indent="45720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в) осигурени са обучение и информация на работниците за безопасна ръчна работа с тежести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11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/>
                          <a:ea typeface="Times New Roman"/>
                        </a:rPr>
                        <a:t>5. Други фактори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/>
                          <a:ea typeface="Times New Roman"/>
                        </a:rPr>
                        <a:t>а) лични предпазни средства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/>
                          <a:ea typeface="Times New Roman"/>
                        </a:rPr>
                        <a:t>б) работно облекло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"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indent="45720"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а) </a:t>
                      </a:r>
                      <a:r>
                        <a:rPr lang="ru-RU" sz="1600" dirty="0" err="1">
                          <a:effectLst/>
                          <a:latin typeface="Times New Roman"/>
                          <a:ea typeface="Times New Roman"/>
                        </a:rPr>
                        <a:t>необходими</a:t>
                      </a: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1600" dirty="0" err="1">
                          <a:effectLst/>
                          <a:latin typeface="Times New Roman"/>
                          <a:ea typeface="Times New Roman"/>
                        </a:rPr>
                        <a:t>са</a:t>
                      </a: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1600" dirty="0" err="1">
                          <a:effectLst/>
                          <a:latin typeface="Times New Roman"/>
                          <a:ea typeface="Times New Roman"/>
                        </a:rPr>
                        <a:t>лични</a:t>
                      </a: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1600" dirty="0" err="1">
                          <a:effectLst/>
                          <a:latin typeface="Times New Roman"/>
                          <a:ea typeface="Times New Roman"/>
                        </a:rPr>
                        <a:t>предпазни</a:t>
                      </a: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 средства </a:t>
                      </a:r>
                      <a:endParaRPr lang="bg-BG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indent="45720"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б) носи се </a:t>
                      </a:r>
                      <a:r>
                        <a:rPr lang="ru-RU" sz="1600" dirty="0" err="1">
                          <a:effectLst/>
                          <a:latin typeface="Times New Roman"/>
                          <a:ea typeface="Times New Roman"/>
                        </a:rPr>
                        <a:t>специално</a:t>
                      </a: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1600" dirty="0" err="1">
                          <a:effectLst/>
                          <a:latin typeface="Times New Roman"/>
                          <a:ea typeface="Times New Roman"/>
                        </a:rPr>
                        <a:t>работно</a:t>
                      </a: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 облекло</a:t>
                      </a:r>
                      <a:endParaRPr lang="bg-BG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187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071735"/>
              </p:ext>
            </p:extLst>
          </p:nvPr>
        </p:nvGraphicFramePr>
        <p:xfrm>
          <a:off x="971600" y="764704"/>
          <a:ext cx="7056783" cy="231470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351750"/>
                <a:gridCol w="3108600"/>
                <a:gridCol w="1596433"/>
              </a:tblGrid>
              <a:tr h="446449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/>
                          <a:ea typeface="Times New Roman"/>
                        </a:rPr>
                        <a:t>ПОВТОРЯЕМОСТ И ВРЕМЕТРАЕНЕ НА РЪЧНАТА РАБОТА С ТЕЖЕСТИ</a:t>
                      </a:r>
                      <a:endParaRPr lang="bg-BG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13393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Повторяемост на ръчната работа с тежести за работна смяна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Времетраене (обща продължителност на ръчната работа с тежести) за работна смяна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Бална оценка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(брой точки)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до 10 пъти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Обща продължителност до 30 мин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847501"/>
              </p:ext>
            </p:extLst>
          </p:nvPr>
        </p:nvGraphicFramePr>
        <p:xfrm>
          <a:off x="971600" y="3573016"/>
          <a:ext cx="7056784" cy="12179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528392"/>
                <a:gridCol w="3528392"/>
              </a:tblGrid>
              <a:tr h="357962">
                <a:tc gridSpan="2">
                  <a:txBody>
                    <a:bodyPr/>
                    <a:lstStyle/>
                    <a:p>
                      <a:pPr indent="448310" algn="ctr">
                        <a:spcAft>
                          <a:spcPts val="0"/>
                        </a:spcAft>
                      </a:pPr>
                      <a:r>
                        <a:rPr lang="bg-BG" sz="1600" b="1" dirty="0">
                          <a:effectLst/>
                          <a:latin typeface="Times New Roman"/>
                          <a:ea typeface="Times New Roman"/>
                        </a:rPr>
                        <a:t>ТЕГЛО НА ТОВАРА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/>
                          <a:ea typeface="Times New Roman"/>
                        </a:rPr>
                        <a:t>МЪЖЕ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6990" algn="ctr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Бална оценка (брой точки)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9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/>
                          <a:ea typeface="Times New Roman"/>
                        </a:rPr>
                        <a:t>до 10 кг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6990" algn="ctr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647825" y="4287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47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4476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296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606969"/>
              </p:ext>
            </p:extLst>
          </p:nvPr>
        </p:nvGraphicFramePr>
        <p:xfrm>
          <a:off x="899592" y="332656"/>
          <a:ext cx="6984776" cy="209243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538539"/>
                <a:gridCol w="2456652"/>
                <a:gridCol w="1989585"/>
              </a:tblGrid>
              <a:tr h="267458">
                <a:tc gridSpan="3">
                  <a:txBody>
                    <a:bodyPr/>
                    <a:lstStyle/>
                    <a:p>
                      <a:pPr indent="448310"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/>
                          <a:ea typeface="Times New Roman"/>
                        </a:rPr>
                        <a:t>РАБОТНА ПОЗА И РАЗСТОЯНИЕ ОТ ТЯЛОТО – РАЗСТОЯНИЕ НА ДОСТИГАНЕ</a:t>
                      </a:r>
                      <a:endParaRPr lang="bg-BG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5349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Работна поза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  <a:latin typeface="Times New Roman"/>
                          <a:ea typeface="Times New Roman"/>
                        </a:rPr>
                        <a:t>Разстояние</a:t>
                      </a: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 от </a:t>
                      </a:r>
                      <a:r>
                        <a:rPr lang="ru-RU" sz="1600" dirty="0" err="1">
                          <a:effectLst/>
                          <a:latin typeface="Times New Roman"/>
                          <a:ea typeface="Times New Roman"/>
                        </a:rPr>
                        <a:t>тялото</a:t>
                      </a: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 – </a:t>
                      </a:r>
                      <a:r>
                        <a:rPr lang="ru-RU" sz="1600" dirty="0" err="1">
                          <a:effectLst/>
                          <a:latin typeface="Times New Roman"/>
                          <a:ea typeface="Times New Roman"/>
                        </a:rPr>
                        <a:t>разстояние</a:t>
                      </a: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 на </a:t>
                      </a:r>
                      <a:r>
                        <a:rPr lang="ru-RU" sz="1600" dirty="0" err="1">
                          <a:effectLst/>
                          <a:latin typeface="Times New Roman"/>
                          <a:ea typeface="Times New Roman"/>
                        </a:rPr>
                        <a:t>достигане</a:t>
                      </a:r>
                      <a:endParaRPr lang="bg-BG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/>
                          <a:ea typeface="Times New Roman"/>
                        </a:rPr>
                        <a:t>Бална оценка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/>
                          <a:ea typeface="Times New Roman"/>
                        </a:rPr>
                        <a:t>(брой точки)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98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/>
                          <a:ea typeface="Times New Roman"/>
                        </a:rPr>
                        <a:t>- горната част на тялото е изправена, няма завъртане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/>
                          <a:ea typeface="Times New Roman"/>
                        </a:rPr>
                        <a:t>- стоене или ходене по-продължително време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- Товарът е на разстояние до 30см от тялото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48310" algn="ctr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  <a:p>
                      <a:pPr indent="45720" algn="ctr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753681"/>
              </p:ext>
            </p:extLst>
          </p:nvPr>
        </p:nvGraphicFramePr>
        <p:xfrm>
          <a:off x="899592" y="2564904"/>
          <a:ext cx="6984776" cy="268224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4548226"/>
                <a:gridCol w="2436550"/>
              </a:tblGrid>
              <a:tr h="486054">
                <a:tc gridSpan="2">
                  <a:txBody>
                    <a:bodyPr/>
                    <a:lstStyle/>
                    <a:p>
                      <a:pPr indent="448310" algn="ctr">
                        <a:spcAft>
                          <a:spcPts val="0"/>
                        </a:spcAft>
                      </a:pPr>
                      <a:r>
                        <a:rPr lang="bg-BG" sz="1600" b="1" dirty="0">
                          <a:effectLst/>
                          <a:latin typeface="Times New Roman"/>
                          <a:ea typeface="Times New Roman"/>
                        </a:rPr>
                        <a:t>УСЛОВИЯ НА РАБОТА: РАБОТНО ПРОСТРАНСТВО, ОПОРНА ПОВЪРХНОСТ / ПОД, ОСВЕТЛЕНИЕ</a:t>
                      </a:r>
                      <a:endParaRPr lang="bg-BG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2430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Условия на труд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/>
                          <a:ea typeface="Times New Roman"/>
                        </a:rPr>
                        <a:t>Бална оценка (брой точки)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1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- отговарящи на ергономичните изисквания условия на труд (достатъчно пространство за работа, обширно работно място)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- равен, устойчив под / опорна повърхност;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- отговарящо на здравните норми и изисквания осветление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- удобен за хващане товар / инструмент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48310" algn="ctr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  <a:p>
                      <a:pPr indent="448310" algn="ctr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  <a:p>
                      <a:pPr indent="45720" algn="ctr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27584" y="5731650"/>
            <a:ext cx="697370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47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4476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bg-BG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Обща </a:t>
            </a:r>
            <a:r>
              <a:rPr kumimoji="0" lang="ru-RU" altLang="bg-BG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бална</a:t>
            </a:r>
            <a:r>
              <a:rPr kumimoji="0" lang="ru-RU" altLang="bg-BG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оценка /О/ = ( 1 + 2 + 0) х 1 = 3</a:t>
            </a:r>
            <a:endParaRPr kumimoji="0" lang="bg-BG" altLang="bg-BG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76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Заключение:</a:t>
            </a:r>
            <a:r>
              <a:rPr kumimoji="0" lang="bg-BG" altLang="bg-BG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bg-BG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Незначителна</a:t>
            </a:r>
            <a:r>
              <a:rPr kumimoji="0" lang="ru-RU" altLang="bg-BG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степен на риск. </a:t>
            </a:r>
            <a:r>
              <a:rPr kumimoji="0" lang="ru-RU" altLang="bg-BG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Няма</a:t>
            </a:r>
            <a:r>
              <a:rPr kumimoji="0" lang="ru-RU" altLang="bg-BG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bg-BG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опасност</a:t>
            </a:r>
            <a:r>
              <a:rPr kumimoji="0" lang="ru-RU" altLang="bg-BG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от </a:t>
            </a:r>
            <a:r>
              <a:rPr kumimoji="0" lang="ru-RU" altLang="bg-BG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увреждания</a:t>
            </a:r>
            <a:r>
              <a:rPr kumimoji="0" lang="ru-RU" altLang="bg-BG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altLang="bg-BG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476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bg-BG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и </a:t>
            </a:r>
            <a:r>
              <a:rPr kumimoji="0" lang="ru-RU" altLang="bg-BG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заболявания</a:t>
            </a:r>
            <a:r>
              <a:rPr kumimoji="0" lang="ru-RU" altLang="bg-BG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на </a:t>
            </a:r>
            <a:r>
              <a:rPr kumimoji="0" lang="ru-RU" altLang="bg-BG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работещите</a:t>
            </a:r>
            <a:r>
              <a:rPr kumimoji="0" lang="ru-RU" altLang="bg-BG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Не </a:t>
            </a:r>
            <a:r>
              <a:rPr kumimoji="0" lang="ru-RU" altLang="bg-BG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са</a:t>
            </a:r>
            <a:r>
              <a:rPr kumimoji="0" lang="ru-RU" altLang="bg-BG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bg-BG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необходими</a:t>
            </a:r>
            <a:r>
              <a:rPr kumimoji="0" lang="ru-RU" altLang="bg-BG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bg-BG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профилактични</a:t>
            </a:r>
            <a:r>
              <a:rPr kumimoji="0" lang="ru-RU" altLang="bg-BG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мерки.</a:t>
            </a:r>
            <a:endParaRPr kumimoji="0" lang="ru-RU" altLang="bg-BG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526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9"/>
            <a:ext cx="7762056" cy="576064"/>
          </a:xfrm>
        </p:spPr>
        <p:txBody>
          <a:bodyPr>
            <a:normAutofit/>
          </a:bodyPr>
          <a:lstStyle/>
          <a:p>
            <a:r>
              <a:rPr lang="bg-BG" sz="3200" b="1" dirty="0">
                <a:ea typeface="Times New Roman"/>
              </a:rPr>
              <a:t>П</a:t>
            </a:r>
            <a:r>
              <a:rPr lang="ru-RU" sz="3200" b="1" dirty="0" err="1">
                <a:ea typeface="Times New Roman"/>
              </a:rPr>
              <a:t>римерна</a:t>
            </a:r>
            <a:r>
              <a:rPr lang="ru-RU" sz="3200" b="1" dirty="0">
                <a:ea typeface="Times New Roman"/>
              </a:rPr>
              <a:t> методика за оценка на риска</a:t>
            </a:r>
            <a:endParaRPr lang="bg-B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7762056" cy="5688631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bg-BG" b="1" i="1" dirty="0"/>
              <a:t>В</a:t>
            </a:r>
            <a:r>
              <a:rPr lang="ru-RU" b="1" i="1" dirty="0" err="1" smtClean="0"/>
              <a:t>ключва</a:t>
            </a:r>
            <a:r>
              <a:rPr lang="ru-RU" b="1" i="1" dirty="0" smtClean="0"/>
              <a:t> </a:t>
            </a:r>
            <a:r>
              <a:rPr lang="ru-RU" b="1" i="1" dirty="0" err="1"/>
              <a:t>следните</a:t>
            </a:r>
            <a:r>
              <a:rPr lang="ru-RU" b="1" i="1" dirty="0"/>
              <a:t> </a:t>
            </a:r>
            <a:r>
              <a:rPr lang="ru-RU" b="1" i="1" dirty="0" err="1" smtClean="0"/>
              <a:t>етапи</a:t>
            </a:r>
            <a:r>
              <a:rPr lang="ru-RU" dirty="0" smtClean="0"/>
              <a:t>:</a:t>
            </a:r>
            <a:endParaRPr lang="bg-BG" dirty="0"/>
          </a:p>
          <a:p>
            <a:pPr marL="45720" indent="0">
              <a:buNone/>
            </a:pPr>
            <a:r>
              <a:rPr lang="bg-BG" sz="2100" b="1" i="1" dirty="0" smtClean="0"/>
              <a:t>1. Класифициране </a:t>
            </a:r>
            <a:r>
              <a:rPr lang="bg-BG" sz="2100" b="1" i="1" dirty="0"/>
              <a:t>на извършваните дейности и събиране на необходимата информация за тях</a:t>
            </a:r>
            <a:r>
              <a:rPr lang="bg-BG" sz="2100" b="1" dirty="0"/>
              <a:t>.</a:t>
            </a:r>
          </a:p>
          <a:p>
            <a:pPr marL="45720" indent="0">
              <a:buNone/>
            </a:pPr>
            <a:r>
              <a:rPr lang="bg-BG" dirty="0"/>
              <a:t>Описват се всички трудови дейности, които се извършват на работното място. Дейностите се групират по рационален за оценяването </a:t>
            </a:r>
            <a:r>
              <a:rPr lang="bg-BG" dirty="0" smtClean="0"/>
              <a:t>начин.</a:t>
            </a:r>
          </a:p>
          <a:p>
            <a:pPr marL="45720" indent="0">
              <a:buNone/>
            </a:pPr>
            <a:endParaRPr lang="bg-BG" sz="900" b="1" i="1" dirty="0"/>
          </a:p>
          <a:p>
            <a:pPr marL="45720" indent="0">
              <a:buNone/>
            </a:pPr>
            <a:r>
              <a:rPr lang="bg-BG" sz="1900" b="1" i="1" dirty="0" smtClean="0"/>
              <a:t>2. Идентифициране </a:t>
            </a:r>
            <a:r>
              <a:rPr lang="bg-BG" sz="1900" b="1" i="1" dirty="0"/>
              <a:t>на опасностите при различните видове трудова дейност</a:t>
            </a:r>
            <a:r>
              <a:rPr lang="bg-BG" sz="1900" b="1" dirty="0"/>
              <a:t>.</a:t>
            </a:r>
          </a:p>
          <a:p>
            <a:pPr marL="45720" indent="0">
              <a:buNone/>
            </a:pPr>
            <a:r>
              <a:rPr lang="bg-BG" dirty="0"/>
              <a:t>Включва установяване и анализиране на наличните вредности, източниците и възможните пътища и механизми за тяхното въздействие върху организма на работещите.</a:t>
            </a:r>
          </a:p>
          <a:p>
            <a:pPr marL="45720" indent="0">
              <a:buNone/>
            </a:pPr>
            <a:r>
              <a:rPr lang="bg-BG" dirty="0"/>
              <a:t>Прилагат се следните подходи: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bg-BG" dirty="0"/>
              <a:t>наблюдение на трудовия процес;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bg-BG" dirty="0"/>
              <a:t>измерване на вредните фактори на трудовия процес и работната среда от лицензирани служби по трудова медицина;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bg-BG" dirty="0"/>
              <a:t>попълване на анкетна карта от работника или </a:t>
            </a:r>
            <a:r>
              <a:rPr lang="bg-BG" dirty="0" smtClean="0"/>
              <a:t>служителя.</a:t>
            </a:r>
          </a:p>
          <a:p>
            <a:pPr marL="45720" lvl="0" indent="0">
              <a:buNone/>
            </a:pPr>
            <a:endParaRPr lang="bg-BG" sz="900" b="1" i="1" dirty="0" smtClean="0"/>
          </a:p>
          <a:p>
            <a:pPr marL="45720" lvl="0" indent="0">
              <a:buNone/>
            </a:pPr>
            <a:r>
              <a:rPr lang="bg-BG" sz="1900" b="1" i="1" dirty="0" smtClean="0"/>
              <a:t>3. Идентифициране </a:t>
            </a:r>
            <a:r>
              <a:rPr lang="bg-BG" sz="1900" b="1" i="1" dirty="0"/>
              <a:t>на работниците и служителите, изложени на </a:t>
            </a:r>
            <a:r>
              <a:rPr lang="bg-BG" sz="1900" b="1" i="1" dirty="0" smtClean="0"/>
              <a:t>опасности</a:t>
            </a:r>
            <a:r>
              <a:rPr lang="bg-BG" sz="1900" b="1" dirty="0" smtClean="0"/>
              <a:t>.</a:t>
            </a:r>
          </a:p>
          <a:p>
            <a:pPr marL="4572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38738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548681"/>
            <a:ext cx="7690048" cy="5760680"/>
          </a:xfrm>
        </p:spPr>
        <p:txBody>
          <a:bodyPr>
            <a:normAutofit lnSpcReduction="10000"/>
          </a:bodyPr>
          <a:lstStyle/>
          <a:p>
            <a:pPr marL="45720" lvl="0" indent="0">
              <a:buNone/>
            </a:pPr>
            <a:r>
              <a:rPr lang="bg-BG" b="1" i="1" dirty="0"/>
              <a:t>4. </a:t>
            </a:r>
            <a:r>
              <a:rPr lang="en-US" b="1" i="1" dirty="0"/>
              <a:t>O</a:t>
            </a:r>
            <a:r>
              <a:rPr lang="bg-BG" b="1" i="1" dirty="0" err="1"/>
              <a:t>пределяне</a:t>
            </a:r>
            <a:r>
              <a:rPr lang="bg-BG" b="1" i="1" dirty="0"/>
              <a:t> на параметрите на риска за всеки вреден фактор</a:t>
            </a:r>
            <a:r>
              <a:rPr lang="bg-BG" b="1" dirty="0"/>
              <a:t>.</a:t>
            </a:r>
          </a:p>
          <a:p>
            <a:pPr marL="45720" indent="0">
              <a:buNone/>
            </a:pPr>
            <a:endParaRPr lang="bg-BG" dirty="0" smtClean="0"/>
          </a:p>
          <a:p>
            <a:pPr marL="45720" indent="0">
              <a:buNone/>
            </a:pPr>
            <a:r>
              <a:rPr lang="bg-BG" dirty="0" smtClean="0"/>
              <a:t>Определят </a:t>
            </a:r>
            <a:r>
              <a:rPr lang="bg-BG" dirty="0"/>
              <a:t>се опасностите с най-голяма </a:t>
            </a:r>
            <a:r>
              <a:rPr lang="bg-BG" b="1" i="1" dirty="0"/>
              <a:t>вероятност</a:t>
            </a:r>
            <a:r>
              <a:rPr lang="bg-BG" dirty="0"/>
              <a:t> и най-голяма </a:t>
            </a:r>
            <a:r>
              <a:rPr lang="bg-BG" b="1" i="1" dirty="0"/>
              <a:t>тежест</a:t>
            </a:r>
            <a:r>
              <a:rPr lang="bg-BG" dirty="0"/>
              <a:t> така</a:t>
            </a:r>
            <a:r>
              <a:rPr lang="ru-RU" dirty="0"/>
              <a:t>,</a:t>
            </a:r>
            <a:r>
              <a:rPr lang="bg-BG" dirty="0"/>
              <a:t> че да се изяснят приоритетите за установяване на контрол над риска. </a:t>
            </a:r>
            <a:endParaRPr lang="bg-BG" dirty="0" smtClean="0"/>
          </a:p>
          <a:p>
            <a:pPr marL="45720" indent="0">
              <a:buNone/>
            </a:pPr>
            <a:r>
              <a:rPr lang="bg-BG" dirty="0" smtClean="0"/>
              <a:t>Значение </a:t>
            </a:r>
            <a:r>
              <a:rPr lang="bg-BG" dirty="0"/>
              <a:t>има през каква част от работния ден са налице тези опасности, т.е. каква е тяхната </a:t>
            </a:r>
            <a:r>
              <a:rPr lang="bg-BG" b="1" i="1" dirty="0"/>
              <a:t>експозиция</a:t>
            </a:r>
            <a:r>
              <a:rPr lang="bg-BG" dirty="0"/>
              <a:t>. Ако в работната среда съществуват малък брой опасности, то най-рисковите от тях ще бъдат по-лесно установени. </a:t>
            </a:r>
            <a:endParaRPr lang="bg-BG" dirty="0" smtClean="0"/>
          </a:p>
          <a:p>
            <a:pPr marL="45720" lvl="1" indent="0">
              <a:buNone/>
            </a:pPr>
            <a:endParaRPr lang="bg-BG" sz="2000" b="1" i="1" dirty="0" smtClean="0"/>
          </a:p>
          <a:p>
            <a:pPr marL="45720" lvl="1" indent="0">
              <a:buNone/>
            </a:pPr>
            <a:r>
              <a:rPr lang="bg-BG" sz="2000" b="1" i="1" dirty="0" smtClean="0"/>
              <a:t>5</a:t>
            </a:r>
            <a:r>
              <a:rPr lang="bg-BG" sz="2000" b="1" i="1" dirty="0"/>
              <a:t>. Оценка на риска по степен на </a:t>
            </a:r>
            <a:r>
              <a:rPr lang="bg-BG" sz="2000" b="1" i="1" dirty="0" err="1"/>
              <a:t>изразеност</a:t>
            </a:r>
            <a:r>
              <a:rPr lang="bg-BG" sz="2000" b="1" dirty="0"/>
              <a:t>.</a:t>
            </a:r>
            <a:r>
              <a:rPr lang="bg-BG" sz="2000" b="1" i="1" dirty="0"/>
              <a:t> Остойностяване и документиране на резултатите от оценката на риска</a:t>
            </a:r>
            <a:r>
              <a:rPr lang="bg-BG" sz="2000" b="1" dirty="0"/>
              <a:t>.</a:t>
            </a:r>
          </a:p>
          <a:p>
            <a:pPr marL="45720" indent="0">
              <a:buNone/>
            </a:pPr>
            <a:endParaRPr lang="bg-BG" dirty="0"/>
          </a:p>
          <a:p>
            <a:pPr marL="45720" indent="0">
              <a:buNone/>
            </a:pPr>
            <a:r>
              <a:rPr lang="bg-BG" dirty="0" smtClean="0"/>
              <a:t>При </a:t>
            </a:r>
            <a:r>
              <a:rPr lang="bg-BG" dirty="0"/>
              <a:t>тази оценка трябва да се вземе предвид едновременно </a:t>
            </a:r>
            <a:r>
              <a:rPr lang="bg-BG" i="1" dirty="0"/>
              <a:t>тежестта</a:t>
            </a:r>
            <a:r>
              <a:rPr lang="bg-BG" dirty="0"/>
              <a:t> на възможното увреждане, </a:t>
            </a:r>
            <a:r>
              <a:rPr lang="bg-BG" i="1" dirty="0"/>
              <a:t>вероятността</a:t>
            </a:r>
            <a:r>
              <a:rPr lang="bg-BG" dirty="0"/>
              <a:t> такова да бъде получено, както и времетраенето или </a:t>
            </a:r>
            <a:r>
              <a:rPr lang="bg-BG" i="1" dirty="0"/>
              <a:t>експозицията</a:t>
            </a:r>
            <a:r>
              <a:rPr lang="bg-BG" dirty="0"/>
              <a:t> на опасността, която ще го причини.</a:t>
            </a:r>
          </a:p>
          <a:p>
            <a:pPr marL="4572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86640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231489"/>
              </p:ext>
            </p:extLst>
          </p:nvPr>
        </p:nvGraphicFramePr>
        <p:xfrm>
          <a:off x="827584" y="548680"/>
          <a:ext cx="7056784" cy="15344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674281"/>
                <a:gridCol w="5382503"/>
              </a:tblGrid>
              <a:tr h="25202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800" dirty="0">
                          <a:effectLst/>
                        </a:rPr>
                        <a:t>Тежест (вреда, последици) - Т</a:t>
                      </a:r>
                      <a:endParaRPr lang="bg-BG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,</a:t>
                      </a:r>
                      <a:r>
                        <a:rPr lang="bg-BG" sz="1400" dirty="0">
                          <a:effectLst/>
                        </a:rPr>
                        <a:t>0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Малка – нараняване без загуби на работно време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52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3</a:t>
                      </a:r>
                      <a:r>
                        <a:rPr lang="en-US" sz="1400" dirty="0">
                          <a:effectLst/>
                        </a:rPr>
                        <a:t>,</a:t>
                      </a:r>
                      <a:r>
                        <a:rPr lang="bg-BG" sz="1400" dirty="0">
                          <a:effectLst/>
                        </a:rPr>
                        <a:t>0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Значителна – нараняване със загуби на работно време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52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7</a:t>
                      </a:r>
                      <a:r>
                        <a:rPr lang="en-US" sz="1400" dirty="0">
                          <a:effectLst/>
                        </a:rPr>
                        <a:t>,</a:t>
                      </a:r>
                      <a:r>
                        <a:rPr lang="bg-BG" sz="1400" dirty="0">
                          <a:effectLst/>
                        </a:rPr>
                        <a:t>0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Сериозна – инвалидност, необратимо нараняване</a:t>
                      </a:r>
                      <a:endParaRPr lang="bg-BG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52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15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Опасна – един смъртен случай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52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40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Катастрофална – повече от един смъртен случай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085505"/>
              </p:ext>
            </p:extLst>
          </p:nvPr>
        </p:nvGraphicFramePr>
        <p:xfrm>
          <a:off x="827584" y="2492898"/>
          <a:ext cx="7056784" cy="175562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674280"/>
                <a:gridCol w="5382504"/>
              </a:tblGrid>
              <a:tr h="246884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800" dirty="0">
                          <a:effectLst/>
                        </a:rPr>
                        <a:t>Вероятност - В</a:t>
                      </a:r>
                      <a:endParaRPr lang="bg-BG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246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0</a:t>
                      </a:r>
                      <a:r>
                        <a:rPr lang="en-US" sz="1400" dirty="0">
                          <a:effectLst/>
                        </a:rPr>
                        <a:t>,</a:t>
                      </a:r>
                      <a:r>
                        <a:rPr lang="bg-BG" sz="1400" dirty="0">
                          <a:effectLst/>
                        </a:rPr>
                        <a:t>1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Едва забележима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6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0</a:t>
                      </a:r>
                      <a:r>
                        <a:rPr lang="en-US" sz="1400" dirty="0">
                          <a:effectLst/>
                        </a:rPr>
                        <a:t>,</a:t>
                      </a:r>
                      <a:r>
                        <a:rPr lang="bg-BG" sz="1400" dirty="0">
                          <a:effectLst/>
                        </a:rPr>
                        <a:t>5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Много възможна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6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,</a:t>
                      </a:r>
                      <a:r>
                        <a:rPr lang="bg-BG" sz="1400" dirty="0">
                          <a:effectLst/>
                        </a:rPr>
                        <a:t>0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Възможна в ограничени случаи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6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3</a:t>
                      </a:r>
                      <a:r>
                        <a:rPr lang="en-US" sz="1400" dirty="0">
                          <a:effectLst/>
                        </a:rPr>
                        <a:t>,</a:t>
                      </a:r>
                      <a:r>
                        <a:rPr lang="bg-BG" sz="1400" dirty="0">
                          <a:effectLst/>
                        </a:rPr>
                        <a:t>0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Ниска вероятност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6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6</a:t>
                      </a:r>
                      <a:r>
                        <a:rPr lang="en-US" sz="1400" dirty="0">
                          <a:effectLst/>
                        </a:rPr>
                        <a:t>,</a:t>
                      </a:r>
                      <a:r>
                        <a:rPr lang="bg-BG" sz="1400" dirty="0">
                          <a:effectLst/>
                        </a:rPr>
                        <a:t>0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Средна вероятност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6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10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Висока вероятност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858950"/>
              </p:ext>
            </p:extLst>
          </p:nvPr>
        </p:nvGraphicFramePr>
        <p:xfrm>
          <a:off x="827584" y="4653138"/>
          <a:ext cx="7056784" cy="175562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674281"/>
                <a:gridCol w="5382503"/>
              </a:tblGrid>
              <a:tr h="246884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800" dirty="0">
                          <a:effectLst/>
                        </a:rPr>
                        <a:t>Честота, експозиция - Е</a:t>
                      </a:r>
                      <a:endParaRPr lang="bg-BG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246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0</a:t>
                      </a:r>
                      <a:r>
                        <a:rPr lang="en-US" sz="1400" dirty="0">
                          <a:effectLst/>
                        </a:rPr>
                        <a:t>,</a:t>
                      </a:r>
                      <a:r>
                        <a:rPr lang="bg-BG" sz="1400" dirty="0">
                          <a:effectLst/>
                        </a:rPr>
                        <a:t>5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Твърде ниска – по-малко от 1 час месечно</a:t>
                      </a:r>
                      <a:endParaRPr lang="bg-BG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6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,</a:t>
                      </a:r>
                      <a:r>
                        <a:rPr lang="bg-BG" sz="1400" dirty="0">
                          <a:effectLst/>
                        </a:rPr>
                        <a:t>0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Много ниска – до 1 час месечно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6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2</a:t>
                      </a:r>
                      <a:r>
                        <a:rPr lang="en-US" sz="1400" dirty="0">
                          <a:effectLst/>
                        </a:rPr>
                        <a:t>,</a:t>
                      </a:r>
                      <a:r>
                        <a:rPr lang="bg-BG" sz="1400" dirty="0">
                          <a:effectLst/>
                        </a:rPr>
                        <a:t>0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Ниска – до 1 час дневно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6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3</a:t>
                      </a:r>
                      <a:r>
                        <a:rPr lang="en-US" sz="1400">
                          <a:effectLst/>
                        </a:rPr>
                        <a:t>,</a:t>
                      </a:r>
                      <a:r>
                        <a:rPr lang="bg-BG" sz="1400">
                          <a:effectLst/>
                        </a:rPr>
                        <a:t>0</a:t>
                      </a:r>
                      <a:endParaRPr lang="bg-BG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Средна – до 1/3 от работното време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6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6</a:t>
                      </a:r>
                      <a:r>
                        <a:rPr lang="en-US" sz="1400">
                          <a:effectLst/>
                        </a:rPr>
                        <a:t>,</a:t>
                      </a:r>
                      <a:r>
                        <a:rPr lang="bg-BG" sz="1400">
                          <a:effectLst/>
                        </a:rPr>
                        <a:t>0</a:t>
                      </a:r>
                      <a:endParaRPr lang="bg-BG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Достатъчно висока – половината от работното време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6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10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Висока – непрекъснато, през цялото работно време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8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76673"/>
            <a:ext cx="7315200" cy="5832688"/>
          </a:xfrm>
        </p:spPr>
        <p:txBody>
          <a:bodyPr>
            <a:normAutofit/>
          </a:bodyPr>
          <a:lstStyle/>
          <a:p>
            <a:pPr marL="45720" indent="0" algn="ctr">
              <a:spcAft>
                <a:spcPts val="0"/>
              </a:spcAft>
              <a:buNone/>
            </a:pPr>
            <a:r>
              <a:rPr lang="bg-BG" sz="2400" b="1" dirty="0">
                <a:latin typeface="Times New Roman"/>
                <a:ea typeface="Times New Roman"/>
              </a:rPr>
              <a:t> ОСНОВНИ НОРМАТИВНИ АКТОВЕ, ОПРЕДЕЛЯЩИ ЗАДЪЛЖЕНИЯТА И </a:t>
            </a:r>
            <a:r>
              <a:rPr lang="bg-BG" sz="2400" b="1" dirty="0" smtClean="0">
                <a:latin typeface="Times New Roman"/>
                <a:ea typeface="Times New Roman"/>
              </a:rPr>
              <a:t> </a:t>
            </a:r>
            <a:r>
              <a:rPr lang="bg-BG" sz="2400" b="1" dirty="0">
                <a:latin typeface="Times New Roman"/>
                <a:ea typeface="Times New Roman"/>
              </a:rPr>
              <a:t>ОТГОВОРНОСТИТЕ </a:t>
            </a:r>
            <a:r>
              <a:rPr lang="bg-BG" sz="2400" b="1" dirty="0" smtClean="0">
                <a:latin typeface="Times New Roman"/>
                <a:ea typeface="Times New Roman"/>
              </a:rPr>
              <a:t>ЗА ОСИГУРЯВАНЕ НА ЗДРАВОСЛОВНИ </a:t>
            </a:r>
            <a:r>
              <a:rPr lang="bg-BG" sz="2400" b="1" dirty="0">
                <a:latin typeface="Times New Roman"/>
                <a:ea typeface="Times New Roman"/>
              </a:rPr>
              <a:t>И БЕЗОПАСНИ </a:t>
            </a:r>
            <a:endParaRPr lang="bg-BG" sz="2400" dirty="0">
              <a:latin typeface="Times New Roman"/>
              <a:ea typeface="Times New Roman"/>
            </a:endParaRPr>
          </a:p>
          <a:p>
            <a:pPr marL="45720" indent="0" algn="ctr">
              <a:spcAft>
                <a:spcPts val="0"/>
              </a:spcAft>
              <a:buNone/>
            </a:pPr>
            <a:r>
              <a:rPr lang="bg-BG" sz="2400" b="1" dirty="0">
                <a:latin typeface="Times New Roman"/>
                <a:ea typeface="Times New Roman"/>
              </a:rPr>
              <a:t>    УСЛОВИЯ НА ТРУД </a:t>
            </a:r>
            <a:endParaRPr lang="bg-BG" sz="2400" dirty="0">
              <a:latin typeface="Times New Roman"/>
              <a:ea typeface="Times New Roman"/>
            </a:endParaRPr>
          </a:p>
          <a:p>
            <a:pPr marL="4572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bg-BG" sz="1200" dirty="0">
                <a:latin typeface="Times New Roman"/>
                <a:ea typeface="Times New Roman"/>
              </a:rPr>
              <a:t> 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57200" algn="l"/>
                <a:tab pos="1143000" algn="l"/>
              </a:tabLst>
            </a:pPr>
            <a:r>
              <a:rPr lang="bg-BG" sz="2400" b="1" dirty="0">
                <a:latin typeface="Times New Roman"/>
                <a:ea typeface="Times New Roman"/>
              </a:rPr>
              <a:t>Конституция на Р България</a:t>
            </a:r>
            <a:endParaRPr lang="bg-BG" sz="1100" dirty="0">
              <a:latin typeface="Times New Roman"/>
              <a:ea typeface="Times New Roman"/>
            </a:endParaRPr>
          </a:p>
          <a:p>
            <a:pPr marL="902970" indent="-17145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bg-BG" sz="1100" dirty="0">
              <a:latin typeface="Times New Roman"/>
              <a:ea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57200" algn="l"/>
                <a:tab pos="1143000" algn="l"/>
              </a:tabLst>
            </a:pPr>
            <a:r>
              <a:rPr lang="bg-BG" sz="2400" b="1" dirty="0">
                <a:latin typeface="Times New Roman"/>
                <a:ea typeface="Times New Roman"/>
              </a:rPr>
              <a:t>Кодекс на труда</a:t>
            </a:r>
            <a:endParaRPr lang="bg-BG" sz="1100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bg-BG" sz="1100" dirty="0">
              <a:latin typeface="Times New Roman"/>
              <a:ea typeface="Times New Roman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bg-BG" sz="2400" b="1" dirty="0" smtClean="0">
                <a:latin typeface="Times New Roman"/>
                <a:ea typeface="Times New Roman"/>
              </a:rPr>
              <a:t> Закон </a:t>
            </a:r>
            <a:r>
              <a:rPr lang="bg-BG" sz="2400" b="1" dirty="0">
                <a:latin typeface="Times New Roman"/>
                <a:ea typeface="Times New Roman"/>
              </a:rPr>
              <a:t>за здравословни и безопасни условия на труд и произтичащи наредби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307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548681"/>
            <a:ext cx="7546032" cy="5760680"/>
          </a:xfrm>
        </p:spPr>
        <p:txBody>
          <a:bodyPr/>
          <a:lstStyle/>
          <a:p>
            <a:pPr marL="45720" indent="0">
              <a:buNone/>
            </a:pPr>
            <a:r>
              <a:rPr lang="bg-BG" b="1" dirty="0"/>
              <a:t>Рискът е произведение на трите параметъра: </a:t>
            </a:r>
            <a:endParaRPr lang="bg-BG" b="1" dirty="0" smtClean="0"/>
          </a:p>
          <a:p>
            <a:pPr marL="45720" indent="0" algn="ctr">
              <a:buNone/>
            </a:pPr>
            <a:r>
              <a:rPr lang="bg-BG" b="1" dirty="0" smtClean="0"/>
              <a:t>Р </a:t>
            </a:r>
            <a:r>
              <a:rPr lang="bg-BG" b="1" dirty="0"/>
              <a:t>= В х Е х Т</a:t>
            </a:r>
            <a:endParaRPr lang="bg-BG" dirty="0"/>
          </a:p>
          <a:p>
            <a:pPr marL="45720" indent="0">
              <a:buNone/>
            </a:pPr>
            <a:r>
              <a:rPr lang="bg-BG" dirty="0"/>
              <a:t>Оценката на риска по степен на </a:t>
            </a:r>
            <a:r>
              <a:rPr lang="bg-BG" dirty="0" err="1"/>
              <a:t>изразеност</a:t>
            </a:r>
            <a:r>
              <a:rPr lang="bg-BG" dirty="0"/>
              <a:t> се извършва въз основа на тежестта, вероятността и експозицията и се класира от 1 до над </a:t>
            </a:r>
            <a:r>
              <a:rPr lang="bg-BG" dirty="0" smtClean="0"/>
              <a:t>400.</a:t>
            </a:r>
          </a:p>
          <a:p>
            <a:pPr marL="45720" indent="0">
              <a:buNone/>
            </a:pP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385459"/>
              </p:ext>
            </p:extLst>
          </p:nvPr>
        </p:nvGraphicFramePr>
        <p:xfrm>
          <a:off x="755576" y="2492896"/>
          <a:ext cx="7272808" cy="381642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725534"/>
                <a:gridCol w="5547274"/>
              </a:tblGrid>
              <a:tr h="6360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Степени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(цифров израз)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Риск – Р (степени на допустимост)</a:t>
                      </a:r>
                      <a:endParaRPr lang="bg-BG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360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до 20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Приемлив риск, понякога са необходими превантивни мерки.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180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от 20 до 70</a:t>
                      </a:r>
                      <a:endParaRPr lang="bg-BG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Рискът не е голям и е овладян, но е необходимо внимание.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541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от 70 до 200</a:t>
                      </a:r>
                      <a:endParaRPr lang="bg-BG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Рискът е значителен и неефективно овладян. Необходими са превантивни мерки и нови решения за намаляване на риска.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541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от 200 до 400</a:t>
                      </a:r>
                      <a:endParaRPr lang="bg-BG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Висок риск. Необходимо е незабавно изготвяне на план за контрол над риска, мероприятия със срокове и необходими финансови средства.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180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над 400</a:t>
                      </a:r>
                      <a:endParaRPr lang="bg-BG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Много висок риск – прекратяване на дейността.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111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20689"/>
            <a:ext cx="7834064" cy="5328591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bg-BG" sz="2400" i="1" dirty="0"/>
              <a:t>6</a:t>
            </a:r>
            <a:r>
              <a:rPr lang="bg-BG" sz="2400" i="1" dirty="0" smtClean="0"/>
              <a:t>. Изготвяне </a:t>
            </a:r>
            <a:r>
              <a:rPr lang="bg-BG" sz="2400" i="1" dirty="0"/>
              <a:t>на план за контрол над рисковете</a:t>
            </a:r>
            <a:r>
              <a:rPr lang="bg-BG" sz="2400" dirty="0"/>
              <a:t>. Описание на профилактичните мерки за ограничаване или елиминиране на </a:t>
            </a:r>
            <a:r>
              <a:rPr lang="bg-BG" sz="2400" dirty="0" smtClean="0"/>
              <a:t>риска.</a:t>
            </a:r>
          </a:p>
          <a:p>
            <a:pPr marL="320040" lvl="1" indent="0">
              <a:buNone/>
            </a:pPr>
            <a:endParaRPr lang="bg-BG" sz="2400" i="1" dirty="0" smtClean="0"/>
          </a:p>
          <a:p>
            <a:pPr marL="320040" lvl="1" indent="0">
              <a:buNone/>
            </a:pPr>
            <a:r>
              <a:rPr lang="bg-BG" sz="2400" i="1" dirty="0" smtClean="0"/>
              <a:t>7. Контрол </a:t>
            </a:r>
            <a:r>
              <a:rPr lang="bg-BG" sz="2400" i="1" dirty="0"/>
              <a:t>върху изпълнението и ефективността на предписаните профилактични мерки</a:t>
            </a:r>
            <a:r>
              <a:rPr lang="bg-BG" sz="2400" dirty="0"/>
              <a:t> за ограничаване или елиминиране на риска с цел осигуряване на безопасни и здравословни условия на труд</a:t>
            </a:r>
            <a:r>
              <a:rPr lang="bg-BG" sz="2400" dirty="0" smtClean="0"/>
              <a:t>.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400725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8681"/>
            <a:ext cx="7315200" cy="720079"/>
          </a:xfrm>
        </p:spPr>
        <p:txBody>
          <a:bodyPr>
            <a:normAutofit fontScale="90000"/>
          </a:bodyPr>
          <a:lstStyle/>
          <a:p>
            <a:r>
              <a:rPr lang="bg-BG" sz="2700" b="1" i="1" dirty="0"/>
              <a:t>Примерна о</a:t>
            </a:r>
            <a:r>
              <a:rPr lang="ru-RU" sz="2700" b="1" i="1" dirty="0" err="1"/>
              <a:t>ценка</a:t>
            </a:r>
            <a:r>
              <a:rPr lang="ru-RU" sz="2700" b="1" i="1" dirty="0"/>
              <a:t> на риска на </a:t>
            </a:r>
            <a:r>
              <a:rPr lang="ru-RU" sz="2700" b="1" i="1" dirty="0" err="1"/>
              <a:t>работното</a:t>
            </a:r>
            <a:r>
              <a:rPr lang="ru-RU" sz="2700" b="1" i="1" dirty="0"/>
              <a:t> </a:t>
            </a:r>
            <a:r>
              <a:rPr lang="ru-RU" sz="2700" b="1" i="1" dirty="0" err="1"/>
              <a:t>място</a:t>
            </a:r>
            <a:r>
              <a:rPr lang="ru-RU" sz="2700" b="1" i="1" dirty="0"/>
              <a:t> на </a:t>
            </a:r>
            <a:r>
              <a:rPr lang="ru-RU" sz="2700" b="1" i="1" dirty="0" err="1" smtClean="0"/>
              <a:t>медицински</a:t>
            </a:r>
            <a:r>
              <a:rPr lang="ru-RU" sz="2700" b="1" i="1" dirty="0" smtClean="0"/>
              <a:t> </a:t>
            </a:r>
            <a:r>
              <a:rPr lang="ru-RU" sz="2700" b="1" i="1" dirty="0" err="1" smtClean="0"/>
              <a:t>козметик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3"/>
            <a:ext cx="7762056" cy="4752568"/>
          </a:xfrm>
        </p:spPr>
        <p:txBody>
          <a:bodyPr/>
          <a:lstStyle/>
          <a:p>
            <a:pPr marL="45720" indent="0">
              <a:buNone/>
            </a:pPr>
            <a:r>
              <a:rPr lang="bg-BG" dirty="0" smtClean="0"/>
              <a:t>1. </a:t>
            </a:r>
            <a:r>
              <a:rPr lang="bg-BG" b="1" dirty="0" smtClean="0"/>
              <a:t>Работно </a:t>
            </a:r>
            <a:r>
              <a:rPr lang="bg-BG" b="1" dirty="0"/>
              <a:t>място</a:t>
            </a:r>
            <a:r>
              <a:rPr lang="bg-BG" b="1" dirty="0" smtClean="0"/>
              <a:t>: Медицински козметик. </a:t>
            </a:r>
          </a:p>
          <a:p>
            <a:pPr marL="45720" indent="0">
              <a:buNone/>
            </a:pPr>
            <a:r>
              <a:rPr lang="bg-BG" dirty="0" smtClean="0"/>
              <a:t>Извършва различни козметични процедури.</a:t>
            </a:r>
            <a:endParaRPr lang="bg-BG" dirty="0"/>
          </a:p>
          <a:p>
            <a:pPr marL="45720" indent="0">
              <a:buNone/>
            </a:pPr>
            <a:r>
              <a:rPr lang="bg-BG" b="1" dirty="0" smtClean="0"/>
              <a:t>2</a:t>
            </a:r>
            <a:r>
              <a:rPr lang="bg-BG" b="1" dirty="0"/>
              <a:t>.</a:t>
            </a:r>
            <a:r>
              <a:rPr lang="bg-BG" dirty="0"/>
              <a:t> </a:t>
            </a:r>
            <a:r>
              <a:rPr lang="bg-BG" b="1" dirty="0"/>
              <a:t>Идентифициране на опасностите</a:t>
            </a:r>
            <a:r>
              <a:rPr lang="bg-BG" dirty="0" smtClean="0"/>
              <a:t>.</a:t>
            </a:r>
          </a:p>
          <a:p>
            <a:pPr marL="45720" indent="0">
              <a:buNone/>
            </a:pPr>
            <a:endParaRPr lang="bg-BG" dirty="0"/>
          </a:p>
          <a:p>
            <a:pPr marL="45720" indent="0">
              <a:buNone/>
            </a:pPr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492559"/>
              </p:ext>
            </p:extLst>
          </p:nvPr>
        </p:nvGraphicFramePr>
        <p:xfrm>
          <a:off x="611560" y="3068959"/>
          <a:ext cx="7704856" cy="2057237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513454"/>
                <a:gridCol w="1238280"/>
                <a:gridCol w="1093815"/>
                <a:gridCol w="1217642"/>
                <a:gridCol w="1218407"/>
                <a:gridCol w="1423258"/>
              </a:tblGrid>
              <a:tr h="587782"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800" dirty="0">
                          <a:effectLst/>
                          <a:latin typeface="Times New Roman"/>
                          <a:ea typeface="Times New Roman"/>
                        </a:rPr>
                        <a:t>Идентифицирани опасности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5877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Опасности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/>
                          <a:ea typeface="Times New Roman"/>
                        </a:rPr>
                        <a:t>Умствено натоварване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/>
                          <a:ea typeface="Times New Roman"/>
                        </a:rPr>
                        <a:t>Стрес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Химически вещества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Биологични фактори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/>
                          <a:ea typeface="Times New Roman"/>
                        </a:rPr>
                        <a:t>Принудителна работна поза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16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Предприети мерки за защита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Режим на труд и почивка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Режим на труд и почивка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ЛПС, предпазна храна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ЛПС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Режим на труд и почивка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406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123560"/>
              </p:ext>
            </p:extLst>
          </p:nvPr>
        </p:nvGraphicFramePr>
        <p:xfrm>
          <a:off x="1043608" y="2420888"/>
          <a:ext cx="6829499" cy="344424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341509"/>
                <a:gridCol w="1097598"/>
                <a:gridCol w="969545"/>
                <a:gridCol w="1079305"/>
                <a:gridCol w="1079982"/>
                <a:gridCol w="1261560"/>
              </a:tblGrid>
              <a:tr h="432048"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800" dirty="0">
                          <a:effectLst/>
                          <a:latin typeface="Times New Roman"/>
                          <a:ea typeface="Times New Roman"/>
                        </a:rPr>
                        <a:t>Идентифициране на изложените на опасности работещи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Опасности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/>
                          <a:ea typeface="Times New Roman"/>
                        </a:rPr>
                        <a:t>Умствено натоварване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Стрес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Химически вещества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/>
                          <a:ea typeface="Times New Roman"/>
                        </a:rPr>
                        <a:t>Биологични фактори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/>
                          <a:ea typeface="Times New Roman"/>
                        </a:rPr>
                        <a:t>Принудителна работна поза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Брой на изложените лица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 b="1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6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 b="1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bg-BG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 b="1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6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 b="1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bg-BG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 b="1" dirty="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bg-BG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 b="1" dirty="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bg-BG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 b="1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6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 b="1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bg-BG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/>
                          <a:ea typeface="Times New Roman"/>
                        </a:rPr>
                        <a:t>Външни лица, които биха могли да бъдат изложени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 b="1" dirty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bg-BG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 b="1" dirty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bg-BG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 b="1" dirty="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bg-BG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 b="1" dirty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bg-BG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 b="1" dirty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bg-BG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99592" y="1230815"/>
            <a:ext cx="824440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3. Определяне на работещите изложени на опасности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bg-BG" altLang="bg-BG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572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8136904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1099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8280920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9872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8496944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6194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76673"/>
            <a:ext cx="7315200" cy="1296143"/>
          </a:xfrm>
        </p:spPr>
        <p:txBody>
          <a:bodyPr>
            <a:normAutofit fontScale="90000"/>
          </a:bodyPr>
          <a:lstStyle/>
          <a:p>
            <a:pPr algn="ctr"/>
            <a:r>
              <a:rPr lang="bg-BG" sz="2700" b="1" dirty="0"/>
              <a:t>ПРОФИЛАКТИКА  НА ПРОФЕСИОНАЛНИТЕ ЗАБОЛЯВАНИЯ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40769"/>
            <a:ext cx="7315200" cy="4968592"/>
          </a:xfrm>
        </p:spPr>
        <p:txBody>
          <a:bodyPr>
            <a:normAutofit fontScale="92500"/>
          </a:bodyPr>
          <a:lstStyle/>
          <a:p>
            <a:pPr marL="502920" lvl="0" indent="-457200">
              <a:buFont typeface="+mj-lt"/>
              <a:buAutoNum type="arabicPeriod"/>
            </a:pPr>
            <a:r>
              <a:rPr lang="bg-BG" sz="2400" b="1" dirty="0"/>
              <a:t>Законодателни </a:t>
            </a:r>
            <a:r>
              <a:rPr lang="bg-BG" sz="2400" b="1" dirty="0" smtClean="0"/>
              <a:t>мерки:</a:t>
            </a:r>
            <a:endParaRPr lang="bg-BG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bg-BG" sz="2400" dirty="0" smtClean="0"/>
              <a:t>  генерални </a:t>
            </a:r>
            <a:r>
              <a:rPr lang="bg-BG" sz="2400" dirty="0"/>
              <a:t>(закони, Кодекс на труда)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sz="2400" dirty="0" smtClean="0"/>
              <a:t>  специфични </a:t>
            </a:r>
            <a:r>
              <a:rPr lang="bg-BG" sz="2400" dirty="0"/>
              <a:t>(наредби на МЗ и др. нормативни </a:t>
            </a:r>
            <a:r>
              <a:rPr lang="bg-BG" sz="2400" dirty="0" smtClean="0"/>
              <a:t>актове)</a:t>
            </a:r>
          </a:p>
          <a:p>
            <a:pPr marL="320040" lvl="1" indent="0">
              <a:buNone/>
            </a:pPr>
            <a:endParaRPr lang="bg-BG" sz="2400" dirty="0" smtClean="0"/>
          </a:p>
          <a:p>
            <a:pPr marL="502920" lvl="0" indent="-457200">
              <a:buFont typeface="+mj-lt"/>
              <a:buAutoNum type="arabicPeriod"/>
            </a:pPr>
            <a:r>
              <a:rPr lang="bg-BG" sz="2400" b="1" dirty="0" smtClean="0"/>
              <a:t>Технологични мерки </a:t>
            </a:r>
            <a:r>
              <a:rPr lang="bg-BG" sz="2400" dirty="0" smtClean="0"/>
              <a:t>(недопускане на постъпването на вредния фактор в работната среда)</a:t>
            </a:r>
          </a:p>
          <a:p>
            <a:pPr marL="502920" lvl="0" indent="-457200">
              <a:buFont typeface="+mj-lt"/>
              <a:buAutoNum type="arabicPeriod"/>
            </a:pPr>
            <a:endParaRPr lang="bg-BG" sz="2400" dirty="0" smtClean="0"/>
          </a:p>
          <a:p>
            <a:pPr marL="502920" lvl="0" indent="-457200">
              <a:buFont typeface="+mj-lt"/>
              <a:buAutoNum type="arabicPeriod"/>
            </a:pPr>
            <a:r>
              <a:rPr lang="bg-BG" sz="2400" b="1" dirty="0" smtClean="0"/>
              <a:t>Технически </a:t>
            </a:r>
            <a:r>
              <a:rPr lang="bg-BG" sz="2400" b="1" dirty="0"/>
              <a:t>мерки </a:t>
            </a:r>
            <a:r>
              <a:rPr lang="bg-BG" sz="2400" dirty="0"/>
              <a:t>(отстраняване или намаляване на разпространението на вече постъпилия вреден фактор в работната среда – вентилация, </a:t>
            </a:r>
            <a:r>
              <a:rPr lang="bg-BG" sz="2400" dirty="0" err="1"/>
              <a:t>газо-</a:t>
            </a:r>
            <a:r>
              <a:rPr lang="bg-BG" sz="2400" dirty="0"/>
              <a:t> и </a:t>
            </a:r>
            <a:r>
              <a:rPr lang="bg-BG" sz="2400" dirty="0" err="1"/>
              <a:t>прахоулавяне</a:t>
            </a:r>
            <a:r>
              <a:rPr lang="bg-BG" sz="2400" dirty="0" smtClean="0"/>
              <a:t>)</a:t>
            </a:r>
          </a:p>
          <a:p>
            <a:pPr marL="502920" lvl="0" indent="-457200">
              <a:buFont typeface="+mj-lt"/>
              <a:buAutoNum type="arabicPeriod"/>
            </a:pPr>
            <a:endParaRPr lang="bg-BG" sz="2400" dirty="0"/>
          </a:p>
          <a:p>
            <a:pPr marL="502920" lvl="0" indent="-457200">
              <a:buFont typeface="+mj-lt"/>
              <a:buAutoNum type="arabicPeriod"/>
            </a:pPr>
            <a:r>
              <a:rPr lang="bg-BG" sz="2400" b="1" dirty="0"/>
              <a:t>Архитектурно-планировъчни и ергономични мерки</a:t>
            </a:r>
            <a:endParaRPr lang="bg-BG" sz="2400" dirty="0"/>
          </a:p>
          <a:p>
            <a:pPr marL="4572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02380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48681"/>
            <a:ext cx="7315200" cy="5760680"/>
          </a:xfrm>
        </p:spPr>
        <p:txBody>
          <a:bodyPr/>
          <a:lstStyle/>
          <a:p>
            <a:pPr marL="502920" lvl="0" indent="-457200">
              <a:buFont typeface="+mj-lt"/>
              <a:buAutoNum type="arabicPeriod" startAt="5"/>
            </a:pPr>
            <a:r>
              <a:rPr lang="bg-BG" sz="2400" b="1" dirty="0"/>
              <a:t>Медицински мерки</a:t>
            </a:r>
            <a:endParaRPr lang="bg-BG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bg-BG" sz="2400" dirty="0" smtClean="0"/>
              <a:t>  предварителни </a:t>
            </a:r>
            <a:r>
              <a:rPr lang="bg-BG" sz="2400" dirty="0"/>
              <a:t>и периодични медицински прегледи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sz="2400" dirty="0" smtClean="0"/>
              <a:t>  диспансеризация </a:t>
            </a:r>
            <a:r>
              <a:rPr lang="bg-BG" sz="2400" dirty="0"/>
              <a:t>и активно наблюдение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sz="2400" dirty="0" smtClean="0"/>
              <a:t>  лечебно-профилактично </a:t>
            </a:r>
            <a:r>
              <a:rPr lang="bg-BG" sz="2400" dirty="0"/>
              <a:t>хранене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sz="2400" dirty="0" smtClean="0"/>
              <a:t>  здравословен </a:t>
            </a:r>
            <a:r>
              <a:rPr lang="bg-BG" sz="2400" dirty="0"/>
              <a:t>начин на </a:t>
            </a:r>
            <a:r>
              <a:rPr lang="bg-BG" sz="2400" dirty="0" smtClean="0"/>
              <a:t>живот</a:t>
            </a:r>
          </a:p>
          <a:p>
            <a:pPr marL="320040" lvl="1" indent="0">
              <a:buNone/>
            </a:pPr>
            <a:endParaRPr lang="bg-BG" sz="2400" dirty="0"/>
          </a:p>
          <a:p>
            <a:pPr marL="502920" lvl="0" indent="-457200">
              <a:buFont typeface="+mj-lt"/>
              <a:buAutoNum type="arabicPeriod" startAt="5"/>
            </a:pPr>
            <a:r>
              <a:rPr lang="bg-BG" sz="2400" b="1" dirty="0"/>
              <a:t>Средства за </a:t>
            </a:r>
            <a:r>
              <a:rPr lang="bg-BG" sz="2400" b="1" dirty="0" smtClean="0"/>
              <a:t>защита</a:t>
            </a:r>
            <a:endParaRPr lang="bg-BG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bg-BG" sz="2400" dirty="0" smtClean="0"/>
              <a:t>  колективни </a:t>
            </a:r>
            <a:r>
              <a:rPr lang="bg-BG" sz="2400" dirty="0"/>
              <a:t>(</a:t>
            </a:r>
            <a:r>
              <a:rPr lang="bg-BG" sz="2400" i="1" dirty="0"/>
              <a:t>с приоритет</a:t>
            </a:r>
            <a:r>
              <a:rPr lang="bg-BG" sz="24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sz="2400" dirty="0" smtClean="0"/>
              <a:t>  индивидуални </a:t>
            </a:r>
            <a:r>
              <a:rPr lang="bg-BG" sz="2400" dirty="0"/>
              <a:t>(</a:t>
            </a:r>
            <a:r>
              <a:rPr lang="bg-BG" sz="2400" i="1" dirty="0"/>
              <a:t>лични предпазни средства</a:t>
            </a:r>
            <a:r>
              <a:rPr lang="bg-BG" sz="24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3263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48681"/>
            <a:ext cx="7315200" cy="5760680"/>
          </a:xfrm>
        </p:spPr>
        <p:txBody>
          <a:bodyPr>
            <a:normAutofit/>
          </a:bodyPr>
          <a:lstStyle/>
          <a:p>
            <a:pPr marL="457200" lvl="0" indent="-457200" algn="just">
              <a:spcAft>
                <a:spcPts val="0"/>
              </a:spcAft>
              <a:buFont typeface="+mj-lt"/>
              <a:buAutoNum type="arabicPeriod" startAt="7"/>
              <a:tabLst>
                <a:tab pos="457200" algn="l"/>
              </a:tabLst>
            </a:pPr>
            <a:r>
              <a:rPr lang="bg-BG" sz="2400" b="1" dirty="0">
                <a:latin typeface="Times New Roman"/>
                <a:ea typeface="Times New Roman"/>
              </a:rPr>
              <a:t>Административно-организационни мерки</a:t>
            </a:r>
            <a:endParaRPr lang="bg-BG" sz="2400" dirty="0">
              <a:latin typeface="Times New Roman"/>
              <a:ea typeface="Times New Roman"/>
            </a:endParaRPr>
          </a:p>
          <a:p>
            <a:pPr marL="617220" lvl="1" indent="-342900" algn="just">
              <a:buFont typeface="Wingdings" panose="05000000000000000000" pitchFamily="2" charset="2"/>
              <a:buChar char="Ø"/>
              <a:tabLst>
                <a:tab pos="685800" algn="l"/>
              </a:tabLst>
            </a:pPr>
            <a:r>
              <a:rPr lang="bg-BG" sz="2400" dirty="0">
                <a:latin typeface="Times New Roman"/>
                <a:ea typeface="Times New Roman"/>
              </a:rPr>
              <a:t>оценка на риска на работното място</a:t>
            </a:r>
          </a:p>
          <a:p>
            <a:pPr marL="617220" lvl="1" indent="-342900" algn="just">
              <a:buFont typeface="Wingdings" panose="05000000000000000000" pitchFamily="2" charset="2"/>
              <a:buChar char="Ø"/>
              <a:tabLst>
                <a:tab pos="685800" algn="l"/>
              </a:tabLst>
            </a:pPr>
            <a:r>
              <a:rPr lang="bg-BG" sz="2400" dirty="0">
                <a:latin typeface="Times New Roman"/>
                <a:ea typeface="Times New Roman"/>
              </a:rPr>
              <a:t>комплексна оценка на условията на труд</a:t>
            </a:r>
          </a:p>
          <a:p>
            <a:pPr marL="617220" lvl="1" indent="-342900" algn="just">
              <a:buFont typeface="Wingdings" panose="05000000000000000000" pitchFamily="2" charset="2"/>
              <a:buChar char="Ø"/>
              <a:tabLst>
                <a:tab pos="685800" algn="l"/>
              </a:tabLst>
            </a:pPr>
            <a:r>
              <a:rPr lang="bg-BG" sz="2400" dirty="0">
                <a:latin typeface="Times New Roman"/>
                <a:ea typeface="Times New Roman"/>
              </a:rPr>
              <a:t>физиологични режими на труд и почивка</a:t>
            </a:r>
          </a:p>
          <a:p>
            <a:pPr marL="617220" lvl="1" indent="-342900">
              <a:buFont typeface="Wingdings" panose="05000000000000000000" pitchFamily="2" charset="2"/>
              <a:buChar char="Ø"/>
              <a:tabLst>
                <a:tab pos="685800" algn="l"/>
              </a:tabLst>
            </a:pPr>
            <a:r>
              <a:rPr lang="bg-BG" sz="2400" dirty="0">
                <a:latin typeface="Times New Roman"/>
                <a:ea typeface="Times New Roman"/>
              </a:rPr>
              <a:t>инструктажи, обучение и информиране на работещите за потенциалните опасности и за начините и средствата за предпазване</a:t>
            </a:r>
          </a:p>
          <a:p>
            <a:pPr marL="617220" lvl="1" indent="-342900">
              <a:buFont typeface="Wingdings" panose="05000000000000000000" pitchFamily="2" charset="2"/>
              <a:buChar char="Ø"/>
              <a:tabLst>
                <a:tab pos="685800" algn="l"/>
              </a:tabLst>
            </a:pPr>
            <a:r>
              <a:rPr lang="bg-BG" sz="2400" dirty="0">
                <a:latin typeface="Times New Roman"/>
                <a:ea typeface="Times New Roman"/>
              </a:rPr>
              <a:t>участие на работещите в осигуряването на здравословни и безопасни условия на труд</a:t>
            </a:r>
          </a:p>
          <a:p>
            <a:pPr marL="617220" lvl="1" indent="-342900">
              <a:buFont typeface="Wingdings" panose="05000000000000000000" pitchFamily="2" charset="2"/>
              <a:buChar char="Ø"/>
              <a:tabLst>
                <a:tab pos="685800" algn="l"/>
              </a:tabLst>
            </a:pPr>
            <a:r>
              <a:rPr lang="bg-BG" sz="2400" dirty="0">
                <a:latin typeface="Times New Roman"/>
                <a:ea typeface="Times New Roman"/>
              </a:rPr>
              <a:t>мониторинг на вредните фактори на трудовия процес и работната среда</a:t>
            </a:r>
          </a:p>
          <a:p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20747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48681"/>
            <a:ext cx="7315200" cy="5760680"/>
          </a:xfrm>
        </p:spPr>
        <p:txBody>
          <a:bodyPr>
            <a:normAutofit/>
          </a:bodyPr>
          <a:lstStyle/>
          <a:p>
            <a:pPr marL="45720" indent="0" algn="ctr">
              <a:spcAft>
                <a:spcPts val="0"/>
              </a:spcAft>
              <a:buNone/>
            </a:pPr>
            <a:r>
              <a:rPr lang="bg-BG" sz="2800" b="1" dirty="0">
                <a:latin typeface="Times New Roman"/>
                <a:ea typeface="Times New Roman"/>
              </a:rPr>
              <a:t>Основни направления в дейността на СТМ</a:t>
            </a:r>
            <a:endParaRPr lang="bg-BG" sz="2800" dirty="0">
              <a:latin typeface="Times New Roman"/>
              <a:ea typeface="Times New Roman"/>
            </a:endParaRPr>
          </a:p>
          <a:p>
            <a:pPr marL="45720" indent="0" algn="ctr">
              <a:spcAft>
                <a:spcPts val="0"/>
              </a:spcAft>
              <a:buNone/>
            </a:pPr>
            <a:r>
              <a:rPr lang="bg-BG" dirty="0">
                <a:latin typeface="Times New Roman"/>
                <a:ea typeface="Times New Roman"/>
              </a:rPr>
              <a:t> </a:t>
            </a:r>
            <a:endParaRPr lang="bg-BG" sz="1000" dirty="0">
              <a:latin typeface="Times New Roman"/>
              <a:ea typeface="Times New Roman"/>
            </a:endParaRPr>
          </a:p>
          <a:p>
            <a:pPr marL="45720" indent="0">
              <a:spcAft>
                <a:spcPts val="0"/>
              </a:spcAft>
              <a:buNone/>
            </a:pPr>
            <a:r>
              <a:rPr lang="bg-BG" sz="2400" b="1" dirty="0">
                <a:latin typeface="Times New Roman"/>
                <a:ea typeface="Times New Roman"/>
              </a:rPr>
              <a:t>1.</a:t>
            </a:r>
            <a:r>
              <a:rPr lang="bg-BG" sz="2400" dirty="0">
                <a:latin typeface="Times New Roman"/>
                <a:ea typeface="Times New Roman"/>
              </a:rPr>
              <a:t> </a:t>
            </a:r>
            <a:r>
              <a:rPr lang="bg-BG" sz="2400" b="1" dirty="0">
                <a:latin typeface="Times New Roman"/>
                <a:ea typeface="Times New Roman"/>
              </a:rPr>
              <a:t>Мониторинг</a:t>
            </a:r>
            <a:r>
              <a:rPr lang="bg-BG" sz="2400" dirty="0">
                <a:latin typeface="Times New Roman"/>
                <a:ea typeface="Times New Roman"/>
              </a:rPr>
              <a:t> на:</a:t>
            </a: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52095" algn="l"/>
              </a:tabLst>
            </a:pPr>
            <a:r>
              <a:rPr lang="bg-BG" sz="2400" b="1" dirty="0">
                <a:latin typeface="Times New Roman"/>
                <a:ea typeface="Times New Roman"/>
                <a:cs typeface="Times New Roman"/>
              </a:rPr>
              <a:t> здравното</a:t>
            </a:r>
            <a:r>
              <a:rPr lang="bg-BG" sz="2400" dirty="0">
                <a:latin typeface="Times New Roman"/>
                <a:ea typeface="Times New Roman"/>
                <a:cs typeface="Times New Roman"/>
              </a:rPr>
              <a:t> състояние на </a:t>
            </a:r>
            <a:r>
              <a:rPr lang="bg-BG" sz="2400" dirty="0" smtClean="0">
                <a:latin typeface="Times New Roman"/>
                <a:ea typeface="Times New Roman"/>
                <a:cs typeface="Times New Roman"/>
              </a:rPr>
              <a:t>работещите</a:t>
            </a: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52095" algn="l"/>
              </a:tabLst>
            </a:pPr>
            <a:r>
              <a:rPr lang="bg-BG" sz="2400" dirty="0" smtClean="0">
                <a:latin typeface="Times New Roman"/>
                <a:ea typeface="Times New Roman"/>
                <a:cs typeface="Times New Roman"/>
              </a:rPr>
              <a:t> </a:t>
            </a:r>
            <a:r>
              <a:rPr lang="bg-BG" sz="2400" dirty="0">
                <a:latin typeface="Times New Roman"/>
                <a:ea typeface="Times New Roman"/>
                <a:cs typeface="Times New Roman"/>
              </a:rPr>
              <a:t>вредно действащите </a:t>
            </a:r>
            <a:r>
              <a:rPr lang="bg-BG" sz="2400" b="1" dirty="0">
                <a:latin typeface="Times New Roman"/>
                <a:ea typeface="Times New Roman"/>
                <a:cs typeface="Times New Roman"/>
              </a:rPr>
              <a:t>фактори</a:t>
            </a:r>
            <a:r>
              <a:rPr lang="bg-BG" sz="2400" dirty="0">
                <a:latin typeface="Times New Roman"/>
                <a:ea typeface="Times New Roman"/>
                <a:cs typeface="Times New Roman"/>
              </a:rPr>
              <a:t> и техните нива на въздействие по време на работа</a:t>
            </a:r>
          </a:p>
          <a:p>
            <a:pPr marL="45720" indent="0">
              <a:buNone/>
            </a:pPr>
            <a:r>
              <a:rPr lang="bg-BG" sz="2400" dirty="0">
                <a:latin typeface="Times New Roman"/>
                <a:ea typeface="Times New Roman"/>
              </a:rPr>
              <a:t> </a:t>
            </a:r>
          </a:p>
          <a:p>
            <a:pPr marL="45720" indent="0">
              <a:spcAft>
                <a:spcPts val="0"/>
              </a:spcAft>
              <a:buNone/>
            </a:pPr>
            <a:r>
              <a:rPr lang="bg-BG" sz="2400" b="1" dirty="0">
                <a:latin typeface="Times New Roman"/>
                <a:ea typeface="Times New Roman"/>
              </a:rPr>
              <a:t>2.</a:t>
            </a:r>
            <a:r>
              <a:rPr lang="bg-BG" sz="2400" dirty="0">
                <a:latin typeface="Times New Roman"/>
                <a:ea typeface="Times New Roman"/>
              </a:rPr>
              <a:t> </a:t>
            </a:r>
            <a:r>
              <a:rPr lang="bg-BG" sz="2400" b="1" dirty="0">
                <a:latin typeface="Times New Roman"/>
                <a:ea typeface="Times New Roman"/>
              </a:rPr>
              <a:t>Оценка на риска</a:t>
            </a:r>
            <a:r>
              <a:rPr lang="bg-BG" sz="2400" dirty="0">
                <a:latin typeface="Times New Roman"/>
                <a:ea typeface="Times New Roman"/>
              </a:rPr>
              <a:t> за здравето </a:t>
            </a:r>
            <a:r>
              <a:rPr lang="bg-BG" sz="2400" dirty="0" smtClean="0">
                <a:latin typeface="Times New Roman"/>
                <a:ea typeface="Times New Roman"/>
              </a:rPr>
              <a:t>и безопасността </a:t>
            </a:r>
            <a:r>
              <a:rPr lang="bg-BG" sz="2400" dirty="0">
                <a:latin typeface="Times New Roman"/>
                <a:ea typeface="Times New Roman"/>
              </a:rPr>
              <a:t>на работещите.</a:t>
            </a:r>
          </a:p>
          <a:p>
            <a:pPr marL="45720" indent="0">
              <a:spcAft>
                <a:spcPts val="0"/>
              </a:spcAft>
              <a:buNone/>
            </a:pPr>
            <a:r>
              <a:rPr lang="bg-BG" sz="2400" dirty="0">
                <a:latin typeface="Times New Roman"/>
                <a:ea typeface="Times New Roman"/>
              </a:rPr>
              <a:t> </a:t>
            </a:r>
          </a:p>
          <a:p>
            <a:pPr marL="45720" indent="0">
              <a:spcAft>
                <a:spcPts val="0"/>
              </a:spcAft>
              <a:buNone/>
            </a:pPr>
            <a:r>
              <a:rPr lang="bg-BG" sz="2400" b="1" dirty="0">
                <a:latin typeface="Times New Roman"/>
                <a:ea typeface="Times New Roman"/>
              </a:rPr>
              <a:t>3.</a:t>
            </a:r>
            <a:r>
              <a:rPr lang="bg-BG" sz="2400" dirty="0">
                <a:latin typeface="Times New Roman"/>
                <a:ea typeface="Times New Roman"/>
              </a:rPr>
              <a:t> Разработване и </a:t>
            </a:r>
            <a:r>
              <a:rPr lang="bg-BG" sz="2400" dirty="0" smtClean="0">
                <a:latin typeface="Times New Roman"/>
                <a:ea typeface="Times New Roman"/>
              </a:rPr>
              <a:t>реализиране на </a:t>
            </a:r>
            <a:r>
              <a:rPr lang="bg-BG" sz="2400" b="1" dirty="0">
                <a:latin typeface="Times New Roman"/>
                <a:ea typeface="Times New Roman"/>
              </a:rPr>
              <a:t>проекти и профилактични </a:t>
            </a:r>
            <a:r>
              <a:rPr lang="bg-BG" sz="2400" b="1" dirty="0" smtClean="0">
                <a:latin typeface="Times New Roman"/>
                <a:ea typeface="Times New Roman"/>
              </a:rPr>
              <a:t>мерки</a:t>
            </a:r>
            <a:r>
              <a:rPr lang="bg-BG" sz="2400" dirty="0" smtClean="0">
                <a:latin typeface="Times New Roman"/>
                <a:ea typeface="Times New Roman"/>
              </a:rPr>
              <a:t> </a:t>
            </a:r>
            <a:r>
              <a:rPr lang="bg-BG" sz="2400" dirty="0">
                <a:latin typeface="Times New Roman"/>
                <a:ea typeface="Times New Roman"/>
              </a:rPr>
              <a:t>за здравословни </a:t>
            </a:r>
            <a:r>
              <a:rPr lang="bg-BG" sz="2400" dirty="0" smtClean="0">
                <a:latin typeface="Times New Roman"/>
                <a:ea typeface="Times New Roman"/>
              </a:rPr>
              <a:t>и     </a:t>
            </a:r>
            <a:r>
              <a:rPr lang="bg-BG" sz="2400" dirty="0">
                <a:latin typeface="Times New Roman"/>
                <a:ea typeface="Times New Roman"/>
              </a:rPr>
              <a:t>безопасни условия на труд. </a:t>
            </a:r>
          </a:p>
        </p:txBody>
      </p:sp>
    </p:spTree>
    <p:extLst>
      <p:ext uri="{BB962C8B-B14F-4D97-AF65-F5344CB8AC3E}">
        <p14:creationId xmlns:p14="http://schemas.microsoft.com/office/powerpoint/2010/main" val="324324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48681"/>
            <a:ext cx="7315200" cy="5760680"/>
          </a:xfrm>
        </p:spPr>
        <p:txBody>
          <a:bodyPr/>
          <a:lstStyle/>
          <a:p>
            <a:pPr marL="45720" indent="0" algn="ctr">
              <a:spcAft>
                <a:spcPts val="0"/>
              </a:spcAft>
              <a:buNone/>
            </a:pPr>
            <a:r>
              <a:rPr lang="ru-RU" sz="2800" b="1" dirty="0">
                <a:latin typeface="Times New Roman"/>
                <a:ea typeface="Times New Roman"/>
              </a:rPr>
              <a:t>ОЦЕНКАТА НА РИСКА ОБХВАЩА</a:t>
            </a:r>
            <a:r>
              <a:rPr lang="ru-RU" sz="2800" b="1" dirty="0" smtClean="0">
                <a:latin typeface="Times New Roman"/>
                <a:ea typeface="Times New Roman"/>
              </a:rPr>
              <a:t>:</a:t>
            </a:r>
            <a:endParaRPr lang="bg-BG" sz="2800" dirty="0" smtClean="0">
              <a:latin typeface="Times New Roman"/>
              <a:ea typeface="Times New Roman"/>
            </a:endParaRPr>
          </a:p>
          <a:p>
            <a:pPr marL="45720" indent="0" algn="ctr">
              <a:spcAft>
                <a:spcPts val="0"/>
              </a:spcAft>
              <a:buNone/>
            </a:pPr>
            <a:endParaRPr lang="bg-BG" sz="900" dirty="0">
              <a:latin typeface="Times New Roman"/>
              <a:ea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bg-BG" sz="2800" dirty="0">
                <a:latin typeface="Times New Roman"/>
                <a:ea typeface="Times New Roman"/>
              </a:rPr>
              <a:t>Работните</a:t>
            </a:r>
            <a:r>
              <a:rPr lang="bg-BG" sz="2800" b="1" dirty="0">
                <a:latin typeface="Times New Roman"/>
                <a:ea typeface="Times New Roman"/>
              </a:rPr>
              <a:t> процеси</a:t>
            </a:r>
            <a:endParaRPr lang="bg-BG" sz="2800" dirty="0">
              <a:latin typeface="Times New Roman"/>
              <a:ea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bg-BG" sz="2800" dirty="0">
                <a:latin typeface="Times New Roman"/>
                <a:ea typeface="Times New Roman"/>
              </a:rPr>
              <a:t>Работното</a:t>
            </a:r>
            <a:r>
              <a:rPr lang="bg-BG" sz="2800" b="1" dirty="0">
                <a:latin typeface="Times New Roman"/>
                <a:ea typeface="Times New Roman"/>
              </a:rPr>
              <a:t> оборудване</a:t>
            </a:r>
            <a:endParaRPr lang="bg-BG" sz="2800" dirty="0">
              <a:latin typeface="Times New Roman"/>
              <a:ea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bg-BG" sz="2800" dirty="0">
                <a:latin typeface="Times New Roman"/>
                <a:ea typeface="Times New Roman"/>
              </a:rPr>
              <a:t>Работните</a:t>
            </a:r>
            <a:r>
              <a:rPr lang="bg-BG" sz="2800" b="1" dirty="0">
                <a:latin typeface="Times New Roman"/>
                <a:ea typeface="Times New Roman"/>
              </a:rPr>
              <a:t> помещения</a:t>
            </a:r>
            <a:endParaRPr lang="bg-BG" sz="2800" dirty="0">
              <a:latin typeface="Times New Roman"/>
              <a:ea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bg-BG" sz="2800" b="1" dirty="0">
                <a:latin typeface="Times New Roman"/>
                <a:ea typeface="Times New Roman"/>
              </a:rPr>
              <a:t>Работните места</a:t>
            </a:r>
            <a:endParaRPr lang="bg-BG" sz="2800" dirty="0">
              <a:latin typeface="Times New Roman"/>
              <a:ea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bg-BG" sz="2800" b="1" dirty="0">
                <a:latin typeface="Times New Roman"/>
                <a:ea typeface="Times New Roman"/>
              </a:rPr>
              <a:t>Организацията на труда</a:t>
            </a:r>
            <a:endParaRPr lang="bg-BG" sz="2800" dirty="0">
              <a:latin typeface="Times New Roman"/>
              <a:ea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bg-BG" sz="2800" dirty="0">
                <a:latin typeface="Times New Roman"/>
                <a:ea typeface="Times New Roman"/>
              </a:rPr>
              <a:t>Използвани</a:t>
            </a:r>
            <a:r>
              <a:rPr lang="bg-BG" sz="2800" b="1" dirty="0">
                <a:latin typeface="Times New Roman"/>
                <a:ea typeface="Times New Roman"/>
              </a:rPr>
              <a:t> материали и технологии</a:t>
            </a:r>
            <a:endParaRPr lang="bg-BG" sz="2800" dirty="0">
              <a:latin typeface="Times New Roman"/>
              <a:ea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bg-BG" sz="2800" dirty="0">
                <a:latin typeface="Times New Roman"/>
                <a:ea typeface="Times New Roman"/>
              </a:rPr>
              <a:t>Други</a:t>
            </a:r>
            <a:r>
              <a:rPr lang="bg-BG" sz="2800" b="1" dirty="0">
                <a:latin typeface="Times New Roman"/>
                <a:ea typeface="Times New Roman"/>
              </a:rPr>
              <a:t> странични фактори, </a:t>
            </a:r>
            <a:r>
              <a:rPr lang="bg-BG" sz="2800" dirty="0">
                <a:latin typeface="Times New Roman"/>
                <a:ea typeface="Times New Roman"/>
              </a:rPr>
              <a:t>които могат да породят риск</a:t>
            </a:r>
            <a:r>
              <a:rPr lang="bg-BG" sz="2800" b="1" dirty="0">
                <a:latin typeface="Times New Roman"/>
                <a:ea typeface="Times New Roman"/>
              </a:rPr>
              <a:t>.</a:t>
            </a:r>
            <a:endParaRPr lang="bg-BG" sz="2800" dirty="0">
              <a:latin typeface="Times New Roman"/>
              <a:ea typeface="Times New Roman"/>
            </a:endParaRPr>
          </a:p>
          <a:p>
            <a:pPr marL="4572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5891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50131" y="1295400"/>
          <a:ext cx="6524625" cy="42672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521686"/>
                <a:gridCol w="900058"/>
                <a:gridCol w="1201771"/>
                <a:gridCol w="928006"/>
                <a:gridCol w="973104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b="1" cap="all">
                          <a:effectLst/>
                          <a:latin typeface="Times New Roman"/>
                          <a:ea typeface="Times New Roman"/>
                        </a:rPr>
                        <a:t>Елементи на условията на труд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 b="1">
                          <a:effectLst/>
                          <a:latin typeface="Times New Roman"/>
                          <a:ea typeface="Times New Roman"/>
                        </a:rPr>
                        <a:t>МЯРКА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b="1">
                          <a:effectLst/>
                          <a:latin typeface="Times New Roman"/>
                          <a:ea typeface="Times New Roman"/>
                        </a:rPr>
                        <a:t>ИЗМЕРЕНИ ВЕЛИЧИНИ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 b="1">
                          <a:effectLst/>
                          <a:latin typeface="Times New Roman"/>
                          <a:ea typeface="Times New Roman"/>
                        </a:rPr>
                        <a:t>СТЕПЕН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 b="1">
                          <a:effectLst/>
                          <a:latin typeface="Times New Roman"/>
                          <a:ea typeface="Times New Roman"/>
                        </a:rPr>
                        <a:t>ОЦЕНКА (точки)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1. Микроклимат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-67945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Температура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</a:t>
                      </a: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 С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292100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Относителна влажност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%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-67945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Скорост на движение на въздуха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m/s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2. Токсични вещества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mg/m</a:t>
                      </a:r>
                      <a:r>
                        <a:rPr lang="bg-BG" sz="1400" baseline="3000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3. Прах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mg/m</a:t>
                      </a:r>
                      <a:r>
                        <a:rPr lang="bg-BG" sz="1400" baseline="3000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4. Шум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dB/A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5. Вибрации (общи и локални)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m/s.10</a:t>
                      </a:r>
                      <a:r>
                        <a:rPr lang="bg-BG" sz="1400" baseline="3000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6. Осветление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Lx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7. Физическо натоварване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динамично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кcal/min (kJ)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статично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кcal/min (kJ)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8. Електромагнитни полета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V/m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9. Йонизиращи лъчения 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10.Производствен риск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9512" y="50188"/>
            <a:ext cx="7156899" cy="145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99829" tIns="152352" rIns="701454" bIns="38088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Примерна</a:t>
            </a:r>
            <a:endParaRPr kumimoji="0" lang="bg-BG" altLang="bg-BG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Карта за оценка на условията на труд</a:t>
            </a:r>
            <a:endParaRPr kumimoji="0" lang="bg-BG" altLang="bg-BG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	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bg-BG" altLang="bg-BG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bg-BG" altLang="bg-B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9592" y="5893128"/>
            <a:ext cx="72323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altLang="bg-BG" sz="1400" b="1" dirty="0">
                <a:solidFill>
                  <a:prstClr val="white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КОМПЛЕКСНА ОЦЕНКА:	 (в точки)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0280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>
            <a:normAutofit/>
          </a:bodyPr>
          <a:lstStyle/>
          <a:p>
            <a:r>
              <a:rPr lang="bg-BG" sz="2700" b="1" dirty="0"/>
              <a:t>Физиологична и ергономична характеристика на професия </a:t>
            </a:r>
            <a:r>
              <a:rPr lang="bg-BG" sz="2700" b="1" dirty="0" smtClean="0"/>
              <a:t>(козметик</a:t>
            </a:r>
            <a:r>
              <a:rPr lang="bg-BG" sz="2700" b="1" dirty="0" smtClean="0"/>
              <a:t>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44825"/>
            <a:ext cx="7315200" cy="446453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b="1" dirty="0"/>
              <a:t>I</a:t>
            </a:r>
            <a:r>
              <a:rPr lang="ru-RU" b="1" dirty="0" smtClean="0"/>
              <a:t>. </a:t>
            </a:r>
            <a:r>
              <a:rPr lang="ru-RU" b="1" dirty="0" err="1"/>
              <a:t>Трудово</a:t>
            </a:r>
            <a:r>
              <a:rPr lang="ru-RU" b="1" dirty="0"/>
              <a:t> – физиологична оценка на риска от </a:t>
            </a:r>
            <a:r>
              <a:rPr lang="ru-RU" b="1" dirty="0" err="1"/>
              <a:t>работната</a:t>
            </a:r>
            <a:r>
              <a:rPr lang="ru-RU" b="1" dirty="0"/>
              <a:t> поза</a:t>
            </a:r>
            <a:endParaRPr lang="bg-BG" b="1" dirty="0"/>
          </a:p>
          <a:p>
            <a:pPr marL="45720" indent="0">
              <a:buNone/>
            </a:pPr>
            <a:r>
              <a:rPr lang="ru-RU" dirty="0" err="1"/>
              <a:t>Оценката</a:t>
            </a:r>
            <a:r>
              <a:rPr lang="ru-RU" dirty="0"/>
              <a:t> на </a:t>
            </a:r>
            <a:r>
              <a:rPr lang="ru-RU" dirty="0" err="1"/>
              <a:t>статичното</a:t>
            </a:r>
            <a:r>
              <a:rPr lang="ru-RU" dirty="0"/>
              <a:t> </a:t>
            </a:r>
            <a:r>
              <a:rPr lang="ru-RU" dirty="0" err="1"/>
              <a:t>натоварване</a:t>
            </a:r>
            <a:r>
              <a:rPr lang="ru-RU" dirty="0"/>
              <a:t> на опорно-</a:t>
            </a:r>
            <a:r>
              <a:rPr lang="ru-RU" dirty="0" err="1"/>
              <a:t>двигателния</a:t>
            </a:r>
            <a:r>
              <a:rPr lang="ru-RU" dirty="0"/>
              <a:t> </a:t>
            </a:r>
            <a:r>
              <a:rPr lang="ru-RU" dirty="0" err="1"/>
              <a:t>апарат</a:t>
            </a:r>
            <a:r>
              <a:rPr lang="ru-RU" dirty="0"/>
              <a:t> и </a:t>
            </a:r>
            <a:r>
              <a:rPr lang="ru-RU" dirty="0" err="1"/>
              <a:t>оценката</a:t>
            </a:r>
            <a:r>
              <a:rPr lang="ru-RU" dirty="0"/>
              <a:t> на риска при </a:t>
            </a:r>
            <a:r>
              <a:rPr lang="ru-RU" dirty="0" err="1"/>
              <a:t>поддържане</a:t>
            </a:r>
            <a:r>
              <a:rPr lang="ru-RU" dirty="0"/>
              <a:t> на </a:t>
            </a:r>
            <a:r>
              <a:rPr lang="ru-RU" dirty="0" err="1"/>
              <a:t>работната</a:t>
            </a:r>
            <a:r>
              <a:rPr lang="ru-RU" dirty="0"/>
              <a:t> поза се </a:t>
            </a:r>
            <a:r>
              <a:rPr lang="ru-RU" dirty="0" err="1"/>
              <a:t>основава</a:t>
            </a:r>
            <a:r>
              <a:rPr lang="ru-RU" dirty="0"/>
              <a:t> на </a:t>
            </a:r>
            <a:r>
              <a:rPr lang="ru-RU" dirty="0" err="1"/>
              <a:t>следните</a:t>
            </a:r>
            <a:r>
              <a:rPr lang="ru-RU" dirty="0"/>
              <a:t> </a:t>
            </a:r>
            <a:r>
              <a:rPr lang="ru-RU" dirty="0" err="1"/>
              <a:t>трудово-физиологични</a:t>
            </a:r>
            <a:r>
              <a:rPr lang="ru-RU" dirty="0"/>
              <a:t> </a:t>
            </a:r>
            <a:r>
              <a:rPr lang="ru-RU" dirty="0" err="1"/>
              <a:t>изследвания</a:t>
            </a:r>
            <a:r>
              <a:rPr lang="ru-RU" dirty="0"/>
              <a:t>:</a:t>
            </a:r>
            <a:endParaRPr lang="bg-BG" dirty="0"/>
          </a:p>
          <a:p>
            <a:pPr marL="502920" lvl="0" indent="-457200">
              <a:buFont typeface="+mj-lt"/>
              <a:buAutoNum type="arabicPeriod"/>
            </a:pPr>
            <a:r>
              <a:rPr lang="ru-RU" dirty="0" err="1"/>
              <a:t>Хронометражни</a:t>
            </a:r>
            <a:r>
              <a:rPr lang="ru-RU" dirty="0"/>
              <a:t> </a:t>
            </a:r>
            <a:r>
              <a:rPr lang="ru-RU" dirty="0" err="1"/>
              <a:t>измервания</a:t>
            </a:r>
            <a:r>
              <a:rPr lang="ru-RU" dirty="0"/>
              <a:t> на </a:t>
            </a:r>
            <a:r>
              <a:rPr lang="ru-RU" dirty="0" err="1"/>
              <a:t>времето</a:t>
            </a:r>
            <a:r>
              <a:rPr lang="ru-RU" dirty="0"/>
              <a:t> за </a:t>
            </a:r>
            <a:r>
              <a:rPr lang="ru-RU" dirty="0" err="1"/>
              <a:t>поддържане</a:t>
            </a:r>
            <a:r>
              <a:rPr lang="ru-RU" dirty="0"/>
              <a:t> на дадена </a:t>
            </a:r>
            <a:r>
              <a:rPr lang="ru-RU" dirty="0" err="1"/>
              <a:t>работна</a:t>
            </a:r>
            <a:r>
              <a:rPr lang="ru-RU" dirty="0"/>
              <a:t> поза, определено </a:t>
            </a:r>
            <a:r>
              <a:rPr lang="ru-RU" dirty="0" err="1"/>
              <a:t>спрямо</a:t>
            </a:r>
            <a:r>
              <a:rPr lang="ru-RU" dirty="0"/>
              <a:t> </a:t>
            </a:r>
            <a:r>
              <a:rPr lang="ru-RU" dirty="0" err="1"/>
              <a:t>общото</a:t>
            </a:r>
            <a:r>
              <a:rPr lang="ru-RU" dirty="0"/>
              <a:t> </a:t>
            </a:r>
            <a:r>
              <a:rPr lang="ru-RU" dirty="0" err="1"/>
              <a:t>време</a:t>
            </a:r>
            <a:r>
              <a:rPr lang="ru-RU" dirty="0"/>
              <a:t> на </a:t>
            </a:r>
            <a:r>
              <a:rPr lang="ru-RU" dirty="0" err="1"/>
              <a:t>работната</a:t>
            </a:r>
            <a:r>
              <a:rPr lang="ru-RU" dirty="0"/>
              <a:t> </a:t>
            </a:r>
            <a:r>
              <a:rPr lang="ru-RU" dirty="0" err="1"/>
              <a:t>смяна</a:t>
            </a:r>
            <a:r>
              <a:rPr lang="bg-BG" dirty="0"/>
              <a:t>.</a:t>
            </a:r>
          </a:p>
          <a:p>
            <a:pPr marL="502920" lvl="0" indent="-457200">
              <a:buFont typeface="+mj-lt"/>
              <a:buAutoNum type="arabicPeriod"/>
            </a:pPr>
            <a:r>
              <a:rPr lang="ru-RU" dirty="0" err="1"/>
              <a:t>Експертни</a:t>
            </a:r>
            <a:r>
              <a:rPr lang="ru-RU" dirty="0"/>
              <a:t> оценки и </a:t>
            </a:r>
            <a:r>
              <a:rPr lang="ru-RU" dirty="0" err="1"/>
              <a:t>класификация</a:t>
            </a:r>
            <a:r>
              <a:rPr lang="ru-RU" dirty="0"/>
              <a:t> на </a:t>
            </a:r>
            <a:r>
              <a:rPr lang="ru-RU" dirty="0" err="1"/>
              <a:t>работната</a:t>
            </a:r>
            <a:r>
              <a:rPr lang="ru-RU" dirty="0"/>
              <a:t> поза по вид и характеристики</a:t>
            </a:r>
            <a:r>
              <a:rPr lang="bg-BG" dirty="0"/>
              <a:t>.</a:t>
            </a:r>
          </a:p>
          <a:p>
            <a:pPr marL="502920" lvl="0" indent="-457200">
              <a:buFont typeface="+mj-lt"/>
              <a:buAutoNum type="arabicPeriod"/>
            </a:pPr>
            <a:r>
              <a:rPr lang="ru-RU" dirty="0"/>
              <a:t>Анализ на </a:t>
            </a:r>
            <a:r>
              <a:rPr lang="ru-RU" dirty="0" err="1"/>
              <a:t>някои</a:t>
            </a:r>
            <a:r>
              <a:rPr lang="ru-RU" dirty="0"/>
              <a:t> </a:t>
            </a:r>
            <a:r>
              <a:rPr lang="ru-RU" dirty="0" err="1"/>
              <a:t>биомеханични</a:t>
            </a:r>
            <a:r>
              <a:rPr lang="ru-RU" dirty="0"/>
              <a:t> </a:t>
            </a:r>
            <a:r>
              <a:rPr lang="ru-RU" dirty="0" err="1"/>
              <a:t>параметри</a:t>
            </a:r>
            <a:r>
              <a:rPr lang="ru-RU" dirty="0"/>
              <a:t> на </a:t>
            </a:r>
            <a:r>
              <a:rPr lang="ru-RU" dirty="0" err="1"/>
              <a:t>работната</a:t>
            </a:r>
            <a:r>
              <a:rPr lang="ru-RU" dirty="0"/>
              <a:t> поза: работни </a:t>
            </a:r>
            <a:r>
              <a:rPr lang="ru-RU" dirty="0" err="1"/>
              <a:t>ъгли</a:t>
            </a:r>
            <a:r>
              <a:rPr lang="ru-RU" dirty="0"/>
              <a:t> в </a:t>
            </a:r>
            <a:r>
              <a:rPr lang="ru-RU" dirty="0" err="1"/>
              <a:t>различните</a:t>
            </a:r>
            <a:r>
              <a:rPr lang="ru-RU" dirty="0"/>
              <a:t> </a:t>
            </a:r>
            <a:r>
              <a:rPr lang="ru-RU" dirty="0" err="1"/>
              <a:t>стави</a:t>
            </a:r>
            <a:r>
              <a:rPr lang="ru-RU" dirty="0"/>
              <a:t>, </a:t>
            </a:r>
            <a:r>
              <a:rPr lang="ru-RU" dirty="0" err="1"/>
              <a:t>ъгли</a:t>
            </a:r>
            <a:r>
              <a:rPr lang="ru-RU" dirty="0"/>
              <a:t> на наклон и </a:t>
            </a:r>
            <a:r>
              <a:rPr lang="ru-RU" dirty="0" err="1"/>
              <a:t>извиване</a:t>
            </a:r>
            <a:r>
              <a:rPr lang="ru-RU" dirty="0"/>
              <a:t> на </a:t>
            </a:r>
            <a:r>
              <a:rPr lang="ru-RU" dirty="0" err="1"/>
              <a:t>различни</a:t>
            </a:r>
            <a:r>
              <a:rPr lang="ru-RU" dirty="0"/>
              <a:t> части на </a:t>
            </a:r>
            <a:r>
              <a:rPr lang="ru-RU" dirty="0" err="1"/>
              <a:t>тялото</a:t>
            </a:r>
            <a:r>
              <a:rPr lang="ru-RU" dirty="0"/>
              <a:t>.</a:t>
            </a:r>
            <a:endParaRPr lang="bg-BG" dirty="0"/>
          </a:p>
          <a:p>
            <a:pPr marL="4572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6743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48681"/>
            <a:ext cx="7315200" cy="5760680"/>
          </a:xfrm>
        </p:spPr>
        <p:txBody>
          <a:bodyPr/>
          <a:lstStyle/>
          <a:p>
            <a:pPr marL="45720" indent="0">
              <a:buNone/>
            </a:pPr>
            <a:r>
              <a:rPr lang="ru-RU" dirty="0"/>
              <a:t>В </a:t>
            </a:r>
            <a:r>
              <a:rPr lang="ru-RU" dirty="0" err="1"/>
              <a:t>стандартизираната</a:t>
            </a:r>
            <a:r>
              <a:rPr lang="ru-RU" dirty="0"/>
              <a:t> методика </a:t>
            </a:r>
            <a:r>
              <a:rPr lang="ru-RU" dirty="0" err="1"/>
              <a:t>тристепенната</a:t>
            </a:r>
            <a:r>
              <a:rPr lang="ru-RU" dirty="0"/>
              <a:t> </a:t>
            </a:r>
            <a:r>
              <a:rPr lang="ru-RU" dirty="0" err="1"/>
              <a:t>оценката</a:t>
            </a:r>
            <a:r>
              <a:rPr lang="ru-RU" dirty="0"/>
              <a:t> на риска от </a:t>
            </a:r>
            <a:r>
              <a:rPr lang="ru-RU" dirty="0" err="1"/>
              <a:t>работната</a:t>
            </a:r>
            <a:r>
              <a:rPr lang="ru-RU" dirty="0"/>
              <a:t> поза се </a:t>
            </a:r>
            <a:r>
              <a:rPr lang="ru-RU" dirty="0" err="1"/>
              <a:t>извършва</a:t>
            </a:r>
            <a:r>
              <a:rPr lang="ru-RU" dirty="0"/>
              <a:t> на </a:t>
            </a:r>
            <a:r>
              <a:rPr lang="ru-RU" dirty="0" err="1"/>
              <a:t>базата</a:t>
            </a:r>
            <a:r>
              <a:rPr lang="ru-RU" dirty="0"/>
              <a:t> на два </a:t>
            </a:r>
            <a:r>
              <a:rPr lang="ru-RU" dirty="0" err="1"/>
              <a:t>основни</a:t>
            </a:r>
            <a:r>
              <a:rPr lang="ru-RU" dirty="0"/>
              <a:t> </a:t>
            </a:r>
            <a:r>
              <a:rPr lang="ru-RU" dirty="0" err="1"/>
              <a:t>рискови</a:t>
            </a:r>
            <a:r>
              <a:rPr lang="ru-RU" dirty="0"/>
              <a:t> фактора: </a:t>
            </a:r>
            <a:endParaRPr lang="en-US" dirty="0" smtClean="0"/>
          </a:p>
          <a:p>
            <a:pPr marL="502920" indent="-457200">
              <a:buFont typeface="+mj-lt"/>
              <a:buAutoNum type="alphaLcParenR"/>
            </a:pPr>
            <a:r>
              <a:rPr lang="ru-RU" dirty="0" err="1" smtClean="0"/>
              <a:t>продължителност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err="1"/>
              <a:t>поддържане</a:t>
            </a:r>
            <a:r>
              <a:rPr lang="ru-RU" dirty="0"/>
              <a:t> на </a:t>
            </a:r>
            <a:r>
              <a:rPr lang="ru-RU" dirty="0" err="1" smtClean="0"/>
              <a:t>позата</a:t>
            </a:r>
            <a:r>
              <a:rPr lang="en-US" dirty="0"/>
              <a:t>;</a:t>
            </a:r>
            <a:endParaRPr lang="en-US" dirty="0" smtClean="0"/>
          </a:p>
          <a:p>
            <a:pPr marL="502920" indent="-457200">
              <a:buFont typeface="+mj-lt"/>
              <a:buAutoNum type="alphaLcParenR"/>
            </a:pPr>
            <a:r>
              <a:rPr lang="ru-RU" dirty="0" smtClean="0"/>
              <a:t>положение </a:t>
            </a:r>
            <a:r>
              <a:rPr lang="ru-RU" dirty="0"/>
              <a:t>на </a:t>
            </a:r>
            <a:r>
              <a:rPr lang="ru-RU" dirty="0" err="1"/>
              <a:t>отделни</a:t>
            </a:r>
            <a:r>
              <a:rPr lang="ru-RU" dirty="0"/>
              <a:t> части на </a:t>
            </a:r>
            <a:r>
              <a:rPr lang="ru-RU" dirty="0" err="1" smtClean="0"/>
              <a:t>тялото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ru-RU" dirty="0" smtClean="0"/>
              <a:t>За </a:t>
            </a:r>
            <a:r>
              <a:rPr lang="ru-RU" dirty="0" err="1"/>
              <a:t>количествена</a:t>
            </a:r>
            <a:r>
              <a:rPr lang="ru-RU" dirty="0"/>
              <a:t> оценка на риска при </a:t>
            </a:r>
            <a:r>
              <a:rPr lang="ru-RU" dirty="0" err="1"/>
              <a:t>различни</a:t>
            </a:r>
            <a:r>
              <a:rPr lang="ru-RU" dirty="0"/>
              <a:t> </a:t>
            </a:r>
            <a:r>
              <a:rPr lang="ru-RU" dirty="0" err="1"/>
              <a:t>дейности</a:t>
            </a:r>
            <a:r>
              <a:rPr lang="ru-RU" dirty="0"/>
              <a:t> се </a:t>
            </a:r>
            <a:r>
              <a:rPr lang="ru-RU" dirty="0" err="1"/>
              <a:t>използва</a:t>
            </a:r>
            <a:r>
              <a:rPr lang="ru-RU" dirty="0"/>
              <a:t> </a:t>
            </a:r>
            <a:r>
              <a:rPr lang="ru-RU" b="1" dirty="0" err="1"/>
              <a:t>бална</a:t>
            </a:r>
            <a:r>
              <a:rPr lang="ru-RU" b="1" dirty="0"/>
              <a:t> оценка в </a:t>
            </a:r>
            <a:r>
              <a:rPr lang="ru-RU" b="1" dirty="0" err="1"/>
              <a:t>брой</a:t>
            </a:r>
            <a:r>
              <a:rPr lang="ru-RU" b="1" dirty="0"/>
              <a:t> точки</a:t>
            </a:r>
            <a:r>
              <a:rPr lang="ru-RU" dirty="0"/>
              <a:t>, </a:t>
            </a:r>
            <a:r>
              <a:rPr lang="ru-RU" dirty="0" err="1"/>
              <a:t>съответстваща</a:t>
            </a:r>
            <a:r>
              <a:rPr lang="ru-RU" dirty="0"/>
              <a:t> на </a:t>
            </a:r>
            <a:r>
              <a:rPr lang="ru-RU" dirty="0" err="1"/>
              <a:t>степените</a:t>
            </a:r>
            <a:r>
              <a:rPr lang="ru-RU" dirty="0"/>
              <a:t> на </a:t>
            </a:r>
            <a:r>
              <a:rPr lang="ru-RU" dirty="0" err="1"/>
              <a:t>качествената</a:t>
            </a:r>
            <a:r>
              <a:rPr lang="ru-RU" dirty="0"/>
              <a:t> оценка на риска. </a:t>
            </a:r>
            <a:endParaRPr lang="en-US" dirty="0" smtClean="0"/>
          </a:p>
          <a:p>
            <a:pPr marL="45720" indent="0">
              <a:buNone/>
            </a:pPr>
            <a:r>
              <a:rPr lang="ru-RU" dirty="0" err="1" smtClean="0"/>
              <a:t>Балните</a:t>
            </a:r>
            <a:r>
              <a:rPr lang="ru-RU" dirty="0" smtClean="0"/>
              <a:t> </a:t>
            </a:r>
            <a:r>
              <a:rPr lang="ru-RU" dirty="0"/>
              <a:t>оценки за всяка </a:t>
            </a:r>
            <a:r>
              <a:rPr lang="ru-RU" dirty="0" err="1"/>
              <a:t>област</a:t>
            </a:r>
            <a:r>
              <a:rPr lang="ru-RU" dirty="0"/>
              <a:t> на </a:t>
            </a:r>
            <a:r>
              <a:rPr lang="ru-RU" dirty="0" err="1"/>
              <a:t>тялото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ориентир за </a:t>
            </a:r>
            <a:r>
              <a:rPr lang="ru-RU" dirty="0" err="1"/>
              <a:t>това</a:t>
            </a:r>
            <a:r>
              <a:rPr lang="ru-RU" dirty="0"/>
              <a:t> коя от </a:t>
            </a:r>
            <a:r>
              <a:rPr lang="ru-RU" dirty="0" err="1"/>
              <a:t>тях</a:t>
            </a:r>
            <a:r>
              <a:rPr lang="ru-RU" dirty="0"/>
              <a:t> е изложена на </a:t>
            </a:r>
            <a:r>
              <a:rPr lang="ru-RU" dirty="0" err="1"/>
              <a:t>най</a:t>
            </a:r>
            <a:r>
              <a:rPr lang="ru-RU" dirty="0"/>
              <a:t>-висок риск при </a:t>
            </a:r>
            <a:r>
              <a:rPr lang="ru-RU" dirty="0" err="1"/>
              <a:t>поддържане</a:t>
            </a:r>
            <a:r>
              <a:rPr lang="ru-RU" dirty="0"/>
              <a:t> на </a:t>
            </a:r>
            <a:r>
              <a:rPr lang="ru-RU" dirty="0" err="1"/>
              <a:t>работната</a:t>
            </a:r>
            <a:r>
              <a:rPr lang="ru-RU" dirty="0"/>
              <a:t> поза. </a:t>
            </a:r>
            <a:endParaRPr lang="en-US" dirty="0" smtClean="0"/>
          </a:p>
          <a:p>
            <a:pPr marL="45720" indent="0">
              <a:buNone/>
            </a:pPr>
            <a:r>
              <a:rPr lang="ru-RU" dirty="0" err="1" smtClean="0"/>
              <a:t>Общата</a:t>
            </a:r>
            <a:r>
              <a:rPr lang="ru-RU" dirty="0" smtClean="0"/>
              <a:t> </a:t>
            </a:r>
            <a:r>
              <a:rPr lang="ru-RU" dirty="0" err="1"/>
              <a:t>бална</a:t>
            </a:r>
            <a:r>
              <a:rPr lang="ru-RU" dirty="0"/>
              <a:t> оценка за дадена </a:t>
            </a:r>
            <a:r>
              <a:rPr lang="ru-RU" dirty="0" err="1"/>
              <a:t>работна</a:t>
            </a:r>
            <a:r>
              <a:rPr lang="ru-RU" dirty="0"/>
              <a:t> поза е </a:t>
            </a:r>
            <a:r>
              <a:rPr lang="ru-RU" dirty="0" err="1"/>
              <a:t>подходяща</a:t>
            </a:r>
            <a:r>
              <a:rPr lang="ru-RU" dirty="0"/>
              <a:t> при </a:t>
            </a:r>
            <a:r>
              <a:rPr lang="ru-RU" dirty="0" err="1"/>
              <a:t>сравняване</a:t>
            </a:r>
            <a:r>
              <a:rPr lang="ru-RU" dirty="0"/>
              <a:t> на риска за </a:t>
            </a:r>
            <a:r>
              <a:rPr lang="ru-RU" dirty="0" err="1"/>
              <a:t>различните</a:t>
            </a:r>
            <a:r>
              <a:rPr lang="ru-RU" dirty="0"/>
              <a:t> </a:t>
            </a:r>
            <a:r>
              <a:rPr lang="ru-RU" dirty="0" err="1"/>
              <a:t>оценявани</a:t>
            </a:r>
            <a:r>
              <a:rPr lang="ru-RU" dirty="0"/>
              <a:t> работни места.</a:t>
            </a:r>
            <a:endParaRPr lang="bg-BG" dirty="0"/>
          </a:p>
          <a:p>
            <a:pPr marL="4572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1781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822453"/>
              </p:ext>
            </p:extLst>
          </p:nvPr>
        </p:nvGraphicFramePr>
        <p:xfrm>
          <a:off x="755577" y="692697"/>
          <a:ext cx="7488832" cy="464934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809119"/>
                <a:gridCol w="2825363"/>
                <a:gridCol w="1965136"/>
                <a:gridCol w="889214"/>
              </a:tblGrid>
              <a:tr h="3944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  <a:latin typeface="Times New Roman"/>
                          <a:ea typeface="Times New Roman"/>
                        </a:rPr>
                        <a:t>Продължителност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48310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Описание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Степен на риска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Бална оценка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6197">
                <a:tc>
                  <a:txBody>
                    <a:bodyPr/>
                    <a:lstStyle/>
                    <a:p>
                      <a:pPr indent="448310" algn="ctr"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  <a:p>
                      <a:pPr indent="448310" algn="ctr"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  <a:p>
                      <a:pPr indent="448310">
                        <a:spcAft>
                          <a:spcPts val="0"/>
                        </a:spcAft>
                      </a:pPr>
                      <a:r>
                        <a:rPr lang="bg-BG" sz="1400" b="1" dirty="0">
                          <a:effectLst/>
                          <a:latin typeface="Times New Roman"/>
                          <a:ea typeface="Times New Roman"/>
                        </a:rPr>
                        <a:t>Врат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SzPts val="1200"/>
                        <a:buFont typeface="Wingdings"/>
                        <a:buChar char=""/>
                        <a:tabLst>
                          <a:tab pos="264795" algn="l"/>
                        </a:tabLst>
                      </a:pPr>
                      <a:r>
                        <a:rPr lang="ru-RU" sz="1400" dirty="0" err="1">
                          <a:effectLst/>
                          <a:latin typeface="Times New Roman"/>
                          <a:ea typeface="Times New Roman"/>
                        </a:rPr>
                        <a:t>централно</a:t>
                      </a: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 положение </a:t>
                      </a:r>
                      <a:r>
                        <a:rPr lang="ru-RU" sz="1400" dirty="0" err="1">
                          <a:effectLst/>
                          <a:latin typeface="Times New Roman"/>
                          <a:ea typeface="Times New Roman"/>
                        </a:rPr>
                        <a:t>със</a:t>
                      </a: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 свобода на движение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Нисък риск</a:t>
                      </a:r>
                      <a:endParaRPr lang="bg-BG" sz="14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Необходим е постоянен контрол с цел недопускане на риск</a:t>
                      </a:r>
                      <a:endParaRPr lang="bg-BG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7945" algn="ctr">
                        <a:spcAft>
                          <a:spcPts val="0"/>
                        </a:spcAft>
                      </a:pPr>
                      <a:r>
                        <a:rPr lang="bg-BG" sz="1400" b="1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bg-BG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6197">
                <a:tc>
                  <a:txBody>
                    <a:bodyPr/>
                    <a:lstStyle/>
                    <a:p>
                      <a:pPr indent="448310"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  <a:p>
                      <a:pPr indent="448310"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  <a:p>
                      <a:pPr indent="448310">
                        <a:spcAft>
                          <a:spcPts val="0"/>
                        </a:spcAft>
                      </a:pPr>
                      <a:r>
                        <a:rPr lang="bg-BG" sz="1400" b="1">
                          <a:effectLst/>
                          <a:latin typeface="Times New Roman"/>
                          <a:ea typeface="Times New Roman"/>
                        </a:rPr>
                        <a:t>Гръб</a:t>
                      </a:r>
                      <a:endParaRPr lang="bg-BG" sz="14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indent="448310"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SzPts val="1200"/>
                        <a:buFont typeface="Wingdings"/>
                        <a:buChar char=""/>
                        <a:tabLst>
                          <a:tab pos="264795" algn="l"/>
                        </a:tabLst>
                      </a:pPr>
                      <a:r>
                        <a:rPr lang="bg-BG" sz="1400" dirty="0">
                          <a:effectLst/>
                          <a:latin typeface="Times New Roman"/>
                          <a:ea typeface="Times New Roman"/>
                        </a:rPr>
                        <a:t>свобода на движение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SzPts val="1200"/>
                        <a:buFont typeface="Wingdings"/>
                        <a:buChar char=""/>
                        <a:tabLst>
                          <a:tab pos="264795" algn="l"/>
                        </a:tabLst>
                      </a:pPr>
                      <a:r>
                        <a:rPr lang="bg-BG" sz="1400" dirty="0">
                          <a:effectLst/>
                          <a:latin typeface="Times New Roman"/>
                          <a:ea typeface="Times New Roman"/>
                        </a:rPr>
                        <a:t>ергономично проектирана облегалка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SzPts val="1200"/>
                        <a:buFont typeface="Wingdings"/>
                        <a:buChar char=""/>
                        <a:tabLst>
                          <a:tab pos="264795" algn="l"/>
                        </a:tabLst>
                      </a:pPr>
                      <a:r>
                        <a:rPr lang="ru-RU" sz="1400" dirty="0" err="1">
                          <a:effectLst/>
                          <a:latin typeface="Times New Roman"/>
                          <a:ea typeface="Times New Roman"/>
                        </a:rPr>
                        <a:t>възможност</a:t>
                      </a: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 за </a:t>
                      </a:r>
                      <a:r>
                        <a:rPr lang="ru-RU" sz="1400" dirty="0" err="1">
                          <a:effectLst/>
                          <a:latin typeface="Times New Roman"/>
                          <a:ea typeface="Times New Roman"/>
                        </a:rPr>
                        <a:t>смяна</a:t>
                      </a: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 на </a:t>
                      </a:r>
                      <a:r>
                        <a:rPr lang="ru-RU" sz="1400" dirty="0" err="1">
                          <a:effectLst/>
                          <a:latin typeface="Times New Roman"/>
                          <a:ea typeface="Times New Roman"/>
                        </a:rPr>
                        <a:t>седяща</a:t>
                      </a: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/>
                          <a:ea typeface="Times New Roman"/>
                        </a:rPr>
                        <a:t>със</a:t>
                      </a: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 стояща поза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effectLst/>
                          <a:latin typeface="Times New Roman"/>
                          <a:ea typeface="Times New Roman"/>
                        </a:rPr>
                        <a:t>Нисък</a:t>
                      </a: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 риск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Необходим е постоянен </a:t>
                      </a:r>
                      <a:r>
                        <a:rPr lang="ru-RU" sz="1400" dirty="0" err="1">
                          <a:effectLst/>
                          <a:latin typeface="Times New Roman"/>
                          <a:ea typeface="Times New Roman"/>
                        </a:rPr>
                        <a:t>контрол</a:t>
                      </a: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 с цел </a:t>
                      </a:r>
                      <a:r>
                        <a:rPr lang="ru-RU" sz="1400" dirty="0" err="1">
                          <a:effectLst/>
                          <a:latin typeface="Times New Roman"/>
                          <a:ea typeface="Times New Roman"/>
                        </a:rPr>
                        <a:t>недопускане</a:t>
                      </a: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 на риск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7945" algn="ctr">
                        <a:spcAft>
                          <a:spcPts val="0"/>
                        </a:spcAft>
                      </a:pPr>
                      <a:r>
                        <a:rPr lang="bg-BG" sz="1400" b="1" dirty="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3435">
                <a:tc>
                  <a:txBody>
                    <a:bodyPr/>
                    <a:lstStyle/>
                    <a:p>
                      <a:pPr indent="448310" algn="just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  <a:p>
                      <a:pPr indent="448310" algn="just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b="1">
                          <a:effectLst/>
                          <a:latin typeface="Times New Roman"/>
                          <a:ea typeface="Times New Roman"/>
                        </a:rPr>
                        <a:t>   Рамо / ръка</a:t>
                      </a:r>
                      <a:endParaRPr lang="bg-BG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SzPts val="1200"/>
                        <a:buFont typeface="Wingdings"/>
                        <a:buChar char=""/>
                        <a:tabLst>
                          <a:tab pos="264795" algn="l"/>
                        </a:tabLst>
                      </a:pPr>
                      <a:r>
                        <a:rPr lang="ru-RU" sz="1400" dirty="0" err="1">
                          <a:effectLst/>
                          <a:latin typeface="Times New Roman"/>
                          <a:ea typeface="Times New Roman"/>
                        </a:rPr>
                        <a:t>височината</a:t>
                      </a: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 на </a:t>
                      </a:r>
                      <a:r>
                        <a:rPr lang="ru-RU" sz="1400" dirty="0" err="1">
                          <a:effectLst/>
                          <a:latin typeface="Times New Roman"/>
                          <a:ea typeface="Times New Roman"/>
                        </a:rPr>
                        <a:t>работната</a:t>
                      </a: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/>
                          <a:ea typeface="Times New Roman"/>
                        </a:rPr>
                        <a:t>повърхност</a:t>
                      </a: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 и работните </a:t>
                      </a:r>
                      <a:r>
                        <a:rPr lang="ru-RU" sz="1400" dirty="0" err="1">
                          <a:effectLst/>
                          <a:latin typeface="Times New Roman"/>
                          <a:ea typeface="Times New Roman"/>
                        </a:rPr>
                        <a:t>зони</a:t>
                      </a: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/>
                          <a:ea typeface="Times New Roman"/>
                        </a:rPr>
                        <a:t>съответстват</a:t>
                      </a: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 на </a:t>
                      </a:r>
                      <a:r>
                        <a:rPr lang="ru-RU" sz="1400" dirty="0" err="1">
                          <a:effectLst/>
                          <a:latin typeface="Times New Roman"/>
                          <a:ea typeface="Times New Roman"/>
                        </a:rPr>
                        <a:t>трудовата</a:t>
                      </a: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 задача и </a:t>
                      </a:r>
                      <a:r>
                        <a:rPr lang="ru-RU" sz="1400" dirty="0" err="1">
                          <a:effectLst/>
                          <a:latin typeface="Times New Roman"/>
                          <a:ea typeface="Times New Roman"/>
                        </a:rPr>
                        <a:t>индивидуалните</a:t>
                      </a: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/>
                          <a:ea typeface="Times New Roman"/>
                        </a:rPr>
                        <a:t>особености</a:t>
                      </a: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 на </a:t>
                      </a:r>
                      <a:r>
                        <a:rPr lang="ru-RU" sz="1400" dirty="0" err="1">
                          <a:effectLst/>
                          <a:latin typeface="Times New Roman"/>
                          <a:ea typeface="Times New Roman"/>
                        </a:rPr>
                        <a:t>работещите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Нисък риск</a:t>
                      </a:r>
                      <a:endParaRPr lang="bg-BG" sz="14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Необходим е постоянен контрол с цел недопускане на риск</a:t>
                      </a:r>
                      <a:endParaRPr lang="bg-BG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7945" algn="ctr">
                        <a:spcAft>
                          <a:spcPts val="0"/>
                        </a:spcAft>
                      </a:pPr>
                      <a:r>
                        <a:rPr lang="bg-BG" sz="1400" b="1" dirty="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indent="67945" algn="ctr"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  <a:p>
                      <a:pPr indent="67945" algn="ctr">
                        <a:spcAft>
                          <a:spcPts val="0"/>
                        </a:spcAft>
                      </a:pPr>
                      <a:r>
                        <a:rPr lang="bg-BG" sz="14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6197">
                <a:tc>
                  <a:txBody>
                    <a:bodyPr/>
                    <a:lstStyle/>
                    <a:p>
                      <a:pPr indent="448310" algn="just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     </a:t>
                      </a:r>
                      <a:r>
                        <a:rPr lang="bg-BG" sz="1400" b="1">
                          <a:effectLst/>
                          <a:latin typeface="Times New Roman"/>
                          <a:ea typeface="Times New Roman"/>
                        </a:rPr>
                        <a:t>Крака</a:t>
                      </a:r>
                      <a:endParaRPr lang="bg-BG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SzPts val="1200"/>
                        <a:buFont typeface="Wingdings"/>
                        <a:buChar char=""/>
                        <a:tabLst>
                          <a:tab pos="264795" algn="l"/>
                        </a:tabLst>
                      </a:pPr>
                      <a:r>
                        <a:rPr lang="bg-BG" sz="1400">
                          <a:effectLst/>
                          <a:latin typeface="Times New Roman"/>
                          <a:ea typeface="Times New Roman"/>
                        </a:rPr>
                        <a:t>свободно пространство за краката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SzPts val="1200"/>
                        <a:buFont typeface="Wingdings"/>
                        <a:buChar char=""/>
                        <a:tabLst>
                          <a:tab pos="264795" algn="l"/>
                        </a:tabLs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възможност за смяна на седящата поза със стояща</a:t>
                      </a:r>
                      <a:endParaRPr lang="bg-BG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Нисък риск</a:t>
                      </a:r>
                      <a:endParaRPr lang="bg-BG" sz="14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Необходим е постоянен контрол с цел недопускане на риск</a:t>
                      </a:r>
                      <a:endParaRPr lang="bg-BG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7945" algn="ctr">
                        <a:spcAft>
                          <a:spcPts val="0"/>
                        </a:spcAft>
                      </a:pPr>
                      <a:r>
                        <a:rPr lang="bg-BG" sz="1400" b="1" dirty="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bg-BG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55576" y="5380672"/>
            <a:ext cx="69847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1400" b="1" dirty="0"/>
              <a:t>Обща бална оценка /О/ = 5</a:t>
            </a:r>
            <a:endParaRPr lang="bg-BG" sz="1400" dirty="0"/>
          </a:p>
          <a:p>
            <a:r>
              <a:rPr lang="bg-BG" sz="1400" b="1" dirty="0"/>
              <a:t>Заключение</a:t>
            </a:r>
            <a:r>
              <a:rPr lang="bg-BG" sz="1400" dirty="0"/>
              <a:t>: Ниска степен на риска. Има опасност от увреждания и заболявания. Необходими са профилактични мерки.</a:t>
            </a:r>
          </a:p>
        </p:txBody>
      </p:sp>
    </p:spTree>
    <p:extLst>
      <p:ext uri="{BB962C8B-B14F-4D97-AF65-F5344CB8AC3E}">
        <p14:creationId xmlns:p14="http://schemas.microsoft.com/office/powerpoint/2010/main" val="4118887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548681"/>
            <a:ext cx="7618040" cy="57606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dirty="0" smtClean="0"/>
              <a:t>II</a:t>
            </a:r>
            <a:r>
              <a:rPr lang="bg-BG" sz="2400" b="1" dirty="0" smtClean="0"/>
              <a:t>. </a:t>
            </a:r>
            <a:r>
              <a:rPr lang="bg-BG" sz="2400" b="1" dirty="0"/>
              <a:t>Трудово – физиологична оценка на натоварването при ръчна работа с тежести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bg-BG" sz="2400" dirty="0" smtClean="0"/>
              <a:t>Оценката </a:t>
            </a:r>
            <a:r>
              <a:rPr lang="bg-BG" sz="2400" dirty="0"/>
              <a:t>на натоварването при ръчна работа с тежести се основава на ергономичния принцип за комплексен анализ на 4 основни групи показатели, характеризиращи ръчната работа с тежести: прилагано физическо усилие; параметри на товара; условия на работа (фактори на работната среда); индивидуални фактори.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bg-BG" sz="2400" dirty="0" smtClean="0"/>
              <a:t>Основните </a:t>
            </a:r>
            <a:r>
              <a:rPr lang="bg-BG" sz="2400" dirty="0"/>
              <a:t>характеристики на 4-те групи показатели на ръчната работа с </a:t>
            </a:r>
            <a:r>
              <a:rPr lang="bg-BG" sz="2400" dirty="0" smtClean="0"/>
              <a:t>тежести, </a:t>
            </a:r>
            <a:r>
              <a:rPr lang="bg-BG" sz="2400" dirty="0"/>
              <a:t>които се анализират при оценката на натоварването, са</a:t>
            </a:r>
            <a:r>
              <a:rPr lang="bg-BG" sz="2400" dirty="0" smtClean="0"/>
              <a:t>: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4917631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</TotalTime>
  <Words>2011</Words>
  <Application>Microsoft Office PowerPoint</Application>
  <PresentationFormat>On-screen Show (4:3)</PresentationFormat>
  <Paragraphs>467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Symbol</vt:lpstr>
      <vt:lpstr>Times New Roman</vt:lpstr>
      <vt:lpstr>Wingdings</vt:lpstr>
      <vt:lpstr>Retrospect</vt:lpstr>
      <vt:lpstr>Оценка на риска на работното място.   Физиологична и ергономична характеристика на професията медицински козметик. </vt:lpstr>
      <vt:lpstr>PowerPoint Presentation</vt:lpstr>
      <vt:lpstr>PowerPoint Presentation</vt:lpstr>
      <vt:lpstr>PowerPoint Presentation</vt:lpstr>
      <vt:lpstr>PowerPoint Presentation</vt:lpstr>
      <vt:lpstr>Физиологична и ергономична характеристика на професия (козметик)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Примерна оценка на риска при ръчна работа с тежести: показатели и характеристики</vt:lpstr>
      <vt:lpstr>PowerPoint Presentation</vt:lpstr>
      <vt:lpstr>PowerPoint Presentation</vt:lpstr>
      <vt:lpstr>PowerPoint Presentation</vt:lpstr>
      <vt:lpstr>Примерна методика за оценка на риска</vt:lpstr>
      <vt:lpstr>PowerPoint Presentation</vt:lpstr>
      <vt:lpstr>PowerPoint Presentation</vt:lpstr>
      <vt:lpstr>PowerPoint Presentation</vt:lpstr>
      <vt:lpstr>PowerPoint Presentation</vt:lpstr>
      <vt:lpstr>Примерна оценка на риска на работното място на медицински козметик</vt:lpstr>
      <vt:lpstr>PowerPoint Presentation</vt:lpstr>
      <vt:lpstr>PowerPoint Presentation</vt:lpstr>
      <vt:lpstr>PowerPoint Presentation</vt:lpstr>
      <vt:lpstr>PowerPoint Presentation</vt:lpstr>
      <vt:lpstr>ПРОФИЛАКТИКА  НА ПРОФЕСИОНАЛНИТЕ ЗАБОЛЯВАНИЯ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Оценка на риска на работното място.   Физиологична и ергономична характеристика на професията медицински козметик.</dc:title>
  <dc:creator>HRISTOVA</dc:creator>
  <cp:lastModifiedBy>Потребител на Windows</cp:lastModifiedBy>
  <cp:revision>29</cp:revision>
  <dcterms:created xsi:type="dcterms:W3CDTF">2015-04-14T11:52:37Z</dcterms:created>
  <dcterms:modified xsi:type="dcterms:W3CDTF">2020-11-24T13:41:48Z</dcterms:modified>
</cp:coreProperties>
</file>