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7"/>
  </p:notesMasterIdLst>
  <p:handoutMasterIdLst>
    <p:handoutMasterId r:id="rId38"/>
  </p:handoutMasterIdLst>
  <p:sldIdLst>
    <p:sldId id="256" r:id="rId2"/>
    <p:sldId id="290" r:id="rId3"/>
    <p:sldId id="258" r:id="rId4"/>
    <p:sldId id="259" r:id="rId5"/>
    <p:sldId id="260" r:id="rId6"/>
    <p:sldId id="265" r:id="rId7"/>
    <p:sldId id="262" r:id="rId8"/>
    <p:sldId id="266" r:id="rId9"/>
    <p:sldId id="267" r:id="rId10"/>
    <p:sldId id="270" r:id="rId11"/>
    <p:sldId id="271" r:id="rId12"/>
    <p:sldId id="269" r:id="rId13"/>
    <p:sldId id="268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92" r:id="rId24"/>
    <p:sldId id="294" r:id="rId25"/>
    <p:sldId id="295" r:id="rId26"/>
    <p:sldId id="296" r:id="rId27"/>
    <p:sldId id="297" r:id="rId28"/>
    <p:sldId id="298" r:id="rId29"/>
    <p:sldId id="299" r:id="rId30"/>
    <p:sldId id="281" r:id="rId31"/>
    <p:sldId id="287" r:id="rId32"/>
    <p:sldId id="309" r:id="rId33"/>
    <p:sldId id="316" r:id="rId34"/>
    <p:sldId id="289" r:id="rId35"/>
    <p:sldId id="28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6788CF-D2B2-413C-98B9-503039D75516}">
          <p14:sldIdLst>
            <p14:sldId id="256"/>
            <p14:sldId id="290"/>
            <p14:sldId id="258"/>
          </p14:sldIdLst>
        </p14:section>
        <p14:section name="Routing Concepts" id="{5AE84572-0A5F-47BE-BA00-7EA5D3482C92}">
          <p14:sldIdLst>
            <p14:sldId id="259"/>
            <p14:sldId id="260"/>
            <p14:sldId id="265"/>
            <p14:sldId id="262"/>
            <p14:sldId id="266"/>
            <p14:sldId id="267"/>
          </p14:sldIdLst>
        </p14:section>
        <p14:section name="Client-Side Routing" id="{CE2639E2-1629-4CDA-945A-BFFEB9AAE49E}">
          <p14:sldIdLst>
            <p14:sldId id="270"/>
            <p14:sldId id="271"/>
            <p14:sldId id="269"/>
            <p14:sldId id="268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Overview of page.js" id="{F669FEB8-3071-4AE8-AE6D-2C9D40E8DCD8}">
          <p14:sldIdLst>
            <p14:sldId id="292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Conclusion" id="{501A4BFC-942E-49DF-9576-647C169850BD}">
          <p14:sldIdLst>
            <p14:sldId id="281"/>
            <p14:sldId id="287"/>
            <p14:sldId id="309"/>
            <p14:sldId id="316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76" d="100"/>
          <a:sy n="76" d="100"/>
        </p:scale>
        <p:origin x="762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21.10.2021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5495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959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1360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4308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812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087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5230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5298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02688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6351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6191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7152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3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36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4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5222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99403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084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sionmedia/page.js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40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5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7.png"/><Relationship Id="rId20" Type="http://schemas.openxmlformats.org/officeDocument/2006/relationships/image" Target="../media/image39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4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1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6.png"/><Relationship Id="rId22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hyperlink" Target="https://codexio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Navigation for Single-Page Applications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Browser Routing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113894"/>
            <a:ext cx="27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C47F20-C404-407B-914C-D2E4213D90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021" y="1458828"/>
            <a:ext cx="2465957" cy="246595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Navigation for Single Page Apps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Client-Side Routing</a:t>
            </a:r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250950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Router</a:t>
            </a:r>
            <a:r>
              <a:rPr lang="en-US" sz="3600" dirty="0"/>
              <a:t> loads the appropriate content when the </a:t>
            </a:r>
            <a:r>
              <a:rPr lang="en-US" sz="3600" b="1" dirty="0">
                <a:solidFill>
                  <a:schemeClr val="bg1"/>
                </a:solidFill>
              </a:rPr>
              <a:t>location changes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E.g. when the user manually </a:t>
            </a:r>
            <a:r>
              <a:rPr lang="en-US" sz="3600" b="1" dirty="0">
                <a:solidFill>
                  <a:schemeClr val="bg1"/>
                </a:solidFill>
              </a:rPr>
              <a:t>enters an address</a:t>
            </a:r>
          </a:p>
          <a:p>
            <a:pPr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Conversely, a change in content is reflected in the address bar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E.g. when the user </a:t>
            </a:r>
            <a:r>
              <a:rPr lang="en-US" sz="3600" b="1" dirty="0">
                <a:solidFill>
                  <a:schemeClr val="bg1"/>
                </a:solidFill>
              </a:rPr>
              <a:t>clicks on a link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Routers Work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437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8787EE-3081-4283-84DD-77C79505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265F5-CC48-4710-A020-2A4A18622D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17" y="1318357"/>
            <a:ext cx="11348806" cy="50788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966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19EEAC-B654-4EF5-8992-D2DB38FD26BB}"/>
              </a:ext>
            </a:extLst>
          </p:cNvPr>
          <p:cNvSpPr/>
          <p:nvPr/>
        </p:nvSpPr>
        <p:spPr bwMode="auto">
          <a:xfrm>
            <a:off x="2676000" y="2651760"/>
            <a:ext cx="4040684" cy="507076"/>
          </a:xfrm>
          <a:prstGeom prst="rect">
            <a:avLst/>
          </a:prstGeom>
          <a:solidFill>
            <a:srgbClr val="00B050">
              <a:alpha val="20000"/>
            </a:srgbClr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8F66DC-F441-4FD8-A759-2932EBCE28FA}"/>
              </a:ext>
            </a:extLst>
          </p:cNvPr>
          <p:cNvSpPr/>
          <p:nvPr/>
        </p:nvSpPr>
        <p:spPr bwMode="auto">
          <a:xfrm>
            <a:off x="6948742" y="2651760"/>
            <a:ext cx="3159534" cy="507076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Allow for application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to be </a:t>
            </a:r>
            <a:r>
              <a:rPr lang="en-US" b="1" dirty="0">
                <a:solidFill>
                  <a:schemeClr val="bg1"/>
                </a:solidFill>
              </a:rPr>
              <a:t>serialized</a:t>
            </a:r>
            <a:r>
              <a:rPr lang="en-US" dirty="0"/>
              <a:t> into the URL</a:t>
            </a:r>
          </a:p>
          <a:p>
            <a:pPr latinLnBrk="0"/>
            <a:r>
              <a:rPr lang="en-US" dirty="0"/>
              <a:t>Represented by a series of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  <a:r>
              <a:rPr lang="en-US" dirty="0"/>
              <a:t>, separated by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&amp;</a:t>
            </a:r>
          </a:p>
          <a:p>
            <a:pPr lvl="1"/>
            <a:r>
              <a:rPr lang="en-US" dirty="0"/>
              <a:t>Example: </a:t>
            </a:r>
            <a:r>
              <a:rPr lang="en-US" b="1" dirty="0">
                <a:latin typeface="Consolas" panose="020B0609020204030204" pitchFamily="49" charset="0"/>
              </a:rPr>
              <a:t>search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b="1" dirty="0" err="1">
                <a:latin typeface="Consolas" panose="020B0609020204030204" pitchFamily="49" charset="0"/>
              </a:rPr>
              <a:t>js+advanced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&amp;</a:t>
            </a:r>
            <a:r>
              <a:rPr lang="en-US" b="1" dirty="0" err="1">
                <a:latin typeface="Consolas" panose="020B0609020204030204" pitchFamily="49" charset="0"/>
              </a:rPr>
              <a:t>opCourses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latin typeface="Consolas" panose="020B0609020204030204" pitchFamily="49" charset="0"/>
              </a:rPr>
              <a:t>true</a:t>
            </a:r>
          </a:p>
          <a:p>
            <a:pPr latinLnBrk="0">
              <a:spcBef>
                <a:spcPts val="4800"/>
              </a:spcBef>
            </a:pPr>
            <a:r>
              <a:rPr lang="en-US" dirty="0"/>
              <a:t>Common </a:t>
            </a:r>
            <a:r>
              <a:rPr lang="en-US" b="1" dirty="0">
                <a:solidFill>
                  <a:schemeClr val="bg1"/>
                </a:solidFill>
              </a:rPr>
              <a:t>use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cases</a:t>
            </a:r>
            <a:r>
              <a:rPr lang="en-US" dirty="0"/>
              <a:t> </a:t>
            </a:r>
          </a:p>
          <a:p>
            <a:pPr lvl="1" latinLnBrk="0"/>
            <a:r>
              <a:rPr lang="en-US" dirty="0"/>
              <a:t>Representing the current page number in a paginated collection</a:t>
            </a:r>
          </a:p>
          <a:p>
            <a:pPr lvl="1" latinLnBrk="0"/>
            <a:r>
              <a:rPr lang="en-US" dirty="0"/>
              <a:t>Filter criteria</a:t>
            </a:r>
          </a:p>
          <a:p>
            <a:pPr lvl="1" latinLnBrk="0"/>
            <a:r>
              <a:rPr lang="en-US" dirty="0"/>
              <a:t>Sorting criteria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Parameters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24B48-876E-414E-A585-33EC8703C5D8}"/>
              </a:ext>
            </a:extLst>
          </p:cNvPr>
          <p:cNvSpPr txBox="1"/>
          <p:nvPr/>
        </p:nvSpPr>
        <p:spPr>
          <a:xfrm>
            <a:off x="3514164" y="3179878"/>
            <a:ext cx="2364356" cy="52295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36000" tIns="36000" rIns="36000" bIns="36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First parameter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F1D87F-6298-4DBB-90FC-7D6A67A5EAAF}"/>
              </a:ext>
            </a:extLst>
          </p:cNvPr>
          <p:cNvSpPr txBox="1"/>
          <p:nvPr/>
        </p:nvSpPr>
        <p:spPr>
          <a:xfrm>
            <a:off x="7128195" y="3179878"/>
            <a:ext cx="2800630" cy="52295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36000" tIns="36000" rIns="36000" bIns="36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Second parameter</a:t>
            </a:r>
          </a:p>
        </p:txBody>
      </p:sp>
    </p:spTree>
    <p:extLst>
      <p:ext uri="{BB962C8B-B14F-4D97-AF65-F5344CB8AC3E}">
        <p14:creationId xmlns:p14="http://schemas.microsoft.com/office/powerpoint/2010/main" val="48100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91753" y="1600795"/>
            <a:ext cx="9604873" cy="4950823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3600" dirty="0"/>
              <a:t>Using the </a:t>
            </a:r>
            <a:r>
              <a:rPr lang="en-US" sz="3600" b="1" dirty="0">
                <a:solidFill>
                  <a:schemeClr val="bg1"/>
                </a:solidFill>
              </a:rPr>
              <a:t>#hash</a:t>
            </a:r>
            <a:r>
              <a:rPr lang="en-US" sz="3600" b="1" dirty="0"/>
              <a:t> </a:t>
            </a:r>
            <a:r>
              <a:rPr lang="en-US" sz="3600" dirty="0"/>
              <a:t>part of the URL to simulate different content</a:t>
            </a:r>
          </a:p>
          <a:p>
            <a:pPr latinLnBrk="0">
              <a:lnSpc>
                <a:spcPct val="100000"/>
              </a:lnSpc>
            </a:pPr>
            <a:r>
              <a:rPr lang="en-US" sz="3600" dirty="0"/>
              <a:t>The routing is possible because changes in the hash </a:t>
            </a:r>
            <a:r>
              <a:rPr lang="en-US" sz="3600" b="1" dirty="0">
                <a:solidFill>
                  <a:schemeClr val="bg1"/>
                </a:solidFill>
              </a:rPr>
              <a:t>don</a:t>
            </a:r>
            <a:r>
              <a:rPr lang="bg-BG" sz="3600" b="1" dirty="0">
                <a:solidFill>
                  <a:schemeClr val="bg1"/>
                </a:solidFill>
              </a:rPr>
              <a:t>'</a:t>
            </a:r>
            <a:r>
              <a:rPr lang="en-US" sz="3600" b="1" dirty="0">
                <a:solidFill>
                  <a:schemeClr val="bg1"/>
                </a:solidFill>
              </a:rPr>
              <a:t>t trigger page reload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</a:pPr>
            <a:r>
              <a:rPr lang="en-US" sz="4000" dirty="0"/>
              <a:t>Hash-based Routing</a:t>
            </a:r>
          </a:p>
        </p:txBody>
      </p:sp>
    </p:spTree>
    <p:extLst>
      <p:ext uri="{BB962C8B-B14F-4D97-AF65-F5344CB8AC3E}">
        <p14:creationId xmlns:p14="http://schemas.microsoft.com/office/powerpoint/2010/main" val="292899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+mj-lt"/>
              </a:rPr>
              <a:t>Extracting the hash from the entire URL</a:t>
            </a:r>
          </a:p>
          <a:p>
            <a:pPr marL="0" indent="0">
              <a:buNone/>
            </a:pPr>
            <a:endParaRPr lang="en-US" sz="3400" dirty="0">
              <a:latin typeface="Consolas" panose="020B0609020204030204" pitchFamily="49" charset="0"/>
            </a:endParaRPr>
          </a:p>
          <a:p>
            <a:r>
              <a:rPr lang="en-US" sz="3400" dirty="0">
                <a:latin typeface="+mj-lt"/>
              </a:rPr>
              <a:t>Changing the path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25" y="1903839"/>
            <a:ext cx="996291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hash =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window.location.href.split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('#')[1] || ''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25" y="3327010"/>
            <a:ext cx="9962919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changePath</a:t>
            </a:r>
            <a:r>
              <a:rPr lang="en-US" sz="2400" b="1" dirty="0">
                <a:latin typeface="Consolas" panose="020B0609020204030204" pitchFamily="49" charset="0"/>
              </a:rPr>
              <a:t> = function (path)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latin typeface="Consolas" panose="020B0609020204030204" pitchFamily="49" charset="0"/>
              </a:rPr>
              <a:t>currentPath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 err="1">
                <a:latin typeface="Consolas" panose="020B0609020204030204" pitchFamily="49" charset="0"/>
              </a:rPr>
              <a:t>window.location.href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window.location.href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= </a:t>
            </a:r>
            <a:b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currentPath.replace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(/#(.*)$/, '') + '#'+ path;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14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12875"/>
          </a:xfrm>
        </p:spPr>
        <p:txBody>
          <a:bodyPr>
            <a:normAutofit/>
          </a:bodyPr>
          <a:lstStyle/>
          <a:p>
            <a:r>
              <a:rPr lang="en-US" dirty="0"/>
              <a:t>Using an event handler: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Processing </a:t>
            </a:r>
            <a:r>
              <a:rPr lang="en-US" sz="3400" dirty="0" err="1"/>
              <a:t>hashchange</a:t>
            </a:r>
            <a:r>
              <a:rPr lang="en-US" sz="3400" dirty="0"/>
              <a:t> events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1992784"/>
            <a:ext cx="10575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window.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onhashchange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funcRef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01000" y="2792603"/>
            <a:ext cx="11818096" cy="61287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an HTML event handler: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8" y="3589262"/>
            <a:ext cx="10575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&lt;body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onhashchange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latin typeface="Consolas" panose="020B0609020204030204" pitchFamily="49" charset="0"/>
              </a:rPr>
              <a:t>funcRef</a:t>
            </a:r>
            <a:r>
              <a:rPr lang="en-US" sz="2400" b="1" dirty="0">
                <a:latin typeface="Consolas" panose="020B0609020204030204" pitchFamily="49" charset="0"/>
              </a:rPr>
              <a:t>();"&gt;</a:t>
            </a:r>
            <a:endParaRPr lang="en-US" sz="24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01000" y="4412603"/>
            <a:ext cx="11818096" cy="61287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an event listener: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8" y="5209262"/>
            <a:ext cx="10575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window.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addEventListener</a:t>
            </a:r>
            <a:r>
              <a:rPr lang="en-US" sz="2400" b="1" dirty="0">
                <a:latin typeface="Consolas" panose="020B0609020204030204" pitchFamily="49" charset="0"/>
              </a:rPr>
              <a:t>("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hashchange</a:t>
            </a:r>
            <a:r>
              <a:rPr lang="en-US" sz="2400" b="1" dirty="0">
                <a:latin typeface="Consolas" panose="020B0609020204030204" pitchFamily="49" charset="0"/>
              </a:rPr>
              <a:t>", </a:t>
            </a:r>
            <a:r>
              <a:rPr lang="en-US" sz="2400" b="1" dirty="0" err="1">
                <a:latin typeface="Consolas" panose="020B0609020204030204" pitchFamily="49" charset="0"/>
              </a:rPr>
              <a:t>funcRef</a:t>
            </a:r>
            <a:r>
              <a:rPr lang="en-US" sz="2400" b="1" dirty="0">
                <a:latin typeface="Consolas" panose="020B0609020204030204" pitchFamily="49" charset="0"/>
              </a:rPr>
              <a:t>, false);</a:t>
            </a:r>
            <a:endParaRPr lang="en-US" sz="24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52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51782" y="1279049"/>
            <a:ext cx="9765000" cy="5227952"/>
          </a:xfrm>
        </p:spPr>
        <p:txBody>
          <a:bodyPr>
            <a:noAutofit/>
          </a:bodyPr>
          <a:lstStyle/>
          <a:p>
            <a:pPr fontAlgn="base" latinLnBrk="0"/>
            <a:r>
              <a:rPr lang="en-US" dirty="0"/>
              <a:t>You can actually surface real </a:t>
            </a:r>
            <a:r>
              <a:rPr lang="en-US" b="1" dirty="0">
                <a:solidFill>
                  <a:schemeClr val="bg1"/>
                </a:solidFill>
              </a:rPr>
              <a:t>server-side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to support things like SEO and Facebook Open Graph </a:t>
            </a:r>
          </a:p>
          <a:p>
            <a:pPr fontAlgn="base" latinLnBrk="0"/>
            <a:r>
              <a:rPr lang="en-US" dirty="0"/>
              <a:t>It helps with </a:t>
            </a:r>
            <a:r>
              <a:rPr lang="en-US" b="1" dirty="0">
                <a:solidFill>
                  <a:schemeClr val="bg1"/>
                </a:solidFill>
              </a:rPr>
              <a:t>analytics</a:t>
            </a:r>
          </a:p>
          <a:p>
            <a:pPr fontAlgn="base" latinLnBrk="0"/>
            <a:r>
              <a:rPr lang="en-US" dirty="0"/>
              <a:t>It helps fix </a:t>
            </a:r>
            <a:r>
              <a:rPr lang="en-US" b="1" dirty="0">
                <a:solidFill>
                  <a:schemeClr val="bg1"/>
                </a:solidFill>
              </a:rPr>
              <a:t>hash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tag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issues</a:t>
            </a:r>
          </a:p>
          <a:p>
            <a:pPr fontAlgn="base" latinLnBrk="0"/>
            <a:r>
              <a:rPr lang="en-US" dirty="0"/>
              <a:t>You can actually use hash tag for what is was meant for, </a:t>
            </a:r>
            <a:r>
              <a:rPr lang="en-US" b="1" dirty="0">
                <a:solidFill>
                  <a:schemeClr val="bg1"/>
                </a:solidFill>
              </a:rPr>
              <a:t>deep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linking</a:t>
            </a:r>
            <a:r>
              <a:rPr lang="en-US" dirty="0"/>
              <a:t> to sections of long pages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Push-Based Routing</a:t>
            </a:r>
          </a:p>
        </p:txBody>
      </p:sp>
    </p:spTree>
    <p:extLst>
      <p:ext uri="{BB962C8B-B14F-4D97-AF65-F5344CB8AC3E}">
        <p14:creationId xmlns:p14="http://schemas.microsoft.com/office/powerpoint/2010/main" val="77930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9465B-3015-46C7-A085-0034CB6051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20150" y="1257436"/>
            <a:ext cx="9687700" cy="5546589"/>
          </a:xfrm>
        </p:spPr>
        <p:txBody>
          <a:bodyPr>
            <a:normAutofit/>
          </a:bodyPr>
          <a:lstStyle/>
          <a:p>
            <a:pPr latinLnBrk="0"/>
            <a:r>
              <a:rPr lang="en-US" sz="3400" dirty="0"/>
              <a:t>Provides access to the browser's history through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</a:t>
            </a:r>
            <a:r>
              <a:rPr lang="en-US" sz="3400" dirty="0"/>
              <a:t> object</a:t>
            </a:r>
          </a:p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HTML5</a:t>
            </a:r>
            <a:r>
              <a:rPr lang="en-US" sz="3400" dirty="0"/>
              <a:t> introduced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history.pushState()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history.replaceState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endParaRPr lang="en-US" sz="3400" dirty="0"/>
          </a:p>
          <a:p>
            <a:pPr lvl="1" latinLnBrk="0"/>
            <a:r>
              <a:rPr lang="en-US" sz="3200" dirty="0"/>
              <a:t>They allow you to add and modify </a:t>
            </a:r>
            <a:r>
              <a:rPr lang="en-US" sz="3200" b="1" dirty="0">
                <a:solidFill>
                  <a:schemeClr val="bg1"/>
                </a:solidFill>
              </a:rPr>
              <a:t>history entries</a:t>
            </a:r>
          </a:p>
          <a:p>
            <a:pPr lvl="1" latinLnBrk="0"/>
            <a:r>
              <a:rPr lang="en-US" sz="3200" dirty="0"/>
              <a:t>These methods work in conjunction with the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event</a:t>
            </a:r>
            <a:endParaRPr lang="bg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8683BF-28C5-4980-9A0C-2C80C4F7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API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8438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4C545D-8410-404E-A9A0-C491548A72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323621"/>
            <a:ext cx="10129234" cy="5546589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400" dirty="0"/>
              <a:t>Adds new object to the history of the browser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400" dirty="0">
                <a:latin typeface="Consolas" panose="020B0609020204030204" pitchFamily="49" charset="0"/>
              </a:rPr>
              <a:t>T</a:t>
            </a:r>
            <a:r>
              <a:rPr lang="en-US" sz="3400" dirty="0"/>
              <a:t>akes three parameters:</a:t>
            </a:r>
            <a:endParaRPr lang="en-US" sz="3400" b="1" dirty="0">
              <a:solidFill>
                <a:schemeClr val="bg1"/>
              </a:solidFill>
            </a:endParaRPr>
          </a:p>
          <a:p>
            <a:pPr lvl="1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State </a:t>
            </a:r>
            <a:endParaRPr lang="en-US" sz="3200" dirty="0"/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Object which is associated with the new history entry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Title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Browsers currently ignore this parameter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URL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The new history entry's URL is given by this parameter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It must be of the </a:t>
            </a:r>
            <a:r>
              <a:rPr lang="en-US" sz="3000" b="1" dirty="0">
                <a:solidFill>
                  <a:schemeClr val="bg1"/>
                </a:solidFill>
              </a:rPr>
              <a:t>same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origin</a:t>
            </a:r>
            <a:r>
              <a:rPr lang="en-US" sz="3000" dirty="0"/>
              <a:t> as the current URL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4040E2-1078-483E-9A53-D5F790D0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PushState</a:t>
            </a:r>
            <a:r>
              <a:rPr lang="en-GB" dirty="0"/>
              <a:t>() Method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9814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Routing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Client-Side Routing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Navigation and History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Overview of </a:t>
            </a:r>
            <a:r>
              <a:rPr lang="en-US" b="1" dirty="0"/>
              <a:t>page.js</a:t>
            </a:r>
            <a:endParaRPr lang="bg-BG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74F042-D42D-42F0-A3B1-07C43ABD9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9778" y="1429993"/>
            <a:ext cx="9929724" cy="5276048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sz="3400" b="1" dirty="0">
                <a:solidFill>
                  <a:schemeClr val="bg1"/>
                </a:solidFill>
              </a:rPr>
              <a:t>odifies the current history entry </a:t>
            </a:r>
            <a:r>
              <a:rPr lang="en-US" sz="3400" dirty="0"/>
              <a:t>instead of creating a new one</a:t>
            </a:r>
          </a:p>
          <a:p>
            <a:pPr latinLnBrk="0">
              <a:buClr>
                <a:schemeClr val="tx1"/>
              </a:buClr>
            </a:pPr>
            <a:r>
              <a:rPr lang="en-US" sz="3400" dirty="0"/>
              <a:t>It is particularly useful when you want to update the </a:t>
            </a:r>
            <a:r>
              <a:rPr lang="en-US" sz="3400" b="1" dirty="0">
                <a:solidFill>
                  <a:schemeClr val="bg1"/>
                </a:solidFill>
              </a:rPr>
              <a:t>state object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URL</a:t>
            </a:r>
            <a:r>
              <a:rPr lang="en-US" sz="3400" dirty="0"/>
              <a:t> of the current history entry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5349DD-F924-48B3-9036-F9D38ADC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 err="1"/>
              <a:t>ReplaceState</a:t>
            </a:r>
            <a:r>
              <a:rPr lang="en-GB" dirty="0"/>
              <a:t>() Method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12517EB-E3D3-4A42-A954-E13DE3287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586" y="4198762"/>
            <a:ext cx="954864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 = { </a:t>
            </a:r>
            <a:r>
              <a:rPr lang="en-US" sz="2400" b="1" dirty="0" err="1">
                <a:latin typeface="Consolas" panose="020B0609020204030204" pitchFamily="49" charset="0"/>
              </a:rPr>
              <a:t>facNum</a:t>
            </a:r>
            <a:r>
              <a:rPr lang="en-US" sz="2400" b="1" dirty="0">
                <a:latin typeface="Consolas" panose="020B0609020204030204" pitchFamily="49" charset="0"/>
              </a:rPr>
              <a:t>: "56789123" };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history.pushState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, "", "student.html");</a:t>
            </a:r>
          </a:p>
          <a:p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history.replaceState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, "", "newStudent.html");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46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453109-1218-4DED-8943-9095349CCC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atinLnBrk="0"/>
            <a:r>
              <a:rPr lang="en-US" sz="3400" dirty="0"/>
              <a:t>Dispatched to the window every time the active history entry changes</a:t>
            </a:r>
          </a:p>
          <a:p>
            <a:pPr latinLnBrk="0"/>
            <a:r>
              <a:rPr lang="en-US" sz="3400" dirty="0"/>
              <a:t>If the history entry being activated was created by a call to </a:t>
            </a:r>
            <a:r>
              <a:rPr lang="en-US" sz="3400" b="1" dirty="0">
                <a:solidFill>
                  <a:schemeClr val="bg1"/>
                </a:solidFill>
              </a:rPr>
              <a:t>pushState</a:t>
            </a:r>
            <a:r>
              <a:rPr lang="en-US" sz="3400" dirty="0"/>
              <a:t> or affected by a call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replaceState</a:t>
            </a:r>
            <a:r>
              <a:rPr lang="en-US" sz="3400" dirty="0"/>
              <a:t>, </a:t>
            </a:r>
          </a:p>
          <a:p>
            <a:pPr latinLnBrk="0"/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400" dirty="0"/>
              <a:t> event's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sz="3400" b="1" dirty="0">
                <a:solidFill>
                  <a:schemeClr val="bg1"/>
                </a:solidFill>
              </a:rPr>
              <a:t> property </a:t>
            </a:r>
            <a:r>
              <a:rPr lang="en-US" sz="3400" dirty="0"/>
              <a:t>contains a copy of the history entry’s state object</a:t>
            </a:r>
          </a:p>
          <a:p>
            <a:pPr latinLnBrk="0"/>
            <a:r>
              <a:rPr lang="en-US" sz="3400" dirty="0"/>
              <a:t>You can read the state of the current history entry without waiting for a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400" dirty="0"/>
              <a:t> event 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history.state</a:t>
            </a:r>
            <a:r>
              <a:rPr lang="en-US" sz="3400" b="1" dirty="0">
                <a:solidFill>
                  <a:schemeClr val="bg1"/>
                </a:solidFill>
              </a:rPr>
              <a:t> property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023677-37D5-4403-895E-16ECA254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Popstate Event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778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7E305E08-A30C-4B1B-95BC-61863B733F5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Custom History API Router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706DE6D-9DEF-44FE-8C55-62423ADC172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/>
              <a:t>page.js</a:t>
            </a:r>
            <a:r>
              <a:rPr lang="en-US" dirty="0"/>
              <a:t> for Single-Page Routing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D21AFD-982E-4AE8-9B70-21607A73455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External Routing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7AA35-9E6D-44AA-85AB-E23AA0BD02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134000"/>
            <a:ext cx="27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7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78F3EA-AFAA-4EA6-8F97-0F3E1FA34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D57C6-4BEA-4863-9678-AD969BD3D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Compact </a:t>
            </a:r>
            <a:r>
              <a:rPr lang="en-US" b="1" dirty="0">
                <a:solidFill>
                  <a:schemeClr val="bg1"/>
                </a:solidFill>
              </a:rPr>
              <a:t>client-side router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Small size </a:t>
            </a:r>
            <a:r>
              <a:rPr lang="en-US" dirty="0"/>
              <a:t>– 1.2KB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Syntax</a:t>
            </a:r>
            <a:r>
              <a:rPr lang="en-US" dirty="0"/>
              <a:t> inspired by Express (back-end framework)</a:t>
            </a:r>
          </a:p>
          <a:p>
            <a:pPr>
              <a:buClr>
                <a:schemeClr val="tx1"/>
              </a:buClr>
            </a:pPr>
            <a:r>
              <a:rPr lang="en-US" dirty="0"/>
              <a:t>Supports: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Automatic </a:t>
            </a:r>
            <a:r>
              <a:rPr lang="en-US" b="1" dirty="0">
                <a:solidFill>
                  <a:schemeClr val="bg1"/>
                </a:solidFill>
              </a:rPr>
              <a:t>link binding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URL glob </a:t>
            </a:r>
            <a:r>
              <a:rPr lang="en-US" b="1" dirty="0">
                <a:solidFill>
                  <a:schemeClr val="bg1"/>
                </a:solidFill>
              </a:rPr>
              <a:t>matching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Parameters</a:t>
            </a:r>
          </a:p>
          <a:p>
            <a:pPr lvl="1"/>
            <a:r>
              <a:rPr lang="en-US" dirty="0"/>
              <a:t>Plugins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909969-3ADB-44BA-8FE7-882DDA0D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page.js?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1FEFC-1F8B-4C10-BDF6-0499186F9A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3789000"/>
            <a:ext cx="2385000" cy="23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D56BC6-694C-4C40-A5C8-076EB67B9D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976B3-CBD4-45AC-A0BF-CC00A54878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Installation</a:t>
            </a:r>
            <a:r>
              <a:rPr lang="en-US" dirty="0"/>
              <a:t> via </a:t>
            </a:r>
            <a:r>
              <a:rPr lang="en-US" b="1" dirty="0" err="1">
                <a:solidFill>
                  <a:schemeClr val="bg1"/>
                </a:solidFill>
              </a:rPr>
              <a:t>npm</a:t>
            </a:r>
            <a:r>
              <a:rPr lang="en-US" dirty="0"/>
              <a:t> package:</a:t>
            </a:r>
          </a:p>
          <a:p>
            <a:pPr>
              <a:spcBef>
                <a:spcPts val="4800"/>
              </a:spcBef>
            </a:pPr>
            <a:r>
              <a:rPr lang="en-US" dirty="0"/>
              <a:t>Direct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from online </a:t>
            </a:r>
            <a:r>
              <a:rPr lang="en-US" b="1" dirty="0">
                <a:solidFill>
                  <a:schemeClr val="bg1"/>
                </a:solidFill>
              </a:rPr>
              <a:t>CDN</a:t>
            </a:r>
            <a:r>
              <a:rPr lang="en-US" dirty="0"/>
              <a:t> (no installation):</a:t>
            </a:r>
          </a:p>
          <a:p>
            <a:pPr>
              <a:spcBef>
                <a:spcPts val="4800"/>
              </a:spcBef>
            </a:pPr>
            <a:r>
              <a:rPr lang="en-US" dirty="0"/>
              <a:t>Basic Usage:</a:t>
            </a:r>
          </a:p>
          <a:p>
            <a:pPr>
              <a:spcBef>
                <a:spcPts val="10800"/>
              </a:spcBef>
            </a:pPr>
            <a:r>
              <a:rPr lang="en-US" dirty="0"/>
              <a:t>Documentation:  </a:t>
            </a:r>
            <a:r>
              <a:rPr lang="en-US" dirty="0">
                <a:hlinkClick r:id="rId2"/>
              </a:rPr>
              <a:t>https://github.com/visionmedia/page.js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281F9E-82FD-4EA4-B61C-37CEC17E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D61B8D40-8A2A-45E4-ACA3-E1A2B1A053A2}"/>
              </a:ext>
            </a:extLst>
          </p:cNvPr>
          <p:cNvSpPr txBox="1"/>
          <p:nvPr/>
        </p:nvSpPr>
        <p:spPr>
          <a:xfrm>
            <a:off x="1416000" y="1825819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400" b="1" dirty="0" err="1">
                <a:latin typeface="Consolas" panose="020B0609020204030204" pitchFamily="49" charset="0"/>
              </a:rPr>
              <a:t>npm</a:t>
            </a:r>
            <a:r>
              <a:rPr lang="en-US" sz="2400" b="1" dirty="0">
                <a:latin typeface="Consolas" panose="020B0609020204030204" pitchFamily="49" charset="0"/>
              </a:rPr>
              <a:t> install page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E9076682-42D6-4D56-B653-147B73DAF5A4}"/>
              </a:ext>
            </a:extLst>
          </p:cNvPr>
          <p:cNvSpPr txBox="1"/>
          <p:nvPr/>
        </p:nvSpPr>
        <p:spPr>
          <a:xfrm>
            <a:off x="1416000" y="3118809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import page from "//unpkg.com/page/</a:t>
            </a:r>
            <a:r>
              <a:rPr lang="en-US" sz="2400" b="1" dirty="0" err="1">
                <a:latin typeface="Consolas" panose="020B0609020204030204" pitchFamily="49" charset="0"/>
              </a:rPr>
              <a:t>page.mjs</a:t>
            </a:r>
            <a:r>
              <a:rPr lang="en-US" sz="2400" b="1" dirty="0">
                <a:latin typeface="Consolas" panose="020B0609020204030204" pitchFamily="49" charset="0"/>
              </a:rPr>
              <a:t>";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6C63EF61-0C61-43A7-A503-E916FAAEB234}"/>
              </a:ext>
            </a:extLst>
          </p:cNvPr>
          <p:cNvSpPr txBox="1"/>
          <p:nvPr/>
        </p:nvSpPr>
        <p:spPr>
          <a:xfrm>
            <a:off x="1416000" y="4335770"/>
            <a:ext cx="936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('/', index);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Register home route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('*', </a:t>
            </a:r>
            <a:r>
              <a:rPr lang="en-US" sz="2400" b="1" dirty="0" err="1">
                <a:latin typeface="Consolas" panose="020B0609020204030204" pitchFamily="49" charset="0"/>
              </a:rPr>
              <a:t>notfound</a:t>
            </a:r>
            <a:r>
              <a:rPr lang="en-US" sz="2400" b="1" dirty="0">
                <a:latin typeface="Consolas" panose="020B0609020204030204" pitchFamily="49" charset="0"/>
              </a:rPr>
              <a:t>);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Register catch-all (404)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 err="1"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  <a:r>
              <a:rPr lang="en-US" sz="2400" b="1" dirty="0">
                <a:latin typeface="Consolas" panose="020B0609020204030204" pitchFamily="49" charset="0"/>
              </a:rPr>
              <a:t>();	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Activate router</a:t>
            </a:r>
          </a:p>
        </p:txBody>
      </p:sp>
    </p:spTree>
    <p:extLst>
      <p:ext uri="{BB962C8B-B14F-4D97-AF65-F5344CB8AC3E}">
        <p14:creationId xmlns:p14="http://schemas.microsoft.com/office/powerpoint/2010/main" val="8768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E34FFE-8382-4826-92AD-8C085A1404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EA301-71C2-4E2E-B79C-E10DC1C390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Routes are registered via </a:t>
            </a:r>
            <a:r>
              <a:rPr lang="en-US" b="1" dirty="0">
                <a:solidFill>
                  <a:schemeClr val="bg1"/>
                </a:solidFill>
              </a:rPr>
              <a:t>match pattern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callback</a:t>
            </a:r>
          </a:p>
          <a:p>
            <a:pPr>
              <a:spcBef>
                <a:spcPts val="5400"/>
              </a:spcBef>
            </a:pPr>
            <a:r>
              <a:rPr lang="en-US" dirty="0"/>
              <a:t>Match pattern can be string, URL glob or </a:t>
            </a:r>
            <a:r>
              <a:rPr lang="en-US" dirty="0" err="1"/>
              <a:t>RegExp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route handler </a:t>
            </a:r>
            <a:r>
              <a:rPr lang="en-US" dirty="0"/>
              <a:t>(callback) will receive two parameters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context</a:t>
            </a:r>
            <a:r>
              <a:rPr lang="en-US" dirty="0"/>
              <a:t> object with information about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/>
              <a:t> callback, used when </a:t>
            </a:r>
            <a:r>
              <a:rPr lang="en-US" b="1" dirty="0">
                <a:solidFill>
                  <a:schemeClr val="bg1"/>
                </a:solidFill>
              </a:rPr>
              <a:t>chaining</a:t>
            </a:r>
            <a:r>
              <a:rPr lang="en-US" dirty="0"/>
              <a:t> route handlers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C9387C-E518-460C-AEFF-DA608BC8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Routing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D8E366F3-9552-4169-BCB8-0E8413525E6C}"/>
              </a:ext>
            </a:extLst>
          </p:cNvPr>
          <p:cNvSpPr txBox="1"/>
          <p:nvPr/>
        </p:nvSpPr>
        <p:spPr>
          <a:xfrm>
            <a:off x="651000" y="1854000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('/catalog', </a:t>
            </a:r>
            <a:r>
              <a:rPr lang="en-US" sz="2400" b="1" dirty="0" err="1">
                <a:latin typeface="Consolas" panose="020B0609020204030204" pitchFamily="49" charset="0"/>
              </a:rPr>
              <a:t>catalogView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B5B1A27F-A02D-4201-9EAD-21FA65464DBD}"/>
              </a:ext>
            </a:extLst>
          </p:cNvPr>
          <p:cNvSpPr txBox="1"/>
          <p:nvPr/>
        </p:nvSpPr>
        <p:spPr>
          <a:xfrm>
            <a:off x="651000" y="5180895"/>
            <a:ext cx="936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 err="1">
                <a:latin typeface="Consolas" panose="020B0609020204030204" pitchFamily="49" charset="0"/>
              </a:rPr>
              <a:t>catalogView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ctx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fetch data, render template, handle form, etc.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191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2E4F18-4B84-424A-9C2E-5AF87D5C02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6804F-0232-4A86-9DDC-529917276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URL </a:t>
            </a:r>
            <a:r>
              <a:rPr lang="en-US" b="1" dirty="0">
                <a:solidFill>
                  <a:schemeClr val="bg1"/>
                </a:solidFill>
              </a:rPr>
              <a:t>glob patterns </a:t>
            </a:r>
            <a:r>
              <a:rPr lang="en-US" dirty="0"/>
              <a:t>can match </a:t>
            </a:r>
            <a:r>
              <a:rPr lang="en-US" b="1" dirty="0">
                <a:solidFill>
                  <a:schemeClr val="bg1"/>
                </a:solidFill>
              </a:rPr>
              <a:t>dynamic</a:t>
            </a:r>
            <a:r>
              <a:rPr lang="en-US" dirty="0"/>
              <a:t> parts of the URL</a:t>
            </a:r>
          </a:p>
          <a:p>
            <a:pPr lvl="1"/>
            <a:r>
              <a:rPr lang="en-US" dirty="0"/>
              <a:t>E.g., category name, product ID, user page, etc.</a:t>
            </a:r>
          </a:p>
          <a:p>
            <a:pPr>
              <a:spcBef>
                <a:spcPts val="7800"/>
              </a:spcBef>
            </a:pPr>
            <a:r>
              <a:rPr lang="en-US" dirty="0"/>
              <a:t>The URL </a:t>
            </a: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en-US" dirty="0"/>
              <a:t> can be accessed from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 parameters </a:t>
            </a:r>
            <a:r>
              <a:rPr lang="en-US" dirty="0"/>
              <a:t>can be captured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CCAE48-C6B1-4C4B-92B9-54B3AF8E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Parameters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2211E465-12AE-4B00-AB44-57B9C8EAA057}"/>
              </a:ext>
            </a:extLst>
          </p:cNvPr>
          <p:cNvSpPr txBox="1"/>
          <p:nvPr/>
        </p:nvSpPr>
        <p:spPr>
          <a:xfrm>
            <a:off x="651000" y="2521379"/>
            <a:ext cx="936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('/catalog/: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', </a:t>
            </a:r>
            <a:r>
              <a:rPr lang="en-US" sz="2400" b="1" dirty="0" err="1">
                <a:latin typeface="Consolas" panose="020B0609020204030204" pitchFamily="49" charset="0"/>
              </a:rPr>
              <a:t>detailsView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match any route, following /catalog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23B23BB9-8641-4BAC-B1F7-1B67D85E25FD}"/>
              </a:ext>
            </a:extLst>
          </p:cNvPr>
          <p:cNvSpPr txBox="1"/>
          <p:nvPr/>
        </p:nvSpPr>
        <p:spPr>
          <a:xfrm>
            <a:off x="651000" y="4065002"/>
            <a:ext cx="936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 err="1">
                <a:latin typeface="Consolas" panose="020B0609020204030204" pitchFamily="49" charset="0"/>
              </a:rPr>
              <a:t>detailsView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ctx</a:t>
            </a:r>
            <a:r>
              <a:rPr lang="en-US" sz="2400" b="1" dirty="0">
                <a:latin typeface="Consolas" panose="020B0609020204030204" pitchFamily="49" charset="0"/>
              </a:rPr>
              <a:t>, next)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ctx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7022E4B0-954F-4868-A098-FF120080ECCC}"/>
              </a:ext>
            </a:extLst>
          </p:cNvPr>
          <p:cNvSpPr txBox="1"/>
          <p:nvPr/>
        </p:nvSpPr>
        <p:spPr>
          <a:xfrm>
            <a:off x="651000" y="5977957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('/:category/:id', </a:t>
            </a:r>
            <a:r>
              <a:rPr lang="en-US" sz="2400" b="1" dirty="0" err="1">
                <a:latin typeface="Consolas" panose="020B0609020204030204" pitchFamily="49" charset="0"/>
              </a:rPr>
              <a:t>detailsView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3579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81A8EC-4258-4A4D-922A-FDC8403286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BFC85-60CF-40D1-B18E-FCBEFFD080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Setup automatic redirect upon visit</a:t>
            </a:r>
          </a:p>
          <a:p>
            <a:pPr>
              <a:spcBef>
                <a:spcPts val="10800"/>
              </a:spcBef>
            </a:pPr>
            <a:r>
              <a:rPr lang="en-US" dirty="0"/>
              <a:t>Navigate to a page </a:t>
            </a:r>
            <a:r>
              <a:rPr lang="en-US" dirty="0" err="1"/>
              <a:t>programatically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85B5F0-2688-4BA3-9D02-645C6971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Programmatic Redirect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28CAE2B7-05EC-43BC-9A07-D41BA7FBE4F0}"/>
              </a:ext>
            </a:extLst>
          </p:cNvPr>
          <p:cNvSpPr txBox="1"/>
          <p:nvPr/>
        </p:nvSpPr>
        <p:spPr>
          <a:xfrm>
            <a:off x="651000" y="1989000"/>
            <a:ext cx="936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page.redirect</a:t>
            </a:r>
            <a:r>
              <a:rPr lang="en-US" sz="2400" b="1" dirty="0">
                <a:latin typeface="Consolas" panose="020B0609020204030204" pitchFamily="49" charset="0"/>
              </a:rPr>
              <a:t>('/home', '/catalog');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navigating to /home will be redirected to /catalog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703331B1-4314-49CC-BF9C-C0657ED497A8}"/>
              </a:ext>
            </a:extLst>
          </p:cNvPr>
          <p:cNvSpPr txBox="1"/>
          <p:nvPr/>
        </p:nvSpPr>
        <p:spPr>
          <a:xfrm>
            <a:off x="651000" y="4059000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page.redirect</a:t>
            </a:r>
            <a:r>
              <a:rPr lang="en-US" sz="2400" b="1" dirty="0">
                <a:latin typeface="Consolas" panose="020B0609020204030204" pitchFamily="49" charset="0"/>
              </a:rPr>
              <a:t>('/login');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29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6B7591-3897-4C04-8163-700A5DD81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59AE3-A223-43C1-95EC-F313C0D35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Route handlers can be </a:t>
            </a:r>
            <a:r>
              <a:rPr lang="en-US" b="1" dirty="0">
                <a:solidFill>
                  <a:schemeClr val="bg1"/>
                </a:solidFill>
              </a:rPr>
              <a:t>chained</a:t>
            </a:r>
          </a:p>
          <a:p>
            <a:pPr>
              <a:spcBef>
                <a:spcPts val="4800"/>
              </a:spcBef>
            </a:pPr>
            <a:r>
              <a:rPr lang="en-US" dirty="0"/>
              <a:t>Practical when </a:t>
            </a:r>
            <a:r>
              <a:rPr lang="en-US" b="1" dirty="0">
                <a:solidFill>
                  <a:schemeClr val="bg1"/>
                </a:solidFill>
              </a:rPr>
              <a:t>separating concerns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chemeClr val="bg1"/>
                </a:solidFill>
              </a:rPr>
              <a:t>fetch</a:t>
            </a:r>
            <a:r>
              <a:rPr lang="en-US" dirty="0"/>
              <a:t> remote data in one handler and </a:t>
            </a: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/>
              <a:t> in another</a:t>
            </a:r>
          </a:p>
          <a:p>
            <a:r>
              <a:rPr lang="en-US" dirty="0"/>
              <a:t>Add values to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, to share them </a:t>
            </a:r>
            <a:r>
              <a:rPr lang="en-US" b="1" dirty="0">
                <a:solidFill>
                  <a:schemeClr val="bg1"/>
                </a:solidFill>
              </a:rPr>
              <a:t>across handlers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1E45C0-B346-4747-8BDE-B738E2EF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Route Handlers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741A228E-CA33-4FE3-A64B-EAC55CAE7C74}"/>
              </a:ext>
            </a:extLst>
          </p:cNvPr>
          <p:cNvSpPr txBox="1"/>
          <p:nvPr/>
        </p:nvSpPr>
        <p:spPr>
          <a:xfrm>
            <a:off x="651000" y="1854000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('/catalog/: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', </a:t>
            </a:r>
            <a:r>
              <a:rPr lang="en-US" sz="2400" b="1" dirty="0" err="1">
                <a:latin typeface="Consolas" panose="020B0609020204030204" pitchFamily="49" charset="0"/>
              </a:rPr>
              <a:t>loadData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</a:rPr>
              <a:t>detailsView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DB3FFB35-9088-4AF6-9F4C-C58B4E5574F8}"/>
              </a:ext>
            </a:extLst>
          </p:cNvPr>
          <p:cNvSpPr txBox="1"/>
          <p:nvPr/>
        </p:nvSpPr>
        <p:spPr>
          <a:xfrm>
            <a:off x="651000" y="4459031"/>
            <a:ext cx="936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async function </a:t>
            </a:r>
            <a:r>
              <a:rPr lang="en-US" sz="2400" b="1" dirty="0" err="1">
                <a:latin typeface="Consolas" panose="020B0609020204030204" pitchFamily="49" charset="0"/>
              </a:rPr>
              <a:t>loadData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ctx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const data = await </a:t>
            </a:r>
            <a:r>
              <a:rPr lang="en-US" sz="2400" b="1" dirty="0" err="1">
                <a:latin typeface="Consolas" panose="020B0609020204030204" pitchFamily="49" charset="0"/>
              </a:rPr>
              <a:t>fetchProduct</a:t>
            </a:r>
            <a:r>
              <a:rPr lang="en-US" sz="2400" b="1" dirty="0">
                <a:latin typeface="Consolas" panose="020B0609020204030204" pitchFamily="49" charset="0"/>
              </a:rPr>
              <a:t>(ctx.params.id);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ctx</a:t>
            </a:r>
            <a:r>
              <a:rPr lang="en-US" sz="2400" b="1" dirty="0" err="1">
                <a:latin typeface="Consolas" panose="020B0609020204030204" pitchFamily="49" charset="0"/>
              </a:rPr>
              <a:t>.product</a:t>
            </a:r>
            <a:r>
              <a:rPr lang="en-US" sz="2400" b="1" dirty="0">
                <a:latin typeface="Consolas" panose="020B0609020204030204" pitchFamily="49" charset="0"/>
              </a:rPr>
              <a:t> = data;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965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687346" y="1624495"/>
            <a:ext cx="778848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Multi Page Application 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Reloads</a:t>
            </a:r>
            <a:r>
              <a:rPr lang="en-US" sz="3200" dirty="0">
                <a:solidFill>
                  <a:schemeClr val="bg2"/>
                </a:solidFill>
              </a:rPr>
              <a:t> the entire page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Single Page Application 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Re-renders</a:t>
            </a:r>
            <a:r>
              <a:rPr lang="en-US" sz="3200" dirty="0">
                <a:solidFill>
                  <a:schemeClr val="bg2"/>
                </a:solidFill>
              </a:rPr>
              <a:t> its content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Routing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Hash-based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History API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Overview of </a:t>
            </a:r>
            <a:r>
              <a:rPr lang="en-US" sz="3200" b="1" dirty="0">
                <a:solidFill>
                  <a:schemeClr val="bg1"/>
                </a:solidFill>
              </a:rPr>
              <a:t>page.js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65" y="1543050"/>
            <a:ext cx="2466670" cy="246667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Types of Navigation in Web Applications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Routing Concepts</a:t>
            </a:r>
          </a:p>
        </p:txBody>
      </p:sp>
    </p:spTree>
    <p:extLst>
      <p:ext uri="{BB962C8B-B14F-4D97-AF65-F5344CB8AC3E}">
        <p14:creationId xmlns:p14="http://schemas.microsoft.com/office/powerpoint/2010/main" val="384035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40925" y="1347388"/>
            <a:ext cx="9929724" cy="5276048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Reloads</a:t>
            </a:r>
            <a:r>
              <a:rPr lang="en-US" dirty="0"/>
              <a:t> the entire page</a:t>
            </a:r>
          </a:p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Displays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/>
              <a:t> when a user interacts with the web app</a:t>
            </a:r>
          </a:p>
          <a:p>
            <a:pPr latinLnBrk="0"/>
            <a:r>
              <a:rPr lang="en-US" dirty="0"/>
              <a:t>When a data is exchanged,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requested</a:t>
            </a:r>
            <a:r>
              <a:rPr lang="en-US" dirty="0"/>
              <a:t> from the server to display in the web browser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Page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245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Page Application Lifecycle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6772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125629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950709" y="1923068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950709" y="4281340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3950709" y="2944857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950709" y="5509414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7014" y="1440663"/>
            <a:ext cx="24082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Initial Request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18882" y="3781546"/>
            <a:ext cx="184909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Navigation</a:t>
            </a:r>
          </a:p>
        </p:txBody>
      </p:sp>
      <p:pic>
        <p:nvPicPr>
          <p:cNvPr id="14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2383083"/>
            <a:ext cx="914400" cy="1123545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4953309"/>
            <a:ext cx="914400" cy="1123545"/>
          </a:xfrm>
          <a:prstGeom prst="rect">
            <a:avLst/>
          </a:prstGeom>
        </p:spPr>
      </p:pic>
      <p:sp>
        <p:nvSpPr>
          <p:cNvPr id="17" name="Curved Up Arrow 16"/>
          <p:cNvSpPr/>
          <p:nvPr/>
        </p:nvSpPr>
        <p:spPr bwMode="auto">
          <a:xfrm rot="10800000">
            <a:off x="2548189" y="5128824"/>
            <a:ext cx="927295" cy="406919"/>
          </a:xfrm>
          <a:prstGeom prst="curved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78145" y="5935526"/>
            <a:ext cx="17057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 Reload</a:t>
            </a:r>
          </a:p>
        </p:txBody>
      </p:sp>
      <p:sp>
        <p:nvSpPr>
          <p:cNvPr id="21" name="Curved Up Arrow 20"/>
          <p:cNvSpPr/>
          <p:nvPr/>
        </p:nvSpPr>
        <p:spPr bwMode="auto">
          <a:xfrm>
            <a:off x="2593427" y="5606060"/>
            <a:ext cx="927295" cy="406919"/>
          </a:xfrm>
          <a:prstGeom prst="curved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132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4400" y="1429993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3400" dirty="0"/>
              <a:t>Web apps that load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file</a:t>
            </a:r>
          </a:p>
          <a:p>
            <a:pPr latinLnBrk="0">
              <a:lnSpc>
                <a:spcPct val="100000"/>
              </a:lnSpc>
            </a:pPr>
            <a:r>
              <a:rPr lang="en-US" sz="3400" dirty="0"/>
              <a:t>SPAs use </a:t>
            </a:r>
            <a:r>
              <a:rPr lang="en-US" sz="3400" b="1" dirty="0">
                <a:solidFill>
                  <a:schemeClr val="bg1"/>
                </a:solidFill>
              </a:rPr>
              <a:t>AJAX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HTML5</a:t>
            </a:r>
            <a:r>
              <a:rPr lang="en-US" sz="3400" dirty="0"/>
              <a:t> to create fluid and responsive Web apps</a:t>
            </a:r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No</a:t>
            </a:r>
            <a:r>
              <a:rPr lang="en-US" sz="3400" dirty="0"/>
              <a:t> constant </a:t>
            </a:r>
            <a:r>
              <a:rPr lang="en-US" sz="3400" b="1" dirty="0">
                <a:solidFill>
                  <a:schemeClr val="bg1"/>
                </a:solidFill>
              </a:rPr>
              <a:t>page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reloads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034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Lifecycle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6772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125629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950709" y="1923068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950709" y="4281340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3950709" y="2944857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950709" y="5509414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7014" y="1440663"/>
            <a:ext cx="24082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Initial Request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97014" y="3798935"/>
            <a:ext cx="95180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AJAX</a:t>
            </a:r>
          </a:p>
        </p:txBody>
      </p:sp>
      <p:pic>
        <p:nvPicPr>
          <p:cNvPr id="14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2383083"/>
            <a:ext cx="914400" cy="11235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11" y="5038365"/>
            <a:ext cx="1158915" cy="115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Types</a:t>
            </a:r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3046" y="2199341"/>
            <a:ext cx="914400" cy="1123545"/>
          </a:xfrm>
          <a:prstGeom prst="rect">
            <a:avLst/>
          </a:prstGeom>
        </p:spPr>
      </p:pic>
      <p:pic>
        <p:nvPicPr>
          <p:cNvPr id="10" name="Picture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3046" y="4256741"/>
            <a:ext cx="914400" cy="1123545"/>
          </a:xfrm>
          <a:prstGeom prst="rect">
            <a:avLst/>
          </a:prstGeom>
        </p:spPr>
      </p:pic>
      <p:pic>
        <p:nvPicPr>
          <p:cNvPr id="11" name="Pictur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59045" y="2199341"/>
            <a:ext cx="914400" cy="1123545"/>
          </a:xfrm>
          <a:prstGeom prst="rect">
            <a:avLst/>
          </a:prstGeom>
        </p:spPr>
      </p:pic>
      <p:pic>
        <p:nvPicPr>
          <p:cNvPr id="12" name="Picture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59045" y="4256741"/>
            <a:ext cx="914400" cy="1123545"/>
          </a:xfrm>
          <a:prstGeom prst="rect">
            <a:avLst/>
          </a:prstGeom>
        </p:spPr>
      </p:pic>
      <p:cxnSp>
        <p:nvCxnSpPr>
          <p:cNvPr id="13" name="Straight Arrow Connector 18"/>
          <p:cNvCxnSpPr>
            <a:stCxn id="9" idx="2"/>
            <a:endCxn id="10" idx="0"/>
          </p:cNvCxnSpPr>
          <p:nvPr/>
        </p:nvCxnSpPr>
        <p:spPr>
          <a:xfrm>
            <a:off x="1330246" y="3322886"/>
            <a:ext cx="0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9"/>
          <p:cNvCxnSpPr>
            <a:cxnSpLocks/>
          </p:cNvCxnSpPr>
          <p:nvPr/>
        </p:nvCxnSpPr>
        <p:spPr>
          <a:xfrm>
            <a:off x="1787446" y="3322886"/>
            <a:ext cx="1142201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3"/>
          <p:cNvCxnSpPr>
            <a:stCxn id="9" idx="3"/>
            <a:endCxn id="11" idx="1"/>
          </p:cNvCxnSpPr>
          <p:nvPr/>
        </p:nvCxnSpPr>
        <p:spPr>
          <a:xfrm>
            <a:off x="1787446" y="2761114"/>
            <a:ext cx="137159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5"/>
          <p:cNvCxnSpPr>
            <a:stCxn id="12" idx="0"/>
            <a:endCxn id="11" idx="2"/>
          </p:cNvCxnSpPr>
          <p:nvPr/>
        </p:nvCxnSpPr>
        <p:spPr>
          <a:xfrm flipV="1">
            <a:off x="3616245" y="3322886"/>
            <a:ext cx="0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6"/>
          <p:cNvSpPr txBox="1"/>
          <p:nvPr/>
        </p:nvSpPr>
        <p:spPr>
          <a:xfrm>
            <a:off x="2030934" y="2361001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18" name="TextBox 27"/>
          <p:cNvSpPr txBox="1"/>
          <p:nvPr/>
        </p:nvSpPr>
        <p:spPr>
          <a:xfrm>
            <a:off x="2016844" y="3326257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19" name="TextBox 28"/>
          <p:cNvSpPr txBox="1"/>
          <p:nvPr/>
        </p:nvSpPr>
        <p:spPr>
          <a:xfrm>
            <a:off x="1150124" y="3606959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20" name="TextBox 29"/>
          <p:cNvSpPr txBox="1"/>
          <p:nvPr/>
        </p:nvSpPr>
        <p:spPr>
          <a:xfrm>
            <a:off x="3393179" y="3589758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21" name="TextBox 61"/>
          <p:cNvSpPr txBox="1"/>
          <p:nvPr/>
        </p:nvSpPr>
        <p:spPr>
          <a:xfrm>
            <a:off x="190405" y="1120235"/>
            <a:ext cx="4785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Standard Navigation</a:t>
            </a:r>
          </a:p>
        </p:txBody>
      </p:sp>
      <p:sp>
        <p:nvSpPr>
          <p:cNvPr id="30" name="TextBox 62"/>
          <p:cNvSpPr txBox="1"/>
          <p:nvPr/>
        </p:nvSpPr>
        <p:spPr>
          <a:xfrm>
            <a:off x="6421120" y="1082056"/>
            <a:ext cx="5703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Navigation using </a:t>
            </a:r>
            <a:r>
              <a:rPr lang="en-US" sz="2800" b="1" dirty="0">
                <a:solidFill>
                  <a:schemeClr val="bg1"/>
                </a:solidFill>
              </a:rPr>
              <a:t>Routing </a:t>
            </a:r>
            <a:r>
              <a:rPr lang="en-US" sz="2800" dirty="0"/>
              <a:t>- allows navigation, </a:t>
            </a:r>
            <a:r>
              <a:rPr lang="en-US" sz="2800" b="1" dirty="0">
                <a:solidFill>
                  <a:schemeClr val="bg1"/>
                </a:solidFill>
              </a:rPr>
              <a:t>without reloading </a:t>
            </a:r>
            <a:r>
              <a:rPr lang="en-US" sz="2800" dirty="0"/>
              <a:t>the page</a:t>
            </a:r>
          </a:p>
        </p:txBody>
      </p:sp>
      <p:pic>
        <p:nvPicPr>
          <p:cNvPr id="43" name="Picture 4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84942" y="3111438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4" name="Picture 5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33562" y="4269132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5" name="Picture 5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73313" y="4269132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/>
          <p:cNvGrpSpPr/>
          <p:nvPr/>
        </p:nvGrpSpPr>
        <p:grpSpPr>
          <a:xfrm>
            <a:off x="7334086" y="2794831"/>
            <a:ext cx="1915728" cy="2463083"/>
            <a:chOff x="7475359" y="1743157"/>
            <a:chExt cx="2474064" cy="3180945"/>
          </a:xfrm>
        </p:grpSpPr>
        <p:grpSp>
          <p:nvGrpSpPr>
            <p:cNvPr id="39" name="Group 53"/>
            <p:cNvGrpSpPr/>
            <p:nvPr/>
          </p:nvGrpSpPr>
          <p:grpSpPr>
            <a:xfrm>
              <a:off x="7475359" y="1743157"/>
              <a:ext cx="2474064" cy="3180945"/>
              <a:chOff x="5561013" y="2895600"/>
              <a:chExt cx="2474064" cy="318094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0" name="Rectangle: Folded Corner 34"/>
              <p:cNvSpPr/>
              <p:nvPr/>
            </p:nvSpPr>
            <p:spPr>
              <a:xfrm rot="10800000">
                <a:off x="5561013" y="2895600"/>
                <a:ext cx="2474064" cy="3180945"/>
              </a:xfrm>
              <a:prstGeom prst="foldedCorner">
                <a:avLst>
                  <a:gd name="adj" fmla="val 23538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1" name="TextBox 35"/>
              <p:cNvSpPr txBox="1"/>
              <p:nvPr/>
            </p:nvSpPr>
            <p:spPr>
              <a:xfrm>
                <a:off x="6166606" y="3057260"/>
                <a:ext cx="1262880" cy="40011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HTML</a:t>
                </a:r>
                <a:endParaRPr lang="en-US" sz="2000" u="sng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Rectangle 37"/>
              <p:cNvSpPr/>
              <p:nvPr/>
            </p:nvSpPr>
            <p:spPr>
              <a:xfrm>
                <a:off x="5809693" y="3657600"/>
                <a:ext cx="1981200" cy="765026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Router</a:t>
                </a:r>
              </a:p>
            </p:txBody>
          </p:sp>
        </p:grpSp>
        <p:pic>
          <p:nvPicPr>
            <p:cNvPr id="46" name="Picture 5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45475" y="3429000"/>
              <a:ext cx="847528" cy="988782"/>
            </a:xfrm>
            <a:prstGeom prst="rect">
              <a:avLst/>
            </a:prstGeom>
          </p:spPr>
        </p:pic>
      </p:grpSp>
      <p:pic>
        <p:nvPicPr>
          <p:cNvPr id="47" name="Picture 5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33562" y="3111438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3992</TotalTime>
  <Words>1557</Words>
  <Application>Microsoft Office PowerPoint</Application>
  <PresentationFormat>Широк екран</PresentationFormat>
  <Paragraphs>264</Paragraphs>
  <Slides>35</Slides>
  <Notes>15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Browser Routing</vt:lpstr>
      <vt:lpstr>Table of Contents</vt:lpstr>
      <vt:lpstr>Have a Question?</vt:lpstr>
      <vt:lpstr>Routing Concepts</vt:lpstr>
      <vt:lpstr>Multi Page Applications</vt:lpstr>
      <vt:lpstr>Multi Page Application Lifecycle</vt:lpstr>
      <vt:lpstr>Single Page Applications</vt:lpstr>
      <vt:lpstr>SPA Lifecycle</vt:lpstr>
      <vt:lpstr>Navigation Types</vt:lpstr>
      <vt:lpstr>Client-Side Routing</vt:lpstr>
      <vt:lpstr>How Routers Work</vt:lpstr>
      <vt:lpstr>Location</vt:lpstr>
      <vt:lpstr>Query Parameters</vt:lpstr>
      <vt:lpstr>Hash-based Routing</vt:lpstr>
      <vt:lpstr>Example</vt:lpstr>
      <vt:lpstr>Processing hashchange events</vt:lpstr>
      <vt:lpstr>Push-Based Routing</vt:lpstr>
      <vt:lpstr>History API</vt:lpstr>
      <vt:lpstr>The PushState() Method</vt:lpstr>
      <vt:lpstr>The ReplaceState() Method</vt:lpstr>
      <vt:lpstr>The Popstate Event</vt:lpstr>
      <vt:lpstr>Live Demonstration</vt:lpstr>
      <vt:lpstr>External Routing Library</vt:lpstr>
      <vt:lpstr>What is page.js?</vt:lpstr>
      <vt:lpstr>Getting Started</vt:lpstr>
      <vt:lpstr>Basic Routing</vt:lpstr>
      <vt:lpstr>URL Parameters</vt:lpstr>
      <vt:lpstr>Programmatic Redirect</vt:lpstr>
      <vt:lpstr>Chaining Route Handlers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</dc:title>
  <dc:subject>Software Development</dc:subject>
  <dc:creator>Software University</dc:creator>
  <cp:keywords>JS Applications;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Tsvetan Iliev</cp:lastModifiedBy>
  <cp:revision>39</cp:revision>
  <dcterms:created xsi:type="dcterms:W3CDTF">2018-05-23T13:08:44Z</dcterms:created>
  <dcterms:modified xsi:type="dcterms:W3CDTF">2021-10-21T09:53:55Z</dcterms:modified>
  <cp:category>programming;computer programming;software development;web development</cp:category>
</cp:coreProperties>
</file>