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8" r:id="rId2"/>
    <p:sldId id="259" r:id="rId3"/>
    <p:sldId id="261" r:id="rId4"/>
    <p:sldId id="263" r:id="rId5"/>
    <p:sldId id="264" r:id="rId6"/>
    <p:sldId id="265" r:id="rId7"/>
    <p:sldId id="266" r:id="rId8"/>
    <p:sldId id="267" r:id="rId9"/>
    <p:sldId id="268" r:id="rId10"/>
    <p:sldId id="269" r:id="rId11"/>
    <p:sldId id="270" r:id="rId12"/>
    <p:sldId id="271" r:id="rId13"/>
    <p:sldId id="272" r:id="rId14"/>
    <p:sldId id="303" r:id="rId15"/>
    <p:sldId id="334" r:id="rId16"/>
    <p:sldId id="273" r:id="rId17"/>
    <p:sldId id="275" r:id="rId18"/>
    <p:sldId id="276" r:id="rId19"/>
    <p:sldId id="304" r:id="rId20"/>
    <p:sldId id="305" r:id="rId21"/>
    <p:sldId id="277" r:id="rId22"/>
    <p:sldId id="278" r:id="rId23"/>
    <p:sldId id="284" r:id="rId24"/>
    <p:sldId id="286" r:id="rId25"/>
    <p:sldId id="287" r:id="rId26"/>
    <p:sldId id="288" r:id="rId27"/>
    <p:sldId id="289" r:id="rId28"/>
    <p:sldId id="290" r:id="rId29"/>
    <p:sldId id="291" r:id="rId30"/>
    <p:sldId id="292" r:id="rId31"/>
    <p:sldId id="293" r:id="rId32"/>
    <p:sldId id="294" r:id="rId33"/>
    <p:sldId id="295" r:id="rId34"/>
    <p:sldId id="306" r:id="rId35"/>
    <p:sldId id="307" r:id="rId36"/>
    <p:sldId id="314" r:id="rId37"/>
    <p:sldId id="309" r:id="rId38"/>
    <p:sldId id="280" r:id="rId39"/>
    <p:sldId id="310" r:id="rId40"/>
    <p:sldId id="311" r:id="rId41"/>
    <p:sldId id="313" r:id="rId42"/>
    <p:sldId id="281" r:id="rId43"/>
    <p:sldId id="282" r:id="rId44"/>
    <p:sldId id="285" r:id="rId45"/>
    <p:sldId id="28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21-May-20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pPr/>
              <a:t>21-May-20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21-May-20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21-May-20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21-May-20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21-May-20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21-May-20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21-May-20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21-May-20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21-May-20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21-May-20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21-May-20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pPr/>
              <a:t>21-May-20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228" y="2163626"/>
            <a:ext cx="10943167" cy="1082675"/>
          </a:xfrm>
        </p:spPr>
        <p:txBody>
          <a:bodyPr/>
          <a:lstStyle/>
          <a:p>
            <a:r>
              <a:rPr lang="en-IN" alt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MOVING OBJECT SEGMENTATION USING GAN</a:t>
            </a:r>
          </a:p>
        </p:txBody>
      </p:sp>
      <p:sp>
        <p:nvSpPr>
          <p:cNvPr id="3" name="Subtitle 2"/>
          <p:cNvSpPr>
            <a:spLocks noGrp="1"/>
          </p:cNvSpPr>
          <p:nvPr>
            <p:ph type="subTitle" idx="1"/>
          </p:nvPr>
        </p:nvSpPr>
        <p:spPr>
          <a:xfrm>
            <a:off x="626745" y="5013960"/>
            <a:ext cx="10949305" cy="1386205"/>
          </a:xfrm>
        </p:spPr>
        <p:txBody>
          <a:bodyPr>
            <a:scene3d>
              <a:camera prst="orthographicFront"/>
              <a:lightRig rig="threePt" dir="t"/>
            </a:scene3d>
          </a:bodyPr>
          <a:lstStyle/>
          <a:p>
            <a:pPr algn="l"/>
            <a:r>
              <a:rPr lang="en-IN" altLang="en-US" sz="26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Under the guidance of -</a:t>
            </a:r>
            <a:r>
              <a:rPr lang="en-IN" altLang="en-US" sz="26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4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Presented by</a:t>
            </a:r>
            <a:r>
              <a:rPr lang="en-IN" altLang="en-US" sz="26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a:t>
            </a:r>
          </a:p>
          <a:p>
            <a:pPr algn="l"/>
            <a:r>
              <a:rPr lang="en-IN" altLang="en-US" sz="26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 </a:t>
            </a:r>
            <a:r>
              <a:rPr lang="en-IN" altLang="en-US" sz="2200" dirty="0" err="1"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Namita</a:t>
            </a:r>
            <a:r>
              <a:rPr lang="en-IN"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200" dirty="0" err="1"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Mittal</a:t>
            </a:r>
            <a:r>
              <a:rPr lang="en-IN"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6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200" dirty="0" err="1"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Ashish</a:t>
            </a:r>
            <a:r>
              <a:rPr lang="en-IN"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200" dirty="0" err="1"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Goyal</a:t>
            </a:r>
            <a:r>
              <a:rPr lang="en-IN"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(2016ucp1100)</a:t>
            </a:r>
          </a:p>
          <a:p>
            <a:pPr algn="l"/>
            <a:r>
              <a:rPr lang="en-IN" altLang="en-US" sz="2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200" dirty="0" err="1"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Swaraj</a:t>
            </a:r>
            <a:r>
              <a:rPr lang="en-IN"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altLang="en-US" sz="2200" dirty="0" err="1"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Thakre</a:t>
            </a:r>
            <a:r>
              <a:rPr lang="en-IN"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(2016ucp1663)</a:t>
            </a:r>
            <a:endParaRPr lang="en-US" altLang="en-US" sz="22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IN" altLang="en-US" sz="2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descr="Mnit_logo.png"/>
          <p:cNvPicPr>
            <a:picLocks noChangeAspect="1"/>
          </p:cNvPicPr>
          <p:nvPr/>
        </p:nvPicPr>
        <p:blipFill>
          <a:blip r:embed="rId2" cstate="print"/>
          <a:stretch>
            <a:fillRect/>
          </a:stretch>
        </p:blipFill>
        <p:spPr>
          <a:xfrm>
            <a:off x="378822" y="189413"/>
            <a:ext cx="1188720" cy="989833"/>
          </a:xfrm>
          <a:prstGeom prst="rect">
            <a:avLst/>
          </a:prstGeom>
        </p:spPr>
      </p:pic>
      <p:sp>
        <p:nvSpPr>
          <p:cNvPr id="5" name="Title 1"/>
          <p:cNvSpPr txBox="1"/>
          <p:nvPr/>
        </p:nvSpPr>
        <p:spPr>
          <a:xfrm>
            <a:off x="1541417" y="228600"/>
            <a:ext cx="10306594" cy="914400"/>
          </a:xfrm>
          <a:prstGeom prst="rect">
            <a:avLst/>
          </a:prstGeom>
        </p:spPr>
        <p:txBody>
          <a:bodyPr vert="horz" anchor="b">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2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MALAVIYA  NATIONAL  INSTITUTE  OF  TECHNOLOGY,  JAIPUR</a:t>
            </a:r>
            <a:endParaRPr kumimoji="0" lang="en-GB"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Details about ground truth in CDnet2014 dataset</a:t>
            </a:r>
          </a:p>
        </p:txBody>
      </p:sp>
      <p:sp>
        <p:nvSpPr>
          <p:cNvPr id="3" name="Content Placeholder 2"/>
          <p:cNvSpPr>
            <a:spLocks noGrp="1"/>
          </p:cNvSpPr>
          <p:nvPr>
            <p:ph sz="half" idx="1"/>
          </p:nvPr>
        </p:nvSpPr>
        <p:spPr>
          <a:xfrm>
            <a:off x="609600" y="1174750"/>
            <a:ext cx="6855460" cy="4953000"/>
          </a:xfrm>
        </p:spPr>
        <p:txBody>
          <a:bodyPr/>
          <a:lstStyle/>
          <a:p>
            <a:pPr algn="l"/>
            <a:r>
              <a:rPr lang="en-US" sz="2200" dirty="0">
                <a:latin typeface="Times New Roman" panose="02020603050405020304" pitchFamily="18" charset="0"/>
                <a:cs typeface="Times New Roman" panose="02020603050405020304" pitchFamily="18" charset="0"/>
              </a:rPr>
              <a:t>Each frame has been manually annotated at pixel level</a:t>
            </a:r>
          </a:p>
          <a:p>
            <a:pPr algn="l"/>
            <a:endParaRPr lang="en-US" sz="2200"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Static pixels </a:t>
            </a:r>
            <a:r>
              <a:rPr lang="en-US" sz="2200" dirty="0">
                <a:latin typeface="Times New Roman" panose="02020603050405020304" pitchFamily="18" charset="0"/>
                <a:cs typeface="Times New Roman" panose="02020603050405020304" pitchFamily="18" charset="0"/>
              </a:rPr>
              <a:t>are assigned grayscale value of 0.</a:t>
            </a:r>
          </a:p>
          <a:p>
            <a:pPr algn="l"/>
            <a:endParaRPr lang="en-US" sz="2200"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Moving pixels</a:t>
            </a:r>
            <a:r>
              <a:rPr lang="en-US" sz="2200" dirty="0">
                <a:latin typeface="Times New Roman" panose="02020603050405020304" pitchFamily="18" charset="0"/>
                <a:cs typeface="Times New Roman" panose="02020603050405020304" pitchFamily="18" charset="0"/>
              </a:rPr>
              <a:t> are assigned grayscale value of 255.</a:t>
            </a:r>
          </a:p>
          <a:p>
            <a:pPr algn="l"/>
            <a:endParaRPr lang="en-US" sz="2200"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Non-ROI pixels</a:t>
            </a:r>
            <a:r>
              <a:rPr lang="en-US" sz="2200" dirty="0">
                <a:latin typeface="Times New Roman" panose="02020603050405020304" pitchFamily="18" charset="0"/>
                <a:cs typeface="Times New Roman" panose="02020603050405020304" pitchFamily="18" charset="0"/>
              </a:rPr>
              <a:t> are assigned grayscale value of 85.</a:t>
            </a:r>
          </a:p>
          <a:p>
            <a:pPr algn="l"/>
            <a:endParaRPr lang="en-US" sz="2200"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Shadow pixels</a:t>
            </a:r>
            <a:r>
              <a:rPr lang="en-US" sz="2200" dirty="0">
                <a:latin typeface="Times New Roman" panose="02020603050405020304" pitchFamily="18" charset="0"/>
                <a:cs typeface="Times New Roman" panose="02020603050405020304" pitchFamily="18" charset="0"/>
              </a:rPr>
              <a:t> are assigned grayscale value of 50.</a:t>
            </a:r>
          </a:p>
          <a:p>
            <a:pPr algn="l"/>
            <a:endParaRPr lang="en-US" sz="2200"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Unknown grayscale</a:t>
            </a:r>
            <a:r>
              <a:rPr lang="en-US" sz="2200" dirty="0">
                <a:latin typeface="Times New Roman" panose="02020603050405020304" pitchFamily="18" charset="0"/>
                <a:cs typeface="Times New Roman" panose="02020603050405020304" pitchFamily="18" charset="0"/>
              </a:rPr>
              <a:t> value of 170 assigned to pixels that are half-occluded or corrupted by motion blur</a:t>
            </a:r>
            <a:r>
              <a:rPr lang="en-US" sz="2100" dirty="0"/>
              <a:t>.</a:t>
            </a:r>
          </a:p>
        </p:txBody>
      </p:sp>
      <p:pic>
        <p:nvPicPr>
          <p:cNvPr id="5" name="Content Placeholder 4"/>
          <p:cNvPicPr>
            <a:picLocks noGrp="1" noChangeAspect="1"/>
          </p:cNvPicPr>
          <p:nvPr>
            <p:ph sz="half" idx="2"/>
          </p:nvPr>
        </p:nvPicPr>
        <p:blipFill>
          <a:blip r:embed="rId2"/>
          <a:stretch>
            <a:fillRect/>
          </a:stretch>
        </p:blipFill>
        <p:spPr>
          <a:xfrm>
            <a:off x="7427777" y="1750967"/>
            <a:ext cx="4404995" cy="2035810"/>
          </a:xfrm>
          <a:prstGeom prst="rect">
            <a:avLst/>
          </a:prstGeom>
        </p:spPr>
      </p:pic>
      <p:sp>
        <p:nvSpPr>
          <p:cNvPr id="6" name="Text Box 5"/>
          <p:cNvSpPr txBox="1"/>
          <p:nvPr/>
        </p:nvSpPr>
        <p:spPr>
          <a:xfrm>
            <a:off x="7663180" y="3909060"/>
            <a:ext cx="4170045" cy="502702"/>
          </a:xfrm>
          <a:prstGeom prst="rect">
            <a:avLst/>
          </a:prstGeom>
          <a:noFill/>
        </p:spPr>
        <p:txBody>
          <a:bodyPr wrap="square" rtlCol="0">
            <a:spAutoFit/>
          </a:bodyPr>
          <a:lstStyle/>
          <a:p>
            <a:pPr algn="ctr"/>
            <a:r>
              <a:rPr lang="en-IN" altLang="en-US" sz="1600" dirty="0">
                <a:latin typeface="Times New Roman" panose="02020603050405020304" pitchFamily="18" charset="0"/>
                <a:cs typeface="Times New Roman" panose="02020603050405020304" pitchFamily="18" charset="0"/>
              </a:rPr>
              <a:t>    </a:t>
            </a:r>
            <a:r>
              <a:rPr lang="en-IN" altLang="en-US" sz="1600" dirty="0" smtClean="0">
                <a:latin typeface="Times New Roman" panose="02020603050405020304" pitchFamily="18" charset="0"/>
                <a:cs typeface="Times New Roman" panose="02020603050405020304" pitchFamily="18" charset="0"/>
              </a:rPr>
              <a:t>Fig 8.  </a:t>
            </a:r>
            <a:r>
              <a:rPr lang="en-IN" altLang="en-US" sz="1600" dirty="0">
                <a:latin typeface="Times New Roman" panose="02020603050405020304" pitchFamily="18" charset="0"/>
                <a:cs typeface="Times New Roman" panose="02020603050405020304" pitchFamily="18" charset="0"/>
              </a:rPr>
              <a:t>Example showing all the 5 labels [1]</a:t>
            </a:r>
            <a:endParaRPr lang="en-IN" altLang="en-US" sz="1600" baseline="30000" dirty="0">
              <a:latin typeface="Times New Roman" panose="02020603050405020304" pitchFamily="18" charset="0"/>
              <a:cs typeface="Times New Roman" panose="02020603050405020304" pitchFamily="18" charset="0"/>
            </a:endParaRPr>
          </a:p>
          <a:p>
            <a:pPr algn="ctr"/>
            <a:endParaRPr lang="en-IN" altLang="en-US" sz="1600" baseline="30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Related Work</a:t>
            </a:r>
            <a:r>
              <a:rPr lang="en-IN" altLang="en-US" dirty="0"/>
              <a:t> </a:t>
            </a:r>
          </a:p>
        </p:txBody>
      </p:sp>
      <p:sp>
        <p:nvSpPr>
          <p:cNvPr id="3" name="Content Placeholder 2"/>
          <p:cNvSpPr>
            <a:spLocks noGrp="1"/>
          </p:cNvSpPr>
          <p:nvPr>
            <p:ph sz="half" idx="1"/>
          </p:nvPr>
        </p:nvSpPr>
        <p:spPr>
          <a:xfrm>
            <a:off x="609600" y="1174750"/>
            <a:ext cx="10341610" cy="4953000"/>
          </a:xfrm>
        </p:spPr>
        <p:txBody>
          <a:bodyPr/>
          <a:lstStyle/>
          <a:p>
            <a:r>
              <a:rPr lang="en-IN" altLang="en-US" sz="2200" dirty="0">
                <a:latin typeface="Times New Roman" panose="02020603050405020304" pitchFamily="18" charset="0"/>
                <a:cs typeface="Times New Roman" panose="02020603050405020304" pitchFamily="18" charset="0"/>
              </a:rPr>
              <a:t>The notable approaches for performing the MOS task can be broadly classified into </a:t>
            </a:r>
          </a:p>
          <a:p>
            <a:pPr marL="0" indent="0">
              <a:buNone/>
            </a:pPr>
            <a:r>
              <a:rPr lang="en-IN" altLang="en-US" sz="2200" dirty="0">
                <a:latin typeface="Times New Roman" panose="02020603050405020304" pitchFamily="18" charset="0"/>
                <a:cs typeface="Times New Roman" panose="02020603050405020304" pitchFamily="18" charset="0"/>
              </a:rPr>
              <a:t>     traditional methods and deep learning based methods. Few of them are shown below:</a:t>
            </a:r>
          </a:p>
        </p:txBody>
      </p:sp>
      <p:sp>
        <p:nvSpPr>
          <p:cNvPr id="5" name="TextBox 4"/>
          <p:cNvSpPr txBox="1"/>
          <p:nvPr/>
        </p:nvSpPr>
        <p:spPr>
          <a:xfrm>
            <a:off x="2612390" y="5878195"/>
            <a:ext cx="5669280" cy="337185"/>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Table 1</a:t>
            </a:r>
            <a:r>
              <a:rPr lang="en-IN" altLang="en-US"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Related Work</a:t>
            </a:r>
            <a:endParaRPr lang="en-US" sz="16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nvGraphicFramePr>
        <p:xfrm>
          <a:off x="2612571" y="2168433"/>
          <a:ext cx="5669279" cy="3528135"/>
        </p:xfrm>
        <a:graphic>
          <a:graphicData uri="http://schemas.openxmlformats.org/drawingml/2006/table">
            <a:tbl>
              <a:tblPr/>
              <a:tblGrid>
                <a:gridCol w="2834640"/>
                <a:gridCol w="2834639"/>
              </a:tblGrid>
              <a:tr h="1084218">
                <a:tc>
                  <a:txBody>
                    <a:bodyPr/>
                    <a:lstStyle/>
                    <a:p>
                      <a:pPr marL="0" marR="0" algn="ctr">
                        <a:lnSpc>
                          <a:spcPct val="115000"/>
                        </a:lnSpc>
                        <a:spcBef>
                          <a:spcPts val="0"/>
                        </a:spcBef>
                        <a:spcAft>
                          <a:spcPts val="0"/>
                        </a:spcAft>
                      </a:pPr>
                      <a:endParaRPr lang="en-US" sz="1800" b="1" dirty="0" smtClean="0">
                        <a:latin typeface="Times New Roman" panose="02020603050405020304" pitchFamily="18" charset="0"/>
                        <a:ea typeface="Times New Roman" panose="02020603050405020304"/>
                        <a:cs typeface="Times New Roman" panose="02020603050405020304" pitchFamily="18" charset="0"/>
                      </a:endParaRPr>
                    </a:p>
                    <a:p>
                      <a:pPr marL="0" marR="0" algn="ctr">
                        <a:lnSpc>
                          <a:spcPct val="115000"/>
                        </a:lnSpc>
                        <a:spcBef>
                          <a:spcPts val="0"/>
                        </a:spcBef>
                        <a:spcAft>
                          <a:spcPts val="0"/>
                        </a:spcAft>
                      </a:pPr>
                      <a:r>
                        <a:rPr lang="en-US" sz="1800" b="1" dirty="0" smtClean="0">
                          <a:latin typeface="Times New Roman" panose="02020603050405020304" pitchFamily="18" charset="0"/>
                          <a:ea typeface="Times New Roman" panose="02020603050405020304"/>
                          <a:cs typeface="Times New Roman" panose="02020603050405020304" pitchFamily="18" charset="0"/>
                        </a:rPr>
                        <a:t>Traditional Methods</a:t>
                      </a:r>
                      <a:endParaRPr lang="en-US" sz="160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endParaRPr lang="en-US" sz="1800" b="1" dirty="0" smtClean="0">
                        <a:solidFill>
                          <a:srgbClr val="000000"/>
                        </a:solidFill>
                        <a:latin typeface="Times New Roman" panose="02020603050405020304" pitchFamily="18" charset="0"/>
                        <a:ea typeface="Times New Roman" panose="02020603050405020304"/>
                        <a:cs typeface="Times New Roman" panose="02020603050405020304" pitchFamily="18" charset="0"/>
                      </a:endParaRPr>
                    </a:p>
                    <a:p>
                      <a:pPr marL="0" marR="0" indent="0" algn="ctr" defTabSz="914400" rtl="0" eaLnBrk="1" fontAlgn="auto" latinLnBrk="0" hangingPunct="1">
                        <a:lnSpc>
                          <a:spcPct val="115000"/>
                        </a:lnSpc>
                        <a:spcBef>
                          <a:spcPts val="0"/>
                        </a:spcBef>
                        <a:spcAft>
                          <a:spcPts val="0"/>
                        </a:spcAft>
                        <a:buClrTx/>
                        <a:buSzTx/>
                        <a:buFontTx/>
                        <a:buNone/>
                        <a:defRPr/>
                      </a:pPr>
                      <a:r>
                        <a:rPr lang="en-IN" altLang="en-US" sz="1800" b="1" dirty="0" smtClean="0">
                          <a:solidFill>
                            <a:schemeClr val="tx1"/>
                          </a:solidFill>
                          <a:latin typeface="Times New Roman" panose="02020603050405020304" pitchFamily="18" charset="0"/>
                          <a:cs typeface="Times New Roman" panose="02020603050405020304" pitchFamily="18" charset="0"/>
                        </a:rPr>
                        <a:t>Deep learning based methods</a:t>
                      </a:r>
                    </a:p>
                    <a:p>
                      <a:pPr marL="0" marR="0" algn="ctr">
                        <a:lnSpc>
                          <a:spcPct val="115000"/>
                        </a:lnSpc>
                        <a:spcBef>
                          <a:spcPts val="0"/>
                        </a:spcBef>
                        <a:spcAft>
                          <a:spcPts val="0"/>
                        </a:spcAft>
                      </a:pPr>
                      <a:endParaRPr lang="en-US" altLang="en-US" sz="2400" kern="1200" baseline="300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793062">
                <a:tc>
                  <a:txBody>
                    <a:bodyPr/>
                    <a:lstStyle/>
                    <a:p>
                      <a:pPr marL="0" marR="0" algn="ctr">
                        <a:lnSpc>
                          <a:spcPct val="115000"/>
                        </a:lnSpc>
                        <a:spcBef>
                          <a:spcPts val="0"/>
                        </a:spcBef>
                        <a:spcAft>
                          <a:spcPts val="0"/>
                        </a:spcAft>
                      </a:pPr>
                      <a:endParaRPr lang="en-US" sz="1600" dirty="0" smtClean="0">
                        <a:solidFill>
                          <a:schemeClr val="tx1"/>
                        </a:solidFill>
                        <a:latin typeface="Times New Roman" panose="02020603050405020304" pitchFamily="18" charset="0"/>
                        <a:cs typeface="Times New Roman" panose="02020603050405020304" pitchFamily="18" charset="0"/>
                      </a:endParaRPr>
                    </a:p>
                    <a:p>
                      <a:pPr algn="ctr">
                        <a:buNone/>
                      </a:pPr>
                      <a:r>
                        <a:rPr lang="en-IN" altLang="en-US" sz="1600" dirty="0" err="1" smtClean="0">
                          <a:solidFill>
                            <a:schemeClr val="tx1"/>
                          </a:solidFill>
                          <a:latin typeface="Times New Roman" panose="02020603050405020304" pitchFamily="18" charset="0"/>
                          <a:cs typeface="Times New Roman" panose="02020603050405020304" pitchFamily="18" charset="0"/>
                        </a:rPr>
                        <a:t>Yeh</a:t>
                      </a:r>
                      <a:r>
                        <a:rPr lang="en-IN" altLang="en-US" sz="1600" dirty="0" smtClean="0">
                          <a:solidFill>
                            <a:schemeClr val="tx1"/>
                          </a:solidFill>
                          <a:latin typeface="Times New Roman" panose="02020603050405020304" pitchFamily="18" charset="0"/>
                          <a:cs typeface="Times New Roman" panose="02020603050405020304" pitchFamily="18" charset="0"/>
                        </a:rPr>
                        <a:t> et al.[3]</a:t>
                      </a:r>
                      <a:endParaRPr lang="en-IN" altLang="en-US" sz="160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600" dirty="0" smtClean="0">
                        <a:solidFill>
                          <a:schemeClr val="tx1"/>
                        </a:solidFill>
                        <a:latin typeface="Times New Roman" panose="02020603050405020304" pitchFamily="18" charset="0"/>
                        <a:cs typeface="Times New Roman" panose="02020603050405020304" pitchFamily="18" charset="0"/>
                      </a:endParaRPr>
                    </a:p>
                    <a:p>
                      <a:pPr algn="ctr">
                        <a:buNone/>
                      </a:pPr>
                      <a:r>
                        <a:rPr lang="en-US" sz="1600" dirty="0" smtClean="0">
                          <a:solidFill>
                            <a:schemeClr val="tx1"/>
                          </a:solidFill>
                          <a:latin typeface="Times New Roman" panose="02020603050405020304" pitchFamily="18" charset="0"/>
                          <a:cs typeface="Times New Roman" panose="02020603050405020304" pitchFamily="18" charset="0"/>
                        </a:rPr>
                        <a:t>Yang et al.</a:t>
                      </a:r>
                      <a:r>
                        <a:rPr lang="en-IN" altLang="en-US" sz="1600" dirty="0" smtClean="0">
                          <a:solidFill>
                            <a:schemeClr val="tx1"/>
                          </a:solidFill>
                          <a:latin typeface="Times New Roman" panose="02020603050405020304" pitchFamily="18" charset="0"/>
                          <a:cs typeface="Times New Roman" panose="02020603050405020304" pitchFamily="18" charset="0"/>
                        </a:rPr>
                        <a:t>[6]</a:t>
                      </a:r>
                      <a:endParaRPr lang="en-IN" altLang="en-US" sz="160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6733">
                <a:tc>
                  <a:txBody>
                    <a:bodyPr/>
                    <a:lstStyle/>
                    <a:p>
                      <a:pPr marL="0" marR="0" algn="ctr">
                        <a:lnSpc>
                          <a:spcPct val="115000"/>
                        </a:lnSpc>
                        <a:spcBef>
                          <a:spcPts val="0"/>
                        </a:spcBef>
                        <a:spcAft>
                          <a:spcPts val="0"/>
                        </a:spcAft>
                      </a:pPr>
                      <a:endParaRPr lang="en-US" sz="1600" dirty="0" smtClean="0">
                        <a:solidFill>
                          <a:schemeClr val="tx1"/>
                        </a:solidFill>
                        <a:latin typeface="Times New Roman" panose="02020603050405020304" pitchFamily="18" charset="0"/>
                        <a:cs typeface="Times New Roman" panose="02020603050405020304" pitchFamily="18" charset="0"/>
                      </a:endParaRPr>
                    </a:p>
                    <a:p>
                      <a:pPr algn="ctr">
                        <a:buNone/>
                      </a:pPr>
                      <a:r>
                        <a:rPr lang="en-US" sz="1600" dirty="0" smtClean="0">
                          <a:solidFill>
                            <a:schemeClr val="tx1"/>
                          </a:solidFill>
                          <a:latin typeface="Times New Roman" panose="02020603050405020304" pitchFamily="18" charset="0"/>
                          <a:cs typeface="Times New Roman" panose="02020603050405020304" pitchFamily="18" charset="0"/>
                        </a:rPr>
                        <a:t> Lin et al.</a:t>
                      </a:r>
                      <a:r>
                        <a:rPr lang="en-IN" altLang="en-US" sz="1600" dirty="0" smtClean="0">
                          <a:solidFill>
                            <a:schemeClr val="tx1"/>
                          </a:solidFill>
                          <a:latin typeface="Times New Roman" panose="02020603050405020304" pitchFamily="18" charset="0"/>
                          <a:cs typeface="Times New Roman" panose="02020603050405020304" pitchFamily="18" charset="0"/>
                        </a:rPr>
                        <a:t>[4]</a:t>
                      </a:r>
                      <a:endParaRPr lang="en-IN" altLang="en-US" sz="160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600" dirty="0" smtClean="0">
                        <a:solidFill>
                          <a:schemeClr val="tx1"/>
                        </a:solidFill>
                        <a:latin typeface="Times New Roman" panose="02020603050405020304" pitchFamily="18" charset="0"/>
                        <a:cs typeface="Times New Roman" panose="02020603050405020304" pitchFamily="18" charset="0"/>
                      </a:endParaRPr>
                    </a:p>
                    <a:p>
                      <a:pPr algn="ctr">
                        <a:buNone/>
                      </a:pPr>
                      <a:r>
                        <a:rPr lang="en-US" sz="1600" dirty="0" err="1" smtClean="0">
                          <a:solidFill>
                            <a:schemeClr val="tx1"/>
                          </a:solidFill>
                          <a:latin typeface="Times New Roman" panose="02020603050405020304" pitchFamily="18" charset="0"/>
                          <a:cs typeface="Times New Roman" panose="02020603050405020304" pitchFamily="18" charset="0"/>
                        </a:rPr>
                        <a:t>Wenguan</a:t>
                      </a:r>
                      <a:r>
                        <a:rPr lang="en-US" sz="1600" dirty="0" smtClean="0">
                          <a:solidFill>
                            <a:schemeClr val="tx1"/>
                          </a:solidFill>
                          <a:latin typeface="Times New Roman" panose="02020603050405020304" pitchFamily="18" charset="0"/>
                          <a:cs typeface="Times New Roman" panose="02020603050405020304" pitchFamily="18" charset="0"/>
                        </a:rPr>
                        <a:t> et al</a:t>
                      </a:r>
                      <a:r>
                        <a:rPr lang="en-IN" altLang="en-US" sz="1600" dirty="0" smtClean="0">
                          <a:solidFill>
                            <a:schemeClr val="tx1"/>
                          </a:solidFill>
                          <a:latin typeface="Times New Roman" panose="02020603050405020304" pitchFamily="18" charset="0"/>
                          <a:cs typeface="Times New Roman" panose="02020603050405020304" pitchFamily="18" charset="0"/>
                        </a:rPr>
                        <a:t>.[7]</a:t>
                      </a:r>
                      <a:endParaRPr lang="en-IN" altLang="en-US" sz="160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6409">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1600" dirty="0" smtClean="0">
                        <a:solidFill>
                          <a:schemeClr val="tx1"/>
                        </a:solidFill>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sz="1600" dirty="0" smtClean="0">
                          <a:solidFill>
                            <a:schemeClr val="tx1"/>
                          </a:solidFill>
                          <a:latin typeface="Times New Roman" panose="02020603050405020304" pitchFamily="18" charset="0"/>
                          <a:cs typeface="Times New Roman" panose="02020603050405020304" pitchFamily="18" charset="0"/>
                        </a:rPr>
                        <a:t> Liao et al</a:t>
                      </a:r>
                      <a:r>
                        <a:rPr lang="en-IN" altLang="en-US" sz="1600" dirty="0" smtClean="0">
                          <a:solidFill>
                            <a:schemeClr val="tx1"/>
                          </a:solidFill>
                          <a:latin typeface="Times New Roman" panose="02020603050405020304" pitchFamily="18" charset="0"/>
                          <a:cs typeface="Times New Roman" panose="02020603050405020304" pitchFamily="18" charset="0"/>
                        </a:rPr>
                        <a:t>.[5], etc.</a:t>
                      </a:r>
                    </a:p>
                    <a:p>
                      <a:pPr algn="ctr">
                        <a:buNone/>
                      </a:pPr>
                      <a:endParaRPr lang="en-IN" altLang="en-US" sz="160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1600" dirty="0" smtClean="0">
                        <a:solidFill>
                          <a:schemeClr val="tx1"/>
                        </a:solidFill>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sz="1600" dirty="0" smtClean="0">
                          <a:solidFill>
                            <a:schemeClr val="tx1"/>
                          </a:solidFill>
                          <a:latin typeface="Times New Roman" panose="02020603050405020304" pitchFamily="18" charset="0"/>
                          <a:cs typeface="Times New Roman" panose="02020603050405020304" pitchFamily="18" charset="0"/>
                        </a:rPr>
                        <a:t>Chen et al</a:t>
                      </a:r>
                      <a:r>
                        <a:rPr lang="en-IN" altLang="en-US" sz="1600" dirty="0" smtClean="0">
                          <a:solidFill>
                            <a:schemeClr val="tx1"/>
                          </a:solidFill>
                          <a:latin typeface="Times New Roman" panose="02020603050405020304" pitchFamily="18" charset="0"/>
                          <a:cs typeface="Times New Roman" panose="02020603050405020304" pitchFamily="18" charset="0"/>
                        </a:rPr>
                        <a:t>.[8], etc.</a:t>
                      </a:r>
                    </a:p>
                    <a:p>
                      <a:pPr algn="ctr">
                        <a:buNone/>
                      </a:pPr>
                      <a:endParaRPr lang="en-IN" altLang="en-US" sz="1600" dirty="0">
                        <a:solidFill>
                          <a:schemeClr val="tx1"/>
                        </a:solidFill>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1790"/>
            <a:ext cx="10972800" cy="582613"/>
          </a:xfrm>
        </p:spPr>
        <p:txBody>
          <a:bodyPr/>
          <a:lstStyle/>
          <a:p>
            <a:r>
              <a:rPr lang="en-IN" altLang="en-US" sz="3200" b="1" dirty="0">
                <a:latin typeface="Times New Roman" panose="02020603050405020304" pitchFamily="18" charset="0"/>
                <a:cs typeface="Times New Roman" panose="02020603050405020304" pitchFamily="18" charset="0"/>
              </a:rPr>
              <a:t>Limitations of Previous Approaches.</a:t>
            </a:r>
          </a:p>
        </p:txBody>
      </p:sp>
      <p:sp>
        <p:nvSpPr>
          <p:cNvPr id="3" name="Content Placeholder 2"/>
          <p:cNvSpPr>
            <a:spLocks noGrp="1"/>
          </p:cNvSpPr>
          <p:nvPr>
            <p:ph sz="half" idx="1"/>
          </p:nvPr>
        </p:nvSpPr>
        <p:spPr>
          <a:xfrm>
            <a:off x="609600" y="1305560"/>
            <a:ext cx="10593705" cy="4822190"/>
          </a:xfrm>
        </p:spPr>
        <p:txBody>
          <a:bodyPr/>
          <a:lstStyle/>
          <a:p>
            <a:pPr algn="just"/>
            <a:r>
              <a:rPr lang="en-US" sz="2200" dirty="0">
                <a:latin typeface="Times New Roman" panose="02020603050405020304" pitchFamily="18" charset="0"/>
                <a:cs typeface="Times New Roman" panose="02020603050405020304" pitchFamily="18" charset="0"/>
              </a:rPr>
              <a:t>The most widely used traditional methods for MOS is background subtraction in which the background is estimated using multiple video frames by combining the local and global information of pixel intensities.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After estimating the clean background, simple pixel-level subtraction among the calculated background frame and input video frames is performed to estimate the foreground object.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However these methods fail in performing MOS for cases wherein the background is not static e.g. dynamic background, camera </a:t>
            </a:r>
            <a:r>
              <a:rPr lang="en-US" sz="2200" dirty="0" err="1">
                <a:latin typeface="Times New Roman" panose="02020603050405020304" pitchFamily="18" charset="0"/>
                <a:cs typeface="Times New Roman" panose="02020603050405020304" pitchFamily="18" charset="0"/>
              </a:rPr>
              <a:t>jitter,etc</a:t>
            </a:r>
            <a:r>
              <a:rPr lang="en-US" sz="2200" dirty="0">
                <a:latin typeface="Times New Roman" panose="02020603050405020304" pitchFamily="18" charset="0"/>
                <a:cs typeface="Times New Roman" panose="02020603050405020304" pitchFamily="18" charset="0"/>
              </a:rPr>
              <a:t>. </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820"/>
            <a:ext cx="10972800" cy="582613"/>
          </a:xfrm>
        </p:spPr>
        <p:txBody>
          <a:bodyPr/>
          <a:lstStyle/>
          <a:p>
            <a:r>
              <a:rPr lang="en-IN" altLang="en-US" sz="3200" b="1" dirty="0">
                <a:latin typeface="Times New Roman" panose="02020603050405020304" pitchFamily="18" charset="0"/>
                <a:cs typeface="Times New Roman" panose="02020603050405020304" pitchFamily="18" charset="0"/>
                <a:sym typeface="+mn-ea"/>
              </a:rPr>
              <a:t>Limitations of Previous Approaches </a:t>
            </a:r>
            <a:r>
              <a:rPr lang="en-IN" altLang="en-US" sz="3200" b="1" dirty="0" smtClean="0">
                <a:latin typeface="Times New Roman" panose="02020603050405020304" pitchFamily="18" charset="0"/>
                <a:cs typeface="Times New Roman" panose="02020603050405020304" pitchFamily="18" charset="0"/>
                <a:sym typeface="+mn-ea"/>
              </a:rPr>
              <a:t>(cont.)</a:t>
            </a:r>
            <a:r>
              <a:rPr lang="en-IN" altLang="en-US" b="1" dirty="0">
                <a:latin typeface="Times New Roman" panose="02020603050405020304" pitchFamily="18" charset="0"/>
                <a:cs typeface="Times New Roman" panose="02020603050405020304" pitchFamily="18" charset="0"/>
              </a:rPr>
              <a:t/>
            </a:r>
            <a:br>
              <a:rPr lang="en-IN" alt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609600" y="1174750"/>
            <a:ext cx="10362565" cy="4953000"/>
          </a:xfrm>
        </p:spPr>
        <p:txBody>
          <a:bodyPr/>
          <a:lstStyle/>
          <a:p>
            <a:pPr algn="just"/>
            <a:r>
              <a:rPr lang="en-US" sz="2200" dirty="0">
                <a:latin typeface="Times New Roman" panose="02020603050405020304" pitchFamily="18" charset="0"/>
                <a:cs typeface="Times New Roman" panose="02020603050405020304" pitchFamily="18" charset="0"/>
                <a:sym typeface="+mn-ea"/>
              </a:rPr>
              <a:t>As background estimation in such cases is a difficult task.</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Deep learning based method have achieved significant improvement in performing MOS task as compared to the traditional approaches, but still their segmentation accuracy is not up to the mark for using these methods in real world scenarios</a:t>
            </a:r>
          </a:p>
          <a:p>
            <a:pPr algn="just"/>
            <a:endParaRPr lang="en-US" sz="2200">
              <a:latin typeface="Times New Roman" panose="02020603050405020304" pitchFamily="18" charset="0"/>
              <a:cs typeface="Times New Roman" panose="02020603050405020304" pitchFamily="18" charset="0"/>
            </a:endParaRPr>
          </a:p>
          <a:p>
            <a:pPr algn="just"/>
            <a:endParaRPr lang="en-IN" altLang="en-US" sz="2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1160"/>
            <a:ext cx="10972800" cy="382270"/>
          </a:xfrm>
        </p:spPr>
        <p:txBody>
          <a:bodyPr/>
          <a:lstStyle/>
          <a:p>
            <a:r>
              <a:rPr lang="en-IN" altLang="en-US" sz="3200" b="1">
                <a:latin typeface="Times New Roman" panose="02020603050405020304" pitchFamily="18" charset="0"/>
                <a:cs typeface="Times New Roman" panose="02020603050405020304" pitchFamily="18" charset="0"/>
              </a:rPr>
              <a:t>Motivation to use GAN.</a:t>
            </a:r>
          </a:p>
        </p:txBody>
      </p:sp>
      <p:sp>
        <p:nvSpPr>
          <p:cNvPr id="3" name="Content Placeholder 2"/>
          <p:cNvSpPr>
            <a:spLocks noGrp="1"/>
          </p:cNvSpPr>
          <p:nvPr>
            <p:ph sz="half" idx="1"/>
          </p:nvPr>
        </p:nvSpPr>
        <p:spPr>
          <a:xfrm>
            <a:off x="609600" y="1174750"/>
            <a:ext cx="10231755" cy="4953000"/>
          </a:xfrm>
        </p:spPr>
        <p:txBody>
          <a:bodyPr/>
          <a:lstStyle/>
          <a:p>
            <a:pPr algn="just"/>
            <a:r>
              <a:rPr lang="en-US" sz="2200">
                <a:latin typeface="Times New Roman" panose="02020603050405020304" pitchFamily="18" charset="0"/>
                <a:cs typeface="Times New Roman" panose="02020603050405020304" pitchFamily="18" charset="0"/>
                <a:sym typeface="+mn-ea"/>
              </a:rPr>
              <a:t>Recently, adversarial training approaches are being used for semantic segmentation in medical as well as natural images</a:t>
            </a:r>
            <a:r>
              <a:rPr lang="en-IN" altLang="en-US" sz="2200">
                <a:latin typeface="Times New Roman" panose="02020603050405020304" pitchFamily="18" charset="0"/>
                <a:cs typeface="Times New Roman" panose="02020603050405020304" pitchFamily="18" charset="0"/>
                <a:sym typeface="+mn-ea"/>
              </a:rPr>
              <a:t>.These GAN-based approaches have achieved promising result for semantic segmentation.</a:t>
            </a:r>
            <a:endParaRPr lang="en-IN" altLang="en-US" sz="2200">
              <a:latin typeface="Times New Roman" panose="02020603050405020304" pitchFamily="18" charset="0"/>
              <a:cs typeface="Times New Roman" panose="02020603050405020304" pitchFamily="18" charset="0"/>
            </a:endParaRPr>
          </a:p>
          <a:p>
            <a:pPr algn="just"/>
            <a:endParaRPr lang="en-IN" altLang="en-US" sz="2200">
              <a:latin typeface="Times New Roman" panose="02020603050405020304" pitchFamily="18" charset="0"/>
              <a:cs typeface="Times New Roman" panose="02020603050405020304" pitchFamily="18" charset="0"/>
            </a:endParaRPr>
          </a:p>
          <a:p>
            <a:pPr algn="just"/>
            <a:r>
              <a:rPr lang="en-IN" altLang="en-US" sz="2200">
                <a:latin typeface="Times New Roman" panose="02020603050405020304" pitchFamily="18" charset="0"/>
                <a:cs typeface="Times New Roman" panose="02020603050405020304" pitchFamily="18" charset="0"/>
                <a:sym typeface="+mn-ea"/>
              </a:rPr>
              <a:t>Inspired by them, GAN’s based approaches have been used for MOS, too. These GAN’s based approaches for MOS are broadly divided into 1) calculating a background estimate using GAN and performing background subtraction for foreground estimation 2) calculating a motion saliency estimate for each frame and enhancing it using GAN’s for foreground segmentation.</a:t>
            </a:r>
            <a:endParaRPr lang="en-IN" altLang="en-US" sz="2200">
              <a:latin typeface="Times New Roman" panose="02020603050405020304" pitchFamily="18" charset="0"/>
              <a:cs typeface="Times New Roman" panose="02020603050405020304" pitchFamily="18" charset="0"/>
            </a:endParaRPr>
          </a:p>
          <a:p>
            <a:pPr algn="just"/>
            <a:endParaRPr lang="en-US" sz="2200">
              <a:latin typeface="Times New Roman" panose="02020603050405020304" pitchFamily="18" charset="0"/>
              <a:cs typeface="Times New Roman" panose="02020603050405020304" pitchFamily="18" charset="0"/>
            </a:endParaRPr>
          </a:p>
          <a:p>
            <a:pPr algn="just"/>
            <a:endParaRPr lang="en-IN" altLang="en-US" sz="2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latin typeface="Times New Roman" panose="02020603050405020304" pitchFamily="18" charset="0"/>
                <a:cs typeface="Times New Roman" panose="02020603050405020304" pitchFamily="18" charset="0"/>
              </a:rPr>
              <a:t>Motivation to use GAN (cont.)</a:t>
            </a:r>
          </a:p>
        </p:txBody>
      </p:sp>
      <p:sp>
        <p:nvSpPr>
          <p:cNvPr id="3" name="Content Placeholder 2"/>
          <p:cNvSpPr>
            <a:spLocks noGrp="1"/>
          </p:cNvSpPr>
          <p:nvPr>
            <p:ph sz="half" idx="1"/>
          </p:nvPr>
        </p:nvSpPr>
        <p:spPr>
          <a:xfrm>
            <a:off x="609600" y="1174750"/>
            <a:ext cx="10341610" cy="4953000"/>
          </a:xfrm>
        </p:spPr>
        <p:txBody>
          <a:bodyPr/>
          <a:lstStyle/>
          <a:p>
            <a:pPr algn="just"/>
            <a:r>
              <a:rPr lang="en-US" sz="2200">
                <a:latin typeface="Times New Roman" panose="02020603050405020304" pitchFamily="18" charset="0"/>
                <a:cs typeface="Times New Roman" panose="02020603050405020304" pitchFamily="18" charset="0"/>
                <a:sym typeface="+mn-ea"/>
              </a:rPr>
              <a:t>However, instead of performing background subtraction or using motion saliency for foreground estimation we use GAN and let it implicitly learn a function for foreground estimation using the raw input image conditioned on its background</a:t>
            </a:r>
            <a:r>
              <a:rPr lang="en-IN" altLang="en-US" sz="2200">
                <a:latin typeface="Times New Roman" panose="02020603050405020304" pitchFamily="18" charset="0"/>
                <a:cs typeface="Times New Roman" panose="02020603050405020304" pitchFamily="18" charset="0"/>
                <a:sym typeface="+mn-ea"/>
              </a:rPr>
              <a:t>.</a:t>
            </a:r>
            <a:endParaRPr lang="en-IN" altLang="en-US" sz="2200">
              <a:latin typeface="Times New Roman" panose="02020603050405020304" pitchFamily="18" charset="0"/>
              <a:cs typeface="Times New Roman" panose="02020603050405020304" pitchFamily="18" charset="0"/>
            </a:endParaRPr>
          </a:p>
          <a:p>
            <a:pPr algn="just"/>
            <a:endParaRPr lang="en-IN" altLang="en-US" sz="2200">
              <a:latin typeface="Times New Roman" panose="02020603050405020304" pitchFamily="18" charset="0"/>
              <a:cs typeface="Times New Roman" panose="02020603050405020304" pitchFamily="18" charset="0"/>
            </a:endParaRPr>
          </a:p>
          <a:p>
            <a:pPr algn="just"/>
            <a:r>
              <a:rPr lang="en-IN" altLang="en-US" sz="2200">
                <a:latin typeface="Times New Roman" panose="02020603050405020304" pitchFamily="18" charset="0"/>
                <a:cs typeface="Times New Roman" panose="02020603050405020304" pitchFamily="18" charset="0"/>
                <a:sym typeface="+mn-ea"/>
              </a:rPr>
              <a:t>It is inspired by the idea to learn a complex function between raw video frame and its estimated background to perform foreground segmentation rather than just subtracting the estimated background from the video frame.</a:t>
            </a:r>
            <a:endParaRPr lang="en-IN" alt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Proposed Framework</a:t>
            </a:r>
          </a:p>
        </p:txBody>
      </p:sp>
      <p:sp>
        <p:nvSpPr>
          <p:cNvPr id="6" name="Text Box 5"/>
          <p:cNvSpPr txBox="1"/>
          <p:nvPr/>
        </p:nvSpPr>
        <p:spPr>
          <a:xfrm>
            <a:off x="2185670" y="5674995"/>
            <a:ext cx="7335520" cy="337185"/>
          </a:xfrm>
          <a:prstGeom prst="rect">
            <a:avLst/>
          </a:prstGeom>
          <a:noFill/>
        </p:spPr>
        <p:txBody>
          <a:bodyPr wrap="square" rtlCol="0">
            <a:spAutoFit/>
          </a:bodyPr>
          <a:lstStyle/>
          <a:p>
            <a:pPr algn="ctr"/>
            <a:r>
              <a:rPr lang="en-IN" altLang="en-US" sz="1600" dirty="0" smtClean="0">
                <a:latin typeface="Times New Roman" panose="02020603050405020304" pitchFamily="18" charset="0"/>
                <a:cs typeface="Times New Roman" panose="02020603050405020304" pitchFamily="18" charset="0"/>
              </a:rPr>
              <a:t>Fig 9. Data preprocessing step</a:t>
            </a:r>
            <a:r>
              <a:rPr lang="en-IN" altLang="en-US" sz="1600" dirty="0">
                <a:latin typeface="Times New Roman" panose="02020603050405020304" pitchFamily="18" charset="0"/>
                <a:cs typeface="Times New Roman" panose="02020603050405020304" pitchFamily="18" charset="0"/>
              </a:rPr>
              <a:t> in our proposed framework.</a:t>
            </a:r>
          </a:p>
        </p:txBody>
      </p:sp>
      <p:pic>
        <p:nvPicPr>
          <p:cNvPr id="4" name="Content Placeholder 3" descr="proposedMethod"/>
          <p:cNvPicPr>
            <a:picLocks noGrp="1" noChangeAspect="1"/>
          </p:cNvPicPr>
          <p:nvPr>
            <p:ph idx="1"/>
          </p:nvPr>
        </p:nvPicPr>
        <p:blipFill>
          <a:blip r:embed="rId2"/>
          <a:stretch>
            <a:fillRect/>
          </a:stretch>
        </p:blipFill>
        <p:spPr>
          <a:xfrm>
            <a:off x="1069340" y="1028065"/>
            <a:ext cx="9316720" cy="451231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sym typeface="+mn-ea"/>
              </a:rPr>
              <a:t>Proposed Framework: </a:t>
            </a:r>
            <a:r>
              <a:rPr lang="en-IN" altLang="en-US" sz="3200" b="1"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a:xfrm>
            <a:off x="609600" y="882015"/>
            <a:ext cx="10398125" cy="5527040"/>
          </a:xfrm>
        </p:spPr>
        <p:txBody>
          <a:bodyPr/>
          <a:lstStyle/>
          <a:p>
            <a:pPr algn="just"/>
            <a:r>
              <a:rPr lang="en-IN" altLang="en-US" sz="2200" dirty="0">
                <a:latin typeface="Times New Roman" panose="02020603050405020304" pitchFamily="18" charset="0"/>
                <a:cs typeface="Times New Roman" panose="02020603050405020304" pitchFamily="18" charset="0"/>
              </a:rPr>
              <a:t>This is the first step of our proposed framework. In our proposed framework result for each category of the CDnet 2014 dataset is obtained seperately.</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 For a given category first few frames of videos in the category are not in our temporal region of interest (ROI) [1]. We call these frames as Non temporal ROI frames as shown in Fig 9.</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These first few frames from each video of a given category are thus used to calculate a background estimation for the respective videos of given category. Background is estimated by taking the depth wise median of these Non temporal ROI frames. Few examples are shown in Fig 10.</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However, not all the Non temporal ROI frames are used for background estimation. We select few frames from these Non temporal ROI frames for background estimation by picking them at the gap of 30 frames as shown in Fig 9.</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sym typeface="+mn-ea"/>
              </a:rPr>
              <a:t>Proposed Framework: </a:t>
            </a:r>
            <a:r>
              <a:rPr lang="en-IN" altLang="en-US" sz="3200" b="1" dirty="0">
                <a:latin typeface="Times New Roman" panose="02020603050405020304" pitchFamily="18" charset="0"/>
                <a:cs typeface="Times New Roman" panose="02020603050405020304" pitchFamily="18" charset="0"/>
              </a:rPr>
              <a:t>Data P</a:t>
            </a:r>
            <a:r>
              <a:rPr lang="en-IN" altLang="en-US" sz="3200" b="1" dirty="0" smtClean="0">
                <a:latin typeface="Times New Roman" panose="02020603050405020304" pitchFamily="18" charset="0"/>
                <a:cs typeface="Times New Roman" panose="02020603050405020304" pitchFamily="18" charset="0"/>
              </a:rPr>
              <a:t>re-Processing (cont.)</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74750"/>
            <a:ext cx="10488930" cy="4953000"/>
          </a:xfrm>
        </p:spPr>
        <p:txBody>
          <a:bodyPr/>
          <a:lstStyle/>
          <a:p>
            <a:pPr algn="just"/>
            <a:r>
              <a:rPr lang="en-US" sz="2200" dirty="0">
                <a:latin typeface="Times New Roman" panose="02020603050405020304" pitchFamily="18" charset="0"/>
                <a:cs typeface="Times New Roman" panose="02020603050405020304" pitchFamily="18" charset="0"/>
              </a:rPr>
              <a:t>The frames in the temporal region of interest are split into training and testing set.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first 50% of the frames (in the temporal region of interest) from each video of a given category are used for training purpose, while the remaining 50% are used for the testing purpose as shown in Fig </a:t>
            </a:r>
            <a:r>
              <a:rPr lang="en-IN" altLang="en-US" sz="2200" dirty="0">
                <a:latin typeface="Times New Roman" panose="02020603050405020304" pitchFamily="18" charset="0"/>
                <a:cs typeface="Times New Roman" panose="02020603050405020304" pitchFamily="18" charset="0"/>
              </a:rPr>
              <a:t>9.</a:t>
            </a:r>
          </a:p>
          <a:p>
            <a:pPr algn="just"/>
            <a:endParaRPr lang="en-IN" alt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Thus now we have a train/test split for a given category, also we have estimated background for each video of a given category. </a:t>
            </a:r>
          </a:p>
          <a:p>
            <a:pPr algn="just"/>
            <a:endParaRPr lang="en-US" sz="2100" dirty="0"/>
          </a:p>
          <a:p>
            <a:pPr marL="0" indent="0">
              <a:buNone/>
            </a:pPr>
            <a:endParaRPr lang="en-US" sz="2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ep2"/>
          <p:cNvPicPr>
            <a:picLocks noGrp="1" noChangeAspect="1"/>
          </p:cNvPicPr>
          <p:nvPr>
            <p:ph idx="1"/>
          </p:nvPr>
        </p:nvPicPr>
        <p:blipFill>
          <a:blip r:embed="rId2"/>
          <a:stretch>
            <a:fillRect/>
          </a:stretch>
        </p:blipFill>
        <p:spPr>
          <a:xfrm>
            <a:off x="1149350" y="612140"/>
            <a:ext cx="9318625" cy="5234940"/>
          </a:xfrm>
          <a:prstGeom prst="rect">
            <a:avLst/>
          </a:prstGeom>
        </p:spPr>
      </p:pic>
      <p:sp>
        <p:nvSpPr>
          <p:cNvPr id="6" name="Text Box 5"/>
          <p:cNvSpPr txBox="1"/>
          <p:nvPr/>
        </p:nvSpPr>
        <p:spPr>
          <a:xfrm>
            <a:off x="1149350" y="5965190"/>
            <a:ext cx="9318625" cy="337185"/>
          </a:xfrm>
          <a:prstGeom prst="rect">
            <a:avLst/>
          </a:prstGeom>
          <a:noFill/>
        </p:spPr>
        <p:txBody>
          <a:bodyPr wrap="square" rtlCol="0" anchor="t">
            <a:spAutoFit/>
          </a:bodyPr>
          <a:lstStyle/>
          <a:p>
            <a:pPr algn="ctr"/>
            <a:r>
              <a:rPr lang="en-IN" altLang="en-US" sz="1600" dirty="0" smtClean="0">
                <a:latin typeface="Times New Roman" panose="02020603050405020304" pitchFamily="18" charset="0"/>
                <a:cs typeface="Times New Roman" panose="02020603050405020304" pitchFamily="18" charset="0"/>
                <a:sym typeface="+mn-ea"/>
              </a:rPr>
              <a:t>Fig 10. Above figure showes estimated background for few of the videos from Bad Weather Category.</a:t>
            </a:r>
            <a:endParaRPr lang="en-US" sz="1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91969"/>
            <a:ext cx="10972800" cy="5265601"/>
          </a:xfrm>
        </p:spPr>
        <p:txBody>
          <a:bodyPr/>
          <a:lstStyle/>
          <a:p>
            <a:r>
              <a:rPr lang="en-IN" altLang="en-US" sz="2800" dirty="0" smtClean="0">
                <a:latin typeface="Times New Roman" panose="02020603050405020304" pitchFamily="18" charset="0"/>
                <a:cs typeface="Times New Roman" panose="02020603050405020304" pitchFamily="18" charset="0"/>
              </a:rPr>
              <a:t>Moving Object Segmentation.</a:t>
            </a:r>
          </a:p>
          <a:p>
            <a:r>
              <a:rPr lang="en-IN" altLang="en-US" sz="2800" dirty="0" smtClean="0">
                <a:latin typeface="Times New Roman" panose="02020603050405020304" pitchFamily="18" charset="0"/>
                <a:cs typeface="Times New Roman" panose="02020603050405020304" pitchFamily="18" charset="0"/>
              </a:rPr>
              <a:t>Applications of MOS.</a:t>
            </a:r>
          </a:p>
          <a:p>
            <a:r>
              <a:rPr lang="en-IN" altLang="en-US" sz="2800" dirty="0" smtClean="0">
                <a:latin typeface="Times New Roman" panose="02020603050405020304" pitchFamily="18" charset="0"/>
                <a:cs typeface="Times New Roman" panose="02020603050405020304" pitchFamily="18" charset="0"/>
              </a:rPr>
              <a:t>Dataset Used.</a:t>
            </a:r>
          </a:p>
          <a:p>
            <a:r>
              <a:rPr lang="en-IN" altLang="en-US" sz="2800" dirty="0" smtClean="0">
                <a:latin typeface="Times New Roman" panose="02020603050405020304" pitchFamily="18" charset="0"/>
                <a:cs typeface="Times New Roman" panose="02020603050405020304" pitchFamily="18" charset="0"/>
              </a:rPr>
              <a:t>Related Work .</a:t>
            </a:r>
          </a:p>
          <a:p>
            <a:r>
              <a:rPr lang="en-IN" altLang="en-US" sz="2800" dirty="0" smtClean="0">
                <a:latin typeface="Times New Roman" panose="02020603050405020304" pitchFamily="18" charset="0"/>
                <a:cs typeface="Times New Roman" panose="02020603050405020304" pitchFamily="18" charset="0"/>
              </a:rPr>
              <a:t>Limitations of Previous Approaches </a:t>
            </a:r>
          </a:p>
          <a:p>
            <a:r>
              <a:rPr lang="en-IN" altLang="en-US" sz="2800" dirty="0" smtClean="0">
                <a:latin typeface="Times New Roman" panose="02020603050405020304" pitchFamily="18" charset="0"/>
                <a:cs typeface="Times New Roman" panose="02020603050405020304" pitchFamily="18" charset="0"/>
              </a:rPr>
              <a:t>Motivation to use GAN.</a:t>
            </a:r>
          </a:p>
          <a:p>
            <a:r>
              <a:rPr lang="en-IN" altLang="en-US" sz="2800" dirty="0" smtClean="0">
                <a:latin typeface="Times New Roman" panose="02020603050405020304" pitchFamily="18" charset="0"/>
                <a:cs typeface="Times New Roman" panose="02020603050405020304" pitchFamily="18" charset="0"/>
              </a:rPr>
              <a:t>Proposed Framework.</a:t>
            </a:r>
          </a:p>
          <a:p>
            <a:r>
              <a:rPr lang="en-IN" altLang="en-US" sz="2800" dirty="0" smtClean="0">
                <a:latin typeface="Times New Roman" panose="02020603050405020304" pitchFamily="18" charset="0"/>
                <a:cs typeface="Times New Roman" panose="02020603050405020304" pitchFamily="18" charset="0"/>
              </a:rPr>
              <a:t>Experimental Setup</a:t>
            </a:r>
          </a:p>
          <a:p>
            <a:r>
              <a:rPr lang="en-IN" altLang="en-US" sz="2800" dirty="0">
                <a:latin typeface="Times New Roman" panose="02020603050405020304" pitchFamily="18" charset="0"/>
                <a:cs typeface="Times New Roman" panose="02020603050405020304" pitchFamily="18" charset="0"/>
              </a:rPr>
              <a:t>Quantitative and Qualitative Analysis.</a:t>
            </a:r>
          </a:p>
          <a:p>
            <a:r>
              <a:rPr lang="en-IN" altLang="en-US" sz="2800" dirty="0">
                <a:latin typeface="Times New Roman" panose="02020603050405020304" pitchFamily="18" charset="0"/>
                <a:cs typeface="Times New Roman" panose="02020603050405020304" pitchFamily="18" charset="0"/>
              </a:rPr>
              <a:t>Ablation Studies.</a:t>
            </a:r>
          </a:p>
          <a:p>
            <a:r>
              <a:rPr lang="en-IN" altLang="en-US" sz="2800" dirty="0">
                <a:latin typeface="Times New Roman" panose="02020603050405020304" pitchFamily="18" charset="0"/>
                <a:cs typeface="Times New Roman" panose="02020603050405020304" pitchFamily="18" charset="0"/>
              </a:rPr>
              <a:t>Conclusion.</a:t>
            </a:r>
          </a:p>
          <a:p>
            <a:r>
              <a:rPr lang="en-IN" altLang="en-US" sz="2800" dirty="0">
                <a:latin typeface="Times New Roman" panose="02020603050405020304" pitchFamily="18" charset="0"/>
                <a:cs typeface="Times New Roman" panose="02020603050405020304" pitchFamily="18" charset="0"/>
              </a:rPr>
              <a:t>References.</a:t>
            </a:r>
          </a:p>
        </p:txBody>
      </p:sp>
      <p:sp>
        <p:nvSpPr>
          <p:cNvPr id="4" name="Title 1"/>
          <p:cNvSpPr>
            <a:spLocks noGrp="1"/>
          </p:cNvSpPr>
          <p:nvPr>
            <p:ph type="title"/>
          </p:nvPr>
        </p:nvSpPr>
        <p:spPr>
          <a:xfrm>
            <a:off x="609600" y="109220"/>
            <a:ext cx="10972800" cy="582613"/>
          </a:xfrm>
        </p:spPr>
        <p:txBody>
          <a:bodyPr/>
          <a:lstStyle/>
          <a:p>
            <a:r>
              <a:rPr lang="en-IN" altLang="en-US" sz="3200" b="1" dirty="0" smtClean="0">
                <a:latin typeface="Times New Roman" panose="02020603050405020304" pitchFamily="18" charset="0"/>
                <a:cs typeface="Times New Roman" panose="02020603050405020304" pitchFamily="18" charset="0"/>
              </a:rPr>
              <a:t>Contents</a:t>
            </a:r>
            <a:endParaRPr lang="en-IN" alt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ep3"/>
          <p:cNvPicPr>
            <a:picLocks noGrp="1" noChangeAspect="1"/>
          </p:cNvPicPr>
          <p:nvPr>
            <p:ph idx="1"/>
          </p:nvPr>
        </p:nvPicPr>
        <p:blipFill>
          <a:blip r:embed="rId2"/>
          <a:stretch>
            <a:fillRect/>
          </a:stretch>
        </p:blipFill>
        <p:spPr>
          <a:xfrm>
            <a:off x="1111885" y="528320"/>
            <a:ext cx="9524365" cy="5176520"/>
          </a:xfrm>
          <a:prstGeom prst="rect">
            <a:avLst/>
          </a:prstGeom>
        </p:spPr>
      </p:pic>
      <p:sp>
        <p:nvSpPr>
          <p:cNvPr id="6" name="Text Box 5"/>
          <p:cNvSpPr txBox="1"/>
          <p:nvPr/>
        </p:nvSpPr>
        <p:spPr>
          <a:xfrm>
            <a:off x="1111885" y="5874385"/>
            <a:ext cx="9524365" cy="337185"/>
          </a:xfrm>
          <a:prstGeom prst="rect">
            <a:avLst/>
          </a:prstGeom>
          <a:noFill/>
        </p:spPr>
        <p:txBody>
          <a:bodyPr wrap="square" rtlCol="0" anchor="t">
            <a:spAutoFit/>
          </a:bodyPr>
          <a:lstStyle/>
          <a:p>
            <a:pPr algn="ctr"/>
            <a:r>
              <a:rPr lang="en-IN" altLang="en-US" sz="1600" dirty="0" smtClean="0">
                <a:latin typeface="Times New Roman" panose="02020603050405020304" pitchFamily="18" charset="0"/>
                <a:cs typeface="Times New Roman" panose="02020603050405020304" pitchFamily="18" charset="0"/>
                <a:sym typeface="+mn-ea"/>
              </a:rPr>
              <a:t>Fig 11. Training the pix2pix GAN on backgound conditioned input frames.</a:t>
            </a:r>
            <a:endParaRPr lang="en-US" sz="16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sym typeface="+mn-ea"/>
              </a:rPr>
              <a:t>Proposed </a:t>
            </a:r>
            <a:r>
              <a:rPr lang="en-IN" altLang="en-US" sz="3200" b="1" dirty="0" smtClean="0">
                <a:latin typeface="Times New Roman" panose="02020603050405020304" pitchFamily="18" charset="0"/>
                <a:cs typeface="Times New Roman" panose="02020603050405020304" pitchFamily="18" charset="0"/>
                <a:sym typeface="+mn-ea"/>
              </a:rPr>
              <a:t>Framework</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726" y="1905000"/>
            <a:ext cx="10318115" cy="4953000"/>
          </a:xfrm>
        </p:spPr>
        <p:txBody>
          <a:bodyPr/>
          <a:lstStyle/>
          <a:p>
            <a:pPr algn="just"/>
            <a:r>
              <a:rPr lang="en-IN" altLang="en-US" sz="2200" dirty="0">
                <a:latin typeface="Times New Roman" panose="02020603050405020304" pitchFamily="18" charset="0"/>
                <a:cs typeface="Times New Roman" panose="02020603050405020304" pitchFamily="18" charset="0"/>
              </a:rPr>
              <a:t>After the data preprocessing step we have estimated background, training frames and testing frames for each video in all the categories of the CDnet2014 dataset.</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 For the training purpose we do not use all the frames in the training set of the particular video. However, we sample few frames from the training set by picking them up at a gap of 30 frames and use them for the training purpose.</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These sampled frames from a particular video are than depth wise concatenated with the estimated background of that video. These depth wise concatenated frames form our input for training GAN for foreground segmentation. We use pix2pix GAN [2] for foreground segmentation purpose as shown in Fig 11.</a:t>
            </a:r>
          </a:p>
          <a:p>
            <a:pPr algn="just"/>
            <a:endParaRPr lang="en-IN" altLang="en-US" sz="2200" dirty="0">
              <a:latin typeface="Times New Roman" panose="02020603050405020304" pitchFamily="18" charset="0"/>
              <a:cs typeface="Times New Roman" panose="02020603050405020304" pitchFamily="18" charset="0"/>
            </a:endParaRPr>
          </a:p>
          <a:p>
            <a:pPr algn="just"/>
            <a:endParaRPr lang="en-IN" altLang="en-US"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654193" y="1154276"/>
            <a:ext cx="7486793" cy="461665"/>
          </a:xfrm>
          <a:prstGeom prst="rect">
            <a:avLst/>
          </a:prstGeom>
        </p:spPr>
        <p:txBody>
          <a:bodyPr wrap="none">
            <a:spAutoFit/>
          </a:bodyPr>
          <a:lstStyle/>
          <a:p>
            <a:r>
              <a:rPr lang="en-IN" altLang="en-US" sz="2400" b="1" dirty="0" smtClean="0">
                <a:latin typeface="Times New Roman" panose="02020603050405020304" pitchFamily="18" charset="0"/>
                <a:cs typeface="Times New Roman" panose="02020603050405020304" pitchFamily="18" charset="0"/>
              </a:rPr>
              <a:t>Training the GAN using background conditioned input.</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sym typeface="+mn-ea"/>
              </a:rPr>
              <a:t>Proposed Framework: </a:t>
            </a:r>
            <a:r>
              <a:rPr lang="en-IN" altLang="en-US" sz="3200" b="1" dirty="0">
                <a:latin typeface="Times New Roman" panose="02020603050405020304" pitchFamily="18" charset="0"/>
                <a:cs typeface="Times New Roman" panose="02020603050405020304" pitchFamily="18" charset="0"/>
              </a:rPr>
              <a:t>Testing approach.</a:t>
            </a:r>
            <a:r>
              <a:rPr lang="en-IN" altLang="en-US"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609600" y="1174750"/>
            <a:ext cx="10338435" cy="4953000"/>
          </a:xfrm>
        </p:spPr>
        <p:txBody>
          <a:bodyPr/>
          <a:lstStyle/>
          <a:p>
            <a:pPr algn="just"/>
            <a:r>
              <a:rPr lang="en-IN" altLang="en-US" sz="2200" dirty="0">
                <a:latin typeface="Times New Roman" panose="02020603050405020304" pitchFamily="18" charset="0"/>
                <a:cs typeface="Times New Roman" panose="02020603050405020304" pitchFamily="18" charset="0"/>
              </a:rPr>
              <a:t>While testing we use the trained generator and the input to the generator are the background conditioned test frames.</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As MOS is a pixel level segmentation task we calculate the F1-score for a particular category by calculating the confusion matrix at pixel level.</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While calculating the values for confusion matrix thresholding is done to maximize the F1-score</a:t>
            </a:r>
            <a:r>
              <a:rPr lang="en-IN" altLang="en-US" sz="2200" dirty="0" smtClean="0">
                <a:latin typeface="Times New Roman" panose="02020603050405020304" pitchFamily="18" charset="0"/>
                <a:cs typeface="Times New Roman" panose="02020603050405020304" pitchFamily="18" charset="0"/>
              </a:rPr>
              <a:t>.</a:t>
            </a:r>
          </a:p>
          <a:p>
            <a:pPr algn="just"/>
            <a:endParaRPr lang="en-IN" altLang="en-US" sz="2200" dirty="0" smtClean="0">
              <a:latin typeface="Times New Roman" panose="02020603050405020304" pitchFamily="18" charset="0"/>
              <a:cs typeface="Times New Roman" panose="02020603050405020304" pitchFamily="18" charset="0"/>
            </a:endParaRPr>
          </a:p>
          <a:p>
            <a:pPr algn="just"/>
            <a:r>
              <a:rPr lang="en-IN" altLang="en-US" sz="2200" dirty="0" smtClean="0">
                <a:latin typeface="Times New Roman" panose="02020603050405020304" pitchFamily="18" charset="0"/>
                <a:cs typeface="Times New Roman" panose="02020603050405020304" pitchFamily="18" charset="0"/>
              </a:rPr>
              <a:t>This threshold is further used to calculate PWC (percentage of wrong classification).</a:t>
            </a: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GAN's</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200">
                <a:latin typeface="Times New Roman" panose="02020603050405020304" pitchFamily="18" charset="0"/>
                <a:cs typeface="Times New Roman" panose="02020603050405020304" pitchFamily="18" charset="0"/>
              </a:rPr>
              <a:t>Generative Adversarial Networks were introduced in the year 2014 by Ian Goodfellow </a:t>
            </a:r>
            <a:r>
              <a:rPr lang="en-IN" altLang="en-US" sz="2200">
                <a:latin typeface="Times New Roman" panose="02020603050405020304" pitchFamily="18" charset="0"/>
                <a:cs typeface="Times New Roman" panose="02020603050405020304" pitchFamily="18" charset="0"/>
              </a:rPr>
              <a:t>[12].</a:t>
            </a:r>
          </a:p>
          <a:p>
            <a:endParaRPr lang="en-IN" altLang="en-US" sz="2200">
              <a:latin typeface="Times New Roman" panose="02020603050405020304" pitchFamily="18" charset="0"/>
              <a:cs typeface="Times New Roman" panose="02020603050405020304" pitchFamily="18" charset="0"/>
            </a:endParaRPr>
          </a:p>
          <a:p>
            <a:r>
              <a:rPr lang="en-IN" altLang="en-US" sz="2200">
                <a:latin typeface="Times New Roman" panose="02020603050405020304" pitchFamily="18" charset="0"/>
                <a:cs typeface="Times New Roman" panose="02020603050405020304" pitchFamily="18" charset="0"/>
              </a:rPr>
              <a:t>They are extensively used in many applications because of its ability to mimic any kind of distribution of data.</a:t>
            </a:r>
          </a:p>
          <a:p>
            <a:endParaRPr lang="en-IN" altLang="en-US" sz="2200">
              <a:latin typeface="Times New Roman" panose="02020603050405020304" pitchFamily="18" charset="0"/>
              <a:cs typeface="Times New Roman" panose="02020603050405020304" pitchFamily="18" charset="0"/>
            </a:endParaRPr>
          </a:p>
          <a:p>
            <a:r>
              <a:rPr lang="en-IN" altLang="en-US" sz="2200">
                <a:latin typeface="Times New Roman" panose="02020603050405020304" pitchFamily="18" charset="0"/>
                <a:cs typeface="Times New Roman" panose="02020603050405020304" pitchFamily="18" charset="0"/>
              </a:rPr>
              <a:t>It comprises of two networks, a generator and a discriminator competing against one another (that’s why it is called “adversarial” learning).</a:t>
            </a:r>
          </a:p>
          <a:p>
            <a:endParaRPr lang="en-IN" altLang="en-US" sz="2200">
              <a:latin typeface="Times New Roman" panose="02020603050405020304" pitchFamily="18" charset="0"/>
              <a:cs typeface="Times New Roman" panose="02020603050405020304" pitchFamily="18" charset="0"/>
            </a:endParaRPr>
          </a:p>
          <a:p>
            <a:r>
              <a:rPr lang="en-IN" altLang="en-US" sz="2200">
                <a:latin typeface="Times New Roman" panose="02020603050405020304" pitchFamily="18" charset="0"/>
                <a:cs typeface="Times New Roman" panose="02020603050405020304" pitchFamily="18" charset="0"/>
              </a:rPr>
              <a:t>Generator generates the data from scratch, while the discriminator distinguishes the real data from the fake data.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GAN's </a:t>
            </a:r>
            <a:r>
              <a:rPr lang="en-IN" altLang="en-US" sz="3200" b="1" dirty="0">
                <a:latin typeface="Times New Roman" panose="02020603050405020304" pitchFamily="18" charset="0"/>
                <a:cs typeface="Times New Roman" panose="02020603050405020304" pitchFamily="18" charset="0"/>
              </a:rPr>
              <a:t>(cont.)</a:t>
            </a:r>
          </a:p>
        </p:txBody>
      </p:sp>
      <p:pic>
        <p:nvPicPr>
          <p:cNvPr id="4" name="Content Placeholder 3"/>
          <p:cNvPicPr>
            <a:picLocks noGrp="1" noChangeAspect="1"/>
          </p:cNvPicPr>
          <p:nvPr>
            <p:ph idx="1"/>
          </p:nvPr>
        </p:nvPicPr>
        <p:blipFill>
          <a:blip r:embed="rId2"/>
          <a:stretch>
            <a:fillRect/>
          </a:stretch>
        </p:blipFill>
        <p:spPr>
          <a:xfrm>
            <a:off x="925195" y="1412240"/>
            <a:ext cx="10341610" cy="4033520"/>
          </a:xfrm>
          <a:prstGeom prst="rect">
            <a:avLst/>
          </a:prstGeom>
        </p:spPr>
      </p:pic>
      <p:sp>
        <p:nvSpPr>
          <p:cNvPr id="5" name="Text Box 4"/>
          <p:cNvSpPr txBox="1"/>
          <p:nvPr/>
        </p:nvSpPr>
        <p:spPr>
          <a:xfrm>
            <a:off x="935990" y="5695315"/>
            <a:ext cx="10318115" cy="337185"/>
          </a:xfrm>
          <a:prstGeom prst="rect">
            <a:avLst/>
          </a:prstGeom>
          <a:noFill/>
        </p:spPr>
        <p:txBody>
          <a:bodyPr wrap="square" rtlCol="0">
            <a:spAutoFit/>
          </a:bodyPr>
          <a:lstStyle/>
          <a:p>
            <a:pPr algn="ctr"/>
            <a:r>
              <a:rPr lang="en-IN" altLang="en-US" sz="1600" dirty="0" smtClean="0">
                <a:latin typeface="Times New Roman" panose="02020603050405020304" pitchFamily="18" charset="0"/>
                <a:cs typeface="Times New Roman" panose="02020603050405020304" pitchFamily="18" charset="0"/>
              </a:rPr>
              <a:t>Fig 12. </a:t>
            </a:r>
            <a:r>
              <a:rPr lang="en-IN" altLang="en-US" sz="1600" dirty="0">
                <a:latin typeface="Times New Roman" panose="02020603050405020304" pitchFamily="18" charset="0"/>
                <a:cs typeface="Times New Roman" panose="02020603050405020304" pitchFamily="18" charset="0"/>
              </a:rPr>
              <a:t>Generator and Discriminator model [13]</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GAN's </a:t>
            </a:r>
            <a:r>
              <a:rPr lang="en-IN" altLang="en-US" sz="32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sz="half" idx="1"/>
          </p:nvPr>
        </p:nvSpPr>
        <p:spPr/>
        <p:txBody>
          <a:bodyPr/>
          <a:lstStyle/>
          <a:p>
            <a:r>
              <a:rPr lang="en-IN" altLang="en-US" sz="2200">
                <a:latin typeface="Times New Roman" panose="02020603050405020304" pitchFamily="18" charset="0"/>
                <a:cs typeface="Times New Roman" panose="02020603050405020304" pitchFamily="18" charset="0"/>
              </a:rPr>
              <a:t>Objective function of GAN.</a:t>
            </a:r>
          </a:p>
        </p:txBody>
      </p:sp>
      <p:pic>
        <p:nvPicPr>
          <p:cNvPr id="4" name="Content Placeholder 3"/>
          <p:cNvPicPr>
            <a:picLocks noGrp="1" noChangeAspect="1"/>
          </p:cNvPicPr>
          <p:nvPr>
            <p:ph sz="half" idx="2"/>
          </p:nvPr>
        </p:nvPicPr>
        <p:blipFill>
          <a:blip r:embed="rId2"/>
          <a:stretch>
            <a:fillRect/>
          </a:stretch>
        </p:blipFill>
        <p:spPr>
          <a:xfrm>
            <a:off x="1442720" y="1745615"/>
            <a:ext cx="9232900" cy="3738880"/>
          </a:xfrm>
          <a:prstGeom prst="rect">
            <a:avLst/>
          </a:prstGeom>
        </p:spPr>
      </p:pic>
      <p:sp>
        <p:nvSpPr>
          <p:cNvPr id="5" name="Text Box 4"/>
          <p:cNvSpPr txBox="1"/>
          <p:nvPr/>
        </p:nvSpPr>
        <p:spPr>
          <a:xfrm>
            <a:off x="1442085" y="5790565"/>
            <a:ext cx="9232900" cy="337185"/>
          </a:xfrm>
          <a:prstGeom prst="rect">
            <a:avLst/>
          </a:prstGeom>
          <a:noFill/>
        </p:spPr>
        <p:txBody>
          <a:bodyPr wrap="square" rtlCol="0">
            <a:spAutoFit/>
          </a:bodyPr>
          <a:lstStyle/>
          <a:p>
            <a:pPr algn="ctr"/>
            <a:r>
              <a:rPr lang="en-IN" altLang="en-US" sz="1600" dirty="0" smtClean="0">
                <a:latin typeface="Times New Roman" panose="02020603050405020304" pitchFamily="18" charset="0"/>
                <a:cs typeface="Times New Roman" panose="02020603050405020304" pitchFamily="18" charset="0"/>
              </a:rPr>
              <a:t>Fig 13. </a:t>
            </a:r>
            <a:r>
              <a:rPr lang="en-IN" altLang="en-US" sz="1600" dirty="0">
                <a:latin typeface="Times New Roman" panose="02020603050405020304" pitchFamily="18" charset="0"/>
                <a:cs typeface="Times New Roman" panose="02020603050405020304" pitchFamily="18" charset="0"/>
              </a:rPr>
              <a:t>Objective function of GAN [12]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GAN's </a:t>
            </a:r>
            <a:r>
              <a:rPr lang="en-IN" altLang="en-US" sz="32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sz="half" idx="1"/>
          </p:nvPr>
        </p:nvSpPr>
        <p:spPr>
          <a:xfrm>
            <a:off x="609600" y="1174750"/>
            <a:ext cx="9959340" cy="4953000"/>
          </a:xfrm>
        </p:spPr>
        <p:txBody>
          <a:bodyPr/>
          <a:lstStyle/>
          <a:p>
            <a:pPr algn="just"/>
            <a:r>
              <a:rPr lang="en-US" sz="2200">
                <a:latin typeface="Times New Roman" panose="02020603050405020304" pitchFamily="18" charset="0"/>
                <a:cs typeface="Times New Roman" panose="02020603050405020304" pitchFamily="18" charset="0"/>
              </a:rPr>
              <a:t>Discriminator outputs the likelihood in (0, 1) of real image. </a:t>
            </a:r>
          </a:p>
          <a:p>
            <a:pPr marL="0" indent="0" algn="just">
              <a:buNone/>
            </a:pPr>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 P(z) is the random distribution from which our input samples z (input to the generator) are sampled. </a:t>
            </a:r>
          </a:p>
          <a:p>
            <a:pPr marL="0" indent="0" algn="just">
              <a:buNone/>
            </a:pPr>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 Pdata is the probability distribution of the real samples used in the training process.</a:t>
            </a:r>
          </a:p>
          <a:p>
            <a:pPr marL="0" indent="0" algn="just">
              <a:buNone/>
            </a:pPr>
            <a:r>
              <a:rPr lang="en-US" sz="2200">
                <a:latin typeface="Times New Roman" panose="02020603050405020304" pitchFamily="18" charset="0"/>
                <a:cs typeface="Times New Roman" panose="02020603050405020304" pitchFamily="18" charset="0"/>
              </a:rPr>
              <a:t> </a:t>
            </a:r>
          </a:p>
          <a:p>
            <a:pPr algn="just"/>
            <a:r>
              <a:rPr lang="en-US" sz="2200">
                <a:latin typeface="Times New Roman" panose="02020603050405020304" pitchFamily="18" charset="0"/>
                <a:cs typeface="Times New Roman" panose="02020603050405020304" pitchFamily="18" charset="0"/>
              </a:rPr>
              <a:t>Discriminator (θd) wants to maximize objective such that D(x) is close to 1 (real) and D(G(z)) is close to 0 (fake). </a:t>
            </a:r>
          </a:p>
          <a:p>
            <a:pPr marL="0" indent="0" algn="just">
              <a:buNone/>
            </a:pPr>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Generator (θg) wants to minimize objective such that D(G(z)) </a:t>
            </a:r>
            <a:r>
              <a:rPr lang="en-IN" altLang="en-US" sz="2200">
                <a:latin typeface="Times New Roman" panose="02020603050405020304" pitchFamily="18" charset="0"/>
                <a:cs typeface="Times New Roman" panose="02020603050405020304" pitchFamily="18" charset="0"/>
              </a:rPr>
              <a:t>is close to 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GAN's </a:t>
            </a:r>
            <a:r>
              <a:rPr lang="en-IN" altLang="en-US" sz="3200" b="1" dirty="0">
                <a:latin typeface="Times New Roman" panose="02020603050405020304" pitchFamily="18" charset="0"/>
                <a:cs typeface="Times New Roman" panose="02020603050405020304" pitchFamily="18" charset="0"/>
              </a:rPr>
              <a:t>(cont.)</a:t>
            </a:r>
          </a:p>
        </p:txBody>
      </p:sp>
      <p:pic>
        <p:nvPicPr>
          <p:cNvPr id="5" name="Content Placeholder 4"/>
          <p:cNvPicPr>
            <a:picLocks noGrp="1" noChangeAspect="1"/>
          </p:cNvPicPr>
          <p:nvPr>
            <p:ph sz="half" idx="1"/>
          </p:nvPr>
        </p:nvPicPr>
        <p:blipFill>
          <a:blip r:embed="rId2"/>
          <a:stretch>
            <a:fillRect/>
          </a:stretch>
        </p:blipFill>
        <p:spPr>
          <a:xfrm>
            <a:off x="1889760" y="1056005"/>
            <a:ext cx="8166100" cy="4594860"/>
          </a:xfrm>
          <a:prstGeom prst="rect">
            <a:avLst/>
          </a:prstGeom>
        </p:spPr>
      </p:pic>
      <p:sp>
        <p:nvSpPr>
          <p:cNvPr id="6" name="Text Box 5"/>
          <p:cNvSpPr txBox="1"/>
          <p:nvPr/>
        </p:nvSpPr>
        <p:spPr>
          <a:xfrm>
            <a:off x="1883410" y="5947410"/>
            <a:ext cx="8151495" cy="337185"/>
          </a:xfrm>
          <a:prstGeom prst="rect">
            <a:avLst/>
          </a:prstGeom>
          <a:noFill/>
        </p:spPr>
        <p:txBody>
          <a:bodyPr wrap="square" rtlCol="0">
            <a:spAutoFit/>
          </a:bodyPr>
          <a:lstStyle/>
          <a:p>
            <a:pPr algn="ctr"/>
            <a:r>
              <a:rPr lang="en-IN" altLang="en-US" sz="1600" dirty="0">
                <a:latin typeface="Times New Roman" panose="02020603050405020304" pitchFamily="18" charset="0"/>
                <a:cs typeface="Times New Roman" panose="02020603050405020304" pitchFamily="18" charset="0"/>
              </a:rPr>
              <a:t>Fig </a:t>
            </a:r>
            <a:r>
              <a:rPr lang="en-IN" altLang="en-US" sz="1600" dirty="0" smtClean="0">
                <a:latin typeface="Times New Roman" panose="02020603050405020304" pitchFamily="18" charset="0"/>
                <a:cs typeface="Times New Roman" panose="02020603050405020304" pitchFamily="18" charset="0"/>
              </a:rPr>
              <a:t>14. Algorithm </a:t>
            </a:r>
            <a:r>
              <a:rPr lang="en-IN" altLang="en-US" sz="1600" dirty="0">
                <a:latin typeface="Times New Roman" panose="02020603050405020304" pitchFamily="18" charset="0"/>
                <a:cs typeface="Times New Roman" panose="02020603050405020304" pitchFamily="18" charset="0"/>
              </a:rPr>
              <a:t>for training the GAN's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pix2pix GAN</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174750"/>
            <a:ext cx="10049510" cy="4953000"/>
          </a:xfrm>
        </p:spPr>
        <p:txBody>
          <a:bodyPr/>
          <a:lstStyle/>
          <a:p>
            <a:r>
              <a:rPr lang="en-IN" altLang="en-US" sz="2200">
                <a:latin typeface="Times New Roman" panose="02020603050405020304" pitchFamily="18" charset="0"/>
                <a:cs typeface="Times New Roman" panose="02020603050405020304" pitchFamily="18" charset="0"/>
              </a:rPr>
              <a:t>p</a:t>
            </a:r>
            <a:r>
              <a:rPr lang="en-US" sz="2200">
                <a:latin typeface="Times New Roman" panose="02020603050405020304" pitchFamily="18" charset="0"/>
                <a:cs typeface="Times New Roman" panose="02020603050405020304" pitchFamily="18" charset="0"/>
              </a:rPr>
              <a:t>ix2</a:t>
            </a:r>
            <a:r>
              <a:rPr lang="en-IN" altLang="en-US" sz="2200">
                <a:latin typeface="Times New Roman" panose="02020603050405020304" pitchFamily="18" charset="0"/>
                <a:cs typeface="Times New Roman" panose="02020603050405020304" pitchFamily="18" charset="0"/>
              </a:rPr>
              <a:t>p</a:t>
            </a:r>
            <a:r>
              <a:rPr lang="en-US" sz="2200">
                <a:latin typeface="Times New Roman" panose="02020603050405020304" pitchFamily="18" charset="0"/>
                <a:cs typeface="Times New Roman" panose="02020603050405020304" pitchFamily="18" charset="0"/>
              </a:rPr>
              <a:t>ix</a:t>
            </a:r>
            <a:r>
              <a:rPr lang="en-IN" altLang="en-US" sz="2200">
                <a:latin typeface="Times New Roman" panose="02020603050405020304" pitchFamily="18" charset="0"/>
                <a:cs typeface="Times New Roman" panose="02020603050405020304" pitchFamily="18" charset="0"/>
              </a:rPr>
              <a:t>[2]</a:t>
            </a:r>
            <a:r>
              <a:rPr lang="en-US" sz="2200">
                <a:latin typeface="Times New Roman" panose="02020603050405020304" pitchFamily="18" charset="0"/>
                <a:cs typeface="Times New Roman" panose="02020603050405020304" pitchFamily="18" charset="0"/>
              </a:rPr>
              <a:t> is a GAN model designed for the purpose of image to image translati</a:t>
            </a:r>
            <a:r>
              <a:rPr lang="en-IN" altLang="en-US" sz="2200">
                <a:latin typeface="Times New Roman" panose="02020603050405020304" pitchFamily="18" charset="0"/>
                <a:cs typeface="Times New Roman" panose="02020603050405020304" pitchFamily="18" charset="0"/>
              </a:rPr>
              <a:t>on.</a:t>
            </a:r>
          </a:p>
          <a:p>
            <a:pPr marL="0" indent="0">
              <a:buNone/>
            </a:pPr>
            <a:endParaRPr lang="en-US" sz="2200">
              <a:latin typeface="Times New Roman" panose="02020603050405020304" pitchFamily="18" charset="0"/>
              <a:cs typeface="Times New Roman" panose="02020603050405020304" pitchFamily="18" charset="0"/>
            </a:endParaRPr>
          </a:p>
          <a:p>
            <a:r>
              <a:rPr lang="en-IN" altLang="en-US" sz="2200">
                <a:latin typeface="Times New Roman" panose="02020603050405020304" pitchFamily="18" charset="0"/>
                <a:cs typeface="Times New Roman" panose="02020603050405020304" pitchFamily="18" charset="0"/>
              </a:rPr>
              <a:t>p</a:t>
            </a:r>
            <a:r>
              <a:rPr lang="en-US" sz="2200">
                <a:latin typeface="Times New Roman" panose="02020603050405020304" pitchFamily="18" charset="0"/>
                <a:cs typeface="Times New Roman" panose="02020603050405020304" pitchFamily="18" charset="0"/>
              </a:rPr>
              <a:t>ix2</a:t>
            </a:r>
            <a:r>
              <a:rPr lang="en-IN" altLang="en-US" sz="2200">
                <a:latin typeface="Times New Roman" panose="02020603050405020304" pitchFamily="18" charset="0"/>
                <a:cs typeface="Times New Roman" panose="02020603050405020304" pitchFamily="18" charset="0"/>
              </a:rPr>
              <a:t>p</a:t>
            </a:r>
            <a:r>
              <a:rPr lang="en-US" sz="2200">
                <a:latin typeface="Times New Roman" panose="02020603050405020304" pitchFamily="18" charset="0"/>
                <a:cs typeface="Times New Roman" panose="02020603050405020304" pitchFamily="18" charset="0"/>
              </a:rPr>
              <a:t>ix</a:t>
            </a:r>
            <a:r>
              <a:rPr lang="en-IN" altLang="en-US" sz="2200">
                <a:latin typeface="Times New Roman" panose="02020603050405020304" pitchFamily="18" charset="0"/>
                <a:cs typeface="Times New Roman" panose="02020603050405020304" pitchFamily="18" charset="0"/>
              </a:rPr>
              <a:t>[2]</a:t>
            </a:r>
            <a:r>
              <a:rPr lang="en-US" sz="2200">
                <a:latin typeface="Times New Roman" panose="02020603050405020304" pitchFamily="18" charset="0"/>
                <a:cs typeface="Times New Roman" panose="02020603050405020304" pitchFamily="18" charset="0"/>
              </a:rPr>
              <a:t> is a Conditional GAN in which the input image is used as the label.</a:t>
            </a:r>
          </a:p>
          <a:p>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The generator model is provided with a given image as input and generates a translated version of the image.</a:t>
            </a:r>
          </a:p>
          <a:p>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The discriminator model is given an input image and a real or generated paired image and must determine whether the paired image is real or fake.</a:t>
            </a:r>
          </a:p>
          <a:p>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Finally, the generator model is trained to both fool the discriminator model and to minimize the loss between generated image and the expected target image.</a:t>
            </a:r>
          </a:p>
          <a:p>
            <a:endParaRPr lang="en-US" sz="2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pix2pix </a:t>
            </a:r>
            <a:r>
              <a:rPr lang="en-IN" altLang="en-US" sz="3200" b="1" dirty="0">
                <a:latin typeface="Times New Roman" panose="02020603050405020304" pitchFamily="18" charset="0"/>
                <a:cs typeface="Times New Roman" panose="02020603050405020304" pitchFamily="18" charset="0"/>
              </a:rPr>
              <a:t>GAN </a:t>
            </a:r>
            <a:r>
              <a:rPr lang="en-IN" altLang="en-US" sz="3200" b="1" dirty="0" smtClean="0">
                <a:latin typeface="Times New Roman" panose="02020603050405020304" pitchFamily="18" charset="0"/>
                <a:cs typeface="Times New Roman" panose="02020603050405020304" pitchFamily="18" charset="0"/>
              </a:rPr>
              <a:t>(</a:t>
            </a:r>
            <a:r>
              <a:rPr lang="en-IN" altLang="en-US" sz="32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sz="half" idx="1"/>
          </p:nvPr>
        </p:nvSpPr>
        <p:spPr>
          <a:xfrm>
            <a:off x="609600" y="1174750"/>
            <a:ext cx="9827895" cy="4953000"/>
          </a:xfrm>
        </p:spPr>
        <p:txBody>
          <a:bodyPr/>
          <a:lstStyle/>
          <a:p>
            <a:pPr algn="just"/>
            <a:r>
              <a:rPr lang="en-IN" altLang="en-US" sz="2200" b="1">
                <a:latin typeface="Times New Roman" panose="02020603050405020304" pitchFamily="18" charset="0"/>
                <a:cs typeface="Times New Roman" panose="02020603050405020304" pitchFamily="18" charset="0"/>
              </a:rPr>
              <a:t>Generator of pix2pix GAN</a:t>
            </a:r>
            <a:r>
              <a:rPr lang="en-IN" altLang="en-US" sz="2200">
                <a:latin typeface="Times New Roman" panose="02020603050405020304" pitchFamily="18" charset="0"/>
                <a:cs typeface="Times New Roman" panose="02020603050405020304" pitchFamily="18" charset="0"/>
              </a:rPr>
              <a:t> : pix2pix[2] GAN uses U-Net architecture for its generator model, instead of a common encoder decoder model.</a:t>
            </a:r>
          </a:p>
          <a:p>
            <a:pPr algn="just"/>
            <a:endParaRPr lang="en-IN" altLang="en-US" sz="2200">
              <a:latin typeface="Times New Roman" panose="02020603050405020304" pitchFamily="18" charset="0"/>
              <a:cs typeface="Times New Roman" panose="02020603050405020304" pitchFamily="18" charset="0"/>
            </a:endParaRPr>
          </a:p>
          <a:p>
            <a:pPr algn="just"/>
            <a:r>
              <a:rPr lang="en-IN" altLang="en-US" sz="2200">
                <a:latin typeface="Times New Roman" panose="02020603050405020304" pitchFamily="18" charset="0"/>
                <a:cs typeface="Times New Roman" panose="02020603050405020304" pitchFamily="18" charset="0"/>
              </a:rPr>
              <a:t>The encoder-decoder generator architecture involves taking an image as input and downsampling it over a few layers until a bottleneck layer, where the representation is then upsampled again over a few layers before outputting the final image with the desired size.</a:t>
            </a:r>
          </a:p>
          <a:p>
            <a:pPr algn="just"/>
            <a:endParaRPr lang="en-IN" altLang="en-US" sz="2200">
              <a:latin typeface="Times New Roman" panose="02020603050405020304" pitchFamily="18" charset="0"/>
              <a:cs typeface="Times New Roman" panose="02020603050405020304" pitchFamily="18" charset="0"/>
            </a:endParaRPr>
          </a:p>
          <a:p>
            <a:pPr algn="just"/>
            <a:r>
              <a:rPr lang="en-IN" altLang="en-US" sz="2200">
                <a:latin typeface="Times New Roman" panose="02020603050405020304" pitchFamily="18" charset="0"/>
                <a:cs typeface="Times New Roman" panose="02020603050405020304" pitchFamily="18" charset="0"/>
              </a:rPr>
              <a:t>The U-Net model architecture is very similar in that it involves downsampling to a bottleneck and upsampling again to an output image, but links or skip-connections are made between the layers of the same size in the encoder and the decoder allowing the bottleneck to circumvent.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Moving </a:t>
            </a:r>
            <a:r>
              <a:rPr lang="en-IN" altLang="en-US" sz="3200" b="1" dirty="0">
                <a:latin typeface="Times New Roman" panose="02020603050405020304" pitchFamily="18" charset="0"/>
                <a:cs typeface="Times New Roman" panose="02020603050405020304" pitchFamily="18" charset="0"/>
              </a:rPr>
              <a:t>Object </a:t>
            </a:r>
            <a:r>
              <a:rPr lang="en-IN" altLang="en-US" sz="3200" b="1" dirty="0" smtClean="0">
                <a:latin typeface="Times New Roman" panose="02020603050405020304" pitchFamily="18" charset="0"/>
                <a:cs typeface="Times New Roman" panose="02020603050405020304" pitchFamily="18" charset="0"/>
              </a:rPr>
              <a:t>Segmentation</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174750"/>
            <a:ext cx="5224780" cy="4953000"/>
          </a:xfrm>
        </p:spPr>
        <p:txBody>
          <a:bodyPr/>
          <a:lstStyle/>
          <a:p>
            <a:pPr algn="just"/>
            <a:r>
              <a:rPr lang="en-US" sz="2200" dirty="0">
                <a:latin typeface="Times New Roman" panose="02020603050405020304" pitchFamily="18" charset="0"/>
                <a:cs typeface="Times New Roman" panose="02020603050405020304" pitchFamily="18" charset="0"/>
              </a:rPr>
              <a:t>The moving object segmentation (MOS) in videos with bad weather, irregular motion of objects, camera jitter, shadow and dynamic background </a:t>
            </a:r>
            <a:r>
              <a:rPr lang="en-IN" altLang="en-US" sz="2200" dirty="0">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scenarios is still an open </a:t>
            </a:r>
            <a:r>
              <a:rPr lang="en-IN" altLang="en-US" sz="2200" dirty="0">
                <a:latin typeface="Times New Roman" panose="02020603050405020304" pitchFamily="18" charset="0"/>
                <a:cs typeface="Times New Roman" panose="02020603050405020304" pitchFamily="18" charset="0"/>
              </a:rPr>
              <a:t>challenging</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problem </a:t>
            </a:r>
            <a:r>
              <a:rPr lang="en-IN" altLang="en-US" sz="2200" dirty="0">
                <a:latin typeface="Times New Roman" panose="02020603050405020304" pitchFamily="18" charset="0"/>
                <a:cs typeface="Times New Roman" panose="02020603050405020304" pitchFamily="18" charset="0"/>
              </a:rPr>
              <a:t>in the field of</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computer vision </a:t>
            </a:r>
            <a:r>
              <a:rPr lang="en-IN" altLang="en-US" sz="2200" dirty="0">
                <a:latin typeface="Times New Roman" panose="02020603050405020304" pitchFamily="18" charset="0"/>
                <a:cs typeface="Times New Roman" panose="02020603050405020304" pitchFamily="18" charset="0"/>
              </a:rPr>
              <a:t>.</a:t>
            </a:r>
          </a:p>
          <a:p>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It is a pixel level classification task, wherein the pixels of the moving objects (foreground) in a frame are to be segmented from the pixels of background.</a:t>
            </a:r>
          </a:p>
          <a:p>
            <a:endParaRPr lang="en-IN" altLang="en-US" sz="2200" dirty="0"/>
          </a:p>
          <a:p>
            <a:endParaRPr lang="en-IN" altLang="en-US" sz="2200" dirty="0"/>
          </a:p>
        </p:txBody>
      </p:sp>
      <p:pic>
        <p:nvPicPr>
          <p:cNvPr id="4" name="Picture 1" descr="in001532"/>
          <p:cNvPicPr>
            <a:picLocks noGrp="1" noChangeAspect="1"/>
          </p:cNvPicPr>
          <p:nvPr>
            <p:ph sz="half" idx="2"/>
          </p:nvPr>
        </p:nvPicPr>
        <p:blipFill>
          <a:blip r:embed="rId2"/>
          <a:stretch>
            <a:fillRect/>
          </a:stretch>
        </p:blipFill>
        <p:spPr>
          <a:xfrm>
            <a:off x="6939915" y="1012825"/>
            <a:ext cx="3479165" cy="2311400"/>
          </a:xfrm>
          <a:prstGeom prst="rect">
            <a:avLst/>
          </a:prstGeom>
        </p:spPr>
      </p:pic>
      <p:pic>
        <p:nvPicPr>
          <p:cNvPr id="5" name="Picture 2" descr="gt001532"/>
          <p:cNvPicPr>
            <a:picLocks noChangeAspect="1"/>
          </p:cNvPicPr>
          <p:nvPr/>
        </p:nvPicPr>
        <p:blipFill>
          <a:blip r:embed="rId3"/>
          <a:stretch>
            <a:fillRect/>
          </a:stretch>
        </p:blipFill>
        <p:spPr>
          <a:xfrm>
            <a:off x="6939915" y="3810635"/>
            <a:ext cx="3479800" cy="2207260"/>
          </a:xfrm>
          <a:prstGeom prst="rect">
            <a:avLst/>
          </a:prstGeom>
        </p:spPr>
      </p:pic>
      <p:sp>
        <p:nvSpPr>
          <p:cNvPr id="6" name="Text Box 5"/>
          <p:cNvSpPr txBox="1"/>
          <p:nvPr/>
        </p:nvSpPr>
        <p:spPr>
          <a:xfrm>
            <a:off x="6413863" y="3413760"/>
            <a:ext cx="4884692" cy="338554"/>
          </a:xfrm>
          <a:prstGeom prst="rect">
            <a:avLst/>
          </a:prstGeom>
          <a:noFill/>
        </p:spPr>
        <p:txBody>
          <a:bodyPr wrap="square" rtlCol="0">
            <a:spAutoFit/>
          </a:bodyPr>
          <a:lstStyle/>
          <a:p>
            <a:r>
              <a:rPr lang="en-IN" altLang="en-US" sz="1600" b="1"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rPr>
              <a:t> Fig 1. Frame from Dynamic Background category [1]</a:t>
            </a:r>
            <a:endParaRPr lang="en-IN" altLang="en-US" sz="1600" baseline="30000" dirty="0">
              <a:latin typeface="Times New Roman" panose="02020603050405020304" pitchFamily="18" charset="0"/>
              <a:cs typeface="Times New Roman" panose="02020603050405020304" pitchFamily="18" charset="0"/>
            </a:endParaRPr>
          </a:p>
        </p:txBody>
      </p:sp>
      <p:sp>
        <p:nvSpPr>
          <p:cNvPr id="8" name="Text Box 7"/>
          <p:cNvSpPr txBox="1"/>
          <p:nvPr/>
        </p:nvSpPr>
        <p:spPr>
          <a:xfrm>
            <a:off x="6566082" y="6138817"/>
            <a:ext cx="4328341" cy="338554"/>
          </a:xfrm>
          <a:prstGeom prst="rect">
            <a:avLst/>
          </a:prstGeom>
          <a:noFill/>
        </p:spPr>
        <p:txBody>
          <a:bodyPr wrap="square" rtlCol="0">
            <a:spAutoFit/>
          </a:bodyPr>
          <a:lstStyle/>
          <a:p>
            <a:r>
              <a:rPr lang="en-IN" altLang="en-US" sz="1600" dirty="0">
                <a:latin typeface="Times New Roman" panose="02020603050405020304" pitchFamily="18" charset="0"/>
                <a:cs typeface="Times New Roman" panose="02020603050405020304" pitchFamily="18" charset="0"/>
              </a:rPr>
              <a:t>    Fig 2. Segmented image of frame in Fig1.[1]</a:t>
            </a:r>
            <a:endParaRPr lang="en-IN" altLang="en-US" sz="1600" baseline="30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pix2pix GAN </a:t>
            </a:r>
            <a:r>
              <a:rPr lang="en-IN" altLang="en-US" sz="3200" b="1" dirty="0">
                <a:latin typeface="Times New Roman" panose="02020603050405020304" pitchFamily="18" charset="0"/>
                <a:cs typeface="Times New Roman" panose="02020603050405020304" pitchFamily="18" charset="0"/>
              </a:rPr>
              <a:t>(cont.)</a:t>
            </a:r>
          </a:p>
        </p:txBody>
      </p:sp>
      <p:pic>
        <p:nvPicPr>
          <p:cNvPr id="5" name="Content Placeholder 4"/>
          <p:cNvPicPr>
            <a:picLocks noGrp="1" noChangeAspect="1"/>
          </p:cNvPicPr>
          <p:nvPr>
            <p:ph sz="half" idx="1"/>
          </p:nvPr>
        </p:nvPicPr>
        <p:blipFill>
          <a:blip r:embed="rId2"/>
          <a:stretch>
            <a:fillRect/>
          </a:stretch>
        </p:blipFill>
        <p:spPr>
          <a:xfrm>
            <a:off x="1164590" y="1410335"/>
            <a:ext cx="9863455" cy="3766185"/>
          </a:xfrm>
          <a:prstGeom prst="rect">
            <a:avLst/>
          </a:prstGeom>
        </p:spPr>
      </p:pic>
      <p:sp>
        <p:nvSpPr>
          <p:cNvPr id="6" name="Text Box 5"/>
          <p:cNvSpPr txBox="1"/>
          <p:nvPr/>
        </p:nvSpPr>
        <p:spPr>
          <a:xfrm>
            <a:off x="1164590" y="5523865"/>
            <a:ext cx="9888220" cy="337185"/>
          </a:xfrm>
          <a:prstGeom prst="rect">
            <a:avLst/>
          </a:prstGeom>
          <a:noFill/>
        </p:spPr>
        <p:txBody>
          <a:bodyPr wrap="square" rtlCol="0">
            <a:spAutoFit/>
          </a:bodyPr>
          <a:lstStyle/>
          <a:p>
            <a:pPr algn="ctr"/>
            <a:r>
              <a:rPr lang="en-US" sz="1600" dirty="0">
                <a:effectLst/>
                <a:latin typeface="Times New Roman" panose="02020603050405020304" pitchFamily="18" charset="0"/>
                <a:cs typeface="Times New Roman" panose="02020603050405020304" pitchFamily="18" charset="0"/>
              </a:rPr>
              <a:t>Fig </a:t>
            </a:r>
            <a:r>
              <a:rPr lang="en-US" sz="1600" dirty="0" smtClean="0">
                <a:effectLst/>
                <a:latin typeface="Times New Roman" panose="02020603050405020304" pitchFamily="18" charset="0"/>
                <a:cs typeface="Times New Roman" panose="02020603050405020304" pitchFamily="18" charset="0"/>
              </a:rPr>
              <a:t>1</a:t>
            </a:r>
            <a:r>
              <a:rPr lang="en-IN" altLang="en-US" sz="1600" dirty="0" smtClean="0">
                <a:effectLst/>
                <a:latin typeface="Times New Roman" panose="02020603050405020304" pitchFamily="18" charset="0"/>
                <a:cs typeface="Times New Roman" panose="02020603050405020304" pitchFamily="18" charset="0"/>
              </a:rPr>
              <a:t>5</a:t>
            </a:r>
            <a:r>
              <a:rPr lang="en-US" sz="1600" dirty="0" smtClean="0">
                <a:effectLst/>
                <a:latin typeface="Times New Roman" panose="02020603050405020304" pitchFamily="18" charset="0"/>
                <a:cs typeface="Times New Roman" panose="02020603050405020304" pitchFamily="18" charset="0"/>
              </a:rPr>
              <a:t>. Encoder-decoder </a:t>
            </a:r>
            <a:r>
              <a:rPr lang="en-US" sz="1600" dirty="0">
                <a:effectLst/>
                <a:latin typeface="Times New Roman" panose="02020603050405020304" pitchFamily="18" charset="0"/>
                <a:cs typeface="Times New Roman" panose="02020603050405020304" pitchFamily="18" charset="0"/>
              </a:rPr>
              <a:t>and U-Net architecture [</a:t>
            </a:r>
            <a:r>
              <a:rPr lang="en-IN" altLang="en-US" sz="1600" dirty="0">
                <a:effectLst/>
                <a:latin typeface="Times New Roman" panose="02020603050405020304" pitchFamily="18" charset="0"/>
                <a:cs typeface="Times New Roman" panose="02020603050405020304" pitchFamily="18" charset="0"/>
              </a:rPr>
              <a:t>14</a:t>
            </a:r>
            <a:r>
              <a:rPr lang="en-US" sz="1600" dirty="0">
                <a:effectLst/>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pix2pix GAN </a:t>
            </a:r>
            <a:r>
              <a:rPr lang="en-IN" altLang="en-US" sz="32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sz="half" idx="1"/>
          </p:nvPr>
        </p:nvSpPr>
        <p:spPr>
          <a:xfrm>
            <a:off x="609600" y="1174750"/>
            <a:ext cx="10593705" cy="4953000"/>
          </a:xfrm>
        </p:spPr>
        <p:txBody>
          <a:bodyPr/>
          <a:lstStyle/>
          <a:p>
            <a:pPr algn="just"/>
            <a:r>
              <a:rPr lang="en-US" sz="2200" b="1">
                <a:latin typeface="Times New Roman" panose="02020603050405020304" pitchFamily="18" charset="0"/>
                <a:cs typeface="Times New Roman" panose="02020603050405020304" pitchFamily="18" charset="0"/>
              </a:rPr>
              <a:t>Discriminator model (PatchGAN) </a:t>
            </a:r>
            <a:r>
              <a:rPr lang="en-IN" altLang="en-US" sz="2200" b="1">
                <a:latin typeface="Times New Roman" panose="02020603050405020304" pitchFamily="18" charset="0"/>
                <a:cs typeface="Times New Roman" panose="02020603050405020304" pitchFamily="18" charset="0"/>
              </a:rPr>
              <a:t>[2]</a:t>
            </a:r>
            <a:r>
              <a:rPr lang="en-US" sz="2200" b="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Unlike the traditional GAN model that uses a deep convolutional neural network to classify images, the Pix2Pix model uses a PatchGAN.</a:t>
            </a:r>
          </a:p>
          <a:p>
            <a:pPr algn="just"/>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This is a deep convolutional neural network designed to classify patches of an input image as real or fake, rather than the entire image.</a:t>
            </a:r>
          </a:p>
          <a:p>
            <a:pPr algn="just"/>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The PatchGAN discriminator model is implemented as a deep convolutional neural network, but the number of layers is configured such that the effective receptive field of each output of the network maps to a specific size in the input image</a:t>
            </a:r>
            <a:r>
              <a:rPr lang="en-IN" altLang="en-US" sz="2200">
                <a:latin typeface="Times New Roman" panose="02020603050405020304" pitchFamily="18" charset="0"/>
                <a:cs typeface="Times New Roman" panose="02020603050405020304" pitchFamily="18" charset="0"/>
              </a:rPr>
              <a:t>.</a:t>
            </a:r>
          </a:p>
          <a:p>
            <a:pPr algn="just"/>
            <a:endParaRPr lang="en-IN" altLang="en-US" sz="2200">
              <a:latin typeface="Times New Roman" panose="02020603050405020304" pitchFamily="18" charset="0"/>
              <a:cs typeface="Times New Roman" panose="02020603050405020304" pitchFamily="18" charset="0"/>
            </a:endParaRPr>
          </a:p>
          <a:p>
            <a:pPr algn="just"/>
            <a:r>
              <a:rPr lang="en-IN" altLang="en-US" sz="2200">
                <a:latin typeface="Times New Roman" panose="02020603050405020304" pitchFamily="18" charset="0"/>
                <a:cs typeface="Times New Roman" panose="02020603050405020304" pitchFamily="18" charset="0"/>
              </a:rPr>
              <a:t>The output of the network is a single feature map of real/fake predictions that can be averaged to give a single score.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pix2pix GAN </a:t>
            </a:r>
            <a:r>
              <a:rPr lang="en-IN" altLang="en-US" sz="32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sz="half" idx="1"/>
          </p:nvPr>
        </p:nvSpPr>
        <p:spPr>
          <a:xfrm>
            <a:off x="609600" y="1174750"/>
            <a:ext cx="10160635" cy="4953000"/>
          </a:xfrm>
        </p:spPr>
        <p:txBody>
          <a:bodyPr/>
          <a:lstStyle/>
          <a:p>
            <a:pPr algn="just"/>
            <a:r>
              <a:rPr lang="en-US" sz="2200" b="1">
                <a:latin typeface="Times New Roman" panose="02020603050405020304" pitchFamily="18" charset="0"/>
                <a:cs typeface="Times New Roman" panose="02020603050405020304" pitchFamily="18" charset="0"/>
              </a:rPr>
              <a:t>Composite adversarial + L1 loss: : </a:t>
            </a:r>
            <a:r>
              <a:rPr lang="en-US" sz="2200">
                <a:latin typeface="Times New Roman" panose="02020603050405020304" pitchFamily="18" charset="0"/>
                <a:cs typeface="Times New Roman" panose="02020603050405020304" pitchFamily="18" charset="0"/>
              </a:rPr>
              <a:t>The generator model is trained using both the adversarial loss for the discriminator model and the L1 or mean absolute pixel difference between the generated translation of the source image and the expected target image.</a:t>
            </a:r>
          </a:p>
          <a:p>
            <a:pPr algn="just"/>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The adversarial loss influences whether the generator model can output images that are plausible into the target domain, whereas the L1 loss regularizes the generator model to output images that are a plausible translation of source images.</a:t>
            </a:r>
          </a:p>
          <a:p>
            <a:pPr algn="just"/>
            <a:endParaRPr lang="en-US" sz="2200">
              <a:latin typeface="Times New Roman" panose="02020603050405020304" pitchFamily="18" charset="0"/>
              <a:cs typeface="Times New Roman" panose="02020603050405020304" pitchFamily="18" charset="0"/>
            </a:endParaRPr>
          </a:p>
          <a:p>
            <a:pPr algn="just"/>
            <a:r>
              <a:rPr lang="en-IN" altLang="en-US" sz="2200">
                <a:latin typeface="Times New Roman" panose="02020603050405020304" pitchFamily="18" charset="0"/>
                <a:cs typeface="Times New Roman" panose="02020603050405020304" pitchFamily="18" charset="0"/>
              </a:rPr>
              <a:t>The contribution of L1 loss to the adversarial loss is parameterized by a hyper-parameter LAMBDA.</a:t>
            </a:r>
            <a:endParaRPr lang="en-US" sz="2200">
              <a:latin typeface="Times New Roman" panose="02020603050405020304" pitchFamily="18" charset="0"/>
              <a:cs typeface="Times New Roman" panose="02020603050405020304" pitchFamily="18" charset="0"/>
            </a:endParaRPr>
          </a:p>
          <a:p>
            <a:pPr algn="just"/>
            <a:endParaRPr lang="en-US" sz="2200">
              <a:latin typeface="Times New Roman" panose="02020603050405020304" pitchFamily="18" charset="0"/>
              <a:cs typeface="Times New Roman" panose="02020603050405020304" pitchFamily="18" charset="0"/>
            </a:endParaRPr>
          </a:p>
          <a:p>
            <a:pPr marL="0" indent="0" algn="just">
              <a:buNone/>
            </a:pPr>
            <a:endParaRPr lang="en-US" sz="2200">
              <a:latin typeface="Times New Roman" panose="02020603050405020304" pitchFamily="18" charset="0"/>
              <a:cs typeface="Times New Roman" panose="02020603050405020304" pitchFamily="18" charset="0"/>
            </a:endParaRPr>
          </a:p>
          <a:p>
            <a:pPr marL="0" indent="0" algn="just">
              <a:buNone/>
            </a:pPr>
            <a:endParaRPr lang="en-US" sz="2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latin typeface="Times New Roman" panose="02020603050405020304" pitchFamily="18" charset="0"/>
                <a:cs typeface="Times New Roman" panose="02020603050405020304" pitchFamily="18" charset="0"/>
              </a:rPr>
              <a:t>pix2pix GAN </a:t>
            </a:r>
            <a:r>
              <a:rPr lang="en-IN" altLang="en-US" sz="3200" b="1" dirty="0">
                <a:latin typeface="Times New Roman" panose="02020603050405020304" pitchFamily="18" charset="0"/>
                <a:cs typeface="Times New Roman" panose="02020603050405020304" pitchFamily="18" charset="0"/>
              </a:rPr>
              <a:t>(cont.)</a:t>
            </a:r>
          </a:p>
        </p:txBody>
      </p:sp>
      <p:pic>
        <p:nvPicPr>
          <p:cNvPr id="5" name="Content Placeholder 4"/>
          <p:cNvPicPr>
            <a:picLocks noGrp="1" noChangeAspect="1"/>
          </p:cNvPicPr>
          <p:nvPr>
            <p:ph sz="half" idx="1"/>
          </p:nvPr>
        </p:nvPicPr>
        <p:blipFill>
          <a:blip r:embed="rId2"/>
          <a:stretch>
            <a:fillRect/>
          </a:stretch>
        </p:blipFill>
        <p:spPr>
          <a:xfrm>
            <a:off x="609600" y="1276985"/>
            <a:ext cx="5384800" cy="4747895"/>
          </a:xfrm>
          <a:prstGeom prst="rect">
            <a:avLst/>
          </a:prstGeom>
        </p:spPr>
      </p:pic>
      <p:pic>
        <p:nvPicPr>
          <p:cNvPr id="6" name="Content Placeholder 5"/>
          <p:cNvPicPr>
            <a:picLocks noGrp="1" noChangeAspect="1"/>
          </p:cNvPicPr>
          <p:nvPr>
            <p:ph sz="half" idx="2"/>
          </p:nvPr>
        </p:nvPicPr>
        <p:blipFill>
          <a:blip r:embed="rId3"/>
          <a:stretch>
            <a:fillRect/>
          </a:stretch>
        </p:blipFill>
        <p:spPr>
          <a:xfrm>
            <a:off x="6205855" y="1276350"/>
            <a:ext cx="5277485" cy="4749165"/>
          </a:xfrm>
          <a:prstGeom prst="rect">
            <a:avLst/>
          </a:prstGeom>
        </p:spPr>
      </p:pic>
      <p:sp>
        <p:nvSpPr>
          <p:cNvPr id="7" name="Text Box 6"/>
          <p:cNvSpPr txBox="1"/>
          <p:nvPr/>
        </p:nvSpPr>
        <p:spPr>
          <a:xfrm>
            <a:off x="633730" y="6198870"/>
            <a:ext cx="5350510" cy="337185"/>
          </a:xfrm>
          <a:prstGeom prst="rect">
            <a:avLst/>
          </a:prstGeom>
          <a:noFill/>
        </p:spPr>
        <p:txBody>
          <a:bodyPr wrap="square" rtlCol="0">
            <a:spAutoFit/>
          </a:bodyPr>
          <a:lstStyle/>
          <a:p>
            <a:pPr algn="ctr"/>
            <a:r>
              <a:rPr lang="en-IN" altLang="en-US" sz="1600" dirty="0">
                <a:latin typeface="Times New Roman" panose="02020603050405020304" pitchFamily="18" charset="0"/>
                <a:cs typeface="Times New Roman" panose="02020603050405020304" pitchFamily="18" charset="0"/>
              </a:rPr>
              <a:t>Fig </a:t>
            </a:r>
            <a:r>
              <a:rPr lang="en-IN" altLang="en-US" sz="1600" dirty="0" smtClean="0">
                <a:latin typeface="Times New Roman" panose="02020603050405020304" pitchFamily="18" charset="0"/>
                <a:cs typeface="Times New Roman" panose="02020603050405020304" pitchFamily="18" charset="0"/>
              </a:rPr>
              <a:t>16. Calculation </a:t>
            </a:r>
            <a:r>
              <a:rPr lang="en-IN" altLang="en-US" sz="1600" dirty="0">
                <a:latin typeface="Times New Roman" panose="02020603050405020304" pitchFamily="18" charset="0"/>
                <a:cs typeface="Times New Roman" panose="02020603050405020304" pitchFamily="18" charset="0"/>
              </a:rPr>
              <a:t>of generator loss</a:t>
            </a:r>
          </a:p>
        </p:txBody>
      </p:sp>
      <p:sp>
        <p:nvSpPr>
          <p:cNvPr id="8" name="Text Box 7"/>
          <p:cNvSpPr txBox="1"/>
          <p:nvPr/>
        </p:nvSpPr>
        <p:spPr>
          <a:xfrm>
            <a:off x="6205855" y="6209030"/>
            <a:ext cx="5278120" cy="337185"/>
          </a:xfrm>
          <a:prstGeom prst="rect">
            <a:avLst/>
          </a:prstGeom>
          <a:noFill/>
        </p:spPr>
        <p:txBody>
          <a:bodyPr wrap="square" rtlCol="0">
            <a:spAutoFit/>
          </a:bodyPr>
          <a:lstStyle/>
          <a:p>
            <a:pPr algn="ctr"/>
            <a:r>
              <a:rPr lang="en-IN" altLang="en-US" sz="1600" dirty="0" smtClean="0">
                <a:latin typeface="Times New Roman" panose="02020603050405020304" pitchFamily="18" charset="0"/>
                <a:cs typeface="Times New Roman" panose="02020603050405020304" pitchFamily="18" charset="0"/>
              </a:rPr>
              <a:t>Fig 17. </a:t>
            </a:r>
            <a:r>
              <a:rPr lang="en-IN" altLang="en-US" sz="1600" dirty="0">
                <a:latin typeface="Times New Roman" panose="02020603050405020304" pitchFamily="18" charset="0"/>
                <a:cs typeface="Times New Roman" panose="02020603050405020304" pitchFamily="18" charset="0"/>
              </a:rPr>
              <a:t>Calculation of discriminator loss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Experimental setup</a:t>
            </a:r>
          </a:p>
        </p:txBody>
      </p:sp>
      <p:sp>
        <p:nvSpPr>
          <p:cNvPr id="3" name="Content Placeholder 2"/>
          <p:cNvSpPr>
            <a:spLocks noGrp="1"/>
          </p:cNvSpPr>
          <p:nvPr>
            <p:ph sz="half" idx="1"/>
          </p:nvPr>
        </p:nvSpPr>
        <p:spPr>
          <a:xfrm>
            <a:off x="609600" y="1174750"/>
            <a:ext cx="10392410" cy="4953000"/>
          </a:xfrm>
        </p:spPr>
        <p:txBody>
          <a:bodyPr/>
          <a:lstStyle/>
          <a:p>
            <a:pPr algn="just"/>
            <a:r>
              <a:rPr lang="en-US" sz="2200" dirty="0">
                <a:latin typeface="Times New Roman" panose="02020603050405020304" pitchFamily="18" charset="0"/>
                <a:cs typeface="Times New Roman" panose="02020603050405020304" pitchFamily="18" charset="0"/>
              </a:rPr>
              <a:t>For all our training purposes we have used Google </a:t>
            </a:r>
            <a:r>
              <a:rPr lang="en-US" sz="2200" dirty="0" err="1">
                <a:latin typeface="Times New Roman" panose="02020603050405020304" pitchFamily="18" charset="0"/>
                <a:cs typeface="Times New Roman" panose="02020603050405020304" pitchFamily="18" charset="0"/>
              </a:rPr>
              <a:t>Colab</a:t>
            </a:r>
            <a:r>
              <a:rPr lang="en-IN" altLang="en-US" sz="2200" dirty="0">
                <a:latin typeface="Times New Roman" panose="02020603050405020304" pitchFamily="18" charset="0"/>
                <a:cs typeface="Times New Roman" panose="02020603050405020304" pitchFamily="18" charset="0"/>
              </a:rPr>
              <a:t>.</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The input layer of the generator (U-net) of pix2pix GAN model was modified to accept input samples of size </a:t>
            </a:r>
            <a:r>
              <a:rPr lang="en-IN" altLang="en-US" sz="2200" dirty="0" smtClean="0">
                <a:latin typeface="Times New Roman" panose="02020603050405020304" pitchFamily="18" charset="0"/>
                <a:cs typeface="Times New Roman" panose="02020603050405020304" pitchFamily="18" charset="0"/>
              </a:rPr>
              <a:t>256*256*6. </a:t>
            </a:r>
            <a:r>
              <a:rPr lang="en-IN" altLang="en-US" sz="2200" dirty="0">
                <a:latin typeface="Times New Roman" panose="02020603050405020304" pitchFamily="18" charset="0"/>
                <a:cs typeface="Times New Roman" panose="02020603050405020304" pitchFamily="18" charset="0"/>
              </a:rPr>
              <a:t>The input layer of the discriminator (</a:t>
            </a:r>
            <a:r>
              <a:rPr lang="en-IN" altLang="en-US" sz="2200" dirty="0" err="1">
                <a:latin typeface="Times New Roman" panose="02020603050405020304" pitchFamily="18" charset="0"/>
                <a:cs typeface="Times New Roman" panose="02020603050405020304" pitchFamily="18" charset="0"/>
              </a:rPr>
              <a:t>PatchGAN</a:t>
            </a:r>
            <a:r>
              <a:rPr lang="en-IN" altLang="en-US" sz="2200" dirty="0">
                <a:latin typeface="Times New Roman" panose="02020603050405020304" pitchFamily="18" charset="0"/>
                <a:cs typeface="Times New Roman" panose="02020603050405020304" pitchFamily="18" charset="0"/>
              </a:rPr>
              <a:t>) of the pix2pix GAN model was modified to accept input samples of size </a:t>
            </a:r>
            <a:r>
              <a:rPr lang="en-IN" altLang="en-US" sz="2200" dirty="0" smtClean="0">
                <a:latin typeface="Times New Roman" panose="02020603050405020304" pitchFamily="18" charset="0"/>
                <a:cs typeface="Times New Roman" panose="02020603050405020304" pitchFamily="18" charset="0"/>
              </a:rPr>
              <a:t>256*256*9. </a:t>
            </a:r>
            <a:endParaRPr lang="en-IN" altLang="en-US" sz="2200" dirty="0">
              <a:latin typeface="Times New Roman" panose="02020603050405020304" pitchFamily="18" charset="0"/>
              <a:cs typeface="Times New Roman" panose="02020603050405020304" pitchFamily="18" charset="0"/>
            </a:endParaRP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err="1">
                <a:latin typeface="Times New Roman" panose="02020603050405020304" pitchFamily="18" charset="0"/>
                <a:cs typeface="Times New Roman" panose="02020603050405020304" pitchFamily="18" charset="0"/>
              </a:rPr>
              <a:t>Hyperparameter</a:t>
            </a:r>
            <a:r>
              <a:rPr lang="en-IN" altLang="en-US" sz="2200" dirty="0">
                <a:latin typeface="Times New Roman" panose="02020603050405020304" pitchFamily="18" charset="0"/>
                <a:cs typeface="Times New Roman" panose="02020603050405020304" pitchFamily="18" charset="0"/>
              </a:rPr>
              <a:t> ‘LAMBDA’ in the generator loss of pix2pix GAN was set to 200.</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Training was performed for about 200-250 epochs.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Quantitative and Qualitative analysis.</a:t>
            </a:r>
          </a:p>
        </p:txBody>
      </p:sp>
      <p:sp>
        <p:nvSpPr>
          <p:cNvPr id="19" name="Text Box 18"/>
          <p:cNvSpPr txBox="1"/>
          <p:nvPr/>
        </p:nvSpPr>
        <p:spPr>
          <a:xfrm>
            <a:off x="1712595" y="5546997"/>
            <a:ext cx="8129270" cy="584775"/>
          </a:xfrm>
          <a:prstGeom prst="rect">
            <a:avLst/>
          </a:prstGeom>
          <a:noFill/>
        </p:spPr>
        <p:txBody>
          <a:bodyPr wrap="square" rtlCol="0" anchor="t">
            <a:spAutoFit/>
          </a:bodyPr>
          <a:lstStyle/>
          <a:p>
            <a:pPr algn="ctr"/>
            <a:r>
              <a:rPr lang="en-IN" altLang="en-US" sz="1600" dirty="0" smtClean="0">
                <a:latin typeface="Times New Roman" panose="02020603050405020304" pitchFamily="18" charset="0"/>
                <a:cs typeface="Times New Roman" panose="02020603050405020304" pitchFamily="18" charset="0"/>
                <a:sym typeface="+mn-ea"/>
              </a:rPr>
              <a:t>Table 2. Comparison of  F1-score by our proposed method on different categories of CDnet2014 dataset with other state-of-the-art methods for MOS.  (Red=best, Green=second best)</a:t>
            </a:r>
            <a:endParaRPr lang="en-US" sz="1600" dirty="0"/>
          </a:p>
        </p:txBody>
      </p:sp>
      <p:graphicFrame>
        <p:nvGraphicFramePr>
          <p:cNvPr id="7" name="Content Placeholder 6"/>
          <p:cNvGraphicFramePr>
            <a:graphicFrameLocks noGrp="1"/>
          </p:cNvGraphicFramePr>
          <p:nvPr>
            <p:ph idx="1"/>
          </p:nvPr>
        </p:nvGraphicFramePr>
        <p:xfrm>
          <a:off x="2032001" y="1031968"/>
          <a:ext cx="8127998" cy="4148178"/>
        </p:xfrm>
        <a:graphic>
          <a:graphicData uri="http://schemas.openxmlformats.org/drawingml/2006/table">
            <a:tbl>
              <a:tblPr/>
              <a:tblGrid>
                <a:gridCol w="1772258"/>
                <a:gridCol w="1271473"/>
                <a:gridCol w="1271473"/>
                <a:gridCol w="1271473"/>
                <a:gridCol w="1271473"/>
                <a:gridCol w="1269848"/>
              </a:tblGrid>
              <a:tr h="604830">
                <a:tc>
                  <a:txBody>
                    <a:bodyPr/>
                    <a:lstStyle/>
                    <a:p>
                      <a:pPr marL="0" marR="0" algn="ctr">
                        <a:lnSpc>
                          <a:spcPct val="115000"/>
                        </a:lnSpc>
                        <a:spcBef>
                          <a:spcPts val="0"/>
                        </a:spcBef>
                        <a:spcAft>
                          <a:spcPts val="0"/>
                        </a:spcAft>
                      </a:pPr>
                      <a:r>
                        <a:rPr lang="en-US" sz="1600" b="1" dirty="0">
                          <a:latin typeface="Times New Roman" panose="02020603050405020304"/>
                          <a:ea typeface="Times New Roman" panose="02020603050405020304"/>
                          <a:cs typeface="Times New Roman" panose="02020603050405020304"/>
                        </a:rPr>
                        <a:t>Category</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600" b="1" u="none" dirty="0">
                          <a:solidFill>
                            <a:srgbClr val="000000"/>
                          </a:solidFill>
                          <a:latin typeface="Times New Roman" panose="02020603050405020304"/>
                          <a:ea typeface="Times New Roman" panose="02020603050405020304"/>
                          <a:cs typeface="Times New Roman" panose="02020603050405020304"/>
                        </a:rPr>
                        <a:t>(Chen et al.) </a:t>
                      </a:r>
                      <a:r>
                        <a:rPr lang="en-US" sz="1600" b="1" u="none" dirty="0" smtClean="0">
                          <a:solidFill>
                            <a:srgbClr val="000000"/>
                          </a:solidFill>
                          <a:latin typeface="Times New Roman" panose="02020603050405020304"/>
                          <a:ea typeface="Times New Roman" panose="02020603050405020304"/>
                          <a:cs typeface="Times New Roman" panose="02020603050405020304"/>
                        </a:rPr>
                        <a:t>[8]</a:t>
                      </a:r>
                      <a:endParaRPr lang="en-US" sz="1400" u="none"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600" b="1" u="none" dirty="0">
                          <a:solidFill>
                            <a:srgbClr val="000000"/>
                          </a:solidFill>
                          <a:latin typeface="Times New Roman" panose="02020603050405020304"/>
                          <a:ea typeface="Times New Roman" panose="02020603050405020304"/>
                          <a:cs typeface="Times New Roman" panose="02020603050405020304"/>
                        </a:rPr>
                        <a:t>PWS [</a:t>
                      </a:r>
                      <a:r>
                        <a:rPr lang="en-US" sz="1600" b="1" u="none" dirty="0" smtClean="0">
                          <a:solidFill>
                            <a:srgbClr val="000000"/>
                          </a:solidFill>
                          <a:latin typeface="Times New Roman" panose="02020603050405020304"/>
                          <a:ea typeface="Times New Roman" panose="02020603050405020304"/>
                          <a:cs typeface="Times New Roman" panose="02020603050405020304"/>
                        </a:rPr>
                        <a:t>17]</a:t>
                      </a:r>
                      <a:endParaRPr lang="en-US" sz="1400" u="none"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600" b="1" u="none" dirty="0">
                          <a:solidFill>
                            <a:srgbClr val="000000"/>
                          </a:solidFill>
                          <a:latin typeface="Times New Roman" panose="02020603050405020304"/>
                          <a:ea typeface="Times New Roman" panose="02020603050405020304"/>
                          <a:cs typeface="Times New Roman" panose="02020603050405020304"/>
                        </a:rPr>
                        <a:t>DBS </a:t>
                      </a:r>
                      <a:r>
                        <a:rPr lang="en-US" sz="1600" b="1" u="none" dirty="0" smtClean="0">
                          <a:solidFill>
                            <a:srgbClr val="000000"/>
                          </a:solidFill>
                          <a:latin typeface="Times New Roman" panose="02020603050405020304"/>
                          <a:ea typeface="Times New Roman" panose="02020603050405020304"/>
                          <a:cs typeface="Times New Roman" panose="02020603050405020304"/>
                        </a:rPr>
                        <a:t>[18]</a:t>
                      </a:r>
                      <a:endParaRPr lang="en-US" sz="1400" u="none"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600" b="1" u="none" dirty="0" err="1" smtClean="0">
                          <a:solidFill>
                            <a:srgbClr val="000000"/>
                          </a:solidFill>
                          <a:latin typeface="Times New Roman" panose="02020603050405020304"/>
                          <a:ea typeface="Times New Roman" panose="02020603050405020304"/>
                          <a:cs typeface="Times New Roman" panose="02020603050405020304"/>
                        </a:rPr>
                        <a:t>FgGAN</a:t>
                      </a:r>
                      <a:r>
                        <a:rPr lang="en-US" sz="1600" b="1" u="none" dirty="0" smtClean="0">
                          <a:solidFill>
                            <a:srgbClr val="000000"/>
                          </a:solidFill>
                          <a:latin typeface="Times New Roman" panose="02020603050405020304"/>
                          <a:ea typeface="Times New Roman" panose="02020603050405020304"/>
                          <a:cs typeface="Times New Roman" panose="02020603050405020304"/>
                        </a:rPr>
                        <a:t>[16]</a:t>
                      </a:r>
                      <a:endParaRPr lang="en-US" sz="1400" u="none"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Proposed Method</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9628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Bad Weather</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latin typeface="Times New Roman" panose="02020603050405020304"/>
                          <a:ea typeface="Times New Roman" panose="02020603050405020304"/>
                          <a:cs typeface="Times New Roman" panose="02020603050405020304"/>
                        </a:rPr>
                        <a:t>0.8949</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0.8152</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0.8301</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0.9734</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0.9711</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9628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Baseline</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latin typeface="Times New Roman" panose="02020603050405020304"/>
                          <a:ea typeface="Times New Roman" panose="02020603050405020304"/>
                          <a:cs typeface="Times New Roman" panose="02020603050405020304"/>
                        </a:rPr>
                        <a:t>0.9594</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0.9397</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0.9530</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0.9740</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0.9849</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9628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Camera Jitter</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0.9422</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latin typeface="Times New Roman" panose="02020603050405020304"/>
                          <a:ea typeface="Times New Roman" panose="02020603050405020304"/>
                          <a:cs typeface="Times New Roman" panose="02020603050405020304"/>
                        </a:rPr>
                        <a:t>0.8137</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0.8990</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0.9727</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latin typeface="Times New Roman" panose="02020603050405020304"/>
                          <a:ea typeface="Times New Roman" panose="02020603050405020304"/>
                          <a:cs typeface="Times New Roman" panose="02020603050405020304"/>
                        </a:rPr>
                        <a:t>0.9173</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49819">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Dynamic Background</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latin typeface="Times New Roman" panose="02020603050405020304"/>
                          <a:ea typeface="Times New Roman" panose="02020603050405020304"/>
                          <a:cs typeface="Times New Roman" panose="02020603050405020304"/>
                        </a:rPr>
                        <a:t>0.7356</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0.9109</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0000"/>
                          </a:solidFill>
                          <a:latin typeface="Times New Roman" panose="02020603050405020304"/>
                          <a:ea typeface="Times New Roman" panose="02020603050405020304"/>
                          <a:cs typeface="Times New Roman" panose="02020603050405020304"/>
                        </a:rPr>
                        <a:t>0.8906</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0.9746</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0.8190</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4830">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Intermittent Object Motion</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0.7538</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0.8169</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0000"/>
                          </a:solidFill>
                          <a:latin typeface="Times New Roman" panose="02020603050405020304"/>
                          <a:ea typeface="Times New Roman" panose="02020603050405020304"/>
                          <a:cs typeface="Times New Roman" panose="02020603050405020304"/>
                        </a:rPr>
                        <a:t>0.6718</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0.9658</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0.9097</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9628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Shadow</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0.9084</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0.8913</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0.9304</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0.9663</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0.9359</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9628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Thermal</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0.8546</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0.8324</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0.7946</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0.9612</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0.9678</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9628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Average</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0.8641</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0.8600</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0.8528</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b="1" dirty="0">
                          <a:solidFill>
                            <a:srgbClr val="FF0000"/>
                          </a:solidFill>
                          <a:latin typeface="Times New Roman" panose="02020603050405020304"/>
                          <a:ea typeface="Times New Roman" panose="02020603050405020304"/>
                          <a:cs typeface="Times New Roman" panose="02020603050405020304"/>
                        </a:rPr>
                        <a:t>0.9697</a:t>
                      </a:r>
                      <a:endParaRPr lang="en-US" sz="1400" b="1"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b="1" dirty="0">
                          <a:solidFill>
                            <a:srgbClr val="00B050"/>
                          </a:solidFill>
                          <a:latin typeface="Times New Roman" panose="02020603050405020304"/>
                          <a:ea typeface="Times New Roman" panose="02020603050405020304"/>
                          <a:cs typeface="Times New Roman" panose="02020603050405020304"/>
                        </a:rPr>
                        <a:t>0.9294</a:t>
                      </a:r>
                      <a:endParaRPr lang="en-US" sz="1400" b="1"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Quantitative and Qualitative analysis.</a:t>
            </a:r>
          </a:p>
        </p:txBody>
      </p:sp>
      <p:sp>
        <p:nvSpPr>
          <p:cNvPr id="19" name="Text Box 18"/>
          <p:cNvSpPr txBox="1"/>
          <p:nvPr/>
        </p:nvSpPr>
        <p:spPr>
          <a:xfrm>
            <a:off x="1686470" y="5507808"/>
            <a:ext cx="8129270" cy="892552"/>
          </a:xfrm>
          <a:prstGeom prst="rect">
            <a:avLst/>
          </a:prstGeom>
          <a:noFill/>
        </p:spPr>
        <p:txBody>
          <a:bodyPr wrap="square" rtlCol="0" anchor="t">
            <a:spAutoFit/>
          </a:bodyPr>
          <a:lstStyle/>
          <a:p>
            <a:pPr algn="ctr"/>
            <a:r>
              <a:rPr lang="en-IN" altLang="en-US" sz="1600" dirty="0" smtClean="0">
                <a:latin typeface="Times New Roman" pitchFamily="18" charset="0"/>
                <a:cs typeface="Times New Roman" pitchFamily="18" charset="0"/>
                <a:sym typeface="+mn-ea"/>
              </a:rPr>
              <a:t>Table 3. Comparison of  </a:t>
            </a:r>
            <a:r>
              <a:rPr lang="en-IN" altLang="en-US" sz="1600" dirty="0" smtClean="0">
                <a:latin typeface="Times New Roman" pitchFamily="18" charset="0"/>
                <a:cs typeface="Times New Roman" pitchFamily="18" charset="0"/>
                <a:sym typeface="+mn-ea"/>
              </a:rPr>
              <a:t>PWC(</a:t>
            </a:r>
            <a:r>
              <a:rPr lang="en-US" altLang="en-US" sz="1600" dirty="0" smtClean="0">
                <a:latin typeface="Times New Roman" pitchFamily="18" charset="0"/>
                <a:cs typeface="Times New Roman" pitchFamily="18" charset="0"/>
                <a:sym typeface="+mn-ea"/>
              </a:rPr>
              <a:t>percentage of wrong classification</a:t>
            </a:r>
            <a:r>
              <a:rPr lang="en-US" sz="1600" dirty="0" smtClean="0">
                <a:latin typeface="Times New Roman" pitchFamily="18" charset="0"/>
                <a:cs typeface="Times New Roman" pitchFamily="18" charset="0"/>
              </a:rPr>
              <a:t>)</a:t>
            </a:r>
            <a:r>
              <a:rPr lang="en-IN" altLang="en-US" sz="1600" dirty="0" smtClean="0">
                <a:latin typeface="Times New Roman" pitchFamily="18" charset="0"/>
                <a:cs typeface="Times New Roman" pitchFamily="18" charset="0"/>
                <a:sym typeface="+mn-ea"/>
              </a:rPr>
              <a:t> </a:t>
            </a:r>
            <a:r>
              <a:rPr lang="en-IN" altLang="en-US" sz="1600" dirty="0" smtClean="0">
                <a:latin typeface="Times New Roman" pitchFamily="18" charset="0"/>
                <a:cs typeface="Times New Roman" pitchFamily="18" charset="0"/>
                <a:sym typeface="+mn-ea"/>
              </a:rPr>
              <a:t>by our proposed method on different categories of CDnet2014 dataset with other state-of-the-art methods for MOS</a:t>
            </a:r>
            <a:r>
              <a:rPr lang="en-IN" altLang="en-US" dirty="0" smtClean="0">
                <a:latin typeface="Times New Roman" pitchFamily="18" charset="0"/>
                <a:cs typeface="Times New Roman" pitchFamily="18" charset="0"/>
                <a:sym typeface="+mn-ea"/>
              </a:rPr>
              <a:t>. </a:t>
            </a:r>
            <a:r>
              <a:rPr lang="en-IN" altLang="en-US" sz="1600" dirty="0" smtClean="0">
                <a:latin typeface="Times New Roman" pitchFamily="18" charset="0"/>
                <a:cs typeface="Times New Roman" pitchFamily="18" charset="0"/>
                <a:sym typeface="+mn-ea"/>
              </a:rPr>
              <a:t>(Red=best, Green=second best)</a:t>
            </a:r>
            <a:endParaRPr lang="en-US"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nvPr>
        </p:nvGraphicFramePr>
        <p:xfrm>
          <a:off x="1886508" y="1097280"/>
          <a:ext cx="8418984" cy="4227749"/>
        </p:xfrm>
        <a:graphic>
          <a:graphicData uri="http://schemas.openxmlformats.org/drawingml/2006/table">
            <a:tbl>
              <a:tblPr/>
              <a:tblGrid>
                <a:gridCol w="1756200"/>
                <a:gridCol w="1666959"/>
                <a:gridCol w="1666959"/>
                <a:gridCol w="1666959"/>
                <a:gridCol w="1661907"/>
              </a:tblGrid>
              <a:tr h="419041">
                <a:tc>
                  <a:txBody>
                    <a:bodyPr/>
                    <a:lstStyle/>
                    <a:p>
                      <a:pPr marL="0" marR="0" algn="ctr">
                        <a:lnSpc>
                          <a:spcPct val="115000"/>
                        </a:lnSpc>
                        <a:spcBef>
                          <a:spcPts val="0"/>
                        </a:spcBef>
                        <a:spcAft>
                          <a:spcPts val="0"/>
                        </a:spcAft>
                      </a:pPr>
                      <a:r>
                        <a:rPr lang="en-US" sz="1600" b="1" dirty="0">
                          <a:latin typeface="Times New Roman" panose="02020603050405020304"/>
                          <a:ea typeface="Times New Roman" panose="02020603050405020304"/>
                          <a:cs typeface="Times New Roman" panose="02020603050405020304"/>
                        </a:rPr>
                        <a:t>Category</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600" b="1" u="none" dirty="0">
                          <a:solidFill>
                            <a:srgbClr val="000000"/>
                          </a:solidFill>
                          <a:latin typeface="Times New Roman" panose="02020603050405020304"/>
                          <a:ea typeface="Times New Roman" panose="02020603050405020304"/>
                          <a:cs typeface="Times New Roman" panose="02020603050405020304"/>
                        </a:rPr>
                        <a:t>PWS [</a:t>
                      </a:r>
                      <a:r>
                        <a:rPr lang="en-US" sz="1600" b="1" u="none" dirty="0" smtClean="0">
                          <a:solidFill>
                            <a:srgbClr val="000000"/>
                          </a:solidFill>
                          <a:latin typeface="Times New Roman" panose="02020603050405020304"/>
                          <a:ea typeface="Times New Roman" panose="02020603050405020304"/>
                          <a:cs typeface="Times New Roman" panose="02020603050405020304"/>
                        </a:rPr>
                        <a:t>17]</a:t>
                      </a:r>
                      <a:endParaRPr lang="en-US" sz="1400" u="none"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600" b="1" u="none" dirty="0">
                          <a:solidFill>
                            <a:srgbClr val="000000"/>
                          </a:solidFill>
                          <a:latin typeface="Times New Roman" panose="02020603050405020304"/>
                          <a:ea typeface="Times New Roman" panose="02020603050405020304"/>
                          <a:cs typeface="Times New Roman" panose="02020603050405020304"/>
                        </a:rPr>
                        <a:t>DBS </a:t>
                      </a:r>
                      <a:r>
                        <a:rPr lang="en-US" sz="1600" b="1" u="none" dirty="0" smtClean="0">
                          <a:solidFill>
                            <a:srgbClr val="000000"/>
                          </a:solidFill>
                          <a:latin typeface="Times New Roman" panose="02020603050405020304"/>
                          <a:ea typeface="Times New Roman" panose="02020603050405020304"/>
                          <a:cs typeface="Times New Roman" panose="02020603050405020304"/>
                        </a:rPr>
                        <a:t>[18] </a:t>
                      </a:r>
                      <a:endParaRPr lang="en-US" sz="1400" u="none"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600" b="1" u="none" dirty="0" err="1">
                          <a:solidFill>
                            <a:srgbClr val="000000"/>
                          </a:solidFill>
                          <a:latin typeface="Times New Roman" panose="02020603050405020304"/>
                          <a:ea typeface="Times New Roman" panose="02020603050405020304"/>
                          <a:cs typeface="Times New Roman" panose="02020603050405020304"/>
                        </a:rPr>
                        <a:t>FgGAN</a:t>
                      </a:r>
                      <a:r>
                        <a:rPr lang="en-US" sz="1600" b="1" u="none" dirty="0">
                          <a:solidFill>
                            <a:srgbClr val="000000"/>
                          </a:solidFill>
                          <a:latin typeface="Times New Roman" panose="02020603050405020304"/>
                          <a:ea typeface="Times New Roman" panose="02020603050405020304"/>
                          <a:cs typeface="Times New Roman" panose="02020603050405020304"/>
                        </a:rPr>
                        <a:t> [</a:t>
                      </a:r>
                      <a:r>
                        <a:rPr lang="en-US" sz="1600" b="1" u="none" dirty="0" smtClean="0">
                          <a:solidFill>
                            <a:srgbClr val="000000"/>
                          </a:solidFill>
                          <a:latin typeface="Times New Roman" panose="02020603050405020304"/>
                          <a:ea typeface="Times New Roman" panose="02020603050405020304"/>
                          <a:cs typeface="Times New Roman" panose="02020603050405020304"/>
                        </a:rPr>
                        <a:t>16]</a:t>
                      </a:r>
                      <a:endParaRPr lang="en-US" sz="1400" u="none"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Proposed Method</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419041">
                <a:tc>
                  <a:txBody>
                    <a:bodyPr/>
                    <a:lstStyle/>
                    <a:p>
                      <a:pPr marL="0" marR="0" algn="ctr">
                        <a:lnSpc>
                          <a:spcPct val="115000"/>
                        </a:lnSpc>
                        <a:spcBef>
                          <a:spcPts val="0"/>
                        </a:spcBef>
                        <a:spcAft>
                          <a:spcPts val="0"/>
                        </a:spcAft>
                      </a:pPr>
                      <a:r>
                        <a:rPr lang="en-US" sz="1600" b="1" dirty="0">
                          <a:latin typeface="Times New Roman" panose="02020603050405020304"/>
                          <a:ea typeface="Times New Roman" panose="02020603050405020304"/>
                          <a:cs typeface="Times New Roman" panose="02020603050405020304"/>
                        </a:rPr>
                        <a:t>Bad Weather</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latin typeface="Times New Roman" panose="02020603050405020304"/>
                          <a:ea typeface="Times New Roman" panose="02020603050405020304"/>
                          <a:cs typeface="Times New Roman" panose="02020603050405020304"/>
                        </a:rPr>
                        <a:t>0.5319</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0.3784</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0.0619</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0.0561</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904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Baseline</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latin typeface="Times New Roman" panose="02020603050405020304"/>
                          <a:ea typeface="Times New Roman" panose="02020603050405020304"/>
                          <a:cs typeface="Times New Roman" panose="02020603050405020304"/>
                        </a:rPr>
                        <a:t>0.4491</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0000"/>
                          </a:solidFill>
                          <a:latin typeface="Times New Roman" panose="02020603050405020304"/>
                          <a:ea typeface="Times New Roman" panose="02020603050405020304"/>
                          <a:cs typeface="Times New Roman" panose="02020603050405020304"/>
                        </a:rPr>
                        <a:t>0.2424</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0.1807</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0.0296</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904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Camera Jitter</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latin typeface="Times New Roman" panose="02020603050405020304"/>
                          <a:ea typeface="Times New Roman" panose="02020603050405020304"/>
                          <a:cs typeface="Times New Roman" panose="02020603050405020304"/>
                        </a:rPr>
                        <a:t>1.4220</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0000"/>
                          </a:solidFill>
                          <a:latin typeface="Times New Roman" panose="02020603050405020304"/>
                          <a:ea typeface="Times New Roman" panose="02020603050405020304"/>
                          <a:cs typeface="Times New Roman" panose="02020603050405020304"/>
                        </a:rPr>
                        <a:t>0.8994</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0.3806</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0.1527</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41142">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Dynamic Background</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0.2723</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0000"/>
                          </a:solidFill>
                          <a:latin typeface="Times New Roman" panose="02020603050405020304"/>
                          <a:ea typeface="Times New Roman" panose="02020603050405020304"/>
                          <a:cs typeface="Times New Roman" panose="02020603050405020304"/>
                        </a:rPr>
                        <a:t>0.2933</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0.0656</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0.3063</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1839">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Intermittent Object Motion</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2.8371</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0000"/>
                          </a:solidFill>
                          <a:latin typeface="Times New Roman" panose="02020603050405020304"/>
                          <a:ea typeface="Times New Roman" panose="02020603050405020304"/>
                          <a:cs typeface="Times New Roman" panose="02020603050405020304"/>
                        </a:rPr>
                        <a:t>4.4473</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0.4250</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0.1656</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904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Shadow</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latin typeface="Times New Roman" panose="02020603050405020304"/>
                          <a:ea typeface="Times New Roman" panose="02020603050405020304"/>
                          <a:cs typeface="Times New Roman" panose="02020603050405020304"/>
                        </a:rPr>
                        <a:t>1.0230</a:t>
                      </a:r>
                      <a:endParaRPr lang="en-US" sz="14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0.7403</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0.2476</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0.1203</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904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Thermal</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1.4018</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3.5773</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00B050"/>
                          </a:solidFill>
                          <a:latin typeface="Times New Roman" panose="02020603050405020304"/>
                          <a:ea typeface="Times New Roman" panose="02020603050405020304"/>
                          <a:cs typeface="Times New Roman" panose="02020603050405020304"/>
                        </a:rPr>
                        <a:t>0.4956</a:t>
                      </a:r>
                      <a:endParaRPr lang="en-US" sz="1400"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dirty="0">
                          <a:solidFill>
                            <a:srgbClr val="FF0000"/>
                          </a:solidFill>
                          <a:latin typeface="Times New Roman" panose="02020603050405020304"/>
                          <a:ea typeface="Times New Roman" panose="02020603050405020304"/>
                          <a:cs typeface="Times New Roman" panose="02020603050405020304"/>
                        </a:rPr>
                        <a:t>0.0623</a:t>
                      </a:r>
                      <a:endParaRPr lang="en-US" sz="1400"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9041">
                <a:tc>
                  <a:txBody>
                    <a:bodyPr/>
                    <a:lstStyle/>
                    <a:p>
                      <a:pPr marL="0" marR="0" algn="ctr">
                        <a:lnSpc>
                          <a:spcPct val="115000"/>
                        </a:lnSpc>
                        <a:spcBef>
                          <a:spcPts val="0"/>
                        </a:spcBef>
                        <a:spcAft>
                          <a:spcPts val="0"/>
                        </a:spcAft>
                      </a:pPr>
                      <a:r>
                        <a:rPr lang="en-US" sz="1600" b="1">
                          <a:latin typeface="Times New Roman" panose="02020603050405020304"/>
                          <a:ea typeface="Times New Roman" panose="02020603050405020304"/>
                          <a:cs typeface="Times New Roman" panose="02020603050405020304"/>
                        </a:rPr>
                        <a:t>Average</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latin typeface="Times New Roman" panose="02020603050405020304"/>
                          <a:ea typeface="Times New Roman" panose="02020603050405020304"/>
                          <a:cs typeface="Times New Roman" panose="02020603050405020304"/>
                        </a:rPr>
                        <a:t>1.1339</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rPr>
                        <a:t>1.5112</a:t>
                      </a:r>
                      <a:endParaRPr lang="en-US" sz="140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b="1" dirty="0">
                          <a:solidFill>
                            <a:srgbClr val="00B050"/>
                          </a:solidFill>
                          <a:latin typeface="Times New Roman" panose="02020603050405020304"/>
                          <a:ea typeface="Times New Roman" panose="02020603050405020304"/>
                          <a:cs typeface="Times New Roman" panose="02020603050405020304"/>
                        </a:rPr>
                        <a:t>0.2653</a:t>
                      </a:r>
                      <a:endParaRPr lang="en-US" sz="1400" b="1" dirty="0">
                        <a:solidFill>
                          <a:srgbClr val="00B05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600" b="1" dirty="0">
                          <a:solidFill>
                            <a:srgbClr val="FF0000"/>
                          </a:solidFill>
                          <a:latin typeface="Times New Roman" panose="02020603050405020304"/>
                          <a:ea typeface="Times New Roman" panose="02020603050405020304"/>
                          <a:cs typeface="Times New Roman" panose="02020603050405020304"/>
                        </a:rPr>
                        <a:t>0.1275</a:t>
                      </a:r>
                      <a:endParaRPr lang="en-US" sz="1400" b="1" dirty="0">
                        <a:solidFill>
                          <a:srgbClr val="FF0000"/>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latin typeface="Times New Roman" panose="02020603050405020304" pitchFamily="18" charset="0"/>
                <a:cs typeface="Times New Roman" panose="02020603050405020304" pitchFamily="18" charset="0"/>
              </a:rPr>
              <a:t>Quantitative and Qualitative analysis (cont.)</a:t>
            </a:r>
          </a:p>
        </p:txBody>
      </p:sp>
      <p:sp>
        <p:nvSpPr>
          <p:cNvPr id="3" name="Content Placeholder 2"/>
          <p:cNvSpPr>
            <a:spLocks noGrp="1"/>
          </p:cNvSpPr>
          <p:nvPr>
            <p:ph idx="1"/>
          </p:nvPr>
        </p:nvSpPr>
        <p:spPr/>
        <p:txBody>
          <a:bodyPr/>
          <a:lstStyle/>
          <a:p>
            <a:pPr lvl="0" algn="just"/>
            <a:r>
              <a:rPr lang="en-IN" altLang="en-US" sz="2200" dirty="0">
                <a:latin typeface="Times New Roman" panose="02020603050405020304" pitchFamily="18" charset="0"/>
                <a:cs typeface="Times New Roman" panose="02020603050405020304" pitchFamily="18" charset="0"/>
              </a:rPr>
              <a:t>As seen in table 2 our proposed methods beats Chen et al. [8]  by approximately 6 %, </a:t>
            </a:r>
            <a:r>
              <a:rPr lang="en-IN" altLang="en-US" sz="2200" dirty="0" smtClean="0">
                <a:latin typeface="Times New Roman" panose="02020603050405020304" pitchFamily="18" charset="0"/>
                <a:cs typeface="Times New Roman" panose="02020603050405020304" pitchFamily="18" charset="0"/>
              </a:rPr>
              <a:t>PWS [17] by approximately 7% and DBS [18]  by approximately 8% in terms of F-measure.</a:t>
            </a:r>
            <a:endParaRPr lang="en-US" altLang="en-US" sz="2200" dirty="0" smtClean="0">
              <a:latin typeface="Times New Roman" panose="02020603050405020304" pitchFamily="18" charset="0"/>
              <a:cs typeface="Times New Roman" panose="02020603050405020304" pitchFamily="18" charset="0"/>
            </a:endParaRPr>
          </a:p>
          <a:p>
            <a:pPr marL="0" indent="0" algn="just">
              <a:buNone/>
            </a:pPr>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Our trained model is light weight as compared to </a:t>
            </a:r>
            <a:r>
              <a:rPr lang="en-IN" altLang="en-US" sz="2200" dirty="0" err="1">
                <a:latin typeface="Times New Roman" panose="02020603050405020304" pitchFamily="18" charset="0"/>
                <a:cs typeface="Times New Roman" panose="02020603050405020304" pitchFamily="18" charset="0"/>
              </a:rPr>
              <a:t>FgGAN</a:t>
            </a:r>
            <a:r>
              <a:rPr lang="en-IN" altLang="en-US" sz="2200" dirty="0">
                <a:latin typeface="Times New Roman" panose="02020603050405020304" pitchFamily="18" charset="0"/>
                <a:cs typeface="Times New Roman" panose="02020603050405020304" pitchFamily="18" charset="0"/>
              </a:rPr>
              <a:t> still it</a:t>
            </a:r>
            <a:r>
              <a:rPr lang="en-IN" altLang="en-US" sz="2200" dirty="0">
                <a:latin typeface="Times New Roman" panose="02020603050405020304" pitchFamily="18" charset="0"/>
                <a:cs typeface="Times New Roman" panose="02020603050405020304" pitchFamily="18" charset="0"/>
                <a:sym typeface="+mn-ea"/>
              </a:rPr>
              <a:t> achieves comparable result with </a:t>
            </a:r>
            <a:r>
              <a:rPr lang="en-IN" altLang="en-US" sz="2200" dirty="0" err="1">
                <a:latin typeface="Times New Roman" panose="02020603050405020304" pitchFamily="18" charset="0"/>
                <a:cs typeface="Times New Roman" panose="02020603050405020304" pitchFamily="18" charset="0"/>
                <a:sym typeface="+mn-ea"/>
              </a:rPr>
              <a:t>FgGAN</a:t>
            </a:r>
            <a:r>
              <a:rPr lang="en-IN" altLang="en-US" sz="2200" dirty="0">
                <a:latin typeface="Times New Roman" panose="02020603050405020304" pitchFamily="18" charset="0"/>
                <a:cs typeface="Times New Roman" panose="02020603050405020304" pitchFamily="18" charset="0"/>
                <a:sym typeface="+mn-ea"/>
              </a:rPr>
              <a:t> [16].</a:t>
            </a:r>
            <a:endParaRPr lang="en-IN" altLang="en-US" sz="2200" dirty="0">
              <a:latin typeface="Times New Roman" panose="02020603050405020304" pitchFamily="18" charset="0"/>
              <a:cs typeface="Times New Roman" panose="02020603050405020304" pitchFamily="18" charset="0"/>
            </a:endParaRPr>
          </a:p>
          <a:p>
            <a:pPr algn="just"/>
            <a:endParaRPr lang="en-IN" altLang="en-US" sz="2200" dirty="0" smtClean="0">
              <a:latin typeface="Times New Roman" panose="02020603050405020304" pitchFamily="18" charset="0"/>
              <a:cs typeface="Times New Roman" panose="02020603050405020304" pitchFamily="18" charset="0"/>
            </a:endParaRPr>
          </a:p>
          <a:p>
            <a:pPr lvl="0"/>
            <a:r>
              <a:rPr lang="en-IN" altLang="en-US" sz="2200" dirty="0" smtClean="0">
                <a:latin typeface="Times New Roman" panose="02020603050405020304" pitchFamily="18" charset="0"/>
                <a:cs typeface="Times New Roman" panose="02020603050405020304" pitchFamily="18" charset="0"/>
              </a:rPr>
              <a:t>There is no need of post processing in our proposed method. </a:t>
            </a:r>
          </a:p>
          <a:p>
            <a:pPr lvl="0"/>
            <a:endParaRPr lang="en-US" altLang="en-US" sz="2200" dirty="0" smtClean="0">
              <a:latin typeface="Times New Roman" panose="02020603050405020304" pitchFamily="18" charset="0"/>
              <a:cs typeface="Times New Roman" panose="02020603050405020304" pitchFamily="18" charset="0"/>
            </a:endParaRPr>
          </a:p>
          <a:p>
            <a:pPr lvl="0"/>
            <a:r>
              <a:rPr lang="en-IN" altLang="en-US" sz="2200" dirty="0" smtClean="0">
                <a:latin typeface="Times New Roman" panose="02020603050405020304" pitchFamily="18" charset="0"/>
                <a:cs typeface="Times New Roman" panose="02020603050405020304" pitchFamily="18" charset="0"/>
              </a:rPr>
              <a:t>As seen in table 3 our proposed method has the lowest PWC of about 12.75% which is best among all. </a:t>
            </a:r>
            <a:endParaRPr lang="en-US" altLang="en-US" sz="2200" dirty="0" smtClean="0">
              <a:latin typeface="Times New Roman" panose="02020603050405020304" pitchFamily="18" charset="0"/>
              <a:cs typeface="Times New Roman" panose="02020603050405020304" pitchFamily="18" charset="0"/>
            </a:endParaRPr>
          </a:p>
          <a:p>
            <a:pPr algn="just"/>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11680" y="6028055"/>
            <a:ext cx="7799070" cy="829945"/>
          </a:xfrm>
          <a:prstGeom prst="rect">
            <a:avLst/>
          </a:prstGeom>
          <a:noFill/>
        </p:spPr>
        <p:txBody>
          <a:bodyPr wrap="square" rtlCol="0">
            <a:spAutoFit/>
          </a:bodyPr>
          <a:lstStyle/>
          <a:p>
            <a:pPr algn="ctr"/>
            <a:r>
              <a:rPr lang="en-US" sz="1600" dirty="0" smtClean="0">
                <a:latin typeface="Times New Roman" panose="02020603050405020304" pitchFamily="18" charset="0"/>
                <a:ea typeface="Tahoma" panose="020B0604030504040204" pitchFamily="34" charset="0"/>
                <a:cs typeface="Times New Roman" panose="02020603050405020304" pitchFamily="18" charset="0"/>
              </a:rPr>
              <a:t>Figure 1</a:t>
            </a:r>
            <a:r>
              <a:rPr lang="en-IN" altLang="en-US" sz="1600" dirty="0" smtClean="0">
                <a:latin typeface="Times New Roman" panose="02020603050405020304" pitchFamily="18" charset="0"/>
                <a:ea typeface="Tahoma" panose="020B0604030504040204" pitchFamily="34" charset="0"/>
                <a:cs typeface="Times New Roman" panose="02020603050405020304" pitchFamily="18" charset="0"/>
              </a:rPr>
              <a:t>8</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a:t>
            </a:r>
            <a:r>
              <a:rPr lang="en-IN" altLang="en-US" sz="1600" dirty="0" smtClean="0">
                <a:latin typeface="Times New Roman" panose="02020603050405020304" pitchFamily="18" charset="0"/>
                <a:ea typeface="Tahoma" panose="020B0604030504040204" pitchFamily="34" charset="0"/>
                <a:cs typeface="Times New Roman" panose="02020603050405020304" pitchFamily="18" charset="0"/>
              </a:rPr>
              <a:t> s</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hows estimated foreground by our proposed method</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Bad weather and (ii) Dynamic Background (iii) Baseline (iv) </a:t>
            </a:r>
            <a:r>
              <a:rPr lang="en-US" sz="1600" dirty="0" err="1" smtClean="0">
                <a:latin typeface="Times New Roman" panose="02020603050405020304" pitchFamily="18" charset="0"/>
                <a:cs typeface="Times New Roman" panose="02020603050405020304" pitchFamily="18" charset="0"/>
              </a:rPr>
              <a:t>Thermalcategory</a:t>
            </a:r>
            <a:r>
              <a:rPr lang="en-US" sz="1600" dirty="0" smtClean="0">
                <a:latin typeface="Times New Roman" panose="02020603050405020304" pitchFamily="18" charset="0"/>
                <a:cs typeface="Times New Roman" panose="02020603050405020304" pitchFamily="18" charset="0"/>
              </a:rPr>
              <a:t> of CDnet2014 Dataset</a:t>
            </a:r>
            <a:r>
              <a:rPr lang="en-IN" alt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pic>
        <p:nvPicPr>
          <p:cNvPr id="4" name="Picture 3" descr="output.jpg"/>
          <p:cNvPicPr>
            <a:picLocks noChangeAspect="1"/>
          </p:cNvPicPr>
          <p:nvPr/>
        </p:nvPicPr>
        <p:blipFill>
          <a:blip r:embed="rId2"/>
          <a:stretch>
            <a:fillRect/>
          </a:stretch>
        </p:blipFill>
        <p:spPr>
          <a:xfrm>
            <a:off x="3056709" y="0"/>
            <a:ext cx="5747657" cy="59436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Ablation </a:t>
            </a:r>
            <a:r>
              <a:rPr lang="en-IN" altLang="en-US" sz="3200" b="1" dirty="0" smtClean="0">
                <a:latin typeface="Times New Roman" panose="02020603050405020304" pitchFamily="18" charset="0"/>
                <a:cs typeface="Times New Roman" panose="02020603050405020304" pitchFamily="18" charset="0"/>
              </a:rPr>
              <a:t>S</a:t>
            </a:r>
            <a:r>
              <a:rPr lang="en-IN" altLang="en-US" sz="3200" b="1" dirty="0" smtClean="0">
                <a:latin typeface="Times New Roman" panose="02020603050405020304" pitchFamily="18" charset="0"/>
                <a:cs typeface="Times New Roman" panose="02020603050405020304" pitchFamily="18" charset="0"/>
              </a:rPr>
              <a:t>tudies (Our proposed method)</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For deciding the value of </a:t>
            </a:r>
            <a:r>
              <a:rPr lang="en-US" sz="2000" dirty="0" err="1">
                <a:latin typeface="Times New Roman" panose="02020603050405020304" pitchFamily="18" charset="0"/>
                <a:cs typeface="Times New Roman" panose="02020603050405020304" pitchFamily="18" charset="0"/>
              </a:rPr>
              <a:t>hyperparameter</a:t>
            </a:r>
            <a:r>
              <a:rPr lang="en-US" sz="2000" dirty="0">
                <a:latin typeface="Times New Roman" panose="02020603050405020304" pitchFamily="18" charset="0"/>
                <a:cs typeface="Times New Roman" panose="02020603050405020304" pitchFamily="18" charset="0"/>
              </a:rPr>
              <a:t> ‘LAMBDA’ in the generator loss we varied its value from 10 to 300 at certain intervals and calculated the F1-score for dynamic background category. As you can see in table </a:t>
            </a:r>
            <a:r>
              <a:rPr lang="en-IN" altLang="en-US" sz="2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the F1-score increases ‘LAMBDA’ value increases from 10 to 200 , however the F1-score decreases when ‘LAMBDA’ reaches 300. So, we fixed our </a:t>
            </a:r>
            <a:r>
              <a:rPr lang="en-US" sz="2000" dirty="0" err="1">
                <a:latin typeface="Times New Roman" panose="02020603050405020304" pitchFamily="18" charset="0"/>
                <a:cs typeface="Times New Roman" panose="02020603050405020304" pitchFamily="18" charset="0"/>
              </a:rPr>
              <a:t>hyperparameter</a:t>
            </a:r>
            <a:r>
              <a:rPr lang="en-US" sz="2000" dirty="0">
                <a:latin typeface="Times New Roman" panose="02020603050405020304" pitchFamily="18" charset="0"/>
                <a:cs typeface="Times New Roman" panose="02020603050405020304" pitchFamily="18" charset="0"/>
              </a:rPr>
              <a:t> ‘LAMBDA’ value to 200.</a:t>
            </a:r>
          </a:p>
        </p:txBody>
      </p:sp>
      <p:sp>
        <p:nvSpPr>
          <p:cNvPr id="5" name="Text Box 4"/>
          <p:cNvSpPr txBox="1"/>
          <p:nvPr/>
        </p:nvSpPr>
        <p:spPr>
          <a:xfrm>
            <a:off x="6198235" y="4794250"/>
            <a:ext cx="5459095" cy="860425"/>
          </a:xfrm>
          <a:prstGeom prst="rect">
            <a:avLst/>
          </a:prstGeom>
          <a:noFill/>
        </p:spPr>
        <p:txBody>
          <a:bodyPr wrap="square" rtlCol="0" anchor="t">
            <a:spAutoFit/>
          </a:bodyPr>
          <a:lstStyle/>
          <a:p>
            <a:pPr algn="ctr"/>
            <a:r>
              <a:rPr lang="en-IN" altLang="en-US" sz="1600" dirty="0" smtClean="0">
                <a:latin typeface="Times New Roman" panose="02020603050405020304" pitchFamily="18" charset="0"/>
                <a:ea typeface="Tahoma" panose="020B0604030504040204" pitchFamily="34" charset="0"/>
                <a:cs typeface="Times New Roman" panose="02020603050405020304" pitchFamily="18" charset="0"/>
                <a:sym typeface="+mn-ea"/>
              </a:rPr>
              <a:t>Table 4</a:t>
            </a:r>
            <a:r>
              <a:rPr lang="en-US" sz="1600" dirty="0" smtClean="0">
                <a:latin typeface="Times New Roman" panose="02020603050405020304" pitchFamily="18" charset="0"/>
                <a:ea typeface="Tahoma" panose="020B0604030504040204" pitchFamily="34" charset="0"/>
                <a:cs typeface="Times New Roman" panose="02020603050405020304" pitchFamily="18" charset="0"/>
                <a:sym typeface="+mn-ea"/>
              </a:rPr>
              <a:t>.</a:t>
            </a:r>
            <a:r>
              <a:rPr lang="en-IN" altLang="en-US" sz="1600" dirty="0" smtClean="0">
                <a:latin typeface="Times New Roman" panose="02020603050405020304" pitchFamily="18" charset="0"/>
                <a:ea typeface="Tahoma" panose="020B0604030504040204" pitchFamily="34" charset="0"/>
                <a:cs typeface="Times New Roman" panose="02020603050405020304" pitchFamily="18" charset="0"/>
                <a:sym typeface="+mn-ea"/>
              </a:rPr>
              <a:t>  Lambda value and F1-score for Dynamic background category.</a:t>
            </a:r>
            <a:endParaRPr lang="en-IN" altLang="en-US" dirty="0" smtClean="0">
              <a:latin typeface="Times New Roman" panose="02020603050405020304" pitchFamily="18" charset="0"/>
              <a:ea typeface="Tahoma" panose="020B0604030504040204" pitchFamily="34" charset="0"/>
              <a:cs typeface="Times New Roman" panose="02020603050405020304" pitchFamily="18" charset="0"/>
              <a:sym typeface="+mn-ea"/>
            </a:endParaRPr>
          </a:p>
          <a:p>
            <a:pPr algn="ctr"/>
            <a:endParaRPr lang="en-US" dirty="0"/>
          </a:p>
        </p:txBody>
      </p:sp>
      <p:graphicFrame>
        <p:nvGraphicFramePr>
          <p:cNvPr id="8" name="Content Placeholder 7"/>
          <p:cNvGraphicFramePr>
            <a:graphicFrameLocks noGrp="1"/>
          </p:cNvGraphicFramePr>
          <p:nvPr>
            <p:ph sz="half" idx="2"/>
          </p:nvPr>
        </p:nvGraphicFramePr>
        <p:xfrm>
          <a:off x="6197600" y="1397725"/>
          <a:ext cx="5384800" cy="3174275"/>
        </p:xfrm>
        <a:graphic>
          <a:graphicData uri="http://schemas.openxmlformats.org/drawingml/2006/table">
            <a:tbl>
              <a:tblPr/>
              <a:tblGrid>
                <a:gridCol w="2904561"/>
                <a:gridCol w="2480239"/>
              </a:tblGrid>
              <a:tr h="634855">
                <a:tc>
                  <a:txBody>
                    <a:bodyPr/>
                    <a:lstStyle/>
                    <a:p>
                      <a:pPr marL="0" marR="0" algn="ctr">
                        <a:lnSpc>
                          <a:spcPct val="150000"/>
                        </a:lnSpc>
                        <a:spcBef>
                          <a:spcPts val="0"/>
                        </a:spcBef>
                        <a:spcAft>
                          <a:spcPts val="0"/>
                        </a:spcAft>
                      </a:pPr>
                      <a:r>
                        <a:rPr lang="en-IN" sz="1600" b="1" dirty="0">
                          <a:latin typeface="Times New Roman" panose="02020603050405020304"/>
                          <a:ea typeface="Times New Roman" panose="02020603050405020304"/>
                          <a:cs typeface="Times New Roman" panose="02020603050405020304"/>
                        </a:rPr>
                        <a:t>LAMBDA</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50000"/>
                        </a:lnSpc>
                        <a:spcBef>
                          <a:spcPts val="0"/>
                        </a:spcBef>
                        <a:spcAft>
                          <a:spcPts val="0"/>
                        </a:spcAft>
                      </a:pPr>
                      <a:r>
                        <a:rPr lang="en-IN" sz="1600" b="1">
                          <a:latin typeface="Times New Roman" panose="02020603050405020304"/>
                          <a:ea typeface="Times New Roman" panose="02020603050405020304"/>
                          <a:cs typeface="Times New Roman" panose="02020603050405020304"/>
                        </a:rPr>
                        <a:t>F1-score</a:t>
                      </a:r>
                      <a:endParaRPr lang="en-US" sz="140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634855">
                <a:tc>
                  <a:txBody>
                    <a:bodyPr/>
                    <a:lstStyle/>
                    <a:p>
                      <a:pPr marL="0" marR="0" algn="ctr">
                        <a:lnSpc>
                          <a:spcPct val="150000"/>
                        </a:lnSpc>
                        <a:spcBef>
                          <a:spcPts val="0"/>
                        </a:spcBef>
                        <a:spcAft>
                          <a:spcPts val="0"/>
                        </a:spcAft>
                      </a:pPr>
                      <a:r>
                        <a:rPr lang="en-IN" sz="1600" dirty="0">
                          <a:latin typeface="Times New Roman" panose="02020603050405020304"/>
                          <a:ea typeface="Times New Roman" panose="02020603050405020304"/>
                          <a:cs typeface="Times New Roman" panose="02020603050405020304"/>
                        </a:rPr>
                        <a:t>10</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IN" sz="1600">
                          <a:latin typeface="Times New Roman" panose="02020603050405020304"/>
                          <a:ea typeface="Times New Roman" panose="02020603050405020304"/>
                          <a:cs typeface="Times New Roman" panose="02020603050405020304"/>
                        </a:rPr>
                        <a:t>0.758</a:t>
                      </a:r>
                      <a:endParaRPr lang="en-US" sz="140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34855">
                <a:tc>
                  <a:txBody>
                    <a:bodyPr/>
                    <a:lstStyle/>
                    <a:p>
                      <a:pPr marL="0" marR="0" algn="ctr">
                        <a:lnSpc>
                          <a:spcPct val="150000"/>
                        </a:lnSpc>
                        <a:spcBef>
                          <a:spcPts val="0"/>
                        </a:spcBef>
                        <a:spcAft>
                          <a:spcPts val="0"/>
                        </a:spcAft>
                      </a:pPr>
                      <a:r>
                        <a:rPr lang="en-IN" sz="1600" dirty="0">
                          <a:latin typeface="Times New Roman" panose="02020603050405020304"/>
                          <a:ea typeface="Times New Roman" panose="02020603050405020304"/>
                          <a:cs typeface="Times New Roman" panose="02020603050405020304"/>
                        </a:rPr>
                        <a:t>100</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IN" sz="1600" dirty="0">
                          <a:latin typeface="Times New Roman" panose="02020603050405020304"/>
                          <a:ea typeface="Times New Roman" panose="02020603050405020304"/>
                          <a:cs typeface="Times New Roman" panose="02020603050405020304"/>
                        </a:rPr>
                        <a:t>0.790</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34855">
                <a:tc>
                  <a:txBody>
                    <a:bodyPr/>
                    <a:lstStyle/>
                    <a:p>
                      <a:pPr marL="0" marR="0" algn="ctr">
                        <a:lnSpc>
                          <a:spcPct val="150000"/>
                        </a:lnSpc>
                        <a:spcBef>
                          <a:spcPts val="0"/>
                        </a:spcBef>
                        <a:spcAft>
                          <a:spcPts val="0"/>
                        </a:spcAft>
                      </a:pPr>
                      <a:r>
                        <a:rPr lang="en-IN" sz="1600" dirty="0">
                          <a:latin typeface="Times New Roman" panose="02020603050405020304"/>
                          <a:ea typeface="Times New Roman" panose="02020603050405020304"/>
                          <a:cs typeface="Times New Roman" panose="02020603050405020304"/>
                        </a:rPr>
                        <a:t>200</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IN" sz="1600" dirty="0">
                          <a:latin typeface="Times New Roman" panose="02020603050405020304"/>
                          <a:ea typeface="Times New Roman" panose="02020603050405020304"/>
                          <a:cs typeface="Times New Roman" panose="02020603050405020304"/>
                        </a:rPr>
                        <a:t>0.819</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34855">
                <a:tc>
                  <a:txBody>
                    <a:bodyPr/>
                    <a:lstStyle/>
                    <a:p>
                      <a:pPr marL="0" marR="0" algn="ctr">
                        <a:lnSpc>
                          <a:spcPct val="150000"/>
                        </a:lnSpc>
                        <a:spcBef>
                          <a:spcPts val="0"/>
                        </a:spcBef>
                        <a:spcAft>
                          <a:spcPts val="0"/>
                        </a:spcAft>
                      </a:pPr>
                      <a:r>
                        <a:rPr lang="en-IN" sz="1600">
                          <a:latin typeface="Times New Roman" panose="02020603050405020304"/>
                          <a:ea typeface="Times New Roman" panose="02020603050405020304"/>
                          <a:cs typeface="Times New Roman" panose="02020603050405020304"/>
                        </a:rPr>
                        <a:t>300</a:t>
                      </a:r>
                      <a:endParaRPr lang="en-US" sz="140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IN" sz="1600" dirty="0">
                          <a:latin typeface="Times New Roman" panose="02020603050405020304"/>
                          <a:ea typeface="Times New Roman" panose="02020603050405020304"/>
                          <a:cs typeface="Times New Roman" panose="02020603050405020304"/>
                        </a:rPr>
                        <a:t>0.795</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Applications of MOS.</a:t>
            </a:r>
          </a:p>
        </p:txBody>
      </p:sp>
      <p:sp>
        <p:nvSpPr>
          <p:cNvPr id="3" name="Content Placeholder 2"/>
          <p:cNvSpPr>
            <a:spLocks noGrp="1"/>
          </p:cNvSpPr>
          <p:nvPr>
            <p:ph sz="half" idx="1"/>
          </p:nvPr>
        </p:nvSpPr>
        <p:spPr/>
        <p:txBody>
          <a:bodyPr/>
          <a:lstStyle/>
          <a:p>
            <a:r>
              <a:rPr lang="en-IN" altLang="en-US" sz="2200" dirty="0">
                <a:latin typeface="Times New Roman" panose="02020603050405020304" pitchFamily="18" charset="0"/>
                <a:cs typeface="Times New Roman" panose="02020603050405020304" pitchFamily="18" charset="0"/>
              </a:rPr>
              <a:t>Vehicle detection</a:t>
            </a:r>
          </a:p>
        </p:txBody>
      </p:sp>
      <p:pic>
        <p:nvPicPr>
          <p:cNvPr id="5" name="Picture 4" descr="gt001203"/>
          <p:cNvPicPr>
            <a:picLocks noChangeAspect="1"/>
          </p:cNvPicPr>
          <p:nvPr/>
        </p:nvPicPr>
        <p:blipFill>
          <a:blip r:embed="rId2"/>
          <a:stretch>
            <a:fillRect/>
          </a:stretch>
        </p:blipFill>
        <p:spPr>
          <a:xfrm>
            <a:off x="5715635" y="1822450"/>
            <a:ext cx="5866130" cy="3657600"/>
          </a:xfrm>
          <a:prstGeom prst="rect">
            <a:avLst/>
          </a:prstGeom>
        </p:spPr>
      </p:pic>
      <p:pic>
        <p:nvPicPr>
          <p:cNvPr id="6" name="Picture 5" descr="in001203"/>
          <p:cNvPicPr>
            <a:picLocks noChangeAspect="1"/>
          </p:cNvPicPr>
          <p:nvPr/>
        </p:nvPicPr>
        <p:blipFill>
          <a:blip r:embed="rId3"/>
          <a:stretch>
            <a:fillRect/>
          </a:stretch>
        </p:blipFill>
        <p:spPr>
          <a:xfrm>
            <a:off x="229235" y="1822450"/>
            <a:ext cx="5486400" cy="3657600"/>
          </a:xfrm>
          <a:prstGeom prst="rect">
            <a:avLst/>
          </a:prstGeom>
        </p:spPr>
      </p:pic>
      <p:sp>
        <p:nvSpPr>
          <p:cNvPr id="7" name="TextBox 6"/>
          <p:cNvSpPr txBox="1"/>
          <p:nvPr/>
        </p:nvSpPr>
        <p:spPr>
          <a:xfrm>
            <a:off x="4794068" y="5747658"/>
            <a:ext cx="2134687"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Fig 3. </a:t>
            </a:r>
            <a:r>
              <a:rPr lang="en-IN" altLang="en-US" sz="1600" dirty="0" smtClean="0">
                <a:latin typeface="Times New Roman" panose="02020603050405020304" pitchFamily="18" charset="0"/>
                <a:cs typeface="Times New Roman" panose="02020603050405020304" pitchFamily="18" charset="0"/>
              </a:rPr>
              <a:t>Vehicle detection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Ablation Studies </a:t>
            </a:r>
            <a:r>
              <a:rPr lang="en-IN" altLang="en-US" sz="3200" b="1" dirty="0" smtClean="0">
                <a:latin typeface="Times New Roman" panose="02020603050405020304" pitchFamily="18" charset="0"/>
                <a:cs typeface="Times New Roman" panose="02020603050405020304" pitchFamily="18" charset="0"/>
              </a:rPr>
              <a:t>(</a:t>
            </a:r>
            <a:r>
              <a:rPr lang="en-IN" altLang="en-US" sz="3200" b="1" dirty="0" smtClean="0">
                <a:latin typeface="Times New Roman" panose="02020603050405020304" pitchFamily="18" charset="0"/>
                <a:cs typeface="Times New Roman" panose="02020603050405020304" pitchFamily="18" charset="0"/>
              </a:rPr>
              <a:t>Our proposed method</a:t>
            </a:r>
            <a:r>
              <a:rPr lang="en-IN" altLang="en-US" sz="3200" b="1" dirty="0" smtClean="0">
                <a:latin typeface="Times New Roman" panose="02020603050405020304" pitchFamily="18" charset="0"/>
                <a:cs typeface="Times New Roman" panose="02020603050405020304" pitchFamily="18" charset="0"/>
              </a:rPr>
              <a:t>)</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174750"/>
            <a:ext cx="10261600" cy="2293620"/>
          </a:xfrm>
        </p:spPr>
        <p:txBody>
          <a:bodyPr/>
          <a:lstStyle/>
          <a:p>
            <a:pPr algn="just"/>
            <a:r>
              <a:rPr lang="en-US" sz="2200" dirty="0">
                <a:latin typeface="Times New Roman" panose="02020603050405020304" pitchFamily="18" charset="0"/>
                <a:cs typeface="Times New Roman" panose="02020603050405020304" pitchFamily="18" charset="0"/>
              </a:rPr>
              <a:t>For testing the effectiveness of background conditioned input we also performed an experiment (saliency input experiment) wherein we fed background subtracted frames to the pix2pix GAN keeping other conditions the same as our proposed methods and as seen in table </a:t>
            </a:r>
            <a:r>
              <a:rPr lang="en-IN" sz="2200" dirty="0" smtClean="0">
                <a:latin typeface="Times New Roman" panose="02020603050405020304" pitchFamily="18" charset="0"/>
                <a:cs typeface="Times New Roman" panose="02020603050405020304" pitchFamily="18" charset="0"/>
              </a:rPr>
              <a:t>5</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our method beats the saliency input experiment.</a:t>
            </a:r>
          </a:p>
        </p:txBody>
      </p:sp>
      <p:sp>
        <p:nvSpPr>
          <p:cNvPr id="8" name="Text Box 7"/>
          <p:cNvSpPr txBox="1"/>
          <p:nvPr/>
        </p:nvSpPr>
        <p:spPr>
          <a:xfrm>
            <a:off x="1844675" y="4847590"/>
            <a:ext cx="8157210" cy="860425"/>
          </a:xfrm>
          <a:prstGeom prst="rect">
            <a:avLst/>
          </a:prstGeom>
          <a:noFill/>
        </p:spPr>
        <p:txBody>
          <a:bodyPr wrap="square" rtlCol="0" anchor="t">
            <a:spAutoFit/>
          </a:bodyPr>
          <a:lstStyle/>
          <a:p>
            <a:pPr algn="ctr"/>
            <a:r>
              <a:rPr lang="en-IN" altLang="en-US" sz="1600" dirty="0" smtClean="0">
                <a:latin typeface="Times New Roman" panose="02020603050405020304" pitchFamily="18" charset="0"/>
                <a:ea typeface="Tahoma" panose="020B0604030504040204" pitchFamily="34" charset="0"/>
                <a:cs typeface="Times New Roman" panose="02020603050405020304" pitchFamily="18" charset="0"/>
                <a:sym typeface="+mn-ea"/>
              </a:rPr>
              <a:t>Table 5 . F1-Score by Saliency input experiment and Proposed method on Dynamic background category..</a:t>
            </a:r>
            <a:endParaRPr lang="en-IN" altLang="en-US" dirty="0" smtClean="0">
              <a:latin typeface="Times New Roman" panose="02020603050405020304" pitchFamily="18" charset="0"/>
              <a:ea typeface="Tahoma" panose="020B0604030504040204" pitchFamily="34" charset="0"/>
              <a:cs typeface="Times New Roman" panose="02020603050405020304" pitchFamily="18" charset="0"/>
              <a:sym typeface="+mn-ea"/>
            </a:endParaRPr>
          </a:p>
          <a:p>
            <a:pPr algn="ctr"/>
            <a:endParaRPr lang="en-US" dirty="0"/>
          </a:p>
        </p:txBody>
      </p:sp>
      <p:graphicFrame>
        <p:nvGraphicFramePr>
          <p:cNvPr id="9" name="Content Placeholder 8"/>
          <p:cNvGraphicFramePr>
            <a:graphicFrameLocks noGrp="1"/>
          </p:cNvGraphicFramePr>
          <p:nvPr>
            <p:ph sz="half" idx="2"/>
          </p:nvPr>
        </p:nvGraphicFramePr>
        <p:xfrm>
          <a:off x="1965235" y="3122704"/>
          <a:ext cx="7923348" cy="1501546"/>
        </p:xfrm>
        <a:graphic>
          <a:graphicData uri="http://schemas.openxmlformats.org/drawingml/2006/table">
            <a:tbl>
              <a:tblPr/>
              <a:tblGrid>
                <a:gridCol w="2641644"/>
                <a:gridCol w="2641644"/>
                <a:gridCol w="2640060"/>
              </a:tblGrid>
              <a:tr h="750773">
                <a:tc>
                  <a:txBody>
                    <a:bodyPr/>
                    <a:lstStyle/>
                    <a:p>
                      <a:pPr marL="0" marR="0" algn="ctr">
                        <a:lnSpc>
                          <a:spcPct val="150000"/>
                        </a:lnSpc>
                        <a:spcBef>
                          <a:spcPts val="0"/>
                        </a:spcBef>
                        <a:spcAft>
                          <a:spcPts val="0"/>
                        </a:spcAft>
                      </a:pPr>
                      <a:r>
                        <a:rPr lang="en-IN" sz="1600" b="1" dirty="0">
                          <a:latin typeface="Times New Roman" panose="02020603050405020304"/>
                          <a:ea typeface="Times New Roman" panose="02020603050405020304"/>
                          <a:cs typeface="Times New Roman" panose="02020603050405020304"/>
                        </a:rPr>
                        <a:t>Category</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50000"/>
                        </a:lnSpc>
                        <a:spcBef>
                          <a:spcPts val="0"/>
                        </a:spcBef>
                        <a:spcAft>
                          <a:spcPts val="0"/>
                        </a:spcAft>
                      </a:pPr>
                      <a:r>
                        <a:rPr lang="en-IN" sz="1600" b="1" dirty="0">
                          <a:latin typeface="Times New Roman" panose="02020603050405020304"/>
                          <a:ea typeface="Times New Roman" panose="02020603050405020304"/>
                          <a:cs typeface="Times New Roman" panose="02020603050405020304"/>
                        </a:rPr>
                        <a:t>Saliency input experiment</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50000"/>
                        </a:lnSpc>
                        <a:spcBef>
                          <a:spcPts val="0"/>
                        </a:spcBef>
                        <a:spcAft>
                          <a:spcPts val="0"/>
                        </a:spcAft>
                      </a:pPr>
                      <a:r>
                        <a:rPr lang="en-IN" sz="1600" b="1">
                          <a:latin typeface="Times New Roman" panose="02020603050405020304"/>
                          <a:ea typeface="Times New Roman" panose="02020603050405020304"/>
                          <a:cs typeface="Times New Roman" panose="02020603050405020304"/>
                        </a:rPr>
                        <a:t>Proposed method</a:t>
                      </a:r>
                      <a:endParaRPr lang="en-US" sz="140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750773">
                <a:tc>
                  <a:txBody>
                    <a:bodyPr/>
                    <a:lstStyle/>
                    <a:p>
                      <a:pPr marL="0" marR="0" algn="ctr">
                        <a:lnSpc>
                          <a:spcPct val="150000"/>
                        </a:lnSpc>
                        <a:spcBef>
                          <a:spcPts val="0"/>
                        </a:spcBef>
                        <a:spcAft>
                          <a:spcPts val="0"/>
                        </a:spcAft>
                      </a:pPr>
                      <a:r>
                        <a:rPr lang="en-IN" sz="1600" dirty="0">
                          <a:latin typeface="Times New Roman" panose="02020603050405020304"/>
                          <a:ea typeface="Times New Roman" panose="02020603050405020304"/>
                          <a:cs typeface="Times New Roman" panose="02020603050405020304"/>
                        </a:rPr>
                        <a:t>Dynamic background</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IN" sz="1600" dirty="0">
                          <a:latin typeface="Times New Roman" panose="02020603050405020304"/>
                          <a:ea typeface="Times New Roman" panose="02020603050405020304"/>
                          <a:cs typeface="Times New Roman" panose="02020603050405020304"/>
                        </a:rPr>
                        <a:t>0.7170</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IN" sz="1600" dirty="0">
                          <a:latin typeface="Times New Roman" panose="02020603050405020304"/>
                          <a:ea typeface="Times New Roman" panose="02020603050405020304"/>
                          <a:cs typeface="Times New Roman" panose="02020603050405020304"/>
                        </a:rPr>
                        <a:t>0.8190</a:t>
                      </a:r>
                      <a:endParaRPr lang="en-US" sz="1400" dirty="0">
                        <a:latin typeface="Calibri" panose="020F0502020204030204"/>
                        <a:ea typeface="Times New Roman" panose="02020603050405020304"/>
                        <a:cs typeface="Times New Roman" panose="02020603050405020304"/>
                      </a:endParaRPr>
                    </a:p>
                  </a:txBody>
                  <a:tcPr marL="45434" marR="454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sz="half" idx="1"/>
          </p:nvPr>
        </p:nvSpPr>
        <p:spPr>
          <a:xfrm>
            <a:off x="609600" y="2364376"/>
            <a:ext cx="8495211" cy="3763373"/>
          </a:xfrm>
        </p:spPr>
        <p:txBody>
          <a:bodyPr/>
          <a:lstStyle/>
          <a:p>
            <a:pPr algn="just"/>
            <a:r>
              <a:rPr lang="en-US" sz="2200" dirty="0">
                <a:latin typeface="Times New Roman" panose="02020603050405020304" pitchFamily="18" charset="0"/>
                <a:cs typeface="Times New Roman" panose="02020603050405020304" pitchFamily="18" charset="0"/>
              </a:rPr>
              <a:t> From the results </a:t>
            </a:r>
            <a:r>
              <a:rPr lang="en-IN" altLang="en-US" sz="2200" dirty="0">
                <a:latin typeface="Times New Roman" panose="02020603050405020304" pitchFamily="18" charset="0"/>
                <a:cs typeface="Times New Roman" panose="02020603050405020304" pitchFamily="18" charset="0"/>
              </a:rPr>
              <a:t>shown</a:t>
            </a:r>
            <a:r>
              <a:rPr lang="en-US" sz="2200" dirty="0">
                <a:latin typeface="Times New Roman" panose="02020603050405020304" pitchFamily="18" charset="0"/>
                <a:cs typeface="Times New Roman" panose="02020603050405020304" pitchFamily="18" charset="0"/>
              </a:rPr>
              <a:t>, it is clear, that our proposed method shows notable improvements  in terms of F-measure </a:t>
            </a:r>
            <a:r>
              <a:rPr lang="en-IN" altLang="en-US" sz="2200" dirty="0">
                <a:latin typeface="Times New Roman" panose="02020603050405020304" pitchFamily="18" charset="0"/>
                <a:cs typeface="Times New Roman" panose="02020603050405020304" pitchFamily="18" charset="0"/>
              </a:rPr>
              <a:t>and PWC as </a:t>
            </a:r>
            <a:r>
              <a:rPr lang="en-US" sz="2200" dirty="0">
                <a:latin typeface="Times New Roman" panose="02020603050405020304" pitchFamily="18" charset="0"/>
                <a:cs typeface="Times New Roman" panose="02020603050405020304" pitchFamily="18" charset="0"/>
              </a:rPr>
              <a:t>compared to the various state-of-the-art methods for MOS</a:t>
            </a:r>
            <a:r>
              <a:rPr lang="en-IN" altLang="en-US" sz="2200" dirty="0" smtClean="0">
                <a:latin typeface="Times New Roman" panose="02020603050405020304" pitchFamily="18" charset="0"/>
                <a:cs typeface="Times New Roman" panose="02020603050405020304" pitchFamily="18" charset="0"/>
              </a:rPr>
              <a:t>.</a:t>
            </a:r>
          </a:p>
          <a:p>
            <a:pPr algn="just">
              <a:buNone/>
            </a:pPr>
            <a:endParaRPr lang="en-IN" sz="2200" dirty="0" smtClean="0">
              <a:latin typeface="Times New Roman" panose="02020603050405020304" pitchFamily="18" charset="0"/>
              <a:cs typeface="Times New Roman" panose="02020603050405020304" pitchFamily="18" charset="0"/>
            </a:endParaRPr>
          </a:p>
          <a:p>
            <a:pPr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34390" y="0"/>
            <a:ext cx="10522585" cy="7263527"/>
          </a:xfrm>
          <a:prstGeom prst="rect">
            <a:avLst/>
          </a:prstGeom>
          <a:noFill/>
        </p:spPr>
        <p:txBody>
          <a:bodyPr wrap="square" rtlCol="0" anchor="t">
            <a:spAutoFit/>
          </a:bodyPr>
          <a:lstStyle/>
          <a:p>
            <a:pPr algn="ctr"/>
            <a:r>
              <a:rPr lang="en-IN" altLang="en-US" sz="3200" b="1" dirty="0">
                <a:latin typeface="Times New Roman" panose="02020603050405020304" pitchFamily="18" charset="0"/>
                <a:cs typeface="Times New Roman" panose="02020603050405020304" pitchFamily="18" charset="0"/>
              </a:rPr>
              <a:t>References</a:t>
            </a:r>
          </a:p>
          <a:p>
            <a:pPr algn="ctr"/>
            <a:endParaRPr lang="en-US" sz="2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 Y. Wang, P.-M. </a:t>
            </a:r>
            <a:r>
              <a:rPr lang="en-US" dirty="0" err="1">
                <a:latin typeface="Times New Roman" panose="02020603050405020304" pitchFamily="18" charset="0"/>
                <a:cs typeface="Times New Roman" panose="02020603050405020304" pitchFamily="18" charset="0"/>
              </a:rPr>
              <a:t>Jodoin</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Porikli</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Konrad</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Benezeth</a:t>
            </a:r>
            <a:r>
              <a:rPr lang="en-US" dirty="0">
                <a:latin typeface="Times New Roman" panose="02020603050405020304" pitchFamily="18" charset="0"/>
                <a:cs typeface="Times New Roman" panose="02020603050405020304" pitchFamily="18" charset="0"/>
              </a:rPr>
              <a:t>, and P. </a:t>
            </a:r>
            <a:r>
              <a:rPr lang="en-US" dirty="0" err="1">
                <a:latin typeface="Times New Roman" panose="02020603050405020304" pitchFamily="18" charset="0"/>
                <a:cs typeface="Times New Roman" panose="02020603050405020304" pitchFamily="18" charset="0"/>
              </a:rPr>
              <a:t>Ishwar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Cdnet</a:t>
            </a:r>
            <a:r>
              <a:rPr lang="en-US" dirty="0">
                <a:latin typeface="Times New Roman" panose="02020603050405020304" pitchFamily="18" charset="0"/>
                <a:cs typeface="Times New Roman" panose="02020603050405020304" pitchFamily="18" charset="0"/>
              </a:rPr>
              <a:t> 2014: An expanded change detection benchmark dataset. In Proceedings of the IEEE Conference on Computer Vision and Pattern Recognition Workshops, pages 387–394, 2014.</a:t>
            </a:r>
          </a:p>
          <a:p>
            <a:pPr algn="just"/>
            <a:endParaRPr 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[2]</a:t>
            </a:r>
            <a:r>
              <a:rPr lang="en-IN" altLang="en-US" dirty="0">
                <a:latin typeface="Times New Roman" panose="02020603050405020304" pitchFamily="18" charset="0"/>
                <a:cs typeface="Times New Roman" panose="02020603050405020304" pitchFamily="18" charset="0"/>
                <a:sym typeface="+mn-ea"/>
              </a:rPr>
              <a:t> </a:t>
            </a:r>
            <a:r>
              <a:rPr lang="en-IN" altLang="en-US" dirty="0" err="1">
                <a:latin typeface="Times New Roman" panose="02020603050405020304" pitchFamily="18" charset="0"/>
                <a:cs typeface="Times New Roman" panose="02020603050405020304" pitchFamily="18" charset="0"/>
                <a:sym typeface="+mn-ea"/>
              </a:rPr>
              <a:t>isola</a:t>
            </a:r>
            <a:r>
              <a:rPr lang="en-IN" altLang="en-US" dirty="0">
                <a:latin typeface="Times New Roman" panose="02020603050405020304" pitchFamily="18" charset="0"/>
                <a:cs typeface="Times New Roman" panose="02020603050405020304" pitchFamily="18" charset="0"/>
                <a:sym typeface="+mn-ea"/>
              </a:rPr>
              <a:t>, Phillip, et al. "Image-to-image translation with conditional adversarial networks." Proceedings of the IEEE conference on computer vision and pattern recognition. 2017.</a:t>
            </a:r>
            <a:endParaRPr lang="en-IN" altLang="en-US" dirty="0">
              <a:latin typeface="Times New Roman" panose="02020603050405020304" pitchFamily="18" charset="0"/>
              <a:cs typeface="Times New Roman" panose="02020603050405020304" pitchFamily="18" charset="0"/>
            </a:endParaRPr>
          </a:p>
          <a:p>
            <a:pPr algn="just"/>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[3]C.-H. Yeh, C.-Y. Lin, K. Muchtar, H.-E. Lai, and M.-T. Sun. Three-pronged compensation and hysteresis thresholding for moving object detection in real-time video surveillance. IEEE Transactions on Industrial Electronics, 64(6):4945– 4955, 2017.</a:t>
            </a:r>
          </a:p>
          <a:p>
            <a:pPr algn="just"/>
            <a:endParaRPr lang="en-IN" altLang="en-US" dirty="0">
              <a:latin typeface="Times New Roman" panose="02020603050405020304" pitchFamily="18" charset="0"/>
              <a:cs typeface="Times New Roman" panose="02020603050405020304" pitchFamily="18" charset="0"/>
            </a:endParaRPr>
          </a:p>
          <a:p>
            <a:pPr algn="just"/>
            <a:r>
              <a:rPr lang="en-IN" altLang="en-US" dirty="0">
                <a:latin typeface="Times New Roman" panose="02020603050405020304" pitchFamily="18" charset="0"/>
                <a:cs typeface="Times New Roman" panose="02020603050405020304" pitchFamily="18" charset="0"/>
              </a:rPr>
              <a:t>[4]Y. Lin, Y. Tong, Y. Cao, Y. Zhou, and S. Wang. Visual_x0002_attention-based background modeling for detecting infrequently moving objects. IEEE Transactions on Circuits and Systems for Video Technology, 27(6):1208–1221, 2017. </a:t>
            </a:r>
            <a:endParaRPr lang="en-IN" altLang="en-US" dirty="0" smtClean="0">
              <a:latin typeface="Times New Roman" panose="02020603050405020304" pitchFamily="18" charset="0"/>
              <a:cs typeface="Times New Roman" panose="02020603050405020304" pitchFamily="18" charset="0"/>
            </a:endParaRPr>
          </a:p>
          <a:p>
            <a:pPr algn="just"/>
            <a:endParaRPr lang="en-IN" alt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[5]S. Liao, G. Zhao, V. </a:t>
            </a:r>
            <a:r>
              <a:rPr lang="en-IN" altLang="en-US" dirty="0" err="1" smtClean="0">
                <a:latin typeface="Times New Roman" panose="02020603050405020304" pitchFamily="18" charset="0"/>
                <a:cs typeface="Times New Roman" panose="02020603050405020304" pitchFamily="18" charset="0"/>
              </a:rPr>
              <a:t>Kellokumpu</a:t>
            </a:r>
            <a:r>
              <a:rPr lang="en-IN" altLang="en-US" dirty="0" smtClean="0">
                <a:latin typeface="Times New Roman" panose="02020603050405020304" pitchFamily="18" charset="0"/>
                <a:cs typeface="Times New Roman" panose="02020603050405020304" pitchFamily="18" charset="0"/>
              </a:rPr>
              <a:t>, M. </a:t>
            </a:r>
            <a:r>
              <a:rPr lang="en-IN" altLang="en-US" dirty="0" err="1" smtClean="0">
                <a:latin typeface="Times New Roman" panose="02020603050405020304" pitchFamily="18" charset="0"/>
                <a:cs typeface="Times New Roman" panose="02020603050405020304" pitchFamily="18" charset="0"/>
              </a:rPr>
              <a:t>Pietikainen</a:t>
            </a:r>
            <a:r>
              <a:rPr lang="en-IN" altLang="en-US" dirty="0" smtClean="0">
                <a:latin typeface="Times New Roman" panose="02020603050405020304" pitchFamily="18" charset="0"/>
                <a:cs typeface="Times New Roman" panose="02020603050405020304" pitchFamily="18" charset="0"/>
              </a:rPr>
              <a:t>, and S. Z. ¨ Li. </a:t>
            </a:r>
            <a:r>
              <a:rPr lang="en-IN" altLang="en-US" dirty="0" err="1" smtClean="0">
                <a:latin typeface="Times New Roman" panose="02020603050405020304" pitchFamily="18" charset="0"/>
                <a:cs typeface="Times New Roman" panose="02020603050405020304" pitchFamily="18" charset="0"/>
              </a:rPr>
              <a:t>Modeling</a:t>
            </a:r>
            <a:r>
              <a:rPr lang="en-IN" altLang="en-US" dirty="0" smtClean="0">
                <a:latin typeface="Times New Roman" panose="02020603050405020304" pitchFamily="18" charset="0"/>
                <a:cs typeface="Times New Roman" panose="02020603050405020304" pitchFamily="18" charset="0"/>
              </a:rPr>
              <a:t> pixel process with scale invariant local patterns for background subtraction in complex scenes. In Computer Vision and Pattern Recognition (CVPR), 2010 IEEE Conference on, pages 1301–1306. IEEE,2010.\</a:t>
            </a:r>
          </a:p>
          <a:p>
            <a:endParaRPr lang="en-IN" altLang="en-US" dirty="0" smtClean="0">
              <a:latin typeface="Times New Roman" panose="02020603050405020304" pitchFamily="18" charset="0"/>
              <a:cs typeface="Times New Roman" panose="02020603050405020304" pitchFamily="18" charset="0"/>
            </a:endParaRPr>
          </a:p>
          <a:p>
            <a:pPr algn="just"/>
            <a:r>
              <a:rPr lang="en-IN" altLang="en-US" dirty="0" smtClean="0">
                <a:latin typeface="Times New Roman" panose="02020603050405020304" pitchFamily="18" charset="0"/>
                <a:cs typeface="Times New Roman" panose="02020603050405020304" pitchFamily="18" charset="0"/>
              </a:rPr>
              <a:t>[6]L. Yang, J. Li, Y. </a:t>
            </a:r>
            <a:r>
              <a:rPr lang="en-IN" altLang="en-US" dirty="0" err="1" smtClean="0">
                <a:latin typeface="Times New Roman" panose="02020603050405020304" pitchFamily="18" charset="0"/>
                <a:cs typeface="Times New Roman" panose="02020603050405020304" pitchFamily="18" charset="0"/>
              </a:rPr>
              <a:t>Luo</a:t>
            </a:r>
            <a:r>
              <a:rPr lang="en-IN" altLang="en-US" dirty="0" smtClean="0">
                <a:latin typeface="Times New Roman" panose="02020603050405020304" pitchFamily="18" charset="0"/>
                <a:cs typeface="Times New Roman" panose="02020603050405020304" pitchFamily="18" charset="0"/>
              </a:rPr>
              <a:t>, Y. Zhao, H. Cheng, and J. Li. Deep background </a:t>
            </a:r>
            <a:r>
              <a:rPr lang="en-IN" altLang="en-US" dirty="0" err="1" smtClean="0">
                <a:latin typeface="Times New Roman" panose="02020603050405020304" pitchFamily="18" charset="0"/>
                <a:cs typeface="Times New Roman" panose="02020603050405020304" pitchFamily="18" charset="0"/>
              </a:rPr>
              <a:t>modeling</a:t>
            </a:r>
            <a:r>
              <a:rPr lang="en-IN" altLang="en-US" dirty="0" smtClean="0">
                <a:latin typeface="Times New Roman" panose="02020603050405020304" pitchFamily="18" charset="0"/>
                <a:cs typeface="Times New Roman" panose="02020603050405020304" pitchFamily="18" charset="0"/>
              </a:rPr>
              <a:t> using fully </a:t>
            </a:r>
            <a:r>
              <a:rPr lang="en-IN" altLang="en-US" dirty="0" err="1" smtClean="0">
                <a:latin typeface="Times New Roman" panose="02020603050405020304" pitchFamily="18" charset="0"/>
                <a:cs typeface="Times New Roman" panose="02020603050405020304" pitchFamily="18" charset="0"/>
              </a:rPr>
              <a:t>convolutional</a:t>
            </a:r>
            <a:r>
              <a:rPr lang="en-IN" altLang="en-US" dirty="0" smtClean="0">
                <a:latin typeface="Times New Roman" panose="02020603050405020304" pitchFamily="18" charset="0"/>
                <a:cs typeface="Times New Roman" panose="02020603050405020304" pitchFamily="18" charset="0"/>
              </a:rPr>
              <a:t> network. IEEE Transactions on Intelligent Transportation Systems, 19(1):254–262, 2018.</a:t>
            </a:r>
          </a:p>
          <a:p>
            <a:pPr algn="just"/>
            <a:endParaRPr lang="en-IN" altLang="en-US" sz="1600" dirty="0" smtClean="0">
              <a:latin typeface="Times New Roman" panose="02020603050405020304" pitchFamily="18" charset="0"/>
              <a:cs typeface="Times New Roman" panose="02020603050405020304" pitchFamily="18" charset="0"/>
            </a:endParaRPr>
          </a:p>
          <a:p>
            <a:pPr algn="just"/>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3200" b="1">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09600" y="852170"/>
            <a:ext cx="10972800" cy="5822950"/>
          </a:xfrm>
        </p:spPr>
        <p:txBody>
          <a:bodyPr/>
          <a:lstStyle/>
          <a:p>
            <a:pPr marL="0" indent="0" algn="just">
              <a:buNone/>
            </a:pPr>
            <a:endParaRPr lang="en-IN" altLang="en-US" sz="1800" dirty="0">
              <a:latin typeface="Times New Roman" panose="02020603050405020304" pitchFamily="18" charset="0"/>
              <a:cs typeface="Times New Roman" panose="02020603050405020304" pitchFamily="18" charset="0"/>
            </a:endParaRPr>
          </a:p>
          <a:p>
            <a:pPr marL="0" indent="0" algn="just">
              <a:buNone/>
            </a:pPr>
            <a:r>
              <a:rPr lang="en-IN" altLang="en-US" sz="1800" dirty="0">
                <a:latin typeface="Times New Roman" panose="02020603050405020304" pitchFamily="18" charset="0"/>
                <a:cs typeface="Times New Roman" panose="02020603050405020304" pitchFamily="18" charset="0"/>
              </a:rPr>
              <a:t>[7]W. Wang, J. </a:t>
            </a:r>
            <a:r>
              <a:rPr lang="en-IN" altLang="en-US" sz="1800" dirty="0" err="1">
                <a:latin typeface="Times New Roman" panose="02020603050405020304" pitchFamily="18" charset="0"/>
                <a:cs typeface="Times New Roman" panose="02020603050405020304" pitchFamily="18" charset="0"/>
              </a:rPr>
              <a:t>Shen</a:t>
            </a:r>
            <a:r>
              <a:rPr lang="en-IN" altLang="en-US" sz="1800" dirty="0">
                <a:latin typeface="Times New Roman" panose="02020603050405020304" pitchFamily="18" charset="0"/>
                <a:cs typeface="Times New Roman" panose="02020603050405020304" pitchFamily="18" charset="0"/>
              </a:rPr>
              <a:t>, and L. </a:t>
            </a:r>
            <a:r>
              <a:rPr lang="en-IN" altLang="en-US" sz="1800" dirty="0" err="1">
                <a:latin typeface="Times New Roman" panose="02020603050405020304" pitchFamily="18" charset="0"/>
                <a:cs typeface="Times New Roman" panose="02020603050405020304" pitchFamily="18" charset="0"/>
              </a:rPr>
              <a:t>Shao</a:t>
            </a:r>
            <a:r>
              <a:rPr lang="en-IN" altLang="en-US" sz="1800" dirty="0">
                <a:latin typeface="Times New Roman" panose="02020603050405020304" pitchFamily="18" charset="0"/>
                <a:cs typeface="Times New Roman" panose="02020603050405020304" pitchFamily="18" charset="0"/>
              </a:rPr>
              <a:t>. Video salient object detection via fully </a:t>
            </a:r>
            <a:r>
              <a:rPr lang="en-IN" altLang="en-US" sz="1800" dirty="0" err="1">
                <a:latin typeface="Times New Roman" panose="02020603050405020304" pitchFamily="18" charset="0"/>
                <a:cs typeface="Times New Roman" panose="02020603050405020304" pitchFamily="18" charset="0"/>
              </a:rPr>
              <a:t>convolutional</a:t>
            </a:r>
            <a:r>
              <a:rPr lang="en-IN" altLang="en-US" sz="1800" dirty="0">
                <a:latin typeface="Times New Roman" panose="02020603050405020304" pitchFamily="18" charset="0"/>
                <a:cs typeface="Times New Roman" panose="02020603050405020304" pitchFamily="18" charset="0"/>
              </a:rPr>
              <a:t> networks. IEEE Transactions on Image Processing, 27(1):38–49, 2018.</a:t>
            </a:r>
          </a:p>
          <a:p>
            <a:pPr marL="0" indent="0" algn="just">
              <a:buNone/>
            </a:pPr>
            <a:endParaRPr lang="en-IN" altLang="en-US" sz="1800" dirty="0">
              <a:latin typeface="Times New Roman" panose="02020603050405020304" pitchFamily="18" charset="0"/>
              <a:cs typeface="Times New Roman" panose="02020603050405020304" pitchFamily="18" charset="0"/>
            </a:endParaRPr>
          </a:p>
          <a:p>
            <a:pPr marL="0" indent="0" algn="just">
              <a:buNone/>
            </a:pPr>
            <a:r>
              <a:rPr lang="en-IN" altLang="en-US" sz="1800" dirty="0">
                <a:latin typeface="Times New Roman" panose="02020603050405020304" pitchFamily="18" charset="0"/>
                <a:cs typeface="Times New Roman" panose="02020603050405020304" pitchFamily="18" charset="0"/>
              </a:rPr>
              <a:t>[8]Y. Chen, J. Wang, B. Zhu, M. Tang, and H. Lu. Pixel-wise deep sequence learning for moving object detection. IEEE Transactions on Circuits and Systems for Video Technology, 2017</a:t>
            </a:r>
            <a:r>
              <a:rPr lang="en-IN" altLang="en-US" sz="1800" dirty="0" smtClean="0">
                <a:latin typeface="Times New Roman" panose="02020603050405020304" pitchFamily="18" charset="0"/>
                <a:cs typeface="Times New Roman" panose="02020603050405020304" pitchFamily="18" charset="0"/>
              </a:rPr>
              <a:t>.</a:t>
            </a:r>
          </a:p>
          <a:p>
            <a:pPr marL="0" indent="0" algn="just">
              <a:buNone/>
            </a:pPr>
            <a:endParaRPr lang="en-IN" altLang="en-US" sz="1800" dirty="0" smtClean="0">
              <a:latin typeface="Times New Roman" panose="02020603050405020304" pitchFamily="18" charset="0"/>
              <a:cs typeface="Times New Roman" panose="02020603050405020304" pitchFamily="18" charset="0"/>
            </a:endParaRPr>
          </a:p>
          <a:p>
            <a:pPr marL="0" indent="0" algn="just">
              <a:buNone/>
            </a:pPr>
            <a:r>
              <a:rPr lang="en-IN" altLang="en-US" sz="1800" dirty="0" smtClean="0">
                <a:latin typeface="Times New Roman" panose="02020603050405020304" pitchFamily="18" charset="0"/>
                <a:cs typeface="Times New Roman" panose="02020603050405020304" pitchFamily="18" charset="0"/>
              </a:rPr>
              <a:t>[9]</a:t>
            </a:r>
            <a:r>
              <a:rPr lang="en-US" sz="1800" dirty="0" smtClean="0">
                <a:latin typeface="Times New Roman" panose="02020603050405020304" pitchFamily="18" charset="0"/>
                <a:cs typeface="Times New Roman" panose="02020603050405020304" pitchFamily="18" charset="0"/>
              </a:rPr>
              <a:t> S. Jiang and X. Lu. </a:t>
            </a:r>
            <a:r>
              <a:rPr lang="en-US" sz="1800" dirty="0" err="1" smtClean="0">
                <a:latin typeface="Times New Roman" panose="02020603050405020304" pitchFamily="18" charset="0"/>
                <a:cs typeface="Times New Roman" panose="02020603050405020304" pitchFamily="18" charset="0"/>
              </a:rPr>
              <a:t>Wesambe</a:t>
            </a:r>
            <a:r>
              <a:rPr lang="en-US" sz="1800" dirty="0" smtClean="0">
                <a:latin typeface="Times New Roman" panose="02020603050405020304" pitchFamily="18" charset="0"/>
                <a:cs typeface="Times New Roman" panose="02020603050405020304" pitchFamily="18" charset="0"/>
              </a:rPr>
              <a:t>: A weight-sample-based method for background subtraction. </a:t>
            </a:r>
            <a:r>
              <a:rPr lang="en-US" sz="1800" i="1" dirty="0" smtClean="0">
                <a:latin typeface="Times New Roman" panose="02020603050405020304" pitchFamily="18" charset="0"/>
                <a:cs typeface="Times New Roman" panose="02020603050405020304" pitchFamily="18" charset="0"/>
              </a:rPr>
              <a:t>IEEE Transactions on Circuits and Systems for Video Technology</a:t>
            </a:r>
            <a:r>
              <a:rPr lang="en-US" sz="1800" dirty="0" smtClean="0">
                <a:latin typeface="Times New Roman" panose="02020603050405020304" pitchFamily="18" charset="0"/>
                <a:cs typeface="Times New Roman" panose="02020603050405020304" pitchFamily="18" charset="0"/>
              </a:rPr>
              <a:t>, 28(9):2105–2115, 2018.</a:t>
            </a:r>
          </a:p>
          <a:p>
            <a:pPr marL="0" indent="0" algn="just">
              <a:buNone/>
            </a:pPr>
            <a:endParaRPr lang="en-IN" altLang="en-US" sz="1800" dirty="0" smtClean="0">
              <a:latin typeface="Times New Roman" panose="02020603050405020304" pitchFamily="18" charset="0"/>
              <a:cs typeface="Times New Roman" panose="02020603050405020304" pitchFamily="18" charset="0"/>
            </a:endParaRPr>
          </a:p>
          <a:p>
            <a:pPr marL="0" indent="0" algn="just">
              <a:buNone/>
            </a:pPr>
            <a:r>
              <a:rPr lang="en-IN" altLang="en-US" sz="1800" dirty="0" smtClean="0">
                <a:latin typeface="Times New Roman" panose="02020603050405020304" pitchFamily="18" charset="0"/>
                <a:cs typeface="Times New Roman" panose="02020603050405020304" pitchFamily="18" charset="0"/>
              </a:rPr>
              <a:t>[10]</a:t>
            </a:r>
            <a:r>
              <a:rPr lang="en-US" sz="1800" dirty="0" smtClean="0">
                <a:latin typeface="Times New Roman" panose="02020603050405020304" pitchFamily="18" charset="0"/>
                <a:cs typeface="Times New Roman" panose="02020603050405020304" pitchFamily="18" charset="0"/>
              </a:rPr>
              <a:t> Liang D, Hashimoto M, Iwata K, Zhao X, et al (2015) Co-occurrence probability-based pixel pairs background model for robust object detection in dynamic scenes. Pattern Recognition 48(4):1374-1390</a:t>
            </a:r>
            <a:r>
              <a:rPr lang="en-IN" altLang="en-US" sz="1800" dirty="0" smtClean="0">
                <a:latin typeface="Times New Roman" panose="02020603050405020304" pitchFamily="18" charset="0"/>
                <a:cs typeface="Times New Roman" panose="02020603050405020304" pitchFamily="18" charset="0"/>
              </a:rPr>
              <a:t>.</a:t>
            </a:r>
          </a:p>
          <a:p>
            <a:pPr marL="0" indent="0" algn="just">
              <a:buNone/>
            </a:pPr>
            <a:endParaRPr lang="en-IN" altLang="en-US" sz="1800" dirty="0" smtClean="0">
              <a:latin typeface="Times New Roman" panose="02020603050405020304" pitchFamily="18" charset="0"/>
              <a:cs typeface="Times New Roman" panose="02020603050405020304" pitchFamily="18" charset="0"/>
            </a:endParaRPr>
          </a:p>
          <a:p>
            <a:pPr marL="0" indent="0" algn="just">
              <a:buNone/>
            </a:pPr>
            <a:r>
              <a:rPr lang="en-IN" altLang="en-US" sz="1800" dirty="0" smtClean="0">
                <a:latin typeface="Times New Roman" panose="02020603050405020304" pitchFamily="18" charset="0"/>
                <a:cs typeface="Times New Roman" panose="02020603050405020304" pitchFamily="18" charset="0"/>
              </a:rPr>
              <a:t>[11]</a:t>
            </a:r>
            <a:r>
              <a:rPr lang="en-US" sz="1800" dirty="0" smtClean="0">
                <a:latin typeface="Times New Roman" panose="02020603050405020304" pitchFamily="18" charset="0"/>
                <a:cs typeface="Times New Roman" panose="02020603050405020304" pitchFamily="18" charset="0"/>
              </a:rPr>
              <a:t> Lu X (2014) A </a:t>
            </a:r>
            <a:r>
              <a:rPr lang="en-US" sz="1800" dirty="0" err="1" smtClean="0">
                <a:latin typeface="Times New Roman" panose="02020603050405020304" pitchFamily="18" charset="0"/>
                <a:cs typeface="Times New Roman" panose="02020603050405020304" pitchFamily="18" charset="0"/>
              </a:rPr>
              <a:t>multiscale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spatio</a:t>
            </a:r>
            <a:r>
              <a:rPr lang="en-US" sz="1800" dirty="0" smtClean="0">
                <a:latin typeface="Times New Roman" panose="02020603050405020304" pitchFamily="18" charset="0"/>
                <a:cs typeface="Times New Roman" panose="02020603050405020304" pitchFamily="18" charset="0"/>
              </a:rPr>
              <a:t>-temporal background model for motion detection. In: Image Processing (ICIP), 2014 IEEE International Conference on, IEEE, pp 3268-3271</a:t>
            </a:r>
            <a:r>
              <a:rPr lang="en-IN" altLang="en-US" sz="1800" dirty="0" smtClean="0">
                <a:latin typeface="Times New Roman" panose="02020603050405020304" pitchFamily="18" charset="0"/>
                <a:cs typeface="Times New Roman" panose="02020603050405020304" pitchFamily="18" charset="0"/>
              </a:rPr>
              <a:t>.</a:t>
            </a:r>
          </a:p>
          <a:p>
            <a:pPr marL="0" indent="0" algn="just">
              <a:buNone/>
            </a:pPr>
            <a:endParaRPr lang="en-IN" altLang="en-US" sz="1800" dirty="0" smtClean="0">
              <a:latin typeface="Times New Roman" panose="02020603050405020304" pitchFamily="18" charset="0"/>
              <a:cs typeface="Times New Roman" panose="02020603050405020304" pitchFamily="18" charset="0"/>
            </a:endParaRPr>
          </a:p>
          <a:p>
            <a:pPr marL="0" indent="0" algn="just">
              <a:buNone/>
            </a:pPr>
            <a:r>
              <a:rPr lang="en-IN" altLang="en-US" sz="1800" dirty="0" smtClean="0">
                <a:latin typeface="Times New Roman" panose="02020603050405020304" pitchFamily="18" charset="0"/>
                <a:cs typeface="Times New Roman" panose="02020603050405020304" pitchFamily="18" charset="0"/>
              </a:rPr>
              <a:t>[12]</a:t>
            </a:r>
            <a:r>
              <a:rPr lang="en-IN" altLang="en-US" sz="1800" dirty="0" err="1" smtClean="0">
                <a:latin typeface="Times New Roman" panose="02020603050405020304" pitchFamily="18" charset="0"/>
                <a:cs typeface="Times New Roman" panose="02020603050405020304" pitchFamily="18" charset="0"/>
              </a:rPr>
              <a:t>Goodfellow</a:t>
            </a:r>
            <a:r>
              <a:rPr lang="en-IN" altLang="en-US" sz="1800" dirty="0" smtClean="0">
                <a:latin typeface="Times New Roman" panose="02020603050405020304" pitchFamily="18" charset="0"/>
                <a:cs typeface="Times New Roman" panose="02020603050405020304" pitchFamily="18" charset="0"/>
              </a:rPr>
              <a:t>, I., </a:t>
            </a:r>
            <a:r>
              <a:rPr lang="en-IN" altLang="en-US" sz="1800" dirty="0" err="1" smtClean="0">
                <a:latin typeface="Times New Roman" panose="02020603050405020304" pitchFamily="18" charset="0"/>
                <a:cs typeface="Times New Roman" panose="02020603050405020304" pitchFamily="18" charset="0"/>
              </a:rPr>
              <a:t>Pouget-Abadie</a:t>
            </a:r>
            <a:r>
              <a:rPr lang="en-IN" altLang="en-US" sz="1800" dirty="0" smtClean="0">
                <a:latin typeface="Times New Roman" panose="02020603050405020304" pitchFamily="18" charset="0"/>
                <a:cs typeface="Times New Roman" panose="02020603050405020304" pitchFamily="18" charset="0"/>
              </a:rPr>
              <a:t>, J., </a:t>
            </a:r>
            <a:r>
              <a:rPr lang="en-IN" altLang="en-US" sz="1800" dirty="0" err="1" smtClean="0">
                <a:latin typeface="Times New Roman" panose="02020603050405020304" pitchFamily="18" charset="0"/>
                <a:cs typeface="Times New Roman" panose="02020603050405020304" pitchFamily="18" charset="0"/>
              </a:rPr>
              <a:t>Mirza</a:t>
            </a:r>
            <a:r>
              <a:rPr lang="en-IN" altLang="en-US" sz="1800" dirty="0" smtClean="0">
                <a:latin typeface="Times New Roman" panose="02020603050405020304" pitchFamily="18" charset="0"/>
                <a:cs typeface="Times New Roman" panose="02020603050405020304" pitchFamily="18" charset="0"/>
              </a:rPr>
              <a:t>, M., </a:t>
            </a:r>
            <a:r>
              <a:rPr lang="en-IN" altLang="en-US" sz="1800" dirty="0" err="1" smtClean="0">
                <a:latin typeface="Times New Roman" panose="02020603050405020304" pitchFamily="18" charset="0"/>
                <a:cs typeface="Times New Roman" panose="02020603050405020304" pitchFamily="18" charset="0"/>
              </a:rPr>
              <a:t>Xu</a:t>
            </a:r>
            <a:r>
              <a:rPr lang="en-IN" altLang="en-US" sz="1800" dirty="0" smtClean="0">
                <a:latin typeface="Times New Roman" panose="02020603050405020304" pitchFamily="18" charset="0"/>
                <a:cs typeface="Times New Roman" panose="02020603050405020304" pitchFamily="18" charset="0"/>
              </a:rPr>
              <a:t>, B., </a:t>
            </a:r>
            <a:r>
              <a:rPr lang="en-IN" altLang="en-US" sz="1800" dirty="0" err="1" smtClean="0">
                <a:latin typeface="Times New Roman" panose="02020603050405020304" pitchFamily="18" charset="0"/>
                <a:cs typeface="Times New Roman" panose="02020603050405020304" pitchFamily="18" charset="0"/>
              </a:rPr>
              <a:t>Warde</a:t>
            </a:r>
            <a:r>
              <a:rPr lang="en-IN" altLang="en-US" sz="1800" dirty="0" smtClean="0">
                <a:latin typeface="Times New Roman" panose="02020603050405020304" pitchFamily="18" charset="0"/>
                <a:cs typeface="Times New Roman" panose="02020603050405020304" pitchFamily="18" charset="0"/>
              </a:rPr>
              <a:t>-Farley, D., </a:t>
            </a:r>
            <a:r>
              <a:rPr lang="en-IN" altLang="en-US" sz="1800" dirty="0" err="1" smtClean="0">
                <a:latin typeface="Times New Roman" panose="02020603050405020304" pitchFamily="18" charset="0"/>
                <a:cs typeface="Times New Roman" panose="02020603050405020304" pitchFamily="18" charset="0"/>
              </a:rPr>
              <a:t>Ozair</a:t>
            </a:r>
            <a:r>
              <a:rPr lang="en-IN" altLang="en-US" sz="1800" dirty="0" smtClean="0">
                <a:latin typeface="Times New Roman" panose="02020603050405020304" pitchFamily="18" charset="0"/>
                <a:cs typeface="Times New Roman" panose="02020603050405020304" pitchFamily="18" charset="0"/>
              </a:rPr>
              <a:t>, S., </a:t>
            </a:r>
            <a:r>
              <a:rPr lang="en-IN" altLang="en-US" sz="1800" dirty="0" err="1" smtClean="0">
                <a:latin typeface="Times New Roman" panose="02020603050405020304" pitchFamily="18" charset="0"/>
                <a:cs typeface="Times New Roman" panose="02020603050405020304" pitchFamily="18" charset="0"/>
              </a:rPr>
              <a:t>Courville</a:t>
            </a:r>
            <a:r>
              <a:rPr lang="en-IN" altLang="en-US" sz="1800" dirty="0" smtClean="0">
                <a:latin typeface="Times New Roman" panose="02020603050405020304" pitchFamily="18" charset="0"/>
                <a:cs typeface="Times New Roman" panose="02020603050405020304" pitchFamily="18" charset="0"/>
              </a:rPr>
              <a:t>, A. and </a:t>
            </a:r>
            <a:r>
              <a:rPr lang="en-IN" altLang="en-US" sz="1800" dirty="0" err="1" smtClean="0">
                <a:latin typeface="Times New Roman" panose="02020603050405020304" pitchFamily="18" charset="0"/>
                <a:cs typeface="Times New Roman" panose="02020603050405020304" pitchFamily="18" charset="0"/>
              </a:rPr>
              <a:t>Bengio</a:t>
            </a:r>
            <a:r>
              <a:rPr lang="en-IN" altLang="en-US" sz="1800" dirty="0" smtClean="0">
                <a:latin typeface="Times New Roman" panose="02020603050405020304" pitchFamily="18" charset="0"/>
                <a:cs typeface="Times New Roman" panose="02020603050405020304" pitchFamily="18" charset="0"/>
              </a:rPr>
              <a:t>, Y., 2014. Generative adversarial nets. In Advances in neural information processing systems (pp.2672-2680).</a:t>
            </a:r>
          </a:p>
          <a:p>
            <a:pPr marL="0" indent="0" algn="just">
              <a:buNone/>
            </a:pPr>
            <a:endParaRPr lang="en-IN" altLang="en-US" sz="1800" dirty="0" smtClean="0">
              <a:latin typeface="Times New Roman" panose="02020603050405020304" pitchFamily="18" charset="0"/>
              <a:cs typeface="Times New Roman" panose="02020603050405020304" pitchFamily="18" charset="0"/>
            </a:endParaRPr>
          </a:p>
          <a:p>
            <a:pPr marL="0" indent="0" algn="just">
              <a:buNone/>
            </a:pPr>
            <a:endParaRPr lang="en-IN"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3200" b="1">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09600" y="444137"/>
            <a:ext cx="10972800" cy="5683613"/>
          </a:xfrm>
        </p:spPr>
        <p:txBody>
          <a:bodyPr/>
          <a:lstStyle/>
          <a:p>
            <a:pPr marL="0" indent="0">
              <a:buNone/>
            </a:pPr>
            <a:endParaRPr lang="en-IN"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[13] https://pathmind.com/wiki/generative-adversarial-network-gan.</a:t>
            </a:r>
          </a:p>
          <a:p>
            <a:pPr marL="0" indent="0">
              <a:buNone/>
            </a:pPr>
            <a:endParaRPr lang="en-IN"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[14]</a:t>
            </a:r>
            <a:r>
              <a:rPr lang="en-IN" altLang="en-US" sz="1800" dirty="0" err="1">
                <a:latin typeface="Times New Roman" panose="02020603050405020304" pitchFamily="18" charset="0"/>
                <a:cs typeface="Times New Roman" panose="02020603050405020304" pitchFamily="18" charset="0"/>
              </a:rPr>
              <a:t>isola</a:t>
            </a:r>
            <a:r>
              <a:rPr lang="en-IN" altLang="en-US" sz="1800" dirty="0">
                <a:latin typeface="Times New Roman" panose="02020603050405020304" pitchFamily="18" charset="0"/>
                <a:cs typeface="Times New Roman" panose="02020603050405020304" pitchFamily="18" charset="0"/>
              </a:rPr>
              <a:t>, Phillip, et al. "Image-to-image translation with conditional adversarial networks." Proceedings of the IEEE conference on computer vision and pattern recognition. 2017.</a:t>
            </a:r>
          </a:p>
          <a:p>
            <a:pPr marL="0" indent="0">
              <a:buNone/>
            </a:pPr>
            <a:endParaRPr lang="en-IN" altLang="en-US" sz="1800" dirty="0">
              <a:latin typeface="Times New Roman" panose="02020603050405020304" pitchFamily="18" charset="0"/>
              <a:cs typeface="Times New Roman" panose="02020603050405020304" pitchFamily="18" charset="0"/>
            </a:endParaRPr>
          </a:p>
          <a:p>
            <a:pPr marL="0" indent="0" algn="just">
              <a:buNone/>
            </a:pPr>
            <a:r>
              <a:rPr lang="en-IN" altLang="en-US" sz="1800" dirty="0">
                <a:latin typeface="Times New Roman" panose="02020603050405020304" pitchFamily="18" charset="0"/>
                <a:cs typeface="Times New Roman" panose="02020603050405020304" pitchFamily="18" charset="0"/>
              </a:rPr>
              <a:t>[15]Sultana, Maryam, et al. "Unsupervised deep context prediction for background estimation and foreground segmentation." Machine Vision and Applications 30.3 (2019): 375-395.</a:t>
            </a:r>
          </a:p>
          <a:p>
            <a:pPr marL="0" indent="0" algn="just">
              <a:buNone/>
            </a:pPr>
            <a:endParaRPr lang="en-IN" altLang="en-US" sz="1800" dirty="0">
              <a:latin typeface="Times New Roman" panose="02020603050405020304" pitchFamily="18" charset="0"/>
              <a:cs typeface="Times New Roman" panose="02020603050405020304" pitchFamily="18" charset="0"/>
            </a:endParaRPr>
          </a:p>
          <a:p>
            <a:pPr marL="0" indent="0" algn="just">
              <a:buNone/>
            </a:pPr>
            <a:r>
              <a:rPr lang="en-IN" altLang="en-US" sz="1800" dirty="0">
                <a:latin typeface="Times New Roman" panose="02020603050405020304" pitchFamily="18" charset="0"/>
                <a:cs typeface="Times New Roman" panose="02020603050405020304" pitchFamily="18" charset="0"/>
              </a:rPr>
              <a:t>[16]Patil, Prashant, and Subrahmanyam Murala. "Fggan: A cascaded unpaired learning for background estimation and foreground segmentation." 2019 IEEE Winter Conference on Applications of Computer Vision (WACV). IEEE, 2019</a:t>
            </a:r>
            <a:r>
              <a:rPr lang="en-IN" altLang="en-US" sz="1800" dirty="0" smtClean="0">
                <a:latin typeface="Times New Roman" panose="02020603050405020304" pitchFamily="18" charset="0"/>
                <a:cs typeface="Times New Roman" panose="02020603050405020304" pitchFamily="18" charset="0"/>
              </a:rPr>
              <a:t>.</a:t>
            </a:r>
          </a:p>
          <a:p>
            <a:pPr marL="0" indent="0" algn="just">
              <a:buNone/>
            </a:pPr>
            <a:endParaRPr lang="en-IN" altLang="en-US" sz="1800" dirty="0" smtClean="0">
              <a:latin typeface="Times New Roman" panose="02020603050405020304" pitchFamily="18" charset="0"/>
              <a:cs typeface="Times New Roman" panose="02020603050405020304" pitchFamily="18" charset="0"/>
            </a:endParaRPr>
          </a:p>
          <a:p>
            <a:pPr lvl="0">
              <a:buNone/>
            </a:pPr>
            <a:r>
              <a:rPr lang="en-US" altLang="en-US" sz="1800" dirty="0" smtClean="0">
                <a:latin typeface="Times New Roman" panose="02020603050405020304" pitchFamily="18" charset="0"/>
                <a:cs typeface="Times New Roman" panose="02020603050405020304" pitchFamily="18" charset="0"/>
              </a:rPr>
              <a:t>[17]  P.-L. St-Charles, G.-A. </a:t>
            </a:r>
            <a:r>
              <a:rPr lang="en-US" altLang="en-US" sz="1800" dirty="0" err="1" smtClean="0">
                <a:latin typeface="Times New Roman" panose="02020603050405020304" pitchFamily="18" charset="0"/>
                <a:cs typeface="Times New Roman" panose="02020603050405020304" pitchFamily="18" charset="0"/>
              </a:rPr>
              <a:t>Bilodeau</a:t>
            </a:r>
            <a:r>
              <a:rPr lang="en-US" altLang="en-US" sz="1800" dirty="0" smtClean="0">
                <a:latin typeface="Times New Roman" panose="02020603050405020304" pitchFamily="18" charset="0"/>
                <a:cs typeface="Times New Roman" panose="02020603050405020304" pitchFamily="18" charset="0"/>
              </a:rPr>
              <a:t>, and R. </a:t>
            </a:r>
            <a:r>
              <a:rPr lang="en-US" altLang="en-US" sz="1800" dirty="0" err="1" smtClean="0">
                <a:latin typeface="Times New Roman" panose="02020603050405020304" pitchFamily="18" charset="0"/>
                <a:cs typeface="Times New Roman" panose="02020603050405020304" pitchFamily="18" charset="0"/>
              </a:rPr>
              <a:t>Bergevin</a:t>
            </a:r>
            <a:r>
              <a:rPr lang="en-US" altLang="en-US" sz="1800" dirty="0" smtClean="0">
                <a:latin typeface="Times New Roman" panose="02020603050405020304" pitchFamily="18" charset="0"/>
                <a:cs typeface="Times New Roman" panose="02020603050405020304" pitchFamily="18" charset="0"/>
              </a:rPr>
              <a:t>. A </a:t>
            </a:r>
            <a:r>
              <a:rPr lang="en-US" altLang="en-US" sz="1800" dirty="0" err="1" smtClean="0">
                <a:latin typeface="Times New Roman" panose="02020603050405020304" pitchFamily="18" charset="0"/>
                <a:cs typeface="Times New Roman" panose="02020603050405020304" pitchFamily="18" charset="0"/>
              </a:rPr>
              <a:t>selfadjusting</a:t>
            </a:r>
            <a:r>
              <a:rPr lang="en-US" altLang="en-US" sz="1800" dirty="0" smtClean="0">
                <a:latin typeface="Times New Roman" panose="02020603050405020304" pitchFamily="18" charset="0"/>
                <a:cs typeface="Times New Roman" panose="02020603050405020304" pitchFamily="18" charset="0"/>
              </a:rPr>
              <a:t> approach to change detection based on </a:t>
            </a:r>
          </a:p>
          <a:p>
            <a:pPr lvl="0">
              <a:buNone/>
            </a:pPr>
            <a:r>
              <a:rPr lang="en-US" altLang="en-US" sz="1800" dirty="0" smtClean="0">
                <a:latin typeface="Times New Roman" panose="02020603050405020304" pitchFamily="18" charset="0"/>
                <a:cs typeface="Times New Roman" panose="02020603050405020304" pitchFamily="18" charset="0"/>
              </a:rPr>
              <a:t>background word consensus. In 2015 IEEE Winter Conference on Applications of Computer Vision (WACV), pages </a:t>
            </a:r>
          </a:p>
          <a:p>
            <a:pPr lvl="0">
              <a:buNone/>
            </a:pPr>
            <a:r>
              <a:rPr lang="en-US" altLang="en-US" sz="1800" dirty="0" smtClean="0">
                <a:latin typeface="Times New Roman" panose="02020603050405020304" pitchFamily="18" charset="0"/>
                <a:cs typeface="Times New Roman" panose="02020603050405020304" pitchFamily="18" charset="0"/>
              </a:rPr>
              <a:t>990–997. IEEE, 2015</a:t>
            </a:r>
          </a:p>
          <a:p>
            <a:pPr lvl="0">
              <a:buNone/>
            </a:pPr>
            <a:endParaRPr lang="en-US" altLang="en-US" sz="1800" dirty="0" smtClean="0">
              <a:latin typeface="Times New Roman" panose="02020603050405020304" pitchFamily="18" charset="0"/>
              <a:cs typeface="Times New Roman" panose="02020603050405020304" pitchFamily="18" charset="0"/>
            </a:endParaRPr>
          </a:p>
          <a:p>
            <a:pPr lvl="0">
              <a:buNone/>
            </a:pPr>
            <a:r>
              <a:rPr lang="en-US" altLang="en-US" sz="1800" dirty="0" smtClean="0">
                <a:latin typeface="Times New Roman" panose="02020603050405020304" pitchFamily="18" charset="0"/>
                <a:cs typeface="Times New Roman" panose="02020603050405020304" pitchFamily="18" charset="0"/>
              </a:rPr>
              <a:t>[18] M. </a:t>
            </a:r>
            <a:r>
              <a:rPr lang="en-US" altLang="en-US" sz="1800" dirty="0" err="1" smtClean="0">
                <a:latin typeface="Times New Roman" panose="02020603050405020304" pitchFamily="18" charset="0"/>
                <a:cs typeface="Times New Roman" panose="02020603050405020304" pitchFamily="18" charset="0"/>
              </a:rPr>
              <a:t>Babaee</a:t>
            </a:r>
            <a:r>
              <a:rPr lang="en-US" altLang="en-US" sz="1800" dirty="0" smtClean="0">
                <a:latin typeface="Times New Roman" panose="02020603050405020304" pitchFamily="18" charset="0"/>
                <a:cs typeface="Times New Roman" panose="02020603050405020304" pitchFamily="18" charset="0"/>
              </a:rPr>
              <a:t>, D. T. </a:t>
            </a:r>
            <a:r>
              <a:rPr lang="en-US" altLang="en-US" sz="1800" dirty="0" err="1" smtClean="0">
                <a:latin typeface="Times New Roman" panose="02020603050405020304" pitchFamily="18" charset="0"/>
                <a:cs typeface="Times New Roman" panose="02020603050405020304" pitchFamily="18" charset="0"/>
              </a:rPr>
              <a:t>Dinh</a:t>
            </a:r>
            <a:r>
              <a:rPr lang="en-US" altLang="en-US" sz="1800" dirty="0" smtClean="0">
                <a:latin typeface="Times New Roman" panose="02020603050405020304" pitchFamily="18" charset="0"/>
                <a:cs typeface="Times New Roman" panose="02020603050405020304" pitchFamily="18" charset="0"/>
              </a:rPr>
              <a:t>, and G. </a:t>
            </a:r>
            <a:r>
              <a:rPr lang="en-US" altLang="en-US" sz="1800" dirty="0" err="1" smtClean="0">
                <a:latin typeface="Times New Roman" panose="02020603050405020304" pitchFamily="18" charset="0"/>
                <a:cs typeface="Times New Roman" panose="02020603050405020304" pitchFamily="18" charset="0"/>
              </a:rPr>
              <a:t>Rigoll</a:t>
            </a:r>
            <a:r>
              <a:rPr lang="en-US" altLang="en-US" sz="1800" dirty="0" smtClean="0">
                <a:latin typeface="Times New Roman" panose="02020603050405020304" pitchFamily="18" charset="0"/>
                <a:cs typeface="Times New Roman" panose="02020603050405020304" pitchFamily="18" charset="0"/>
              </a:rPr>
              <a:t>. A deep </a:t>
            </a:r>
            <a:r>
              <a:rPr lang="en-US" altLang="en-US" sz="1800" dirty="0" err="1" smtClean="0">
                <a:latin typeface="Times New Roman" panose="02020603050405020304" pitchFamily="18" charset="0"/>
                <a:cs typeface="Times New Roman" panose="02020603050405020304" pitchFamily="18" charset="0"/>
              </a:rPr>
              <a:t>convolutional</a:t>
            </a:r>
            <a:r>
              <a:rPr lang="en-US" altLang="en-US" sz="1800" dirty="0" smtClean="0">
                <a:latin typeface="Times New Roman" panose="02020603050405020304" pitchFamily="18" charset="0"/>
                <a:cs typeface="Times New Roman" panose="02020603050405020304" pitchFamily="18" charset="0"/>
              </a:rPr>
              <a:t> neural network for video sequence background </a:t>
            </a:r>
          </a:p>
          <a:p>
            <a:pPr lvl="0">
              <a:buNone/>
            </a:pPr>
            <a:r>
              <a:rPr lang="en-US" altLang="en-US" sz="1800" dirty="0" err="1" smtClean="0">
                <a:latin typeface="Times New Roman" panose="02020603050405020304" pitchFamily="18" charset="0"/>
                <a:cs typeface="Times New Roman" panose="02020603050405020304" pitchFamily="18" charset="0"/>
              </a:rPr>
              <a:t>subtraction.Pattern</a:t>
            </a:r>
            <a:r>
              <a:rPr lang="en-US" altLang="en-US" sz="1800" dirty="0" smtClean="0">
                <a:latin typeface="Times New Roman" panose="02020603050405020304" pitchFamily="18" charset="0"/>
                <a:cs typeface="Times New Roman" panose="02020603050405020304" pitchFamily="18" charset="0"/>
              </a:rPr>
              <a:t> Recognition, 76:635–649, 2018.</a:t>
            </a:r>
          </a:p>
          <a:p>
            <a:pPr marL="0" indent="0" algn="just">
              <a:buNone/>
            </a:pPr>
            <a:endParaRPr lang="en-IN"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2633131" y="1951074"/>
            <a:ext cx="6261859" cy="280380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latin typeface="Times New Roman" panose="02020603050405020304" pitchFamily="18" charset="0"/>
                <a:cs typeface="Times New Roman" panose="02020603050405020304" pitchFamily="18" charset="0"/>
              </a:rPr>
              <a:t>Applications of MOS (cont.)</a:t>
            </a:r>
          </a:p>
        </p:txBody>
      </p:sp>
      <p:sp>
        <p:nvSpPr>
          <p:cNvPr id="3" name="Content Placeholder 2"/>
          <p:cNvSpPr>
            <a:spLocks noGrp="1"/>
          </p:cNvSpPr>
          <p:nvPr>
            <p:ph sz="half" idx="1"/>
          </p:nvPr>
        </p:nvSpPr>
        <p:spPr/>
        <p:txBody>
          <a:bodyPr/>
          <a:lstStyle/>
          <a:p>
            <a:r>
              <a:rPr lang="en-IN" altLang="en-US" sz="2200" dirty="0">
                <a:latin typeface="Times New Roman" panose="02020603050405020304" pitchFamily="18" charset="0"/>
                <a:cs typeface="Times New Roman" panose="02020603050405020304" pitchFamily="18" charset="0"/>
              </a:rPr>
              <a:t>Video surveillance</a:t>
            </a:r>
          </a:p>
        </p:txBody>
      </p:sp>
      <p:pic>
        <p:nvPicPr>
          <p:cNvPr id="5" name="Picture 4" descr="gt000761"/>
          <p:cNvPicPr>
            <a:picLocks noChangeAspect="1"/>
          </p:cNvPicPr>
          <p:nvPr/>
        </p:nvPicPr>
        <p:blipFill>
          <a:blip r:embed="rId2"/>
          <a:stretch>
            <a:fillRect/>
          </a:stretch>
        </p:blipFill>
        <p:spPr>
          <a:xfrm>
            <a:off x="5994400" y="1833245"/>
            <a:ext cx="5639435" cy="3605530"/>
          </a:xfrm>
          <a:prstGeom prst="rect">
            <a:avLst/>
          </a:prstGeom>
        </p:spPr>
      </p:pic>
      <p:pic>
        <p:nvPicPr>
          <p:cNvPr id="6" name="Picture 5" descr="in000761"/>
          <p:cNvPicPr>
            <a:picLocks noChangeAspect="1"/>
          </p:cNvPicPr>
          <p:nvPr/>
        </p:nvPicPr>
        <p:blipFill>
          <a:blip r:embed="rId3"/>
          <a:stretch>
            <a:fillRect/>
          </a:stretch>
        </p:blipFill>
        <p:spPr>
          <a:xfrm>
            <a:off x="300355" y="1833880"/>
            <a:ext cx="5694045" cy="3604895"/>
          </a:xfrm>
          <a:prstGeom prst="rect">
            <a:avLst/>
          </a:prstGeom>
        </p:spPr>
      </p:pic>
      <p:sp>
        <p:nvSpPr>
          <p:cNvPr id="7" name="TextBox 6"/>
          <p:cNvSpPr txBox="1"/>
          <p:nvPr/>
        </p:nvSpPr>
        <p:spPr>
          <a:xfrm>
            <a:off x="4794068" y="5747658"/>
            <a:ext cx="2247731"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Fig 4. </a:t>
            </a:r>
            <a:r>
              <a:rPr lang="en-IN" altLang="en-US" sz="1600" dirty="0" smtClean="0">
                <a:latin typeface="Times New Roman" panose="02020603050405020304" pitchFamily="18" charset="0"/>
                <a:cs typeface="Times New Roman" panose="02020603050405020304" pitchFamily="18" charset="0"/>
              </a:rPr>
              <a:t>Video surveillance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latin typeface="Times New Roman" panose="02020603050405020304" pitchFamily="18" charset="0"/>
                <a:cs typeface="Times New Roman" panose="02020603050405020304" pitchFamily="18" charset="0"/>
              </a:rPr>
              <a:t>Applications of MOS (cont.)</a:t>
            </a:r>
          </a:p>
        </p:txBody>
      </p:sp>
      <p:sp>
        <p:nvSpPr>
          <p:cNvPr id="3" name="Content Placeholder 2"/>
          <p:cNvSpPr>
            <a:spLocks noGrp="1"/>
          </p:cNvSpPr>
          <p:nvPr>
            <p:ph sz="half" idx="1"/>
          </p:nvPr>
        </p:nvSpPr>
        <p:spPr>
          <a:xfrm>
            <a:off x="609600" y="1174750"/>
            <a:ext cx="5273675" cy="509905"/>
          </a:xfrm>
        </p:spPr>
        <p:txBody>
          <a:bodyPr/>
          <a:lstStyle/>
          <a:p>
            <a:r>
              <a:rPr lang="en-IN" altLang="en-US" sz="2200">
                <a:latin typeface="Times New Roman" panose="02020603050405020304" pitchFamily="18" charset="0"/>
                <a:cs typeface="Times New Roman" panose="02020603050405020304" pitchFamily="18" charset="0"/>
              </a:rPr>
              <a:t>Object tracking</a:t>
            </a:r>
          </a:p>
        </p:txBody>
      </p:sp>
      <p:pic>
        <p:nvPicPr>
          <p:cNvPr id="5" name="Content Placeholder 4" descr="Capture1"/>
          <p:cNvPicPr>
            <a:picLocks noGrp="1" noChangeAspect="1"/>
          </p:cNvPicPr>
          <p:nvPr>
            <p:ph sz="half" idx="2"/>
          </p:nvPr>
        </p:nvPicPr>
        <p:blipFill>
          <a:blip r:embed="rId2"/>
          <a:stretch>
            <a:fillRect/>
          </a:stretch>
        </p:blipFill>
        <p:spPr>
          <a:xfrm>
            <a:off x="988060" y="1789430"/>
            <a:ext cx="9929495" cy="4004310"/>
          </a:xfrm>
          <a:prstGeom prst="rect">
            <a:avLst/>
          </a:prstGeom>
        </p:spPr>
      </p:pic>
      <p:sp>
        <p:nvSpPr>
          <p:cNvPr id="6" name="Text Box 5"/>
          <p:cNvSpPr txBox="1"/>
          <p:nvPr/>
        </p:nvSpPr>
        <p:spPr>
          <a:xfrm>
            <a:off x="986790" y="5987415"/>
            <a:ext cx="9930130" cy="337185"/>
          </a:xfrm>
          <a:prstGeom prst="rect">
            <a:avLst/>
          </a:prstGeom>
          <a:noFill/>
        </p:spPr>
        <p:txBody>
          <a:bodyPr wrap="square" rtlCol="0">
            <a:spAutoFit/>
          </a:bodyPr>
          <a:lstStyle/>
          <a:p>
            <a:pPr algn="ctr"/>
            <a:r>
              <a:rPr lang="en-IN" altLang="en-US" sz="1600" dirty="0" smtClean="0">
                <a:latin typeface="Times New Roman" panose="02020603050405020304" pitchFamily="18" charset="0"/>
                <a:cs typeface="Times New Roman" panose="02020603050405020304" pitchFamily="18" charset="0"/>
              </a:rPr>
              <a:t>Fig 5. </a:t>
            </a:r>
            <a:r>
              <a:rPr lang="en-IN" altLang="en-US" sz="1600" dirty="0">
                <a:latin typeface="Times New Roman" panose="02020603050405020304" pitchFamily="18" charset="0"/>
                <a:cs typeface="Times New Roman" panose="02020603050405020304" pitchFamily="18" charset="0"/>
              </a:rPr>
              <a:t>showing 3 cars tracked simultaneously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latin typeface="Times New Roman" panose="02020603050405020304" pitchFamily="18" charset="0"/>
                <a:cs typeface="Times New Roman" panose="02020603050405020304" pitchFamily="18" charset="0"/>
              </a:rPr>
              <a:t>Applications of MOS (cont.)</a:t>
            </a:r>
          </a:p>
        </p:txBody>
      </p:sp>
      <p:sp>
        <p:nvSpPr>
          <p:cNvPr id="3" name="Content Placeholder 2"/>
          <p:cNvSpPr>
            <a:spLocks noGrp="1"/>
          </p:cNvSpPr>
          <p:nvPr>
            <p:ph sz="half" idx="1"/>
          </p:nvPr>
        </p:nvSpPr>
        <p:spPr/>
        <p:txBody>
          <a:bodyPr/>
          <a:lstStyle/>
          <a:p>
            <a:r>
              <a:rPr lang="en-IN" altLang="en-US" sz="2200" dirty="0">
                <a:latin typeface="Times New Roman" panose="02020603050405020304" pitchFamily="18" charset="0"/>
                <a:cs typeface="Times New Roman" panose="02020603050405020304" pitchFamily="18" charset="0"/>
              </a:rPr>
              <a:t>Autonomous driving vehicles.</a:t>
            </a:r>
          </a:p>
        </p:txBody>
      </p:sp>
      <p:pic>
        <p:nvPicPr>
          <p:cNvPr id="5" name="Content Placeholder 4" descr="Capture2"/>
          <p:cNvPicPr>
            <a:picLocks noGrp="1" noChangeAspect="1"/>
          </p:cNvPicPr>
          <p:nvPr>
            <p:ph sz="half" idx="2"/>
          </p:nvPr>
        </p:nvPicPr>
        <p:blipFill>
          <a:blip r:embed="rId2"/>
          <a:stretch>
            <a:fillRect/>
          </a:stretch>
        </p:blipFill>
        <p:spPr>
          <a:xfrm>
            <a:off x="609600" y="1854200"/>
            <a:ext cx="10972800" cy="4046220"/>
          </a:xfrm>
          <a:prstGeom prst="rect">
            <a:avLst/>
          </a:prstGeom>
        </p:spPr>
      </p:pic>
      <p:sp>
        <p:nvSpPr>
          <p:cNvPr id="6" name="TextBox 5"/>
          <p:cNvSpPr txBox="1"/>
          <p:nvPr/>
        </p:nvSpPr>
        <p:spPr>
          <a:xfrm>
            <a:off x="4702628" y="6113418"/>
            <a:ext cx="3188565"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Fig 6. </a:t>
            </a:r>
            <a:r>
              <a:rPr lang="en-IN" altLang="en-US" sz="1600" dirty="0" smtClean="0">
                <a:latin typeface="Times New Roman" panose="02020603050405020304" pitchFamily="18" charset="0"/>
                <a:cs typeface="Times New Roman" panose="02020603050405020304" pitchFamily="18" charset="0"/>
              </a:rPr>
              <a:t>Autonomous driving vehicles.</a:t>
            </a: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Challenges in MOS and the dataset used.</a:t>
            </a:r>
          </a:p>
        </p:txBody>
      </p:sp>
      <p:sp>
        <p:nvSpPr>
          <p:cNvPr id="3" name="Content Placeholder 2"/>
          <p:cNvSpPr>
            <a:spLocks noGrp="1"/>
          </p:cNvSpPr>
          <p:nvPr>
            <p:ph sz="half" idx="1"/>
          </p:nvPr>
        </p:nvSpPr>
        <p:spPr>
          <a:xfrm>
            <a:off x="609600" y="1174750"/>
            <a:ext cx="9257030" cy="4953000"/>
          </a:xfrm>
        </p:spPr>
        <p:txBody>
          <a:bodyPr/>
          <a:lstStyle/>
          <a:p>
            <a:pPr algn="just"/>
            <a:r>
              <a:rPr lang="en-US" sz="2200" dirty="0">
                <a:latin typeface="Times New Roman" panose="02020603050405020304" pitchFamily="18" charset="0"/>
                <a:cs typeface="Times New Roman" panose="02020603050405020304" pitchFamily="18" charset="0"/>
              </a:rPr>
              <a:t>We have used the </a:t>
            </a:r>
            <a:r>
              <a:rPr lang="en-US" sz="2200" dirty="0" err="1">
                <a:latin typeface="Times New Roman" panose="02020603050405020304" pitchFamily="18" charset="0"/>
                <a:cs typeface="Times New Roman" panose="02020603050405020304" pitchFamily="18" charset="0"/>
              </a:rPr>
              <a:t>CDnet</a:t>
            </a:r>
            <a:r>
              <a:rPr lang="en-US" sz="2200" dirty="0">
                <a:latin typeface="Times New Roman" panose="02020603050405020304" pitchFamily="18" charset="0"/>
                <a:cs typeface="Times New Roman" panose="02020603050405020304" pitchFamily="18" charset="0"/>
              </a:rPr>
              <a:t> 2014</a:t>
            </a:r>
            <a:r>
              <a:rPr lang="en-IN" altLang="en-US" sz="2200" dirty="0">
                <a:latin typeface="Times New Roman" panose="02020603050405020304" pitchFamily="18" charset="0"/>
                <a:cs typeface="Times New Roman" panose="02020603050405020304" pitchFamily="18" charset="0"/>
              </a:rPr>
              <a:t>[1]</a:t>
            </a:r>
            <a:r>
              <a:rPr lang="en-US"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dataset. It is the extended version of the </a:t>
            </a:r>
            <a:r>
              <a:rPr lang="en-US" sz="2200" dirty="0" err="1">
                <a:latin typeface="Times New Roman" panose="02020603050405020304" pitchFamily="18" charset="0"/>
                <a:cs typeface="Times New Roman" panose="02020603050405020304" pitchFamily="18" charset="0"/>
              </a:rPr>
              <a:t>CDnet</a:t>
            </a:r>
            <a:r>
              <a:rPr lang="en-US" sz="2200" dirty="0">
                <a:latin typeface="Times New Roman" panose="02020603050405020304" pitchFamily="18" charset="0"/>
                <a:cs typeface="Times New Roman" panose="02020603050405020304" pitchFamily="18" charset="0"/>
              </a:rPr>
              <a:t> 2012 dataset.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It consists of 11 categories wherein each category holds different challenges to be addressed. These categories include baseline, dynamic background, camera jitter, bad weather etc.</a:t>
            </a:r>
          </a:p>
          <a:p>
            <a:pPr algn="just"/>
            <a:endParaRPr 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Carrying out MOS in videos of categories such as camera jitter, dynamic background etc is a difficult task as getting a background estimate in such categories is not that easy.</a:t>
            </a:r>
            <a:endParaRPr lang="en-US" sz="2200" dirty="0">
              <a:latin typeface="Times New Roman" panose="02020603050405020304" pitchFamily="18" charset="0"/>
              <a:cs typeface="Times New Roman" panose="02020603050405020304" pitchFamily="18" charset="0"/>
            </a:endParaRPr>
          </a:p>
          <a:p>
            <a:pPr algn="just"/>
            <a:endParaRPr lang="en-US" sz="2100" dirty="0"/>
          </a:p>
          <a:p>
            <a:pPr algn="just"/>
            <a:endParaRPr lang="en-US" sz="2100" dirty="0"/>
          </a:p>
          <a:p>
            <a:pPr algn="just"/>
            <a:endParaRPr lang="en-US" sz="2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071880" y="4775200"/>
            <a:ext cx="9625965" cy="337185"/>
          </a:xfrm>
          <a:prstGeom prst="rect">
            <a:avLst/>
          </a:prstGeom>
          <a:noFill/>
        </p:spPr>
        <p:txBody>
          <a:bodyPr wrap="square" rtlCol="0">
            <a:spAutoFit/>
          </a:bodyPr>
          <a:lstStyle/>
          <a:p>
            <a:pPr algn="ctr"/>
            <a:r>
              <a:rPr lang="en-IN" altLang="en-US" sz="1600" dirty="0">
                <a:latin typeface="Times New Roman" panose="02020603050405020304" pitchFamily="18" charset="0"/>
                <a:cs typeface="Times New Roman" panose="02020603050405020304" pitchFamily="18" charset="0"/>
              </a:rPr>
              <a:t> </a:t>
            </a:r>
            <a:r>
              <a:rPr lang="en-IN" altLang="en-US" sz="1600" dirty="0" smtClean="0">
                <a:latin typeface="Times New Roman" panose="02020603050405020304" pitchFamily="18" charset="0"/>
                <a:cs typeface="Times New Roman" panose="02020603050405020304" pitchFamily="18" charset="0"/>
              </a:rPr>
              <a:t>Fig 7. </a:t>
            </a:r>
            <a:r>
              <a:rPr lang="en-IN" altLang="en-US" sz="1600" dirty="0">
                <a:latin typeface="Times New Roman" panose="02020603050405020304" pitchFamily="18" charset="0"/>
                <a:cs typeface="Times New Roman" panose="02020603050405020304" pitchFamily="18" charset="0"/>
              </a:rPr>
              <a:t>Example of MOS of few categories in </a:t>
            </a:r>
            <a:r>
              <a:rPr lang="en-IN" altLang="en-US" sz="1600" dirty="0" err="1">
                <a:latin typeface="Times New Roman" panose="02020603050405020304" pitchFamily="18" charset="0"/>
                <a:cs typeface="Times New Roman" panose="02020603050405020304" pitchFamily="18" charset="0"/>
              </a:rPr>
              <a:t>CDnet</a:t>
            </a:r>
            <a:r>
              <a:rPr lang="en-IN" altLang="en-US" sz="1600" dirty="0">
                <a:latin typeface="Times New Roman" panose="02020603050405020304" pitchFamily="18" charset="0"/>
                <a:cs typeface="Times New Roman" panose="02020603050405020304" pitchFamily="18" charset="0"/>
              </a:rPr>
              <a:t> 2014 dataset [1]</a:t>
            </a:r>
            <a:endParaRPr lang="en-IN" altLang="en-US" sz="1600" b="1" baseline="30000" dirty="0">
              <a:latin typeface="Times New Roman" panose="02020603050405020304" pitchFamily="18" charset="0"/>
              <a:cs typeface="Times New Roman" panose="02020603050405020304" pitchFamily="18" charset="0"/>
            </a:endParaRPr>
          </a:p>
        </p:txBody>
      </p:sp>
      <p:pic>
        <p:nvPicPr>
          <p:cNvPr id="8" name="Content Placeholder 7" descr="Untitled Diagram.png"/>
          <p:cNvPicPr>
            <a:picLocks noGrp="1" noChangeAspect="1"/>
          </p:cNvPicPr>
          <p:nvPr>
            <p:ph sz="half" idx="1"/>
          </p:nvPr>
        </p:nvPicPr>
        <p:blipFill>
          <a:blip r:embed="rId2"/>
          <a:stretch>
            <a:fillRect/>
          </a:stretch>
        </p:blipFill>
        <p:spPr>
          <a:xfrm>
            <a:off x="1071925" y="1867990"/>
            <a:ext cx="4486275" cy="2118132"/>
          </a:xfrm>
        </p:spPr>
      </p:pic>
      <p:pic>
        <p:nvPicPr>
          <p:cNvPr id="9" name="Picture 8" descr="Untitled Diagram2.png"/>
          <p:cNvPicPr>
            <a:picLocks noChangeAspect="1"/>
          </p:cNvPicPr>
          <p:nvPr/>
        </p:nvPicPr>
        <p:blipFill>
          <a:blip r:embed="rId3"/>
          <a:stretch>
            <a:fillRect/>
          </a:stretch>
        </p:blipFill>
        <p:spPr>
          <a:xfrm>
            <a:off x="6191113" y="1854926"/>
            <a:ext cx="4507366" cy="212924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3226</Words>
  <Application>WPS Presentation</Application>
  <PresentationFormat>Custom</PresentationFormat>
  <Paragraphs>378</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Blue Waves</vt:lpstr>
      <vt:lpstr>MOVING OBJECT SEGMENTATION USING GAN</vt:lpstr>
      <vt:lpstr>Contents</vt:lpstr>
      <vt:lpstr>Moving Object Segmentation</vt:lpstr>
      <vt:lpstr>Applications of MOS.</vt:lpstr>
      <vt:lpstr>Applications of MOS (cont.)</vt:lpstr>
      <vt:lpstr>Applications of MOS (cont.)</vt:lpstr>
      <vt:lpstr>Applications of MOS (cont.)</vt:lpstr>
      <vt:lpstr>Challenges in MOS and the dataset used.</vt:lpstr>
      <vt:lpstr>Slide 9</vt:lpstr>
      <vt:lpstr>Details about ground truth in CDnet2014 dataset</vt:lpstr>
      <vt:lpstr>Related Work </vt:lpstr>
      <vt:lpstr>Limitations of Previous Approaches.</vt:lpstr>
      <vt:lpstr>Limitations of Previous Approaches (cont.) </vt:lpstr>
      <vt:lpstr>Motivation to use GAN.</vt:lpstr>
      <vt:lpstr>Motivation to use GAN (cont.)</vt:lpstr>
      <vt:lpstr>Proposed Framework</vt:lpstr>
      <vt:lpstr>Proposed Framework: Data Pre-Processing</vt:lpstr>
      <vt:lpstr>Proposed Framework: Data Pre-Processing (cont.)</vt:lpstr>
      <vt:lpstr>Slide 19</vt:lpstr>
      <vt:lpstr>Slide 20</vt:lpstr>
      <vt:lpstr>Proposed Framework</vt:lpstr>
      <vt:lpstr>Proposed Framework: Testing approach. </vt:lpstr>
      <vt:lpstr>GAN's</vt:lpstr>
      <vt:lpstr>GAN's (cont.)</vt:lpstr>
      <vt:lpstr>GAN's (cont.)</vt:lpstr>
      <vt:lpstr>GAN's (cont.)</vt:lpstr>
      <vt:lpstr>GAN's (cont.)</vt:lpstr>
      <vt:lpstr>pix2pix GAN</vt:lpstr>
      <vt:lpstr>pix2pix GAN (cont.)</vt:lpstr>
      <vt:lpstr>pix2pix GAN (cont.)</vt:lpstr>
      <vt:lpstr>pix2pix GAN (cont.)</vt:lpstr>
      <vt:lpstr>pix2pix GAN (cont.)</vt:lpstr>
      <vt:lpstr>pix2pix GAN (cont.)</vt:lpstr>
      <vt:lpstr>Experimental setup</vt:lpstr>
      <vt:lpstr>Quantitative and Qualitative analysis.</vt:lpstr>
      <vt:lpstr>Quantitative and Qualitative analysis.</vt:lpstr>
      <vt:lpstr>Quantitative and Qualitative analysis (cont.)</vt:lpstr>
      <vt:lpstr>Slide 38</vt:lpstr>
      <vt:lpstr>Ablation Studies (Our proposed method)</vt:lpstr>
      <vt:lpstr>Ablation Studies (Our proposed method)</vt:lpstr>
      <vt:lpstr>Conclusion</vt:lpstr>
      <vt:lpstr>Slide 42</vt:lpstr>
      <vt:lpstr>References</vt:lpstr>
      <vt:lpstr>References</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OBJECT SEGMENTATION USING GAN</dc:title>
  <dc:creator/>
  <cp:lastModifiedBy>HP</cp:lastModifiedBy>
  <cp:revision>92</cp:revision>
  <dcterms:created xsi:type="dcterms:W3CDTF">2020-04-11T09:32:00Z</dcterms:created>
  <dcterms:modified xsi:type="dcterms:W3CDTF">2020-05-21T03:48:20Z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