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819F69-06DB-4387-A778-E23D4D2CA4D9}" v="1" dt="2024-02-09T16:10:51.298"/>
  </p1510:revLst>
</p1510:revInfo>
</file>

<file path=ppt/tableStyles.xml><?xml version="1.0" encoding="utf-8"?>
<a:tblStyleLst xmlns:a="http://schemas.openxmlformats.org/drawingml/2006/main" def="{43BC1D64-4305-485E-B5B1-A9323E678695}">
  <a:tblStyle styleId="{43BC1D64-4305-485E-B5B1-A9323E6786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rm, Trevor" userId="9b95983b-9e11-4dcf-ad61-6c9fcbd64436" providerId="ADAL" clId="{18819F69-06DB-4387-A778-E23D4D2CA4D9}"/>
    <pc:docChg chg="custSel modSld">
      <pc:chgData name="Swarm, Trevor" userId="9b95983b-9e11-4dcf-ad61-6c9fcbd64436" providerId="ADAL" clId="{18819F69-06DB-4387-A778-E23D4D2CA4D9}" dt="2024-02-09T16:10:51.298" v="2"/>
      <pc:docMkLst>
        <pc:docMk/>
      </pc:docMkLst>
      <pc:sldChg chg="addSp delSp modSp mod">
        <pc:chgData name="Swarm, Trevor" userId="9b95983b-9e11-4dcf-ad61-6c9fcbd64436" providerId="ADAL" clId="{18819F69-06DB-4387-A778-E23D4D2CA4D9}" dt="2024-02-09T16:10:51.298" v="2"/>
        <pc:sldMkLst>
          <pc:docMk/>
          <pc:sldMk cId="0" sldId="260"/>
        </pc:sldMkLst>
        <pc:graphicFrameChg chg="add mod">
          <ac:chgData name="Swarm, Trevor" userId="9b95983b-9e11-4dcf-ad61-6c9fcbd64436" providerId="ADAL" clId="{18819F69-06DB-4387-A778-E23D4D2CA4D9}" dt="2024-02-09T16:10:51.298" v="2"/>
          <ac:graphicFrameMkLst>
            <pc:docMk/>
            <pc:sldMk cId="0" sldId="260"/>
            <ac:graphicFrameMk id="2" creationId="{FED55724-296C-1AD7-4FF3-BD3CD666E640}"/>
          </ac:graphicFrameMkLst>
        </pc:graphicFrameChg>
        <pc:graphicFrameChg chg="del mod">
          <ac:chgData name="Swarm, Trevor" userId="9b95983b-9e11-4dcf-ad61-6c9fcbd64436" providerId="ADAL" clId="{18819F69-06DB-4387-A778-E23D4D2CA4D9}" dt="2024-02-09T16:10:41.013" v="1" actId="21"/>
          <ac:graphicFrameMkLst>
            <pc:docMk/>
            <pc:sldMk cId="0" sldId="260"/>
            <ac:graphicFrameMk id="134"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65baa9a04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ge65baa9a0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9fa5aea599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9fa5aea599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No further examples here, the one on slide 2 and in the repls are more than enough.  We are just using the print command inside the functions.</a:t>
            </a:r>
            <a:endParaRPr/>
          </a:p>
        </p:txBody>
      </p:sp>
      <p:sp>
        <p:nvSpPr>
          <p:cNvPr id="174" name="Google Shape;174;g9fa5aea599_0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9fa5aea599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9fa5aea599_0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latin typeface="Arial"/>
                <a:ea typeface="Arial"/>
                <a:cs typeface="Arial"/>
                <a:sym typeface="Arial"/>
              </a:rPr>
              <a:t>Write and append don’t need pre existing text files to work.  If the file named in the code doesn’t exist, Python creates it.  If it does exist Python opens it.</a:t>
            </a:r>
            <a:endParaRPr>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GB">
                <a:latin typeface="Arial"/>
                <a:ea typeface="Arial"/>
                <a:cs typeface="Arial"/>
                <a:sym typeface="Arial"/>
              </a:rPr>
              <a:t>Write overwrites the first line in the file every time it is run.  Get students to run the code once, check the text file, run the code again with different data and recheck the check file to see this in action.</a:t>
            </a:r>
            <a:endParaRPr/>
          </a:p>
        </p:txBody>
      </p:sp>
      <p:sp>
        <p:nvSpPr>
          <p:cNvPr id="181" name="Google Shape;181;g9fa5aea599_0_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fa5aea599_0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9fa5aea599_0_1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latin typeface="Arial"/>
                <a:ea typeface="Arial"/>
                <a:cs typeface="Arial"/>
                <a:sym typeface="Arial"/>
              </a:rPr>
              <a:t>Write and append don’t need pre existing text files to work.  If the file named in the code doesn’t exist, Python creates it.  If it does exist Python opens it.</a:t>
            </a:r>
            <a:endParaRPr>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a:p>
            <a:pPr marL="0" lvl="0" indent="0" algn="l" rtl="0">
              <a:spcBef>
                <a:spcPts val="0"/>
              </a:spcBef>
              <a:spcAft>
                <a:spcPts val="0"/>
              </a:spcAft>
              <a:buNone/>
            </a:pPr>
            <a:r>
              <a:rPr lang="en-GB">
                <a:latin typeface="Arial"/>
                <a:ea typeface="Arial"/>
                <a:cs typeface="Arial"/>
                <a:sym typeface="Arial"/>
              </a:rPr>
              <a:t>Append adds the new data to the end of the file every time it is run.  Get students to run the code once, check the text file, run the code again with different data and recheck the check file to see this in action.</a:t>
            </a:r>
            <a:endParaRPr/>
          </a:p>
        </p:txBody>
      </p:sp>
      <p:sp>
        <p:nvSpPr>
          <p:cNvPr id="193" name="Google Shape;193;g9fa5aea599_0_15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97d1f062b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97d1f062bb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97d1f062bb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67d8c0742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67d8c0742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867d8c0742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9fa5aea599_0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9fa5aea599_0_1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g9fa5aea599_0_1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65baa9a04_0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65baa9a04_0_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e65baa9a04_0_8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90aaa52713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90aaa52713_0_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No further examples here, the one on slide 2 and in the repls are more than enough.  We are just using the print command inside the functions.</a:t>
            </a:r>
            <a:endParaRPr/>
          </a:p>
        </p:txBody>
      </p:sp>
      <p:sp>
        <p:nvSpPr>
          <p:cNvPr id="138" name="Google Shape;138;g90aaa52713_0_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65baa9a04_0_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65baa9a04_0_8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e65baa9a04_0_8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9fa5aea599_0_1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9fa5aea599_0_1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We will just use .txt files in these examples.  Point out that other files may have different extensions.</a:t>
            </a:r>
            <a:endParaRPr/>
          </a:p>
        </p:txBody>
      </p:sp>
      <p:sp>
        <p:nvSpPr>
          <p:cNvPr id="152" name="Google Shape;152;g9fa5aea599_0_13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9fa5aea599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9fa5aea599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9fa5aea599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pic>
        <p:nvPicPr>
          <p:cNvPr id="15" name="Google Shape;15;p1"/>
          <p:cNvPicPr preferRelativeResize="0"/>
          <p:nvPr/>
        </p:nvPicPr>
        <p:blipFill>
          <a:blip r:embed="rId13">
            <a:alphaModFix/>
          </a:blip>
          <a:stretch>
            <a:fillRect/>
          </a:stretch>
        </p:blipFill>
        <p:spPr>
          <a:xfrm>
            <a:off x="0" y="5974771"/>
            <a:ext cx="2433775" cy="883225"/>
          </a:xfrm>
          <a:prstGeom prst="rect">
            <a:avLst/>
          </a:prstGeom>
          <a:noFill/>
          <a:ln>
            <a:noFill/>
          </a:ln>
        </p:spPr>
      </p:pic>
      <p:sp>
        <p:nvSpPr>
          <p:cNvPr id="16" name="Google Shape;16;p1"/>
          <p:cNvSpPr txBox="1"/>
          <p:nvPr/>
        </p:nvSpPr>
        <p:spPr>
          <a:xfrm>
            <a:off x="7506600" y="6492900"/>
            <a:ext cx="4685400" cy="36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500">
                <a:latin typeface="Calibri"/>
                <a:ea typeface="Calibri"/>
                <a:cs typeface="Calibri"/>
                <a:sym typeface="Calibri"/>
              </a:rPr>
              <a:t>Resources created by Andy Colley (@MrAColley)</a:t>
            </a:r>
            <a:endParaRPr sz="1500">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txBox="1">
            <a:spLocks noGrp="1"/>
          </p:cNvSpPr>
          <p:nvPr>
            <p:ph type="title"/>
          </p:nvPr>
        </p:nvSpPr>
        <p:spPr>
          <a:xfrm>
            <a:off x="789900" y="0"/>
            <a:ext cx="10515600" cy="878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GB"/>
              <a:t>Learning Goals/Objectives</a:t>
            </a:r>
            <a:endParaRPr/>
          </a:p>
        </p:txBody>
      </p:sp>
      <p:sp>
        <p:nvSpPr>
          <p:cNvPr id="91" name="Google Shape;91;p13"/>
          <p:cNvSpPr txBox="1">
            <a:spLocks noGrp="1"/>
          </p:cNvSpPr>
          <p:nvPr>
            <p:ph type="body" idx="1"/>
          </p:nvPr>
        </p:nvSpPr>
        <p:spPr>
          <a:xfrm>
            <a:off x="789900" y="1096801"/>
            <a:ext cx="10515600" cy="4664400"/>
          </a:xfrm>
          <a:prstGeom prst="rect">
            <a:avLst/>
          </a:prstGeom>
          <a:solidFill>
            <a:srgbClr val="F3F3F3"/>
          </a:solid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n-GB" sz="3350"/>
              <a:t>Be able to read, comprehend, trace, adapt and create Python code that:</a:t>
            </a:r>
            <a:endParaRPr sz="3350"/>
          </a:p>
          <a:p>
            <a:pPr marL="914400" lvl="0" indent="-441325" algn="l" rtl="0">
              <a:spcBef>
                <a:spcPts val="1000"/>
              </a:spcBef>
              <a:spcAft>
                <a:spcPts val="0"/>
              </a:spcAft>
              <a:buSzPts val="3350"/>
              <a:buChar char="•"/>
            </a:pPr>
            <a:r>
              <a:rPr lang="en-GB" sz="3300"/>
              <a:t>Opens a file</a:t>
            </a:r>
            <a:endParaRPr sz="3300"/>
          </a:p>
          <a:p>
            <a:pPr marL="914400" lvl="0" indent="-441325" algn="l" rtl="0">
              <a:spcBef>
                <a:spcPts val="1000"/>
              </a:spcBef>
              <a:spcAft>
                <a:spcPts val="0"/>
              </a:spcAft>
              <a:buSzPts val="3350"/>
              <a:buChar char="•"/>
            </a:pPr>
            <a:r>
              <a:rPr lang="en-GB" sz="3300"/>
              <a:t>Reads data from a file into a program</a:t>
            </a:r>
            <a:endParaRPr sz="3300"/>
          </a:p>
          <a:p>
            <a:pPr marL="914400" lvl="0" indent="-441325" algn="l" rtl="0">
              <a:spcBef>
                <a:spcPts val="1000"/>
              </a:spcBef>
              <a:spcAft>
                <a:spcPts val="0"/>
              </a:spcAft>
              <a:buSzPts val="3350"/>
              <a:buChar char="•"/>
            </a:pPr>
            <a:r>
              <a:rPr lang="en-GB" sz="3300"/>
              <a:t>Writes data from a program into a file</a:t>
            </a:r>
            <a:endParaRPr sz="3300"/>
          </a:p>
          <a:p>
            <a:pPr marL="914400" lvl="0" indent="-441325" algn="l" rtl="0">
              <a:spcBef>
                <a:spcPts val="1000"/>
              </a:spcBef>
              <a:spcAft>
                <a:spcPts val="0"/>
              </a:spcAft>
              <a:buSzPts val="3350"/>
              <a:buChar char="•"/>
            </a:pPr>
            <a:r>
              <a:rPr lang="en-GB" sz="3300"/>
              <a:t>Appends data from a program into a file</a:t>
            </a:r>
            <a:endParaRPr sz="3300"/>
          </a:p>
          <a:p>
            <a:pPr marL="914400" lvl="0" indent="-438150" algn="l" rtl="0">
              <a:spcBef>
                <a:spcPts val="1000"/>
              </a:spcBef>
              <a:spcAft>
                <a:spcPts val="0"/>
              </a:spcAft>
              <a:buSzPts val="3300"/>
              <a:buChar char="•"/>
            </a:pPr>
            <a:r>
              <a:rPr lang="en-GB" sz="3300"/>
              <a:t>Closes a file</a:t>
            </a:r>
            <a:endParaRPr sz="33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a:spLocks noGrp="1"/>
          </p:cNvSpPr>
          <p:nvPr>
            <p:ph type="title"/>
          </p:nvPr>
        </p:nvSpPr>
        <p:spPr>
          <a:xfrm>
            <a:off x="831850" y="1736763"/>
            <a:ext cx="10515600" cy="2852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a:t>Write &amp; Append to a File</a:t>
            </a:r>
            <a:endParaRPr/>
          </a:p>
        </p:txBody>
      </p:sp>
      <p:sp>
        <p:nvSpPr>
          <p:cNvPr id="177" name="Google Shape;177;p22"/>
          <p:cNvSpPr txBox="1">
            <a:spLocks noGrp="1"/>
          </p:cNvSpPr>
          <p:nvPr>
            <p:ph type="body" idx="1"/>
          </p:nvPr>
        </p:nvSpPr>
        <p:spPr>
          <a:xfrm>
            <a:off x="831850" y="4589463"/>
            <a:ext cx="10515600" cy="1500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3"/>
          <p:cNvSpPr txBox="1">
            <a:spLocks noGrp="1"/>
          </p:cNvSpPr>
          <p:nvPr>
            <p:ph type="title"/>
          </p:nvPr>
        </p:nvSpPr>
        <p:spPr>
          <a:xfrm>
            <a:off x="190900" y="0"/>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a:t>Write To A File - How To Code</a:t>
            </a:r>
            <a:endParaRPr/>
          </a:p>
        </p:txBody>
      </p:sp>
      <p:sp>
        <p:nvSpPr>
          <p:cNvPr id="184" name="Google Shape;184;p23"/>
          <p:cNvSpPr txBox="1">
            <a:spLocks noGrp="1"/>
          </p:cNvSpPr>
          <p:nvPr>
            <p:ph type="body" idx="1"/>
          </p:nvPr>
        </p:nvSpPr>
        <p:spPr>
          <a:xfrm>
            <a:off x="3106300" y="2400850"/>
            <a:ext cx="7600200" cy="3645600"/>
          </a:xfrm>
          <a:prstGeom prst="rect">
            <a:avLst/>
          </a:prstGeom>
          <a:solidFill>
            <a:srgbClr val="EFEFEF"/>
          </a:solidFill>
        </p:spPr>
        <p:txBody>
          <a:bodyPr spcFirstLastPara="1" wrap="square" lIns="91425" tIns="45700" rIns="91425" bIns="45700" anchor="ctr" anchorCtr="0">
            <a:noAutofit/>
          </a:bodyPr>
          <a:lstStyle/>
          <a:p>
            <a:pPr marL="0" lvl="0" indent="0" algn="l" rtl="0">
              <a:lnSpc>
                <a:spcPct val="150000"/>
              </a:lnSpc>
              <a:spcBef>
                <a:spcPts val="0"/>
              </a:spcBef>
              <a:spcAft>
                <a:spcPts val="0"/>
              </a:spcAft>
              <a:buNone/>
            </a:pPr>
            <a:r>
              <a:rPr lang="en-GB" sz="2450">
                <a:solidFill>
                  <a:srgbClr val="000000"/>
                </a:solidFill>
                <a:latin typeface="Courier New"/>
                <a:ea typeface="Courier New"/>
                <a:cs typeface="Courier New"/>
                <a:sym typeface="Courier New"/>
              </a:rPr>
              <a:t>myFile = open("test.txt", "w")</a:t>
            </a:r>
            <a:endParaRPr sz="2450">
              <a:solidFill>
                <a:srgbClr val="000000"/>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sz="2450">
              <a:solidFill>
                <a:srgbClr val="000000"/>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en-GB" sz="2450">
                <a:solidFill>
                  <a:srgbClr val="000000"/>
                </a:solidFill>
                <a:latin typeface="Courier New"/>
                <a:ea typeface="Courier New"/>
                <a:cs typeface="Courier New"/>
                <a:sym typeface="Courier New"/>
              </a:rPr>
              <a:t>myFile.write(“Andy”)</a:t>
            </a:r>
            <a:endParaRPr sz="2450">
              <a:solidFill>
                <a:srgbClr val="000000"/>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sz="2450">
              <a:solidFill>
                <a:srgbClr val="000000"/>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en-GB" sz="2450">
                <a:solidFill>
                  <a:srgbClr val="000000"/>
                </a:solidFill>
                <a:latin typeface="Courier New"/>
                <a:ea typeface="Courier New"/>
                <a:cs typeface="Courier New"/>
                <a:sym typeface="Courier New"/>
              </a:rPr>
              <a:t>myFile.close()</a:t>
            </a:r>
            <a:endParaRPr sz="5700">
              <a:solidFill>
                <a:srgbClr val="000000"/>
              </a:solidFill>
              <a:latin typeface="Courier New"/>
              <a:ea typeface="Courier New"/>
              <a:cs typeface="Courier New"/>
              <a:sym typeface="Courier New"/>
            </a:endParaRPr>
          </a:p>
        </p:txBody>
      </p:sp>
      <p:sp>
        <p:nvSpPr>
          <p:cNvPr id="185" name="Google Shape;185;p23"/>
          <p:cNvSpPr/>
          <p:nvPr/>
        </p:nvSpPr>
        <p:spPr>
          <a:xfrm>
            <a:off x="190900" y="984350"/>
            <a:ext cx="3910500" cy="1105200"/>
          </a:xfrm>
          <a:prstGeom prst="wedgeRoundRectCallout">
            <a:avLst>
              <a:gd name="adj1" fmla="val 44601"/>
              <a:gd name="adj2" fmla="val 104875"/>
              <a:gd name="adj3" fmla="val 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81000" algn="l" rtl="0">
              <a:spcBef>
                <a:spcPts val="0"/>
              </a:spcBef>
              <a:spcAft>
                <a:spcPts val="0"/>
              </a:spcAft>
              <a:buSzPts val="2400"/>
              <a:buAutoNum type="arabicPeriod"/>
            </a:pPr>
            <a:r>
              <a:rPr lang="en-GB" sz="2400"/>
              <a:t>Create a new variable to store the contents of the file.</a:t>
            </a:r>
            <a:endParaRPr sz="2400"/>
          </a:p>
        </p:txBody>
      </p:sp>
      <p:sp>
        <p:nvSpPr>
          <p:cNvPr id="186" name="Google Shape;186;p23"/>
          <p:cNvSpPr/>
          <p:nvPr/>
        </p:nvSpPr>
        <p:spPr>
          <a:xfrm>
            <a:off x="4366950" y="984350"/>
            <a:ext cx="3910500" cy="1105200"/>
          </a:xfrm>
          <a:prstGeom prst="wedgeRoundRectCallout">
            <a:avLst>
              <a:gd name="adj1" fmla="val -26944"/>
              <a:gd name="adj2" fmla="val 104875"/>
              <a:gd name="adj3" fmla="val 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GB" sz="2400"/>
              <a:t>2. ‘open’ tells the program to open the file.</a:t>
            </a:r>
            <a:endParaRPr sz="2400"/>
          </a:p>
        </p:txBody>
      </p:sp>
      <p:sp>
        <p:nvSpPr>
          <p:cNvPr id="187" name="Google Shape;187;p23"/>
          <p:cNvSpPr/>
          <p:nvPr/>
        </p:nvSpPr>
        <p:spPr>
          <a:xfrm>
            <a:off x="8277450" y="4031575"/>
            <a:ext cx="3910500" cy="1105200"/>
          </a:xfrm>
          <a:prstGeom prst="wedgeRoundRectCallout">
            <a:avLst>
              <a:gd name="adj1" fmla="val -71234"/>
              <a:gd name="adj2" fmla="val -153298"/>
              <a:gd name="adj3" fmla="val 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GB" sz="2400"/>
              <a:t>3. Put the </a:t>
            </a:r>
            <a:r>
              <a:rPr lang="en-GB" sz="2400" b="1"/>
              <a:t>whole filename</a:t>
            </a:r>
            <a:r>
              <a:rPr lang="en-GB" sz="2400"/>
              <a:t> in speech marks.</a:t>
            </a:r>
            <a:endParaRPr sz="2400"/>
          </a:p>
        </p:txBody>
      </p:sp>
      <p:sp>
        <p:nvSpPr>
          <p:cNvPr id="188" name="Google Shape;188;p23"/>
          <p:cNvSpPr/>
          <p:nvPr/>
        </p:nvSpPr>
        <p:spPr>
          <a:xfrm>
            <a:off x="8851000" y="233450"/>
            <a:ext cx="3208800" cy="1856100"/>
          </a:xfrm>
          <a:prstGeom prst="wedgeRoundRectCallout">
            <a:avLst>
              <a:gd name="adj1" fmla="val -60320"/>
              <a:gd name="adj2" fmla="val 91533"/>
              <a:gd name="adj3" fmla="val 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2400"/>
              <a:t>4. ‘w’ means </a:t>
            </a:r>
            <a:r>
              <a:rPr lang="en-GB" sz="2400" b="1"/>
              <a:t>write.</a:t>
            </a:r>
            <a:r>
              <a:rPr lang="en-GB" sz="2400"/>
              <a:t> If there’s an existing file with this name Python will open it.  If not it will create it.</a:t>
            </a:r>
            <a:endParaRPr sz="2400"/>
          </a:p>
        </p:txBody>
      </p:sp>
      <p:sp>
        <p:nvSpPr>
          <p:cNvPr id="189" name="Google Shape;189;p23"/>
          <p:cNvSpPr/>
          <p:nvPr/>
        </p:nvSpPr>
        <p:spPr>
          <a:xfrm>
            <a:off x="6984900" y="5752800"/>
            <a:ext cx="3910500" cy="1105200"/>
          </a:xfrm>
          <a:prstGeom prst="wedgeRoundRectCallout">
            <a:avLst>
              <a:gd name="adj1" fmla="val -71234"/>
              <a:gd name="adj2" fmla="val -153298"/>
              <a:gd name="adj3" fmla="val 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2400"/>
              <a:t>5. Put the data or variable to be written</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4"/>
          <p:cNvSpPr txBox="1">
            <a:spLocks noGrp="1"/>
          </p:cNvSpPr>
          <p:nvPr>
            <p:ph type="title"/>
          </p:nvPr>
        </p:nvSpPr>
        <p:spPr>
          <a:xfrm>
            <a:off x="190900" y="0"/>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a:t>Append To A File - How To Code</a:t>
            </a:r>
            <a:endParaRPr/>
          </a:p>
        </p:txBody>
      </p:sp>
      <p:sp>
        <p:nvSpPr>
          <p:cNvPr id="196" name="Google Shape;196;p24"/>
          <p:cNvSpPr txBox="1">
            <a:spLocks noGrp="1"/>
          </p:cNvSpPr>
          <p:nvPr>
            <p:ph type="body" idx="1"/>
          </p:nvPr>
        </p:nvSpPr>
        <p:spPr>
          <a:xfrm>
            <a:off x="3106300" y="2400850"/>
            <a:ext cx="7600200" cy="3645600"/>
          </a:xfrm>
          <a:prstGeom prst="rect">
            <a:avLst/>
          </a:prstGeom>
          <a:solidFill>
            <a:srgbClr val="EFEFEF"/>
          </a:solidFill>
        </p:spPr>
        <p:txBody>
          <a:bodyPr spcFirstLastPara="1" wrap="square" lIns="91425" tIns="45700" rIns="91425" bIns="45700" anchor="ctr" anchorCtr="0">
            <a:noAutofit/>
          </a:bodyPr>
          <a:lstStyle/>
          <a:p>
            <a:pPr marL="0" lvl="0" indent="0" algn="l" rtl="0">
              <a:lnSpc>
                <a:spcPct val="150000"/>
              </a:lnSpc>
              <a:spcBef>
                <a:spcPts val="0"/>
              </a:spcBef>
              <a:spcAft>
                <a:spcPts val="0"/>
              </a:spcAft>
              <a:buNone/>
            </a:pPr>
            <a:r>
              <a:rPr lang="en-GB" sz="2450">
                <a:solidFill>
                  <a:srgbClr val="000000"/>
                </a:solidFill>
                <a:latin typeface="Courier New"/>
                <a:ea typeface="Courier New"/>
                <a:cs typeface="Courier New"/>
                <a:sym typeface="Courier New"/>
              </a:rPr>
              <a:t>myFile = open("test.txt", "a")</a:t>
            </a:r>
            <a:endParaRPr sz="2450">
              <a:solidFill>
                <a:srgbClr val="000000"/>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sz="2450">
              <a:solidFill>
                <a:srgbClr val="000000"/>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en-GB" sz="2450">
                <a:solidFill>
                  <a:srgbClr val="000000"/>
                </a:solidFill>
                <a:latin typeface="Courier New"/>
                <a:ea typeface="Courier New"/>
                <a:cs typeface="Courier New"/>
                <a:sym typeface="Courier New"/>
              </a:rPr>
              <a:t>myFile.write(“Andy”)</a:t>
            </a:r>
            <a:endParaRPr sz="2450">
              <a:solidFill>
                <a:srgbClr val="000000"/>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sz="2450">
              <a:solidFill>
                <a:srgbClr val="000000"/>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en-GB" sz="2450">
                <a:solidFill>
                  <a:srgbClr val="000000"/>
                </a:solidFill>
                <a:latin typeface="Courier New"/>
                <a:ea typeface="Courier New"/>
                <a:cs typeface="Courier New"/>
                <a:sym typeface="Courier New"/>
              </a:rPr>
              <a:t>myFile.close()</a:t>
            </a:r>
            <a:endParaRPr sz="5700">
              <a:solidFill>
                <a:srgbClr val="000000"/>
              </a:solidFill>
              <a:latin typeface="Courier New"/>
              <a:ea typeface="Courier New"/>
              <a:cs typeface="Courier New"/>
              <a:sym typeface="Courier New"/>
            </a:endParaRPr>
          </a:p>
        </p:txBody>
      </p:sp>
      <p:sp>
        <p:nvSpPr>
          <p:cNvPr id="197" name="Google Shape;197;p24"/>
          <p:cNvSpPr/>
          <p:nvPr/>
        </p:nvSpPr>
        <p:spPr>
          <a:xfrm>
            <a:off x="190900" y="984350"/>
            <a:ext cx="3910500" cy="1105200"/>
          </a:xfrm>
          <a:prstGeom prst="wedgeRoundRectCallout">
            <a:avLst>
              <a:gd name="adj1" fmla="val 44601"/>
              <a:gd name="adj2" fmla="val 104875"/>
              <a:gd name="adj3" fmla="val 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81000" algn="l" rtl="0">
              <a:spcBef>
                <a:spcPts val="0"/>
              </a:spcBef>
              <a:spcAft>
                <a:spcPts val="0"/>
              </a:spcAft>
              <a:buSzPts val="2400"/>
              <a:buAutoNum type="arabicPeriod"/>
            </a:pPr>
            <a:r>
              <a:rPr lang="en-GB" sz="2400"/>
              <a:t>Create a new variable to store the contents of the file.</a:t>
            </a:r>
            <a:endParaRPr sz="2400"/>
          </a:p>
        </p:txBody>
      </p:sp>
      <p:sp>
        <p:nvSpPr>
          <p:cNvPr id="198" name="Google Shape;198;p24"/>
          <p:cNvSpPr/>
          <p:nvPr/>
        </p:nvSpPr>
        <p:spPr>
          <a:xfrm>
            <a:off x="4366950" y="984350"/>
            <a:ext cx="3910500" cy="1105200"/>
          </a:xfrm>
          <a:prstGeom prst="wedgeRoundRectCallout">
            <a:avLst>
              <a:gd name="adj1" fmla="val -26944"/>
              <a:gd name="adj2" fmla="val 104875"/>
              <a:gd name="adj3" fmla="val 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GB" sz="2400"/>
              <a:t>2. ‘open’ tells the program to open the file.</a:t>
            </a:r>
            <a:endParaRPr sz="2400"/>
          </a:p>
        </p:txBody>
      </p:sp>
      <p:sp>
        <p:nvSpPr>
          <p:cNvPr id="199" name="Google Shape;199;p24"/>
          <p:cNvSpPr/>
          <p:nvPr/>
        </p:nvSpPr>
        <p:spPr>
          <a:xfrm>
            <a:off x="8277450" y="4031575"/>
            <a:ext cx="3910500" cy="1105200"/>
          </a:xfrm>
          <a:prstGeom prst="wedgeRoundRectCallout">
            <a:avLst>
              <a:gd name="adj1" fmla="val -64128"/>
              <a:gd name="adj2" fmla="val -125138"/>
              <a:gd name="adj3" fmla="val 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GB" sz="2400"/>
              <a:t>3. Put the </a:t>
            </a:r>
            <a:r>
              <a:rPr lang="en-GB" sz="2400" b="1"/>
              <a:t>whole filename</a:t>
            </a:r>
            <a:r>
              <a:rPr lang="en-GB" sz="2400"/>
              <a:t> in speech marks.</a:t>
            </a:r>
            <a:endParaRPr sz="2400"/>
          </a:p>
        </p:txBody>
      </p:sp>
      <p:sp>
        <p:nvSpPr>
          <p:cNvPr id="200" name="Google Shape;200;p24"/>
          <p:cNvSpPr/>
          <p:nvPr/>
        </p:nvSpPr>
        <p:spPr>
          <a:xfrm>
            <a:off x="8851000" y="233450"/>
            <a:ext cx="3208800" cy="1856100"/>
          </a:xfrm>
          <a:prstGeom prst="wedgeRoundRectCallout">
            <a:avLst>
              <a:gd name="adj1" fmla="val -60320"/>
              <a:gd name="adj2" fmla="val 91533"/>
              <a:gd name="adj3" fmla="val 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2400"/>
              <a:t>4. ‘a’ means </a:t>
            </a:r>
            <a:r>
              <a:rPr lang="en-GB" sz="2400" b="1"/>
              <a:t>append.</a:t>
            </a:r>
            <a:r>
              <a:rPr lang="en-GB" sz="2400"/>
              <a:t> This means ‘add to the end’ of the file.</a:t>
            </a:r>
            <a:endParaRPr sz="2400"/>
          </a:p>
        </p:txBody>
      </p:sp>
      <p:sp>
        <p:nvSpPr>
          <p:cNvPr id="201" name="Google Shape;201;p24"/>
          <p:cNvSpPr/>
          <p:nvPr/>
        </p:nvSpPr>
        <p:spPr>
          <a:xfrm>
            <a:off x="6984900" y="5752800"/>
            <a:ext cx="3910500" cy="1105200"/>
          </a:xfrm>
          <a:prstGeom prst="wedgeRoundRectCallout">
            <a:avLst>
              <a:gd name="adj1" fmla="val -71234"/>
              <a:gd name="adj2" fmla="val -153298"/>
              <a:gd name="adj3" fmla="val 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2400"/>
              <a:t>5. Put the data or variable to be written</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31850" y="1709738"/>
            <a:ext cx="10515600" cy="2852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a:t>Theory - File Handling</a:t>
            </a:r>
            <a:endParaRPr/>
          </a:p>
        </p:txBody>
      </p:sp>
      <p:sp>
        <p:nvSpPr>
          <p:cNvPr id="98" name="Google Shape;98;p14"/>
          <p:cNvSpPr txBox="1">
            <a:spLocks noGrp="1"/>
          </p:cNvSpPr>
          <p:nvPr>
            <p:ph type="body" idx="1"/>
          </p:nvPr>
        </p:nvSpPr>
        <p:spPr>
          <a:xfrm>
            <a:off x="831850" y="4589463"/>
            <a:ext cx="10515600" cy="1500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190900" y="0"/>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a:t>What Is File Handling? </a:t>
            </a:r>
            <a:endParaRPr/>
          </a:p>
        </p:txBody>
      </p:sp>
      <p:sp>
        <p:nvSpPr>
          <p:cNvPr id="105" name="Google Shape;105;p15"/>
          <p:cNvSpPr txBox="1">
            <a:spLocks noGrp="1"/>
          </p:cNvSpPr>
          <p:nvPr>
            <p:ph type="body" idx="1"/>
          </p:nvPr>
        </p:nvSpPr>
        <p:spPr>
          <a:xfrm>
            <a:off x="146425" y="928875"/>
            <a:ext cx="11736600" cy="1394100"/>
          </a:xfrm>
          <a:prstGeom prst="rect">
            <a:avLst/>
          </a:prstGeom>
          <a:solidFill>
            <a:srgbClr val="F3F3F3"/>
          </a:solidFill>
        </p:spPr>
        <p:txBody>
          <a:bodyPr spcFirstLastPara="1" wrap="square" lIns="91425" tIns="45700" rIns="91425" bIns="45700" anchor="ctr" anchorCtr="0">
            <a:noAutofit/>
          </a:bodyPr>
          <a:lstStyle/>
          <a:p>
            <a:pPr marL="0" lvl="0" indent="0" algn="l" rtl="0">
              <a:lnSpc>
                <a:spcPct val="100000"/>
              </a:lnSpc>
              <a:spcBef>
                <a:spcPts val="0"/>
              </a:spcBef>
              <a:spcAft>
                <a:spcPts val="0"/>
              </a:spcAft>
              <a:buNone/>
            </a:pPr>
            <a:r>
              <a:rPr lang="en-GB" sz="3600" dirty="0">
                <a:latin typeface="Arial"/>
                <a:ea typeface="Arial"/>
                <a:cs typeface="Arial"/>
                <a:sym typeface="Arial"/>
              </a:rPr>
              <a:t>Computer programs can import data from and export data to files outside the code.</a:t>
            </a:r>
            <a:endParaRPr sz="3600" dirty="0">
              <a:latin typeface="Arial"/>
              <a:ea typeface="Arial"/>
              <a:cs typeface="Arial"/>
              <a:sym typeface="Arial"/>
            </a:endParaRPr>
          </a:p>
        </p:txBody>
      </p:sp>
      <p:pic>
        <p:nvPicPr>
          <p:cNvPr id="106" name="Google Shape;106;p15"/>
          <p:cNvPicPr preferRelativeResize="0"/>
          <p:nvPr/>
        </p:nvPicPr>
        <p:blipFill>
          <a:blip r:embed="rId3">
            <a:alphaModFix/>
          </a:blip>
          <a:stretch>
            <a:fillRect/>
          </a:stretch>
        </p:blipFill>
        <p:spPr>
          <a:xfrm>
            <a:off x="1286125" y="3064475"/>
            <a:ext cx="2986800" cy="2982124"/>
          </a:xfrm>
          <a:prstGeom prst="rect">
            <a:avLst/>
          </a:prstGeom>
          <a:noFill/>
          <a:ln>
            <a:noFill/>
          </a:ln>
        </p:spPr>
      </p:pic>
      <p:pic>
        <p:nvPicPr>
          <p:cNvPr id="107" name="Google Shape;107;p15"/>
          <p:cNvPicPr preferRelativeResize="0"/>
          <p:nvPr/>
        </p:nvPicPr>
        <p:blipFill>
          <a:blip r:embed="rId4">
            <a:alphaModFix/>
          </a:blip>
          <a:stretch>
            <a:fillRect/>
          </a:stretch>
        </p:blipFill>
        <p:spPr>
          <a:xfrm>
            <a:off x="7871000" y="2961288"/>
            <a:ext cx="3188500" cy="3188500"/>
          </a:xfrm>
          <a:prstGeom prst="rect">
            <a:avLst/>
          </a:prstGeom>
          <a:noFill/>
          <a:ln>
            <a:noFill/>
          </a:ln>
        </p:spPr>
      </p:pic>
      <p:sp>
        <p:nvSpPr>
          <p:cNvPr id="108" name="Google Shape;108;p15"/>
          <p:cNvSpPr txBox="1"/>
          <p:nvPr/>
        </p:nvSpPr>
        <p:spPr>
          <a:xfrm>
            <a:off x="1178200" y="2556475"/>
            <a:ext cx="3312300" cy="50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900"/>
              <a:t>Your code</a:t>
            </a:r>
            <a:endParaRPr sz="2900"/>
          </a:p>
        </p:txBody>
      </p:sp>
      <p:sp>
        <p:nvSpPr>
          <p:cNvPr id="109" name="Google Shape;109;p15"/>
          <p:cNvSpPr txBox="1"/>
          <p:nvPr/>
        </p:nvSpPr>
        <p:spPr>
          <a:xfrm>
            <a:off x="7747200" y="2556475"/>
            <a:ext cx="3312300" cy="50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900"/>
              <a:t>External file</a:t>
            </a:r>
            <a:endParaRPr sz="2900"/>
          </a:p>
        </p:txBody>
      </p:sp>
      <p:cxnSp>
        <p:nvCxnSpPr>
          <p:cNvPr id="110" name="Google Shape;110;p15"/>
          <p:cNvCxnSpPr/>
          <p:nvPr/>
        </p:nvCxnSpPr>
        <p:spPr>
          <a:xfrm>
            <a:off x="4586438" y="5346350"/>
            <a:ext cx="3356700" cy="22200"/>
          </a:xfrm>
          <a:prstGeom prst="straightConnector1">
            <a:avLst/>
          </a:prstGeom>
          <a:noFill/>
          <a:ln w="76200" cap="flat" cmpd="sng">
            <a:solidFill>
              <a:schemeClr val="dk2"/>
            </a:solidFill>
            <a:prstDash val="solid"/>
            <a:round/>
            <a:headEnd type="none" w="med" len="med"/>
            <a:tailEnd type="stealth" w="med" len="med"/>
          </a:ln>
        </p:spPr>
      </p:cxnSp>
      <p:cxnSp>
        <p:nvCxnSpPr>
          <p:cNvPr id="111" name="Google Shape;111;p15"/>
          <p:cNvCxnSpPr/>
          <p:nvPr/>
        </p:nvCxnSpPr>
        <p:spPr>
          <a:xfrm rot="10800000">
            <a:off x="4279400" y="3745800"/>
            <a:ext cx="3591600" cy="0"/>
          </a:xfrm>
          <a:prstGeom prst="straightConnector1">
            <a:avLst/>
          </a:prstGeom>
          <a:noFill/>
          <a:ln w="76200" cap="flat" cmpd="sng">
            <a:solidFill>
              <a:schemeClr val="dk2"/>
            </a:solidFill>
            <a:prstDash val="solid"/>
            <a:round/>
            <a:headEnd type="none" w="med" len="med"/>
            <a:tailEnd type="stealth" w="med" len="med"/>
          </a:ln>
        </p:spPr>
      </p:cxnSp>
      <p:sp>
        <p:nvSpPr>
          <p:cNvPr id="112" name="Google Shape;112;p15"/>
          <p:cNvSpPr txBox="1"/>
          <p:nvPr/>
        </p:nvSpPr>
        <p:spPr>
          <a:xfrm>
            <a:off x="4524600" y="2523050"/>
            <a:ext cx="3312300" cy="108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900" b="1"/>
              <a:t>Read </a:t>
            </a:r>
            <a:r>
              <a:rPr lang="en-GB" sz="2900"/>
              <a:t> - Get data from a file into your program</a:t>
            </a:r>
            <a:endParaRPr sz="2900"/>
          </a:p>
        </p:txBody>
      </p:sp>
      <p:sp>
        <p:nvSpPr>
          <p:cNvPr id="113" name="Google Shape;113;p15"/>
          <p:cNvSpPr txBox="1"/>
          <p:nvPr/>
        </p:nvSpPr>
        <p:spPr>
          <a:xfrm>
            <a:off x="4004250" y="5476425"/>
            <a:ext cx="4353000" cy="108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900" b="1"/>
              <a:t>Write/Append </a:t>
            </a:r>
            <a:r>
              <a:rPr lang="en-GB" sz="2900"/>
              <a:t> - send data from your program into a file</a:t>
            </a:r>
            <a:endParaRPr sz="2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16"/>
          <p:cNvPicPr preferRelativeResize="0"/>
          <p:nvPr/>
        </p:nvPicPr>
        <p:blipFill>
          <a:blip r:embed="rId3">
            <a:alphaModFix/>
          </a:blip>
          <a:stretch>
            <a:fillRect/>
          </a:stretch>
        </p:blipFill>
        <p:spPr>
          <a:xfrm>
            <a:off x="2419900" y="3329525"/>
            <a:ext cx="7098663" cy="2785350"/>
          </a:xfrm>
          <a:prstGeom prst="rect">
            <a:avLst/>
          </a:prstGeom>
          <a:noFill/>
          <a:ln>
            <a:noFill/>
          </a:ln>
        </p:spPr>
      </p:pic>
      <p:sp>
        <p:nvSpPr>
          <p:cNvPr id="120" name="Google Shape;120;p16"/>
          <p:cNvSpPr txBox="1">
            <a:spLocks noGrp="1"/>
          </p:cNvSpPr>
          <p:nvPr>
            <p:ph type="title"/>
          </p:nvPr>
        </p:nvSpPr>
        <p:spPr>
          <a:xfrm>
            <a:off x="190900" y="0"/>
            <a:ext cx="10515600" cy="1078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a:t>Files In Replit</a:t>
            </a:r>
            <a:endParaRPr/>
          </a:p>
        </p:txBody>
      </p:sp>
      <p:sp>
        <p:nvSpPr>
          <p:cNvPr id="121" name="Google Shape;121;p16"/>
          <p:cNvSpPr txBox="1">
            <a:spLocks noGrp="1"/>
          </p:cNvSpPr>
          <p:nvPr>
            <p:ph type="body" idx="1"/>
          </p:nvPr>
        </p:nvSpPr>
        <p:spPr>
          <a:xfrm>
            <a:off x="146425" y="928875"/>
            <a:ext cx="11736600" cy="1394100"/>
          </a:xfrm>
          <a:prstGeom prst="rect">
            <a:avLst/>
          </a:prstGeom>
          <a:solidFill>
            <a:srgbClr val="F3F3F3"/>
          </a:solidFill>
        </p:spPr>
        <p:txBody>
          <a:bodyPr spcFirstLastPara="1" wrap="square" lIns="91425" tIns="45700" rIns="91425" bIns="45700" anchor="ctr" anchorCtr="0">
            <a:noAutofit/>
          </a:bodyPr>
          <a:lstStyle/>
          <a:p>
            <a:pPr marL="0" lvl="0" indent="0" algn="l" rtl="0">
              <a:lnSpc>
                <a:spcPct val="100000"/>
              </a:lnSpc>
              <a:spcBef>
                <a:spcPts val="0"/>
              </a:spcBef>
              <a:spcAft>
                <a:spcPts val="0"/>
              </a:spcAft>
              <a:buNone/>
            </a:pPr>
            <a:r>
              <a:rPr lang="en-GB" sz="3600">
                <a:latin typeface="Arial"/>
                <a:ea typeface="Arial"/>
                <a:cs typeface="Arial"/>
                <a:sym typeface="Arial"/>
              </a:rPr>
              <a:t>Replit allows you to upload and use external files with your code.</a:t>
            </a:r>
            <a:endParaRPr sz="3600">
              <a:latin typeface="Arial"/>
              <a:ea typeface="Arial"/>
              <a:cs typeface="Arial"/>
              <a:sym typeface="Arial"/>
            </a:endParaRPr>
          </a:p>
        </p:txBody>
      </p:sp>
      <p:sp>
        <p:nvSpPr>
          <p:cNvPr id="122" name="Google Shape;122;p16"/>
          <p:cNvSpPr txBox="1"/>
          <p:nvPr/>
        </p:nvSpPr>
        <p:spPr>
          <a:xfrm>
            <a:off x="566975" y="2511925"/>
            <a:ext cx="3790200" cy="81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900"/>
              <a:t>See the file in the main window.</a:t>
            </a:r>
            <a:endParaRPr sz="2900"/>
          </a:p>
        </p:txBody>
      </p:sp>
      <p:sp>
        <p:nvSpPr>
          <p:cNvPr id="123" name="Google Shape;123;p16"/>
          <p:cNvSpPr txBox="1"/>
          <p:nvPr/>
        </p:nvSpPr>
        <p:spPr>
          <a:xfrm>
            <a:off x="6880250" y="2666775"/>
            <a:ext cx="4212600" cy="50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900"/>
              <a:t>Upload your own file (or just drag &amp; drop)</a:t>
            </a:r>
            <a:endParaRPr sz="2900"/>
          </a:p>
        </p:txBody>
      </p:sp>
      <p:cxnSp>
        <p:nvCxnSpPr>
          <p:cNvPr id="124" name="Google Shape;124;p16"/>
          <p:cNvCxnSpPr/>
          <p:nvPr/>
        </p:nvCxnSpPr>
        <p:spPr>
          <a:xfrm>
            <a:off x="2367525" y="3301175"/>
            <a:ext cx="1245000" cy="1511700"/>
          </a:xfrm>
          <a:prstGeom prst="straightConnector1">
            <a:avLst/>
          </a:prstGeom>
          <a:noFill/>
          <a:ln w="76200" cap="flat" cmpd="sng">
            <a:solidFill>
              <a:srgbClr val="FF0000"/>
            </a:solidFill>
            <a:prstDash val="solid"/>
            <a:round/>
            <a:headEnd type="none" w="med" len="med"/>
            <a:tailEnd type="stealth" w="med" len="med"/>
          </a:ln>
        </p:spPr>
      </p:cxnSp>
      <p:sp>
        <p:nvSpPr>
          <p:cNvPr id="125" name="Google Shape;125;p16"/>
          <p:cNvSpPr/>
          <p:nvPr/>
        </p:nvSpPr>
        <p:spPr>
          <a:xfrm>
            <a:off x="3556950" y="4799800"/>
            <a:ext cx="2056200" cy="5079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5757625" y="3507225"/>
            <a:ext cx="608400" cy="5079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 name="Google Shape;127;p16"/>
          <p:cNvCxnSpPr>
            <a:stCxn id="123" idx="1"/>
          </p:cNvCxnSpPr>
          <p:nvPr/>
        </p:nvCxnSpPr>
        <p:spPr>
          <a:xfrm flipH="1">
            <a:off x="6054650" y="2920725"/>
            <a:ext cx="825600" cy="532800"/>
          </a:xfrm>
          <a:prstGeom prst="straightConnector1">
            <a:avLst/>
          </a:prstGeom>
          <a:noFill/>
          <a:ln w="76200" cap="flat" cmpd="sng">
            <a:solidFill>
              <a:srgbClr val="FF0000"/>
            </a:solidFill>
            <a:prstDash val="solid"/>
            <a:round/>
            <a:headEnd type="none" w="med" len="med"/>
            <a:tailEnd type="stealth"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a:t>File Permissions</a:t>
            </a:r>
            <a:endParaRPr/>
          </a:p>
        </p:txBody>
      </p:sp>
      <p:graphicFrame>
        <p:nvGraphicFramePr>
          <p:cNvPr id="2" name="Google Shape;134;p17">
            <a:extLst>
              <a:ext uri="{FF2B5EF4-FFF2-40B4-BE49-F238E27FC236}">
                <a16:creationId xmlns:a16="http://schemas.microsoft.com/office/drawing/2014/main" id="{FED55724-296C-1AD7-4FF3-BD3CD666E640}"/>
              </a:ext>
            </a:extLst>
          </p:cNvPr>
          <p:cNvGraphicFramePr/>
          <p:nvPr>
            <p:extLst>
              <p:ext uri="{D42A27DB-BD31-4B8C-83A1-F6EECF244321}">
                <p14:modId xmlns:p14="http://schemas.microsoft.com/office/powerpoint/2010/main" val="28067263"/>
              </p:ext>
            </p:extLst>
          </p:nvPr>
        </p:nvGraphicFramePr>
        <p:xfrm>
          <a:off x="595884" y="1981245"/>
          <a:ext cx="10287000" cy="2895510"/>
        </p:xfrm>
        <a:graphic>
          <a:graphicData uri="http://schemas.openxmlformats.org/drawingml/2006/table">
            <a:tbl>
              <a:tblPr>
                <a:noFill/>
                <a:tableStyleId>{43BC1D64-4305-485E-B5B1-A9323E678695}</a:tableStyleId>
              </a:tblPr>
              <a:tblGrid>
                <a:gridCol w="3217450">
                  <a:extLst>
                    <a:ext uri="{9D8B030D-6E8A-4147-A177-3AD203B41FA5}">
                      <a16:colId xmlns:a16="http://schemas.microsoft.com/office/drawing/2014/main" val="20000"/>
                    </a:ext>
                  </a:extLst>
                </a:gridCol>
                <a:gridCol w="70695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sz="2200" b="1" dirty="0"/>
                        <a:t>r</a:t>
                      </a:r>
                      <a:endParaRPr sz="2200" b="1" dirty="0"/>
                    </a:p>
                  </a:txBody>
                  <a:tcPr marL="91425" marR="91425" marT="91425" marB="91425" anchor="ctr"/>
                </a:tc>
                <a:tc>
                  <a:txBody>
                    <a:bodyPr/>
                    <a:lstStyle/>
                    <a:p>
                      <a:pPr marL="0" lvl="0" indent="0" algn="l" rtl="0">
                        <a:spcBef>
                          <a:spcPts val="0"/>
                        </a:spcBef>
                        <a:spcAft>
                          <a:spcPts val="0"/>
                        </a:spcAft>
                        <a:buNone/>
                      </a:pPr>
                      <a:r>
                        <a:rPr lang="en-GB" sz="2200" i="1"/>
                        <a:t>Read</a:t>
                      </a:r>
                      <a:r>
                        <a:rPr lang="en-GB" sz="2200"/>
                        <a:t> - File can be ‘looked at’ by the program but not changed. </a:t>
                      </a:r>
                      <a:r>
                        <a:rPr lang="en-GB" sz="2200">
                          <a:solidFill>
                            <a:schemeClr val="dk1"/>
                          </a:solidFill>
                        </a:rPr>
                        <a:t>Error if the file doesn’t already exist.</a:t>
                      </a:r>
                      <a:endParaRPr sz="2200"/>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sz="2200" b="1" dirty="0"/>
                        <a:t>a</a:t>
                      </a:r>
                      <a:endParaRPr sz="2200" b="1" dirty="0"/>
                    </a:p>
                  </a:txBody>
                  <a:tcPr marL="91425" marR="91425" marT="91425" marB="91425" anchor="ctr"/>
                </a:tc>
                <a:tc>
                  <a:txBody>
                    <a:bodyPr/>
                    <a:lstStyle/>
                    <a:p>
                      <a:pPr marL="0" lvl="0" indent="0" algn="l" rtl="0">
                        <a:spcBef>
                          <a:spcPts val="0"/>
                        </a:spcBef>
                        <a:spcAft>
                          <a:spcPts val="0"/>
                        </a:spcAft>
                        <a:buNone/>
                      </a:pPr>
                      <a:r>
                        <a:rPr lang="en-GB" sz="2200" i="1"/>
                        <a:t>Append</a:t>
                      </a:r>
                      <a:r>
                        <a:rPr lang="en-GB" sz="2200"/>
                        <a:t> - File can be added to. File is created if it doesn’t already exist.</a:t>
                      </a:r>
                      <a:endParaRPr sz="220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sz="2200" b="1"/>
                        <a:t>w</a:t>
                      </a:r>
                      <a:endParaRPr sz="2200" b="1"/>
                    </a:p>
                  </a:txBody>
                  <a:tcPr marL="91425" marR="91425" marT="91425" marB="91425" anchor="ctr"/>
                </a:tc>
                <a:tc>
                  <a:txBody>
                    <a:bodyPr/>
                    <a:lstStyle/>
                    <a:p>
                      <a:pPr marL="0" lvl="0" indent="0" algn="l" rtl="0">
                        <a:spcBef>
                          <a:spcPts val="0"/>
                        </a:spcBef>
                        <a:spcAft>
                          <a:spcPts val="0"/>
                        </a:spcAft>
                        <a:buNone/>
                      </a:pPr>
                      <a:r>
                        <a:rPr lang="en-GB" sz="2200" i="1" dirty="0"/>
                        <a:t>Write </a:t>
                      </a:r>
                      <a:r>
                        <a:rPr lang="en-GB" sz="2200" dirty="0"/>
                        <a:t>- </a:t>
                      </a:r>
                      <a:r>
                        <a:rPr lang="en-GB" sz="2200" dirty="0">
                          <a:solidFill>
                            <a:schemeClr val="dk1"/>
                          </a:solidFill>
                        </a:rPr>
                        <a:t>Overwrites existing data, starting from the beginning of the file. File is created if it doesn’t already exist.</a:t>
                      </a:r>
                      <a:endParaRPr sz="2200" dirty="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831850" y="1736763"/>
            <a:ext cx="10515600" cy="2852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a:t>Read From a File</a:t>
            </a:r>
            <a:endParaRPr/>
          </a:p>
        </p:txBody>
      </p:sp>
      <p:sp>
        <p:nvSpPr>
          <p:cNvPr id="141" name="Google Shape;141;p18"/>
          <p:cNvSpPr txBox="1">
            <a:spLocks noGrp="1"/>
          </p:cNvSpPr>
          <p:nvPr>
            <p:ph type="body" idx="1"/>
          </p:nvPr>
        </p:nvSpPr>
        <p:spPr>
          <a:xfrm>
            <a:off x="831850" y="4589463"/>
            <a:ext cx="10515600" cy="1500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b="1"/>
              <a:t>Read From A File - The Algorithm</a:t>
            </a:r>
            <a:endParaRPr b="1"/>
          </a:p>
        </p:txBody>
      </p:sp>
      <p:sp>
        <p:nvSpPr>
          <p:cNvPr id="148" name="Google Shape;148;p19"/>
          <p:cNvSpPr txBox="1">
            <a:spLocks noGrp="1"/>
          </p:cNvSpPr>
          <p:nvPr>
            <p:ph type="body" idx="1"/>
          </p:nvPr>
        </p:nvSpPr>
        <p:spPr>
          <a:xfrm>
            <a:off x="370625" y="1253400"/>
            <a:ext cx="10515600" cy="4351200"/>
          </a:xfrm>
          <a:prstGeom prst="rect">
            <a:avLst/>
          </a:prstGeom>
        </p:spPr>
        <p:txBody>
          <a:bodyPr spcFirstLastPara="1" wrap="square" lIns="91425" tIns="45700" rIns="91425" bIns="45700" anchor="t" anchorCtr="0">
            <a:noAutofit/>
          </a:bodyPr>
          <a:lstStyle/>
          <a:p>
            <a:pPr marL="457200" lvl="0" indent="-533400" algn="l" rtl="0">
              <a:spcBef>
                <a:spcPts val="1000"/>
              </a:spcBef>
              <a:spcAft>
                <a:spcPts val="0"/>
              </a:spcAft>
              <a:buSzPts val="4800"/>
              <a:buAutoNum type="arabicPeriod"/>
            </a:pPr>
            <a:r>
              <a:rPr lang="en-GB" sz="4800"/>
              <a:t>Connect to and open the file</a:t>
            </a:r>
            <a:endParaRPr sz="4800"/>
          </a:p>
          <a:p>
            <a:pPr marL="914400" lvl="1" indent="-533400" algn="l" rtl="0">
              <a:spcBef>
                <a:spcPts val="0"/>
              </a:spcBef>
              <a:spcAft>
                <a:spcPts val="0"/>
              </a:spcAft>
              <a:buSzPts val="4800"/>
              <a:buAutoNum type="alphaLcPeriod"/>
            </a:pPr>
            <a:r>
              <a:rPr lang="en-GB" sz="4800"/>
              <a:t>Give the file name and path</a:t>
            </a:r>
            <a:endParaRPr sz="4800"/>
          </a:p>
          <a:p>
            <a:pPr marL="914400" lvl="1" indent="-533400" algn="l" rtl="0">
              <a:spcBef>
                <a:spcPts val="0"/>
              </a:spcBef>
              <a:spcAft>
                <a:spcPts val="0"/>
              </a:spcAft>
              <a:buSzPts val="4800"/>
              <a:buAutoNum type="alphaLcPeriod"/>
            </a:pPr>
            <a:r>
              <a:rPr lang="en-GB" sz="4800"/>
              <a:t>Set the permissions for opening</a:t>
            </a:r>
            <a:endParaRPr sz="4800"/>
          </a:p>
          <a:p>
            <a:pPr marL="457200" lvl="0" indent="-533400" algn="l" rtl="0">
              <a:spcBef>
                <a:spcPts val="0"/>
              </a:spcBef>
              <a:spcAft>
                <a:spcPts val="0"/>
              </a:spcAft>
              <a:buSzPts val="4800"/>
              <a:buAutoNum type="arabicPeriod"/>
            </a:pPr>
            <a:r>
              <a:rPr lang="en-GB" sz="4800"/>
              <a:t>Read the contents into a variable</a:t>
            </a:r>
            <a:endParaRPr sz="4800"/>
          </a:p>
          <a:p>
            <a:pPr marL="457200" lvl="0" indent="-533400" algn="l" rtl="0">
              <a:spcBef>
                <a:spcPts val="0"/>
              </a:spcBef>
              <a:spcAft>
                <a:spcPts val="0"/>
              </a:spcAft>
              <a:buSzPts val="4800"/>
              <a:buAutoNum type="arabicPeriod"/>
            </a:pPr>
            <a:r>
              <a:rPr lang="en-GB" sz="4800"/>
              <a:t>Output the variable</a:t>
            </a:r>
            <a:endParaRPr sz="4800"/>
          </a:p>
          <a:p>
            <a:pPr marL="457200" lvl="0" indent="-533400" algn="l" rtl="0">
              <a:spcBef>
                <a:spcPts val="0"/>
              </a:spcBef>
              <a:spcAft>
                <a:spcPts val="0"/>
              </a:spcAft>
              <a:buSzPts val="4800"/>
              <a:buAutoNum type="arabicPeriod"/>
            </a:pPr>
            <a:r>
              <a:rPr lang="en-GB" sz="4800"/>
              <a:t>Close the file.</a:t>
            </a:r>
            <a:endParaRPr sz="4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190900" y="0"/>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sz="4100"/>
              <a:t>Read All From A File - How To Code</a:t>
            </a:r>
            <a:endParaRPr sz="4100"/>
          </a:p>
        </p:txBody>
      </p:sp>
      <p:sp>
        <p:nvSpPr>
          <p:cNvPr id="155" name="Google Shape;155;p20"/>
          <p:cNvSpPr txBox="1">
            <a:spLocks noGrp="1"/>
          </p:cNvSpPr>
          <p:nvPr>
            <p:ph type="body" idx="1"/>
          </p:nvPr>
        </p:nvSpPr>
        <p:spPr>
          <a:xfrm>
            <a:off x="3106300" y="2400850"/>
            <a:ext cx="7600200" cy="3645600"/>
          </a:xfrm>
          <a:prstGeom prst="rect">
            <a:avLst/>
          </a:prstGeom>
          <a:solidFill>
            <a:srgbClr val="EFEFEF"/>
          </a:solidFill>
        </p:spPr>
        <p:txBody>
          <a:bodyPr spcFirstLastPara="1" wrap="square" lIns="91425" tIns="45700" rIns="91425" bIns="45700" anchor="ctr" anchorCtr="0">
            <a:noAutofit/>
          </a:bodyPr>
          <a:lstStyle/>
          <a:p>
            <a:pPr marL="0" lvl="0" indent="0" algn="l" rtl="0">
              <a:lnSpc>
                <a:spcPct val="150000"/>
              </a:lnSpc>
              <a:spcBef>
                <a:spcPts val="0"/>
              </a:spcBef>
              <a:spcAft>
                <a:spcPts val="0"/>
              </a:spcAft>
              <a:buNone/>
            </a:pPr>
            <a:r>
              <a:rPr lang="en-GB" sz="2450">
                <a:solidFill>
                  <a:srgbClr val="000000"/>
                </a:solidFill>
                <a:latin typeface="Courier New"/>
                <a:ea typeface="Courier New"/>
                <a:cs typeface="Courier New"/>
                <a:sym typeface="Courier New"/>
              </a:rPr>
              <a:t>myFile = open("test.txt", "r")</a:t>
            </a:r>
            <a:endParaRPr sz="2450">
              <a:solidFill>
                <a:srgbClr val="000000"/>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sz="2450">
              <a:solidFill>
                <a:srgbClr val="000000"/>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en-GB" sz="2450">
                <a:solidFill>
                  <a:srgbClr val="000000"/>
                </a:solidFill>
                <a:latin typeface="Courier New"/>
                <a:ea typeface="Courier New"/>
                <a:cs typeface="Courier New"/>
                <a:sym typeface="Courier New"/>
              </a:rPr>
              <a:t>for line in myFile:</a:t>
            </a:r>
            <a:endParaRPr sz="2450">
              <a:solidFill>
                <a:srgbClr val="000000"/>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en-GB" sz="2450">
                <a:solidFill>
                  <a:srgbClr val="000000"/>
                </a:solidFill>
                <a:latin typeface="Courier New"/>
                <a:ea typeface="Courier New"/>
                <a:cs typeface="Courier New"/>
                <a:sym typeface="Courier New"/>
              </a:rPr>
              <a:t> print(line)</a:t>
            </a:r>
            <a:endParaRPr sz="2450">
              <a:solidFill>
                <a:srgbClr val="000000"/>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en-GB" sz="2450">
                <a:solidFill>
                  <a:srgbClr val="000000"/>
                </a:solidFill>
                <a:latin typeface="Courier New"/>
                <a:ea typeface="Courier New"/>
                <a:cs typeface="Courier New"/>
                <a:sym typeface="Courier New"/>
              </a:rPr>
              <a:t>myFile.close()</a:t>
            </a:r>
            <a:endParaRPr sz="5700">
              <a:solidFill>
                <a:srgbClr val="000000"/>
              </a:solidFill>
              <a:latin typeface="Courier New"/>
              <a:ea typeface="Courier New"/>
              <a:cs typeface="Courier New"/>
              <a:sym typeface="Courier New"/>
            </a:endParaRPr>
          </a:p>
        </p:txBody>
      </p:sp>
      <p:sp>
        <p:nvSpPr>
          <p:cNvPr id="156" name="Google Shape;156;p20"/>
          <p:cNvSpPr/>
          <p:nvPr/>
        </p:nvSpPr>
        <p:spPr>
          <a:xfrm>
            <a:off x="190900" y="1189350"/>
            <a:ext cx="3910500" cy="1105200"/>
          </a:xfrm>
          <a:prstGeom prst="wedgeRoundRectCallout">
            <a:avLst>
              <a:gd name="adj1" fmla="val 44601"/>
              <a:gd name="adj2" fmla="val 104875"/>
              <a:gd name="adj3" fmla="val 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81000" algn="l" rtl="0">
              <a:spcBef>
                <a:spcPts val="0"/>
              </a:spcBef>
              <a:spcAft>
                <a:spcPts val="0"/>
              </a:spcAft>
              <a:buSzPts val="2400"/>
              <a:buAutoNum type="arabicPeriod"/>
            </a:pPr>
            <a:r>
              <a:rPr lang="en-GB" sz="2400"/>
              <a:t>Create a new variable to store the contents of the file.</a:t>
            </a:r>
            <a:endParaRPr sz="2400"/>
          </a:p>
        </p:txBody>
      </p:sp>
      <p:sp>
        <p:nvSpPr>
          <p:cNvPr id="157" name="Google Shape;157;p20"/>
          <p:cNvSpPr/>
          <p:nvPr/>
        </p:nvSpPr>
        <p:spPr>
          <a:xfrm>
            <a:off x="4378050" y="1189350"/>
            <a:ext cx="3910500" cy="1105200"/>
          </a:xfrm>
          <a:prstGeom prst="wedgeRoundRectCallout">
            <a:avLst>
              <a:gd name="adj1" fmla="val -26944"/>
              <a:gd name="adj2" fmla="val 104875"/>
              <a:gd name="adj3" fmla="val 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GB" sz="2400"/>
              <a:t>2. ‘open’ tells the program to open the file.</a:t>
            </a:r>
            <a:endParaRPr sz="2400"/>
          </a:p>
        </p:txBody>
      </p:sp>
      <p:sp>
        <p:nvSpPr>
          <p:cNvPr id="158" name="Google Shape;158;p20"/>
          <p:cNvSpPr/>
          <p:nvPr/>
        </p:nvSpPr>
        <p:spPr>
          <a:xfrm>
            <a:off x="6475600" y="4409500"/>
            <a:ext cx="3910500" cy="1105200"/>
          </a:xfrm>
          <a:prstGeom prst="wedgeRoundRectCallout">
            <a:avLst>
              <a:gd name="adj1" fmla="val -50169"/>
              <a:gd name="adj2" fmla="val -161346"/>
              <a:gd name="adj3" fmla="val 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GB" sz="2400"/>
              <a:t>3. Put the </a:t>
            </a:r>
            <a:r>
              <a:rPr lang="en-GB" sz="2400" b="1"/>
              <a:t>whole filename</a:t>
            </a:r>
            <a:r>
              <a:rPr lang="en-GB" sz="2400"/>
              <a:t> in speech marks.</a:t>
            </a:r>
            <a:endParaRPr sz="2400"/>
          </a:p>
        </p:txBody>
      </p:sp>
      <p:sp>
        <p:nvSpPr>
          <p:cNvPr id="159" name="Google Shape;159;p20"/>
          <p:cNvSpPr/>
          <p:nvPr/>
        </p:nvSpPr>
        <p:spPr>
          <a:xfrm>
            <a:off x="8851000" y="233450"/>
            <a:ext cx="3208800" cy="1856100"/>
          </a:xfrm>
          <a:prstGeom prst="wedgeRoundRectCallout">
            <a:avLst>
              <a:gd name="adj1" fmla="val -60320"/>
              <a:gd name="adj2" fmla="val 91533"/>
              <a:gd name="adj3" fmla="val 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2400"/>
              <a:t>4. ‘r’ means </a:t>
            </a:r>
            <a:r>
              <a:rPr lang="en-GB" sz="2400" b="1"/>
              <a:t>read only.</a:t>
            </a:r>
            <a:r>
              <a:rPr lang="en-GB" sz="2400"/>
              <a:t> The program can look at data from the file but not change it.</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txBox="1">
            <a:spLocks noGrp="1"/>
          </p:cNvSpPr>
          <p:nvPr>
            <p:ph type="title"/>
          </p:nvPr>
        </p:nvSpPr>
        <p:spPr>
          <a:xfrm>
            <a:off x="190900" y="0"/>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a:t>Read From A File - How To Code</a:t>
            </a:r>
            <a:endParaRPr/>
          </a:p>
        </p:txBody>
      </p:sp>
      <p:sp>
        <p:nvSpPr>
          <p:cNvPr id="166" name="Google Shape;166;p21"/>
          <p:cNvSpPr txBox="1">
            <a:spLocks noGrp="1"/>
          </p:cNvSpPr>
          <p:nvPr>
            <p:ph type="body" idx="1"/>
          </p:nvPr>
        </p:nvSpPr>
        <p:spPr>
          <a:xfrm>
            <a:off x="3106300" y="2400850"/>
            <a:ext cx="7600200" cy="3645600"/>
          </a:xfrm>
          <a:prstGeom prst="rect">
            <a:avLst/>
          </a:prstGeom>
          <a:solidFill>
            <a:srgbClr val="EFEFEF"/>
          </a:solidFill>
        </p:spPr>
        <p:txBody>
          <a:bodyPr spcFirstLastPara="1" wrap="square" lIns="91425" tIns="45700" rIns="91425" bIns="45700" anchor="ctr" anchorCtr="0">
            <a:noAutofit/>
          </a:bodyPr>
          <a:lstStyle/>
          <a:p>
            <a:pPr marL="0" lvl="0" indent="0" algn="l" rtl="0">
              <a:lnSpc>
                <a:spcPct val="150000"/>
              </a:lnSpc>
              <a:spcBef>
                <a:spcPts val="0"/>
              </a:spcBef>
              <a:spcAft>
                <a:spcPts val="0"/>
              </a:spcAft>
              <a:buNone/>
            </a:pPr>
            <a:r>
              <a:rPr lang="en-GB" sz="2450">
                <a:solidFill>
                  <a:srgbClr val="000000"/>
                </a:solidFill>
                <a:latin typeface="Courier New"/>
                <a:ea typeface="Courier New"/>
                <a:cs typeface="Courier New"/>
                <a:sym typeface="Courier New"/>
              </a:rPr>
              <a:t>myFile = open("test.txt", "r")</a:t>
            </a:r>
            <a:endParaRPr sz="2450">
              <a:solidFill>
                <a:srgbClr val="000000"/>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sz="2450">
              <a:solidFill>
                <a:srgbClr val="000000"/>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en-GB" sz="2450">
                <a:solidFill>
                  <a:srgbClr val="000000"/>
                </a:solidFill>
                <a:latin typeface="Courier New"/>
                <a:ea typeface="Courier New"/>
                <a:cs typeface="Courier New"/>
                <a:sym typeface="Courier New"/>
              </a:rPr>
              <a:t>for line in myFile:</a:t>
            </a:r>
            <a:endParaRPr sz="2450">
              <a:solidFill>
                <a:srgbClr val="000000"/>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en-GB" sz="2450">
                <a:solidFill>
                  <a:srgbClr val="000000"/>
                </a:solidFill>
                <a:latin typeface="Courier New"/>
                <a:ea typeface="Courier New"/>
                <a:cs typeface="Courier New"/>
                <a:sym typeface="Courier New"/>
              </a:rPr>
              <a:t> print(line)</a:t>
            </a:r>
            <a:endParaRPr sz="2450">
              <a:solidFill>
                <a:srgbClr val="000000"/>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en-GB" sz="2450">
                <a:solidFill>
                  <a:srgbClr val="000000"/>
                </a:solidFill>
                <a:latin typeface="Courier New"/>
                <a:ea typeface="Courier New"/>
                <a:cs typeface="Courier New"/>
                <a:sym typeface="Courier New"/>
              </a:rPr>
              <a:t>myFile.close()</a:t>
            </a:r>
            <a:endParaRPr sz="5700">
              <a:solidFill>
                <a:srgbClr val="000000"/>
              </a:solidFill>
              <a:latin typeface="Courier New"/>
              <a:ea typeface="Courier New"/>
              <a:cs typeface="Courier New"/>
              <a:sym typeface="Courier New"/>
            </a:endParaRPr>
          </a:p>
        </p:txBody>
      </p:sp>
      <p:sp>
        <p:nvSpPr>
          <p:cNvPr id="167" name="Google Shape;167;p21"/>
          <p:cNvSpPr/>
          <p:nvPr/>
        </p:nvSpPr>
        <p:spPr>
          <a:xfrm>
            <a:off x="135325" y="1325700"/>
            <a:ext cx="3910500" cy="1743600"/>
          </a:xfrm>
          <a:prstGeom prst="wedgeRoundRectCallout">
            <a:avLst>
              <a:gd name="adj1" fmla="val 35221"/>
              <a:gd name="adj2" fmla="val 107458"/>
              <a:gd name="adj3" fmla="val 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2400"/>
              <a:t>5. ‘for’ is another type of loop. It has a fixed length so does not need a condition.</a:t>
            </a:r>
            <a:endParaRPr sz="2400"/>
          </a:p>
        </p:txBody>
      </p:sp>
      <p:sp>
        <p:nvSpPr>
          <p:cNvPr id="168" name="Google Shape;168;p21"/>
          <p:cNvSpPr/>
          <p:nvPr/>
        </p:nvSpPr>
        <p:spPr>
          <a:xfrm>
            <a:off x="4140750" y="1325700"/>
            <a:ext cx="3910500" cy="1743600"/>
          </a:xfrm>
          <a:prstGeom prst="wedgeRoundRectCallout">
            <a:avLst>
              <a:gd name="adj1" fmla="val -31108"/>
              <a:gd name="adj2" fmla="val 106009"/>
              <a:gd name="adj3" fmla="val 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2400"/>
              <a:t>6. ‘line in myFile’ sets the length of the loop to the number of lines in the external file.</a:t>
            </a:r>
            <a:endParaRPr sz="2400"/>
          </a:p>
        </p:txBody>
      </p:sp>
      <p:sp>
        <p:nvSpPr>
          <p:cNvPr id="169" name="Google Shape;169;p21"/>
          <p:cNvSpPr/>
          <p:nvPr/>
        </p:nvSpPr>
        <p:spPr>
          <a:xfrm>
            <a:off x="8281500" y="4134800"/>
            <a:ext cx="3910500" cy="1624500"/>
          </a:xfrm>
          <a:prstGeom prst="wedgeRoundRectCallout">
            <a:avLst>
              <a:gd name="adj1" fmla="val -122500"/>
              <a:gd name="adj2" fmla="val -15789"/>
              <a:gd name="adj3" fmla="val 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2400"/>
              <a:t>7. Outputs each line from the file one by one.  The loop moves through each one.</a:t>
            </a:r>
            <a:endParaRPr sz="2400"/>
          </a:p>
        </p:txBody>
      </p:sp>
      <p:sp>
        <p:nvSpPr>
          <p:cNvPr id="170" name="Google Shape;170;p21"/>
          <p:cNvSpPr/>
          <p:nvPr/>
        </p:nvSpPr>
        <p:spPr>
          <a:xfrm>
            <a:off x="2765150" y="5903800"/>
            <a:ext cx="6793800" cy="771600"/>
          </a:xfrm>
          <a:prstGeom prst="wedgeRoundRectCallout">
            <a:avLst>
              <a:gd name="adj1" fmla="val -29840"/>
              <a:gd name="adj2" fmla="val -106399"/>
              <a:gd name="adj3" fmla="val 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2400"/>
              <a:t>8. </a:t>
            </a:r>
            <a:r>
              <a:rPr lang="en-GB" sz="2400" b="1"/>
              <a:t>ALWAYS </a:t>
            </a:r>
            <a:r>
              <a:rPr lang="en-GB" sz="2400"/>
              <a:t>close the file once you have finished with it.</a:t>
            </a:r>
            <a:endParaRPr sz="24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903</Words>
  <Application>Microsoft Office PowerPoint</Application>
  <PresentationFormat>Widescreen</PresentationFormat>
  <Paragraphs>96</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Courier New</vt:lpstr>
      <vt:lpstr>Office Theme</vt:lpstr>
      <vt:lpstr>Learning Goals/Objectives</vt:lpstr>
      <vt:lpstr>Theory - File Handling</vt:lpstr>
      <vt:lpstr>What Is File Handling? </vt:lpstr>
      <vt:lpstr>Files In Replit</vt:lpstr>
      <vt:lpstr>File Permissions</vt:lpstr>
      <vt:lpstr>Read From a File</vt:lpstr>
      <vt:lpstr>Read From A File - The Algorithm</vt:lpstr>
      <vt:lpstr>Read All From A File - How To Code</vt:lpstr>
      <vt:lpstr>Read From A File - How To Code</vt:lpstr>
      <vt:lpstr>Write &amp; Append to a File</vt:lpstr>
      <vt:lpstr>Write To A File - How To Code</vt:lpstr>
      <vt:lpstr>Append To A File - How To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Goals/Objectives</dc:title>
  <cp:lastModifiedBy>Swarm, Trevor</cp:lastModifiedBy>
  <cp:revision>1</cp:revision>
  <dcterms:modified xsi:type="dcterms:W3CDTF">2024-02-09T16:11:00Z</dcterms:modified>
</cp:coreProperties>
</file>