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0" r:id="rId3"/>
    <p:sldId id="269" r:id="rId4"/>
    <p:sldId id="268" r:id="rId5"/>
    <p:sldId id="267" r:id="rId6"/>
    <p:sldId id="279" r:id="rId7"/>
    <p:sldId id="284" r:id="rId8"/>
    <p:sldId id="272" r:id="rId9"/>
    <p:sldId id="276" r:id="rId10"/>
    <p:sldId id="278" r:id="rId11"/>
    <p:sldId id="277" r:id="rId12"/>
    <p:sldId id="274" r:id="rId13"/>
    <p:sldId id="285" r:id="rId14"/>
    <p:sldId id="280" r:id="rId15"/>
    <p:sldId id="281" r:id="rId16"/>
    <p:sldId id="282" r:id="rId17"/>
    <p:sldId id="283" r:id="rId18"/>
    <p:sldId id="266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7E4C5-CBC9-447F-A426-8F346DEAA7DF}" v="16" dt="2023-02-24T20:00:33.257"/>
    <p1510:client id="{682AF0D3-AD79-4636-A0B5-950CD86840A4}" v="797" dt="2023-02-24T06:52:51.300"/>
    <p1510:client id="{7338F5E3-953A-4EDF-B731-212CF94193B9}" v="2396" dt="2023-02-24T02:27:07.977"/>
    <p1510:client id="{748A930C-AFC7-4E15-A8AD-E95E042E6297}" v="10" dt="2023-02-24T06:49:57.409"/>
    <p1510:client id="{7F9317B6-9489-4473-8085-1913402A910C}" v="2022" dt="2023-02-24T02:25:12.729"/>
    <p1510:client id="{9F612EC3-3610-40EE-ACAD-EB8B65949B09}" v="1094" dt="2023-02-24T02:24:11.237"/>
    <p1510:client id="{BE7E2A3B-DD81-468C-B878-E0B54AA23E9C}" v="120" dt="2023-02-24T08:28:01.277"/>
    <p1510:client id="{C6D921F0-201B-4161-A31F-17404BA5159B}" v="3" dt="2023-02-24T04:39:11.228"/>
    <p1510:client id="{C8F34145-80E7-4113-97F9-17CE86BA4FF5}" v="41" dt="2023-02-24T20:36:59.297"/>
    <p1510:client id="{D1B4555B-43FA-4178-83D8-74596C1B656D}" v="4" dt="2023-02-24T20:32:55.126"/>
    <p1510:client id="{ED9F075B-5D0E-4F73-96A5-E86BB2C37637}" v="610" dt="2023-02-24T15:50:40.835"/>
    <p1510:client id="{F92C7202-F8DA-42F7-B517-7D38F9DAF52F}" v="272" dt="2023-02-24T19:05:17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5CB5-BFCC-4FD6-8D16-E5F4E9FAB99C}" type="datetimeFigureOut"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16CB4-BAD4-4640-A5CB-AFECDBFA2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Game Day ad analytics</a:t>
            </a:r>
            <a:endParaRPr lang="en-US" b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2.24.23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27810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65EF-6923-AFA9-8D59-171FFBD3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/>
              <a:t>Summary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8BDCB-148A-EC9F-02FD-827675CB5888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For every tweet sent out by an advertising brand during the game, the number of impressions increased by </a:t>
            </a:r>
            <a:r>
              <a:rPr lang="en-US" sz="2000" b="1"/>
              <a:t>508,602</a:t>
            </a:r>
            <a:r>
              <a:rPr lang="en-US" sz="2000"/>
              <a:t> on average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Comedy ads hold highest share at 68%, with heartfelt ads being the least present</a:t>
            </a:r>
            <a:endParaRPr lang="en-US" sz="2000">
              <a:cs typeface="Calibri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EDFAB96-F493-02A9-4C9D-122E7C05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11" y="2742397"/>
            <a:ext cx="3350473" cy="3291840"/>
          </a:xfrm>
          <a:prstGeom prst="rect">
            <a:avLst/>
          </a:prstGeom>
        </p:spPr>
      </p:pic>
      <p:sp>
        <p:nvSpPr>
          <p:cNvPr id="6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69B230-5C48-4801-461C-1C9344FD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6408"/>
              </p:ext>
            </p:extLst>
          </p:nvPr>
        </p:nvGraphicFramePr>
        <p:xfrm>
          <a:off x="6576484" y="3079670"/>
          <a:ext cx="4974337" cy="26172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4410">
                  <a:extLst>
                    <a:ext uri="{9D8B030D-6E8A-4147-A177-3AD203B41FA5}">
                      <a16:colId xmlns:a16="http://schemas.microsoft.com/office/drawing/2014/main" val="3723037066"/>
                    </a:ext>
                  </a:extLst>
                </a:gridCol>
                <a:gridCol w="2779927">
                  <a:extLst>
                    <a:ext uri="{9D8B030D-6E8A-4147-A177-3AD203B41FA5}">
                      <a16:colId xmlns:a16="http://schemas.microsoft.com/office/drawing/2014/main" val="2675396344"/>
                    </a:ext>
                  </a:extLst>
                </a:gridCol>
              </a:tblGrid>
              <a:tr h="6780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Genre</a:t>
                      </a:r>
                    </a:p>
                  </a:txBody>
                  <a:tcPr marL="185578" marR="460278" marT="53023" marB="397667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 marL="185578" marR="460278" marT="53023" marB="397667" anchor="b"/>
                </a:tc>
                <a:extLst>
                  <a:ext uri="{0D108BD9-81ED-4DB2-BD59-A6C34878D82A}">
                    <a16:rowId xmlns:a16="http://schemas.microsoft.com/office/drawing/2014/main" val="195764318"/>
                  </a:ext>
                </a:extLst>
              </a:tr>
              <a:tr h="646431"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Comedy</a:t>
                      </a:r>
                    </a:p>
                  </a:txBody>
                  <a:tcPr marL="185578" marR="460278" marT="53023" marB="397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68%</a:t>
                      </a:r>
                    </a:p>
                  </a:txBody>
                  <a:tcPr marL="185578" marR="460278" marT="53023" marB="397667" anchor="ctr"/>
                </a:tc>
                <a:extLst>
                  <a:ext uri="{0D108BD9-81ED-4DB2-BD59-A6C34878D82A}">
                    <a16:rowId xmlns:a16="http://schemas.microsoft.com/office/drawing/2014/main" val="3056334233"/>
                  </a:ext>
                </a:extLst>
              </a:tr>
              <a:tr h="646431"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marL="185578" marR="460278" marT="53023" marB="397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 marL="185578" marR="460278" marT="53023" marB="397667" anchor="ctr"/>
                </a:tc>
                <a:extLst>
                  <a:ext uri="{0D108BD9-81ED-4DB2-BD59-A6C34878D82A}">
                    <a16:rowId xmlns:a16="http://schemas.microsoft.com/office/drawing/2014/main" val="895964385"/>
                  </a:ext>
                </a:extLst>
              </a:tr>
              <a:tr h="6464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Heartfelt</a:t>
                      </a:r>
                    </a:p>
                  </a:txBody>
                  <a:tcPr marL="185578" marR="460278" marT="53023" marB="39766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 marL="185578" marR="460278" marT="53023" marB="397667" anchor="ctr"/>
                </a:tc>
                <a:extLst>
                  <a:ext uri="{0D108BD9-81ED-4DB2-BD59-A6C34878D82A}">
                    <a16:rowId xmlns:a16="http://schemas.microsoft.com/office/drawing/2014/main" val="19261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5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69">
            <a:extLst>
              <a:ext uri="{FF2B5EF4-FFF2-40B4-BE49-F238E27FC236}">
                <a16:creationId xmlns:a16="http://schemas.microsoft.com/office/drawing/2014/main" id="{9F39DC9B-4F5A-4966-9DE7-D7D463AAF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7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B0C8E-7060-472F-7044-BEE38C60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808" y="679927"/>
            <a:ext cx="5064470" cy="2270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/>
              <a:t>Consumer-Facing</a:t>
            </a:r>
          </a:p>
        </p:txBody>
      </p:sp>
      <p:sp>
        <p:nvSpPr>
          <p:cNvPr id="122" name="Rectangle 7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5DB02774-8633-F499-9534-658EFB20E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79" b="535"/>
          <a:stretch/>
        </p:blipFill>
        <p:spPr>
          <a:xfrm>
            <a:off x="771606" y="974441"/>
            <a:ext cx="5518668" cy="1688289"/>
          </a:xfrm>
          <a:prstGeom prst="rect">
            <a:avLst/>
          </a:prstGeom>
        </p:spPr>
      </p:pic>
      <p:grpSp>
        <p:nvGrpSpPr>
          <p:cNvPr id="123" name="Group 75">
            <a:extLst>
              <a:ext uri="{FF2B5EF4-FFF2-40B4-BE49-F238E27FC236}">
                <a16:creationId xmlns:a16="http://schemas.microsoft.com/office/drawing/2014/main" id="{F87765B2-38F1-46DA-8871-6B87AECB5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64808" y="73152"/>
            <a:ext cx="1178966" cy="232963"/>
            <a:chOff x="7763256" y="73152"/>
            <a:chExt cx="1178966" cy="232963"/>
          </a:xfrm>
        </p:grpSpPr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25CE629-DCE5-4167-BD52-8E61B0C46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C0C43B51-BEAC-49F8-BBB5-DE13FFE70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35FC977E-182B-4E1D-A20A-E1EDED55C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6">
              <a:extLst>
                <a:ext uri="{FF2B5EF4-FFF2-40B4-BE49-F238E27FC236}">
                  <a16:creationId xmlns:a16="http://schemas.microsoft.com/office/drawing/2014/main" id="{F92F170A-C25E-4660-91DC-C5F9EF2EA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077470FC-C4D9-44A7-BC40-06124E7B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FD9BECAA-4EB4-4F55-8B2E-F9598CCA5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1381BE00-26AB-48B3-9D0E-103366C79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B26FE835-D8DD-4C8D-BA5B-0189BED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48A1B546-4620-42EB-9810-C3B7335A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64BA3486-704F-427C-ABB6-06466AE3D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15E45BC4-1C17-41CC-8C18-70B523E2A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3CEF82A0-9FF0-4A5C-9AB7-B0CBFF99E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5B5F0280-E298-4AB4-9B23-B8554463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DCA70B1B-0FC1-4DBA-9F9B-C94E743CA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A538367F-69FE-40F0-9B00-EE9AF806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B7CF276E-39DB-4BC6-A989-9FB07BCA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8D69311B-4CBA-4343-84FC-DD1330A7D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62911227-9916-448D-B26A-8D8B63835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F8E39B3A-8714-4E33-A675-7E696511E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8574DEB9-C3C3-4F2F-BEF8-B8081526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9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88656-FC46-FE15-90EE-DE29C7E34982}"/>
              </a:ext>
            </a:extLst>
          </p:cNvPr>
          <p:cNvSpPr txBox="1"/>
          <p:nvPr/>
        </p:nvSpPr>
        <p:spPr>
          <a:xfrm>
            <a:off x="6464808" y="3540334"/>
            <a:ext cx="5176278" cy="30260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People loved celebrities, but featuring an animal had much less impact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40% of companies sustained a 5+ percentage-point jump in interest capture </a:t>
            </a:r>
            <a:endParaRPr lang="en-US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6 companies of over $50B market cap scored top 10 in overall Twitter engagement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D8D58-72D2-9A1B-9529-BE7B0873CF97}"/>
              </a:ext>
            </a:extLst>
          </p:cNvPr>
          <p:cNvSpPr txBox="1"/>
          <p:nvPr/>
        </p:nvSpPr>
        <p:spPr>
          <a:xfrm>
            <a:off x="8894471" y="300507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0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56955E6-CA26-0D37-0D2A-25CA1E8B8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0" r="1099" b="-234"/>
          <a:stretch/>
        </p:blipFill>
        <p:spPr>
          <a:xfrm>
            <a:off x="1126123" y="3240096"/>
            <a:ext cx="1321334" cy="3622114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CA5CEEFA-D9CE-5DBF-B58F-B8290722C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68" r="1099" b="-320"/>
          <a:stretch/>
        </p:blipFill>
        <p:spPr>
          <a:xfrm>
            <a:off x="3530364" y="3250324"/>
            <a:ext cx="1321333" cy="36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1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CD05-3D3C-BAC2-EADB-D502662D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Business-Facing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1DCB9-B179-915D-1CB2-6FB7B61435BC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Positive correlation between number of replies and number of impressions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Outliers: Avocados from Mexico- high reply count but low impressions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CE7B38-A9CD-5243-BD51-3612EC86C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4" r="-244" b="-231"/>
          <a:stretch/>
        </p:blipFill>
        <p:spPr>
          <a:xfrm>
            <a:off x="6617110" y="996969"/>
            <a:ext cx="5041496" cy="4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27A4-087F-E811-B58E-A6C0F3AA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Business-Facing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EB4BD-7CBA-7646-1CF3-9EBA0A348F94}"/>
              </a:ext>
            </a:extLst>
          </p:cNvPr>
          <p:cNvSpPr txBox="1"/>
          <p:nvPr/>
        </p:nvSpPr>
        <p:spPr>
          <a:xfrm>
            <a:off x="648930" y="2438400"/>
            <a:ext cx="494933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Average vs. Maximum values: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Regular ads saw a higher average but a lower maximum value, implying less spread and less risk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Comedy ads saw a lower average count but about three times the maximum value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Regular ads considered safe bets while comedic ads considered high risk high reward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87531A15-9776-DF9F-74CF-8132CD1B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95" y="833418"/>
            <a:ext cx="1906558" cy="5187917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D7505-1196-39A9-4C5F-B12D5A350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56782" y="6356350"/>
            <a:ext cx="997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dirty="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5540-83C1-62C5-BB76-3B29C22E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Aggregate Rankings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8711BA74-376E-598A-B34B-8A77B8ABCB65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Change in Interest Capture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</a:rPr>
              <a:t>2.    Campaign Regression Estimates</a:t>
            </a:r>
            <a:endParaRPr lang="en-US" sz="220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</a:rPr>
              <a:t>3.    Ad-Attributable Revenue</a:t>
            </a:r>
            <a:endParaRPr lang="en-US" sz="220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7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E69-A99B-489A-36F8-C6AA905E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Change in Interest Capture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D8C83E9-D70B-ECA7-7402-8501B95F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2115485"/>
            <a:ext cx="12187706" cy="3668074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F6756034-037F-C7BB-393D-314595ED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878694"/>
            <a:ext cx="2743200" cy="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7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9D7-289E-4F0F-1DC7-6A26747C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Predicted Campaign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93F6E0-CAE1-D70C-E908-F878C39613E0}"/>
              </a:ext>
            </a:extLst>
          </p:cNvPr>
          <p:cNvSpPr/>
          <p:nvPr/>
        </p:nvSpPr>
        <p:spPr>
          <a:xfrm>
            <a:off x="2167246" y="2058390"/>
            <a:ext cx="2968831" cy="142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What's the genre?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201DD7-19F5-3AF1-824D-A20E29EA0CE5}"/>
              </a:ext>
            </a:extLst>
          </p:cNvPr>
          <p:cNvSpPr/>
          <p:nvPr/>
        </p:nvSpPr>
        <p:spPr>
          <a:xfrm>
            <a:off x="4611583" y="3146960"/>
            <a:ext cx="2968831" cy="142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Did it have an animal or celebrity?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8F9D06-954A-F979-EF37-6760E87D74A6}"/>
              </a:ext>
            </a:extLst>
          </p:cNvPr>
          <p:cNvSpPr/>
          <p:nvPr/>
        </p:nvSpPr>
        <p:spPr>
          <a:xfrm>
            <a:off x="7016336" y="2058388"/>
            <a:ext cx="2968831" cy="142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What was the runtime?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7AD915-20B1-9D53-902F-24CDB24BF2BA}"/>
              </a:ext>
            </a:extLst>
          </p:cNvPr>
          <p:cNvSpPr/>
          <p:nvPr/>
        </p:nvSpPr>
        <p:spPr>
          <a:xfrm>
            <a:off x="7016336" y="4225635"/>
            <a:ext cx="2968831" cy="142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What industry was marketed?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C1F121-FC67-6734-7C63-F4F39C7C9DBF}"/>
              </a:ext>
            </a:extLst>
          </p:cNvPr>
          <p:cNvSpPr/>
          <p:nvPr/>
        </p:nvSpPr>
        <p:spPr>
          <a:xfrm>
            <a:off x="2167245" y="4225635"/>
            <a:ext cx="2968831" cy="142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How many impressions?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8C73-707F-DCFB-44EB-506A37DC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kern="1200">
                <a:latin typeface="+mj-lt"/>
                <a:ea typeface="+mj-ea"/>
                <a:cs typeface="+mj-cs"/>
              </a:rPr>
              <a:t>Attributable Revenue Increase</a:t>
            </a:r>
            <a:r>
              <a:rPr lang="en-US" sz="3700"/>
              <a:t> (%)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D45A4-9965-4E30-65A3-07189BAD3DF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cs typeface="Calibri"/>
              </a:rPr>
              <a:t>We can predict how much of additional revenue is directly attributable to an ad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cs typeface="Calibri"/>
              </a:rPr>
              <a:t>Using industry-specific conversion rates, differentials, and existing revenue patterns</a:t>
            </a:r>
          </a:p>
        </p:txBody>
      </p:sp>
    </p:spTree>
    <p:extLst>
      <p:ext uri="{BB962C8B-B14F-4D97-AF65-F5344CB8AC3E}">
        <p14:creationId xmlns:p14="http://schemas.microsoft.com/office/powerpoint/2010/main" val="330836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Final STANDINGS</a:t>
            </a:r>
            <a:endParaRPr lang="en-US" err="1">
              <a:cs typeface="Calibri Light"/>
            </a:endParaRP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2587157"/>
              </p:ext>
            </p:extLst>
          </p:nvPr>
        </p:nvGraphicFramePr>
        <p:xfrm>
          <a:off x="595313" y="2406285"/>
          <a:ext cx="10997240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749310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749310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749310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749310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+mn-lt"/>
                          <a:cs typeface="Biome Light"/>
                        </a:rPr>
                        <a:t>Differentials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+mn-lt"/>
                          <a:cs typeface="Biome Light"/>
                        </a:rPr>
                        <a:t>Regression Estimates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+mn-lt"/>
                          <a:cs typeface="Biome Light"/>
                        </a:rPr>
                        <a:t>Ad-Attributable Revenue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T-Mobile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err="1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PopCorners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Avocados From Mexico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Biome Light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59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 spc="300">
                <a:solidFill>
                  <a:schemeClr val="bg1"/>
                </a:solidFill>
              </a:rPr>
              <a:t>STAR POWER MATTERS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>
                <a:solidFill>
                  <a:schemeClr val="bg1"/>
                </a:solidFill>
              </a:rPr>
              <a:t>Expect 6 million additional impressions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pPr marL="0">
              <a:lnSpc>
                <a:spcPct val="90000"/>
              </a:lnSpc>
              <a:defRPr/>
            </a:pPr>
            <a:endParaRPr lang="en-US" sz="15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 spc="300">
                <a:solidFill>
                  <a:schemeClr val="bg1"/>
                </a:solidFill>
              </a:rPr>
              <a:t>THE EARLIER, THE BETTER</a:t>
            </a:r>
            <a:endParaRPr lang="en-US" sz="1500" spc="3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>
                <a:solidFill>
                  <a:schemeClr val="bg1"/>
                </a:solidFill>
              </a:rPr>
              <a:t>Viewer engagement diminishes rapidly as the game progresses</a:t>
            </a:r>
            <a:endParaRPr lang="en-US" sz="1500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Calibri" panose="020F0502020204030204"/>
            </a:endParaRPr>
          </a:p>
          <a:p>
            <a:pPr marL="0"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 spc="300">
                <a:solidFill>
                  <a:schemeClr val="bg1"/>
                </a:solidFill>
              </a:rPr>
              <a:t>COMMUNITY ENGAGEMENT PAYS OFF</a:t>
            </a:r>
            <a:endParaRPr lang="en-US" sz="15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>
                <a:solidFill>
                  <a:schemeClr val="bg1"/>
                </a:solidFill>
              </a:rPr>
              <a:t>Companies earned an average of 508k more impressions for every outgoing tweet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pPr marL="0">
              <a:lnSpc>
                <a:spcPct val="90000"/>
              </a:lnSpc>
              <a:defRPr/>
            </a:pPr>
            <a:endParaRPr lang="en-US" sz="15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 spc="300">
                <a:solidFill>
                  <a:schemeClr val="bg1"/>
                </a:solidFill>
              </a:rPr>
              <a:t>GENRE DEPENDS ON COMPANY SIZE</a:t>
            </a:r>
            <a:endParaRPr lang="en-US" sz="1500" b="0" i="0" u="none" strike="noStrike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500">
                <a:solidFill>
                  <a:schemeClr val="bg1"/>
                </a:solidFill>
              </a:rPr>
              <a:t>Comedic ads are high-risk/high-reward- a small company will likely prefer the more stable option of running an ad in the typical genre </a:t>
            </a:r>
            <a:endParaRPr lang="en-US" sz="1500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7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/>
              <a:t>Agenda</a:t>
            </a:r>
          </a:p>
        </p:txBody>
      </p:sp>
      <p:pic>
        <p:nvPicPr>
          <p:cNvPr id="5" name="Picture 8" descr="A picture containing clothing, headdress, helmet&#10;&#10;Description automatically generated">
            <a:extLst>
              <a:ext uri="{FF2B5EF4-FFF2-40B4-BE49-F238E27FC236}">
                <a16:creationId xmlns:a16="http://schemas.microsoft.com/office/drawing/2014/main" id="{6CB96199-3EAC-35A3-0D95-F878A6B888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6766" b="16766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5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4502" y="4866804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INTRODUCTION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DATA CLEANING OVERVIEW</a:t>
            </a:r>
            <a:endParaRPr lang="en-US" sz="10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CONSUMER AND BRAND-FACING ANALYSES</a:t>
            </a:r>
            <a:endParaRPr lang="en-US" sz="10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FINAL RANKINGS</a:t>
            </a:r>
            <a:endParaRPr lang="en-US" sz="10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/>
              <a:t>RECOMMENDATIONS AND TAKEAWAYS</a:t>
            </a:r>
            <a:endParaRPr lang="en-US" sz="10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121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spc="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7D6B6A-C8AC-A313-671E-2AC9D725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45274"/>
            <a:ext cx="11496821" cy="21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5" y="710998"/>
            <a:ext cx="5897218" cy="88423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779" y="1968344"/>
            <a:ext cx="4646246" cy="2218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>
                <a:cs typeface="Biome Light"/>
              </a:rPr>
              <a:t>The average cost of an ad during the Super Bowl is $7 million</a:t>
            </a:r>
            <a:endParaRPr lang="en-US" sz="1600">
              <a:cs typeface="Biome Light" panose="020B0303030204020804" pitchFamily="34" charset="0"/>
            </a:endParaRP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>
                <a:cs typeface="Biome Light"/>
              </a:rPr>
              <a:t>Over 113 million viewers in 2023</a:t>
            </a: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>
                <a:cs typeface="Biome Light"/>
              </a:rPr>
              <a:t>Fox is estimated to have paid more than $1 billion for broadcasting rights</a:t>
            </a: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endParaRPr lang="en-US">
              <a:cs typeface="Biome Light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477" y="2262871"/>
            <a:ext cx="6689415" cy="1661297"/>
          </a:xfrm>
        </p:spPr>
        <p:txBody>
          <a:bodyPr>
            <a:normAutofit fontScale="90000"/>
          </a:bodyPr>
          <a:lstStyle/>
          <a:p>
            <a:r>
              <a:rPr lang="en-US"/>
              <a:t>Data cleaning + transformation</a:t>
            </a:r>
            <a:endParaRPr lang="en-US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680" y="4393374"/>
            <a:ext cx="2834640" cy="365125"/>
          </a:xfrm>
        </p:spPr>
        <p:txBody>
          <a:bodyPr/>
          <a:lstStyle/>
          <a:p>
            <a:r>
              <a:rPr lang="en-US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7956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General overview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6F06863-DCAB-E2D1-FB69-6E250014136B}"/>
              </a:ext>
            </a:extLst>
          </p:cNvPr>
          <p:cNvSpPr/>
          <p:nvPr/>
        </p:nvSpPr>
        <p:spPr>
          <a:xfrm rot="10800000">
            <a:off x="1465428" y="1890405"/>
            <a:ext cx="9132862" cy="4769797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CD4AFA4-770F-6377-F48F-A8847862A2C8}"/>
              </a:ext>
            </a:extLst>
          </p:cNvPr>
          <p:cNvSpPr/>
          <p:nvPr/>
        </p:nvSpPr>
        <p:spPr>
          <a:xfrm rot="10800000">
            <a:off x="2289650" y="2740356"/>
            <a:ext cx="7484037" cy="390755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642211C-4D5F-0766-8C8A-91B15FD570CE}"/>
              </a:ext>
            </a:extLst>
          </p:cNvPr>
          <p:cNvSpPr/>
          <p:nvPr/>
        </p:nvSpPr>
        <p:spPr>
          <a:xfrm rot="10800000">
            <a:off x="3272105" y="3784267"/>
            <a:ext cx="5506064" cy="287593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A41FB5B-CABA-E492-7F5B-FAF39AC02214}"/>
              </a:ext>
            </a:extLst>
          </p:cNvPr>
          <p:cNvSpPr/>
          <p:nvPr/>
        </p:nvSpPr>
        <p:spPr>
          <a:xfrm rot="10800000">
            <a:off x="4320198" y="4865814"/>
            <a:ext cx="3428999" cy="179438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DDDAC-15DC-BFE4-F4F0-2B72B33EC605}"/>
              </a:ext>
            </a:extLst>
          </p:cNvPr>
          <p:cNvSpPr txBox="1"/>
          <p:nvPr/>
        </p:nvSpPr>
        <p:spPr>
          <a:xfrm>
            <a:off x="4213903" y="2111541"/>
            <a:ext cx="3628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Familiarity/Exploration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FFBDF-2C31-7DBF-40B8-63AC3F3CB080}"/>
              </a:ext>
            </a:extLst>
          </p:cNvPr>
          <p:cNvSpPr txBox="1"/>
          <p:nvPr/>
        </p:nvSpPr>
        <p:spPr>
          <a:xfrm>
            <a:off x="4652605" y="30640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6E6A8-8944-FF00-AB5C-C3AF233E11C3}"/>
              </a:ext>
            </a:extLst>
          </p:cNvPr>
          <p:cNvSpPr txBox="1"/>
          <p:nvPr/>
        </p:nvSpPr>
        <p:spPr>
          <a:xfrm>
            <a:off x="4666571" y="41479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Acquisition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1A54F-1085-DEF4-58F6-DDD34FC01007}"/>
              </a:ext>
            </a:extLst>
          </p:cNvPr>
          <p:cNvSpPr txBox="1"/>
          <p:nvPr/>
        </p:nvSpPr>
        <p:spPr>
          <a:xfrm>
            <a:off x="4666250" y="51950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Transformation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1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ADEC-E149-ED9F-E752-724D8837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Familiarity and Cleaning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F34B65-5C14-2ADA-97F1-B536EB012DA2}"/>
              </a:ext>
            </a:extLst>
          </p:cNvPr>
          <p:cNvSpPr/>
          <p:nvPr/>
        </p:nvSpPr>
        <p:spPr>
          <a:xfrm>
            <a:off x="1268015" y="2214562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Understand Data in Each Column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D6A553-4300-6501-5B95-62C83C77033A}"/>
              </a:ext>
            </a:extLst>
          </p:cNvPr>
          <p:cNvSpPr/>
          <p:nvPr/>
        </p:nvSpPr>
        <p:spPr>
          <a:xfrm>
            <a:off x="4756546" y="2214562"/>
            <a:ext cx="2405059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Remove Unnecessary Columns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558AC-698F-E3AA-5FFF-8DAD4424C8C5}"/>
              </a:ext>
            </a:extLst>
          </p:cNvPr>
          <p:cNvSpPr/>
          <p:nvPr/>
        </p:nvSpPr>
        <p:spPr>
          <a:xfrm>
            <a:off x="8248534" y="2214562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Remove Rows with Important Nulls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7EFF5C-3F8F-68A4-1813-39441334E690}"/>
              </a:ext>
            </a:extLst>
          </p:cNvPr>
          <p:cNvSpPr/>
          <p:nvPr/>
        </p:nvSpPr>
        <p:spPr>
          <a:xfrm>
            <a:off x="1268015" y="4452937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Change Time Stamp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F42FE9-3D13-D3D6-5FE6-89408FB540C2}"/>
              </a:ext>
            </a:extLst>
          </p:cNvPr>
          <p:cNvSpPr/>
          <p:nvPr/>
        </p:nvSpPr>
        <p:spPr>
          <a:xfrm>
            <a:off x="8248534" y="4452937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Remove Non-English Tweets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7FE42-4FDA-92BB-0FB0-BA0C39E5861F}"/>
              </a:ext>
            </a:extLst>
          </p:cNvPr>
          <p:cNvSpPr/>
          <p:nvPr/>
        </p:nvSpPr>
        <p:spPr>
          <a:xfrm>
            <a:off x="4756546" y="4452937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Address Duplicate/Local Ads</a:t>
            </a:r>
          </a:p>
        </p:txBody>
      </p:sp>
      <p:pic>
        <p:nvPicPr>
          <p:cNvPr id="3" name="Graphic 3" descr="Arrow: Clockwise curve with solid fill">
            <a:extLst>
              <a:ext uri="{FF2B5EF4-FFF2-40B4-BE49-F238E27FC236}">
                <a16:creationId xmlns:a16="http://schemas.microsoft.com/office/drawing/2014/main" id="{7ECC9B8C-61E9-96AF-416E-6CAE7B26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48011" y="2310067"/>
            <a:ext cx="914400" cy="914400"/>
          </a:xfrm>
          <a:prstGeom prst="rect">
            <a:avLst/>
          </a:prstGeom>
        </p:spPr>
      </p:pic>
      <p:pic>
        <p:nvPicPr>
          <p:cNvPr id="4" name="Graphic 3" descr="Arrow: Clockwise curve with solid fill">
            <a:extLst>
              <a:ext uri="{FF2B5EF4-FFF2-40B4-BE49-F238E27FC236}">
                <a16:creationId xmlns:a16="http://schemas.microsoft.com/office/drawing/2014/main" id="{4BE89CD2-80BB-A78B-6D8D-BFB08199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38462" y="2310233"/>
            <a:ext cx="914400" cy="914400"/>
          </a:xfrm>
          <a:prstGeom prst="rect">
            <a:avLst/>
          </a:prstGeom>
        </p:spPr>
      </p:pic>
      <p:pic>
        <p:nvPicPr>
          <p:cNvPr id="5" name="Graphic 3" descr="Arrow: Clockwise curve with solid fill">
            <a:extLst>
              <a:ext uri="{FF2B5EF4-FFF2-40B4-BE49-F238E27FC236}">
                <a16:creationId xmlns:a16="http://schemas.microsoft.com/office/drawing/2014/main" id="{2F878785-C9EF-3CAB-5A23-AFA28DB77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48010" y="4541888"/>
            <a:ext cx="914400" cy="914400"/>
          </a:xfrm>
          <a:prstGeom prst="rect">
            <a:avLst/>
          </a:prstGeom>
        </p:spPr>
      </p:pic>
      <p:pic>
        <p:nvPicPr>
          <p:cNvPr id="12" name="Graphic 3" descr="Arrow: Clockwise curve with solid fill">
            <a:extLst>
              <a:ext uri="{FF2B5EF4-FFF2-40B4-BE49-F238E27FC236}">
                <a16:creationId xmlns:a16="http://schemas.microsoft.com/office/drawing/2014/main" id="{78C6979F-FDD3-D5F5-A2EB-2EDC09C29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38462" y="45418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ADEC-E149-ED9F-E752-724D8837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Acquisition and Transformation 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F34B65-5C14-2ADA-97F1-B536EB012DA2}"/>
              </a:ext>
            </a:extLst>
          </p:cNvPr>
          <p:cNvSpPr/>
          <p:nvPr/>
        </p:nvSpPr>
        <p:spPr>
          <a:xfrm>
            <a:off x="1268015" y="2214562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Establish Hypotheses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D6A553-4300-6501-5B95-62C83C77033A}"/>
              </a:ext>
            </a:extLst>
          </p:cNvPr>
          <p:cNvSpPr/>
          <p:nvPr/>
        </p:nvSpPr>
        <p:spPr>
          <a:xfrm>
            <a:off x="4756546" y="2214562"/>
            <a:ext cx="2405059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Begin Research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558AC-698F-E3AA-5FFF-8DAD4424C8C5}"/>
              </a:ext>
            </a:extLst>
          </p:cNvPr>
          <p:cNvSpPr/>
          <p:nvPr/>
        </p:nvSpPr>
        <p:spPr>
          <a:xfrm>
            <a:off x="8248534" y="2214562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Reduce to Brand-Tweet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7EFF5C-3F8F-68A4-1813-39441334E690}"/>
              </a:ext>
            </a:extLst>
          </p:cNvPr>
          <p:cNvSpPr/>
          <p:nvPr/>
        </p:nvSpPr>
        <p:spPr>
          <a:xfrm>
            <a:off x="1268015" y="4452937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Group by Brand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F42FE9-3D13-D3D6-5FE6-89408FB540C2}"/>
              </a:ext>
            </a:extLst>
          </p:cNvPr>
          <p:cNvSpPr/>
          <p:nvPr/>
        </p:nvSpPr>
        <p:spPr>
          <a:xfrm>
            <a:off x="8248534" y="4452937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Perform Analyses at this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7FE42-4FDA-92BB-0FB0-BA0C39E5861F}"/>
              </a:ext>
            </a:extLst>
          </p:cNvPr>
          <p:cNvSpPr/>
          <p:nvPr/>
        </p:nvSpPr>
        <p:spPr>
          <a:xfrm>
            <a:off x="4756546" y="4452937"/>
            <a:ext cx="2405060" cy="109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Join Brand-Level with Acquired Data</a:t>
            </a:r>
          </a:p>
        </p:txBody>
      </p:sp>
      <p:pic>
        <p:nvPicPr>
          <p:cNvPr id="4" name="Graphic 3" descr="Arrow: Clockwise curve with solid fill">
            <a:extLst>
              <a:ext uri="{FF2B5EF4-FFF2-40B4-BE49-F238E27FC236}">
                <a16:creationId xmlns:a16="http://schemas.microsoft.com/office/drawing/2014/main" id="{9E0535AB-F2DC-C892-EB6E-8D86A49C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60301" y="2305050"/>
            <a:ext cx="914400" cy="914400"/>
          </a:xfrm>
          <a:prstGeom prst="rect">
            <a:avLst/>
          </a:prstGeom>
        </p:spPr>
      </p:pic>
      <p:pic>
        <p:nvPicPr>
          <p:cNvPr id="12" name="Graphic 3" descr="Arrow: Clockwise curve with solid fill">
            <a:extLst>
              <a:ext uri="{FF2B5EF4-FFF2-40B4-BE49-F238E27FC236}">
                <a16:creationId xmlns:a16="http://schemas.microsoft.com/office/drawing/2014/main" id="{4044ADF7-5AB1-43AF-1660-3D8583CBA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50753" y="2305050"/>
            <a:ext cx="914400" cy="914400"/>
          </a:xfrm>
          <a:prstGeom prst="rect">
            <a:avLst/>
          </a:prstGeom>
        </p:spPr>
      </p:pic>
      <p:pic>
        <p:nvPicPr>
          <p:cNvPr id="14" name="Graphic 3" descr="Arrow: Clockwise curve with solid fill">
            <a:extLst>
              <a:ext uri="{FF2B5EF4-FFF2-40B4-BE49-F238E27FC236}">
                <a16:creationId xmlns:a16="http://schemas.microsoft.com/office/drawing/2014/main" id="{D51D742D-AB0E-DF47-889E-29FD07FE8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60301" y="4541889"/>
            <a:ext cx="914400" cy="914400"/>
          </a:xfrm>
          <a:prstGeom prst="rect">
            <a:avLst/>
          </a:prstGeom>
        </p:spPr>
      </p:pic>
      <p:pic>
        <p:nvPicPr>
          <p:cNvPr id="16" name="Graphic 3" descr="Arrow: Clockwise curve with solid fill">
            <a:extLst>
              <a:ext uri="{FF2B5EF4-FFF2-40B4-BE49-F238E27FC236}">
                <a16:creationId xmlns:a16="http://schemas.microsoft.com/office/drawing/2014/main" id="{42D19662-0038-D1F6-6D77-C92F4695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50753" y="46402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6DEC-E8F9-1B3B-C027-4ACAF969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 statistics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FA813-F859-58CC-5EBC-212DCE6C1B8C}"/>
              </a:ext>
            </a:extLst>
          </p:cNvPr>
          <p:cNvSpPr txBox="1"/>
          <p:nvPr/>
        </p:nvSpPr>
        <p:spPr>
          <a:xfrm>
            <a:off x="1587499" y="1717091"/>
            <a:ext cx="9067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E1616-B6A3-CE34-8EAE-ACD7B86ED1E3}"/>
              </a:ext>
            </a:extLst>
          </p:cNvPr>
          <p:cNvSpPr txBox="1"/>
          <p:nvPr/>
        </p:nvSpPr>
        <p:spPr>
          <a:xfrm>
            <a:off x="595488" y="2146299"/>
            <a:ext cx="505742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Food/Drink and Entertainment were by far the two largest industries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Food/Drink: Anheuser-Busch, Doritos, and Pepsi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Entertainment: The Flash and Indiana Jones, but also U2’s concert, Disney, and Amazon Studios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Auto and Shopping ads had less presence</a:t>
            </a:r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624FF94-DA2A-BB83-2FC6-5FA79815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86" y="2147146"/>
            <a:ext cx="5563589" cy="3424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72053-175C-22DB-A70D-C14545E29EDF}"/>
              </a:ext>
            </a:extLst>
          </p:cNvPr>
          <p:cNvSpPr txBox="1"/>
          <p:nvPr/>
        </p:nvSpPr>
        <p:spPr>
          <a:xfrm>
            <a:off x="9025247" y="3523013"/>
            <a:ext cx="435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FCC30-1508-67AC-3B4E-10CAE3796308}"/>
              </a:ext>
            </a:extLst>
          </p:cNvPr>
          <p:cNvSpPr txBox="1"/>
          <p:nvPr/>
        </p:nvSpPr>
        <p:spPr>
          <a:xfrm>
            <a:off x="9025246" y="5165766"/>
            <a:ext cx="435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19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27084-6160-AA8C-0CF7-2B3EA385CB36}"/>
              </a:ext>
            </a:extLst>
          </p:cNvPr>
          <p:cNvSpPr txBox="1"/>
          <p:nvPr/>
        </p:nvSpPr>
        <p:spPr>
          <a:xfrm>
            <a:off x="10351324" y="4047506"/>
            <a:ext cx="435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10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85E91-AF5E-9C6D-5582-94580B1B1FE1}"/>
              </a:ext>
            </a:extLst>
          </p:cNvPr>
          <p:cNvSpPr txBox="1"/>
          <p:nvPr/>
        </p:nvSpPr>
        <p:spPr>
          <a:xfrm>
            <a:off x="11232076" y="4047506"/>
            <a:ext cx="435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35B2D-379A-E8D4-98C8-2C7300C3D93C}"/>
              </a:ext>
            </a:extLst>
          </p:cNvPr>
          <p:cNvSpPr txBox="1"/>
          <p:nvPr/>
        </p:nvSpPr>
        <p:spPr>
          <a:xfrm>
            <a:off x="10212777" y="5165765"/>
            <a:ext cx="435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4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FE061-FB81-1D16-764E-EECD4D5EF3EB}"/>
              </a:ext>
            </a:extLst>
          </p:cNvPr>
          <p:cNvSpPr txBox="1"/>
          <p:nvPr/>
        </p:nvSpPr>
        <p:spPr>
          <a:xfrm>
            <a:off x="11232076" y="5165764"/>
            <a:ext cx="435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6DEC-E8F9-1B3B-C027-4ACAF969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A7C89-C182-4597-7B21-5C730270613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71% of ads began trending in the first quarter, dropping to only 8% by the 4th quarter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Indicates to advertising brands that the ideal ad should air earlier on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Price discrimination could be easily deployed by the broadcasting network</a:t>
            </a:r>
            <a:endParaRPr lang="en-US" sz="2000"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759850E-5045-77D3-E580-8B17EDA5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65" y="807593"/>
            <a:ext cx="572272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334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555</Words>
  <Application>Microsoft Office PowerPoint</Application>
  <PresentationFormat>Widescreen</PresentationFormat>
  <Paragraphs>127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Game Day ad analytics</vt:lpstr>
      <vt:lpstr>Agenda</vt:lpstr>
      <vt:lpstr>INTRODUCTION</vt:lpstr>
      <vt:lpstr>Data cleaning + transformation</vt:lpstr>
      <vt:lpstr>General overview</vt:lpstr>
      <vt:lpstr>Familiarity and Cleaning</vt:lpstr>
      <vt:lpstr>Acquisition and Transformation </vt:lpstr>
      <vt:lpstr>Summary statistics</vt:lpstr>
      <vt:lpstr>Summary statistics</vt:lpstr>
      <vt:lpstr>Summary Statistics</vt:lpstr>
      <vt:lpstr>Consumer-Facing</vt:lpstr>
      <vt:lpstr>Business-Facing</vt:lpstr>
      <vt:lpstr>Business-Facing</vt:lpstr>
      <vt:lpstr>Aggregate Rankings</vt:lpstr>
      <vt:lpstr>Change in Interest Capture</vt:lpstr>
      <vt:lpstr>Predicted Campaign</vt:lpstr>
      <vt:lpstr>Attributable Revenue Increase (%)</vt:lpstr>
      <vt:lpstr>Final STANDINGS</vt:lpstr>
      <vt:lpstr>KEY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Swiger</dc:creator>
  <cp:lastModifiedBy>Travis Swiger</cp:lastModifiedBy>
  <cp:revision>2</cp:revision>
  <dcterms:created xsi:type="dcterms:W3CDTF">2023-02-24T00:41:25Z</dcterms:created>
  <dcterms:modified xsi:type="dcterms:W3CDTF">2023-04-02T22:39:41Z</dcterms:modified>
</cp:coreProperties>
</file>