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Oswald Light"/>
      <p:regular r:id="rId32"/>
      <p:bold r:id="rId33"/>
    </p:embeddedFont>
    <p:embeddedFont>
      <p:font typeface="Comfortaa"/>
      <p:regular r:id="rId34"/>
      <p:bold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1157E4-8C70-4097-9F6A-151A36B7C97F}">
  <a:tblStyle styleId="{B31157E4-8C70-4097-9F6A-151A36B7C9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roximaNova-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OswaldLight-bold.fntdata"/><Relationship Id="rId10" Type="http://schemas.openxmlformats.org/officeDocument/2006/relationships/slide" Target="slides/slide3.xml"/><Relationship Id="rId32" Type="http://schemas.openxmlformats.org/officeDocument/2006/relationships/font" Target="fonts/OswaldLight-regular.fntdata"/><Relationship Id="rId13" Type="http://schemas.openxmlformats.org/officeDocument/2006/relationships/slide" Target="slides/slide6.xml"/><Relationship Id="rId35" Type="http://schemas.openxmlformats.org/officeDocument/2006/relationships/font" Target="fonts/Comfortaa-bold.fntdata"/><Relationship Id="rId12" Type="http://schemas.openxmlformats.org/officeDocument/2006/relationships/slide" Target="slides/slide5.xml"/><Relationship Id="rId34" Type="http://schemas.openxmlformats.org/officeDocument/2006/relationships/font" Target="fonts/Comfortaa-regular.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AlfaSlabOne-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Speaker: Brandon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Speaker: Brandon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Speaker: Brandon</a:t>
            </a:r>
            <a:endParaRPr/>
          </a:p>
          <a:p>
            <a:pPr indent="0" lvl="0" marL="0">
              <a:spcBef>
                <a:spcPts val="0"/>
              </a:spcBef>
              <a:spcAft>
                <a:spcPts val="0"/>
              </a:spcAft>
              <a:buNone/>
            </a:pPr>
            <a:r>
              <a:rPr lang="en"/>
              <a:t>Based on this analysis, there wasn’t too much overlap between the best and worst airports of American Airlines vs. Industry. However, this is still valuable information because we can dive into what the AA hubs at the BEST airports are doing differently than the WORST ones to find potential improvements.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Speaker: Michelle</a:t>
            </a:r>
            <a:endParaRPr/>
          </a:p>
          <a:p>
            <a:pPr indent="0" lvl="0" marL="0">
              <a:spcBef>
                <a:spcPts val="0"/>
              </a:spcBef>
              <a:spcAft>
                <a:spcPts val="0"/>
              </a:spcAft>
              <a:buNone/>
            </a:pPr>
            <a:r>
              <a:rPr lang="en"/>
              <a:t>Based on these averages, late arrivals is definitely the biggest contributor to other arrival delays -- it’s an endless circle. </a:t>
            </a:r>
            <a:endParaRPr/>
          </a:p>
          <a:p>
            <a:pPr indent="0" lvl="0" marL="0">
              <a:spcBef>
                <a:spcPts val="0"/>
              </a:spcBef>
              <a:spcAft>
                <a:spcPts val="0"/>
              </a:spcAft>
              <a:buNone/>
            </a:pPr>
            <a:r>
              <a:rPr lang="en"/>
              <a:t>So clearly, by alleviating late arrivals to begin with, we can nip our biggest issue in the bud.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Speaker: Brandon</a:t>
            </a:r>
            <a:endParaRPr/>
          </a:p>
          <a:p>
            <a:pPr indent="0" lvl="0" marL="0" rtl="0">
              <a:lnSpc>
                <a:spcPct val="115000"/>
              </a:lnSpc>
              <a:spcBef>
                <a:spcPts val="0"/>
              </a:spcBef>
              <a:spcAft>
                <a:spcPts val="0"/>
              </a:spcAft>
              <a:buNone/>
            </a:pPr>
            <a:r>
              <a:rPr lang="en"/>
              <a:t>American Airlines: 				Industry Average</a:t>
            </a:r>
            <a:br>
              <a:rPr lang="en"/>
            </a:br>
            <a:r>
              <a:rPr lang="en"/>
              <a:t>						1. UniqueCarrier - 42%</a:t>
            </a:r>
            <a:endParaRPr/>
          </a:p>
          <a:p>
            <a:pPr indent="-298450" lvl="0" marL="457200" rtl="0">
              <a:lnSpc>
                <a:spcPct val="115000"/>
              </a:lnSpc>
              <a:spcBef>
                <a:spcPts val="0"/>
              </a:spcBef>
              <a:spcAft>
                <a:spcPts val="0"/>
              </a:spcAft>
              <a:buSzPts val="1100"/>
              <a:buAutoNum type="arabicPeriod"/>
            </a:pPr>
            <a:r>
              <a:rPr lang="en"/>
              <a:t>DepHour - 67%			2. DepHour - 39% </a:t>
            </a:r>
            <a:endParaRPr/>
          </a:p>
          <a:p>
            <a:pPr indent="-298450" lvl="0" marL="457200" rtl="0">
              <a:lnSpc>
                <a:spcPct val="115000"/>
              </a:lnSpc>
              <a:spcBef>
                <a:spcPts val="0"/>
              </a:spcBef>
              <a:spcAft>
                <a:spcPts val="0"/>
              </a:spcAft>
              <a:buSzPts val="1100"/>
              <a:buAutoNum type="arabicPeriod"/>
            </a:pPr>
            <a:r>
              <a:rPr lang="en"/>
              <a:t>Month - 32%				3. Month - 16%</a:t>
            </a:r>
            <a:endParaRPr/>
          </a:p>
          <a:p>
            <a:pPr indent="-298450" lvl="0" marL="457200" rtl="0">
              <a:lnSpc>
                <a:spcPct val="115000"/>
              </a:lnSpc>
              <a:spcBef>
                <a:spcPts val="0"/>
              </a:spcBef>
              <a:spcAft>
                <a:spcPts val="0"/>
              </a:spcAft>
              <a:buSzPts val="1100"/>
              <a:buAutoNum type="arabicPeriod"/>
            </a:pPr>
            <a:r>
              <a:rPr lang="en"/>
              <a:t>Distance - 0.5%			4. Distance - 2%	</a:t>
            </a:r>
            <a:endParaRPr/>
          </a:p>
          <a:p>
            <a:pPr indent="-298450" lvl="0" marL="457200" rtl="0">
              <a:lnSpc>
                <a:spcPct val="115000"/>
              </a:lnSpc>
              <a:spcBef>
                <a:spcPts val="0"/>
              </a:spcBef>
              <a:spcAft>
                <a:spcPts val="0"/>
              </a:spcAft>
              <a:buSzPts val="1100"/>
              <a:buAutoNum type="arabicPeriod"/>
            </a:pPr>
            <a:r>
              <a:rPr lang="en"/>
              <a:t>Weekend - 0.006%			5. Weekend - 0.02%</a:t>
            </a:r>
            <a:endParaRPr/>
          </a:p>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Speaker: Brandon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Speaker: 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Speaker: 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Speaker: Michelle</a:t>
            </a:r>
            <a:endParaRPr/>
          </a:p>
          <a:p>
            <a:pPr indent="0" lvl="0" marL="0" rtl="0">
              <a:lnSpc>
                <a:spcPct val="115000"/>
              </a:lnSpc>
              <a:spcBef>
                <a:spcPts val="0"/>
              </a:spcBef>
              <a:spcAft>
                <a:spcPts val="0"/>
              </a:spcAft>
              <a:buNone/>
            </a:pPr>
            <a:r>
              <a:rPr lang="en"/>
              <a:t>Since American Airlines is a large airline with a lot of flights, we decided to compare ourselves to three like companies: United Airlines, Delta Airlines, and Southwest Airlines. By framing ourselves to like companies, we hope to understand how we relate to our main competition so we can more accurately understand where we stand. From the analysis below, we sadly see that the American Airlines is one of the worst offenders for the percent of flights delayed and is the worst of the competitors as well.</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Speaker: Michelle</a:t>
            </a:r>
            <a:endParaRPr/>
          </a:p>
          <a:p>
            <a:pPr indent="0" lvl="0" marL="0">
              <a:spcBef>
                <a:spcPts val="0"/>
              </a:spcBef>
              <a:spcAft>
                <a:spcPts val="0"/>
              </a:spcAft>
              <a:buNone/>
            </a:pPr>
            <a:r>
              <a:rPr lang="en"/>
              <a:t>All in all, the average length of a delay is about 42 minutes long (red line). However, airline delays are most commonly only 10 minutes long (purple line). The median of this data set is 24 minutes (blue line). The above chart also cuts the xlim at 200 to not show some of the large outlier values. You can see the large effect of this by how spread out the mode, median, and mean lines are.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Speaker: Michelle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Speaker: 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Speaker: TS</a:t>
            </a:r>
            <a:endParaRPr/>
          </a:p>
          <a:p>
            <a:pPr indent="0" lvl="0" marL="0" rtl="0">
              <a:lnSpc>
                <a:spcPct val="115000"/>
              </a:lnSpc>
              <a:spcBef>
                <a:spcPts val="0"/>
              </a:spcBef>
              <a:spcAft>
                <a:spcPts val="0"/>
              </a:spcAft>
              <a:buNone/>
            </a:pPr>
            <a:r>
              <a:rPr lang="en"/>
              <a:t>BY DAY OF THE WEEK:</a:t>
            </a:r>
            <a:endParaRPr/>
          </a:p>
          <a:p>
            <a:pPr indent="-298450" lvl="0" marL="457200" rtl="0">
              <a:lnSpc>
                <a:spcPct val="115000"/>
              </a:lnSpc>
              <a:spcBef>
                <a:spcPts val="0"/>
              </a:spcBef>
              <a:spcAft>
                <a:spcPts val="0"/>
              </a:spcAft>
              <a:buSzPts val="1100"/>
              <a:buChar char="●"/>
            </a:pPr>
            <a:r>
              <a:rPr lang="en"/>
              <a:t>P</a:t>
            </a:r>
            <a:r>
              <a:rPr lang="en"/>
              <a:t>redictable pattern of delays occurring on Friday, Monday, and Sunday, which are three days that make sense for getting a lot of air traffic. </a:t>
            </a:r>
            <a:endParaRPr/>
          </a:p>
          <a:p>
            <a:pPr indent="0" lvl="0" marL="0" rtl="0">
              <a:lnSpc>
                <a:spcPct val="115000"/>
              </a:lnSpc>
              <a:spcBef>
                <a:spcPts val="0"/>
              </a:spcBef>
              <a:spcAft>
                <a:spcPts val="0"/>
              </a:spcAft>
              <a:buNone/>
            </a:pPr>
            <a:r>
              <a:rPr lang="en"/>
              <a:t>BY MONTH:</a:t>
            </a:r>
            <a:endParaRPr/>
          </a:p>
          <a:p>
            <a:pPr indent="-298450" lvl="0" marL="457200" rtl="0">
              <a:lnSpc>
                <a:spcPct val="115000"/>
              </a:lnSpc>
              <a:spcBef>
                <a:spcPts val="0"/>
              </a:spcBef>
              <a:spcAft>
                <a:spcPts val="0"/>
              </a:spcAft>
              <a:buSzPts val="1100"/>
              <a:buChar char="●"/>
            </a:pPr>
            <a:r>
              <a:rPr lang="en"/>
              <a:t>December is the month with the most delays, which was anticipated due to weather and holidays.</a:t>
            </a:r>
            <a:endParaRPr/>
          </a:p>
          <a:p>
            <a:pPr indent="-298450" lvl="0" marL="457200" rtl="0">
              <a:lnSpc>
                <a:spcPct val="115000"/>
              </a:lnSpc>
              <a:spcBef>
                <a:spcPts val="0"/>
              </a:spcBef>
              <a:spcAft>
                <a:spcPts val="0"/>
              </a:spcAft>
              <a:buSzPts val="1100"/>
              <a:buChar char="●"/>
            </a:pPr>
            <a:r>
              <a:rPr lang="en"/>
              <a:t>March and June were the next highest. </a:t>
            </a:r>
            <a:endParaRPr/>
          </a:p>
          <a:p>
            <a:pPr indent="-298450" lvl="0" marL="457200" rtl="0">
              <a:lnSpc>
                <a:spcPct val="115000"/>
              </a:lnSpc>
              <a:spcBef>
                <a:spcPts val="0"/>
              </a:spcBef>
              <a:spcAft>
                <a:spcPts val="0"/>
              </a:spcAft>
              <a:buSzPts val="1100"/>
              <a:buChar char="●"/>
            </a:pPr>
            <a:r>
              <a:rPr lang="en"/>
              <a:t>Trend shows that most of the delays occur during periods that are likely correlated with more overall flights</a:t>
            </a:r>
            <a:endParaRPr/>
          </a:p>
          <a:p>
            <a:pPr indent="-298450" lvl="0" marL="457200" rtl="0">
              <a:lnSpc>
                <a:spcPct val="115000"/>
              </a:lnSpc>
              <a:spcBef>
                <a:spcPts val="0"/>
              </a:spcBef>
              <a:spcAft>
                <a:spcPts val="0"/>
              </a:spcAft>
              <a:buSzPts val="1100"/>
              <a:buChar char="●"/>
            </a:pPr>
            <a:r>
              <a:rPr lang="en"/>
              <a:t>Each of these months is a month with a lot of holiday/vacation travel.</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lang="en"/>
              <a:t>BY DAY OF THE MONTH:</a:t>
            </a:r>
            <a:endParaRPr/>
          </a:p>
          <a:p>
            <a:pPr indent="-298450" lvl="0" marL="457200" rtl="0">
              <a:lnSpc>
                <a:spcPct val="115000"/>
              </a:lnSpc>
              <a:spcBef>
                <a:spcPts val="0"/>
              </a:spcBef>
              <a:spcAft>
                <a:spcPts val="0"/>
              </a:spcAft>
              <a:buSzPts val="1100"/>
              <a:buChar char="●"/>
            </a:pPr>
            <a:r>
              <a:rPr lang="en"/>
              <a:t>Drop in the 31st because not all months have a 31st</a:t>
            </a:r>
            <a:endParaRPr/>
          </a:p>
          <a:p>
            <a:pPr indent="-298450" lvl="0" marL="457200" rtl="0">
              <a:lnSpc>
                <a:spcPct val="115000"/>
              </a:lnSpc>
              <a:spcBef>
                <a:spcPts val="0"/>
              </a:spcBef>
              <a:spcAft>
                <a:spcPts val="0"/>
              </a:spcAft>
              <a:buSzPts val="1100"/>
              <a:buChar char="●"/>
            </a:pPr>
            <a:r>
              <a:rPr lang="en"/>
              <a:t>21st and 22nd have the most delays --</a:t>
            </a:r>
            <a:endParaRPr/>
          </a:p>
          <a:p>
            <a:pPr indent="-298450" lvl="0" marL="457200" rtl="0">
              <a:lnSpc>
                <a:spcPct val="115000"/>
              </a:lnSpc>
              <a:spcBef>
                <a:spcPts val="0"/>
              </a:spcBef>
              <a:spcAft>
                <a:spcPts val="0"/>
              </a:spcAft>
              <a:buSzPts val="1100"/>
              <a:buChar char="●"/>
            </a:pPr>
            <a:r>
              <a:rPr lang="en"/>
              <a:t>But there is not an obvious trend or pattern based on this breakdown of data</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Shape 55"/>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56" name="Shape 56"/>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57" name="Shape 57"/>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Font typeface="Oswald Light"/>
              <a:buNone/>
              <a:defRPr sz="2400">
                <a:latin typeface="Oswald Light"/>
                <a:ea typeface="Oswald Light"/>
                <a:cs typeface="Oswald Light"/>
                <a:sym typeface="Oswald Light"/>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Shape 6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Shape 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Shape 68"/>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Shape 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Shape 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4" name="Shape 74"/>
        <p:cNvGrpSpPr/>
        <p:nvPr/>
      </p:nvGrpSpPr>
      <p:grpSpPr>
        <a:xfrm>
          <a:off x="0" y="0"/>
          <a:ext cx="0" cy="0"/>
          <a:chOff x="0" y="0"/>
          <a:chExt cx="0" cy="0"/>
        </a:xfrm>
      </p:grpSpPr>
      <p:sp>
        <p:nvSpPr>
          <p:cNvPr id="75" name="Shape 75"/>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Shape 76"/>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0B5394"/>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0" name="Shape 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rgbClr val="0B5394"/>
        </a:solidFill>
      </p:bgPr>
    </p:bg>
    <p:spTree>
      <p:nvGrpSpPr>
        <p:cNvPr id="81" name="Shape 81"/>
        <p:cNvGrpSpPr/>
        <p:nvPr/>
      </p:nvGrpSpPr>
      <p:grpSpPr>
        <a:xfrm>
          <a:off x="0" y="0"/>
          <a:ext cx="0" cy="0"/>
          <a:chOff x="0" y="0"/>
          <a:chExt cx="0" cy="0"/>
        </a:xfrm>
      </p:grpSpPr>
      <p:sp>
        <p:nvSpPr>
          <p:cNvPr id="82" name="Shape 82"/>
          <p:cNvSpPr/>
          <p:nvPr/>
        </p:nvSpPr>
        <p:spPr>
          <a:xfrm>
            <a:off x="4572000" y="10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rtl="0" algn="ctr">
              <a:spcBef>
                <a:spcPts val="0"/>
              </a:spcBef>
              <a:spcAft>
                <a:spcPts val="0"/>
              </a:spcAft>
              <a:buClr>
                <a:srgbClr val="F3F3F3"/>
              </a:buClr>
              <a:buSzPts val="3800"/>
              <a:buNone/>
              <a:defRPr sz="3800">
                <a:solidFill>
                  <a:srgbClr val="F3F3F3"/>
                </a:solidFill>
              </a:defRPr>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4" name="Shape 84"/>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3F3F3"/>
              </a:buClr>
              <a:buSzPts val="1800"/>
              <a:buNone/>
              <a:defRPr>
                <a:solidFill>
                  <a:srgbClr val="F3F3F3"/>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5" name="Shape 85"/>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rgbClr val="0B5394"/>
              </a:buClr>
              <a:buSzPts val="1800"/>
              <a:buChar char="●"/>
              <a:defRPr>
                <a:solidFill>
                  <a:srgbClr val="0B5394"/>
                </a:solidFill>
              </a:defRPr>
            </a:lvl1pPr>
            <a:lvl2pPr indent="-317500" lvl="1" marL="914400" rtl="0">
              <a:spcBef>
                <a:spcPts val="1600"/>
              </a:spcBef>
              <a:spcAft>
                <a:spcPts val="0"/>
              </a:spcAft>
              <a:buClr>
                <a:srgbClr val="0B5394"/>
              </a:buClr>
              <a:buSzPts val="1400"/>
              <a:buChar char="○"/>
              <a:defRPr>
                <a:solidFill>
                  <a:srgbClr val="0B5394"/>
                </a:solidFill>
              </a:defRPr>
            </a:lvl2pPr>
            <a:lvl3pPr indent="-317500" lvl="2" marL="1371600" rtl="0">
              <a:spcBef>
                <a:spcPts val="1600"/>
              </a:spcBef>
              <a:spcAft>
                <a:spcPts val="0"/>
              </a:spcAft>
              <a:buClr>
                <a:srgbClr val="0B5394"/>
              </a:buClr>
              <a:buSzPts val="1400"/>
              <a:buChar char="■"/>
              <a:defRPr>
                <a:solidFill>
                  <a:srgbClr val="0B5394"/>
                </a:solidFill>
              </a:defRPr>
            </a:lvl3pPr>
            <a:lvl4pPr indent="-317500" lvl="3" marL="1828800" rtl="0">
              <a:spcBef>
                <a:spcPts val="1600"/>
              </a:spcBef>
              <a:spcAft>
                <a:spcPts val="0"/>
              </a:spcAft>
              <a:buClr>
                <a:srgbClr val="0B5394"/>
              </a:buClr>
              <a:buSzPts val="1400"/>
              <a:buChar char="●"/>
              <a:defRPr>
                <a:solidFill>
                  <a:srgbClr val="0B5394"/>
                </a:solidFill>
              </a:defRPr>
            </a:lvl4pPr>
            <a:lvl5pPr indent="-317500" lvl="4" marL="2286000" rtl="0">
              <a:spcBef>
                <a:spcPts val="1600"/>
              </a:spcBef>
              <a:spcAft>
                <a:spcPts val="0"/>
              </a:spcAft>
              <a:buClr>
                <a:srgbClr val="0B5394"/>
              </a:buClr>
              <a:buSzPts val="1400"/>
              <a:buChar char="○"/>
              <a:defRPr>
                <a:solidFill>
                  <a:srgbClr val="0B5394"/>
                </a:solidFill>
              </a:defRPr>
            </a:lvl5pPr>
            <a:lvl6pPr indent="-317500" lvl="5" marL="2743200" rtl="0">
              <a:spcBef>
                <a:spcPts val="1600"/>
              </a:spcBef>
              <a:spcAft>
                <a:spcPts val="0"/>
              </a:spcAft>
              <a:buClr>
                <a:srgbClr val="0B5394"/>
              </a:buClr>
              <a:buSzPts val="1400"/>
              <a:buChar char="■"/>
              <a:defRPr>
                <a:solidFill>
                  <a:srgbClr val="0B5394"/>
                </a:solidFill>
              </a:defRPr>
            </a:lvl6pPr>
            <a:lvl7pPr indent="-317500" lvl="6" marL="3200400" rtl="0">
              <a:spcBef>
                <a:spcPts val="1600"/>
              </a:spcBef>
              <a:spcAft>
                <a:spcPts val="0"/>
              </a:spcAft>
              <a:buClr>
                <a:srgbClr val="0B5394"/>
              </a:buClr>
              <a:buSzPts val="1400"/>
              <a:buChar char="●"/>
              <a:defRPr>
                <a:solidFill>
                  <a:srgbClr val="0B5394"/>
                </a:solidFill>
              </a:defRPr>
            </a:lvl7pPr>
            <a:lvl8pPr indent="-317500" lvl="7" marL="3657600" rtl="0">
              <a:spcBef>
                <a:spcPts val="1600"/>
              </a:spcBef>
              <a:spcAft>
                <a:spcPts val="0"/>
              </a:spcAft>
              <a:buClr>
                <a:srgbClr val="0B5394"/>
              </a:buClr>
              <a:buSzPts val="1400"/>
              <a:buChar char="○"/>
              <a:defRPr>
                <a:solidFill>
                  <a:srgbClr val="0B5394"/>
                </a:solidFill>
              </a:defRPr>
            </a:lvl8pPr>
            <a:lvl9pPr indent="-317500" lvl="8" marL="4114800" rtl="0">
              <a:spcBef>
                <a:spcPts val="1600"/>
              </a:spcBef>
              <a:spcAft>
                <a:spcPts val="1600"/>
              </a:spcAft>
              <a:buClr>
                <a:srgbClr val="0B5394"/>
              </a:buClr>
              <a:buSzPts val="1400"/>
              <a:buChar char="■"/>
              <a:defRPr>
                <a:solidFill>
                  <a:srgbClr val="0B5394"/>
                </a:solidFill>
              </a:defRPr>
            </a:lvl9pPr>
          </a:lstStyle>
          <a:p/>
        </p:txBody>
      </p:sp>
      <p:sp>
        <p:nvSpPr>
          <p:cNvPr id="86" name="Shape 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7" name="Shape 87"/>
        <p:cNvGrpSpPr/>
        <p:nvPr/>
      </p:nvGrpSpPr>
      <p:grpSpPr>
        <a:xfrm>
          <a:off x="0" y="0"/>
          <a:ext cx="0" cy="0"/>
          <a:chOff x="0" y="0"/>
          <a:chExt cx="0" cy="0"/>
        </a:xfrm>
      </p:grpSpPr>
      <p:sp>
        <p:nvSpPr>
          <p:cNvPr id="88" name="Shape 88"/>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rgbClr val="0B5394"/>
              </a:buClr>
              <a:buSzPts val="1800"/>
              <a:buFont typeface="Comfortaa"/>
              <a:buNone/>
              <a:defRPr>
                <a:solidFill>
                  <a:srgbClr val="0B5394"/>
                </a:solidFill>
                <a:latin typeface="Comfortaa"/>
                <a:ea typeface="Comfortaa"/>
                <a:cs typeface="Comfortaa"/>
                <a:sym typeface="Comfortaa"/>
              </a:defRPr>
            </a:lvl1pPr>
          </a:lstStyle>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0" name="Shape 90"/>
        <p:cNvGrpSpPr/>
        <p:nvPr/>
      </p:nvGrpSpPr>
      <p:grpSpPr>
        <a:xfrm>
          <a:off x="0" y="0"/>
          <a:ext cx="0" cy="0"/>
          <a:chOff x="0" y="0"/>
          <a:chExt cx="0" cy="0"/>
        </a:xfrm>
      </p:grpSpPr>
      <p:sp>
        <p:nvSpPr>
          <p:cNvPr id="91" name="Shape 9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92" name="Shape 92"/>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3" name="Shape 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4" name="Shape 94"/>
        <p:cNvGrpSpPr/>
        <p:nvPr/>
      </p:nvGrpSpPr>
      <p:grpSpPr>
        <a:xfrm>
          <a:off x="0" y="0"/>
          <a:ext cx="0" cy="0"/>
          <a:chOff x="0" y="0"/>
          <a:chExt cx="0" cy="0"/>
        </a:xfrm>
      </p:grpSpPr>
      <p:sp>
        <p:nvSpPr>
          <p:cNvPr id="95" name="Shape 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0B5394"/>
              </a:buClr>
              <a:buSzPts val="3000"/>
              <a:buFont typeface="Comfortaa"/>
              <a:buNone/>
              <a:defRPr b="1" sz="3000">
                <a:solidFill>
                  <a:srgbClr val="0B5394"/>
                </a:solidFill>
                <a:latin typeface="Comfortaa"/>
                <a:ea typeface="Comfortaa"/>
                <a:cs typeface="Comfortaa"/>
                <a:sym typeface="Comfortaa"/>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0" y="0"/>
            <a:ext cx="9143999" cy="5143500"/>
          </a:xfrm>
          <a:prstGeom prst="rect">
            <a:avLst/>
          </a:prstGeom>
          <a:noFill/>
          <a:ln>
            <a:noFill/>
          </a:ln>
        </p:spPr>
      </p:pic>
      <p:sp>
        <p:nvSpPr>
          <p:cNvPr id="101" name="Shape 101"/>
          <p:cNvSpPr txBox="1"/>
          <p:nvPr>
            <p:ph type="ctrTitle"/>
          </p:nvPr>
        </p:nvSpPr>
        <p:spPr>
          <a:xfrm>
            <a:off x="311700" y="329275"/>
            <a:ext cx="8520600" cy="101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solidFill>
                  <a:srgbClr val="F3F3F3"/>
                </a:solidFill>
                <a:latin typeface="Comfortaa"/>
                <a:ea typeface="Comfortaa"/>
                <a:cs typeface="Comfortaa"/>
                <a:sym typeface="Comfortaa"/>
              </a:rPr>
              <a:t>2008 Arrival Delay Analysis</a:t>
            </a:r>
            <a:endParaRPr sz="3600">
              <a:solidFill>
                <a:srgbClr val="F3F3F3"/>
              </a:solidFill>
              <a:latin typeface="Comfortaa"/>
              <a:ea typeface="Comfortaa"/>
              <a:cs typeface="Comfortaa"/>
              <a:sym typeface="Comfortaa"/>
            </a:endParaRPr>
          </a:p>
        </p:txBody>
      </p:sp>
      <p:sp>
        <p:nvSpPr>
          <p:cNvPr id="102" name="Shape 102"/>
          <p:cNvSpPr txBox="1"/>
          <p:nvPr>
            <p:ph idx="1" type="subTitle"/>
          </p:nvPr>
        </p:nvSpPr>
        <p:spPr>
          <a:xfrm>
            <a:off x="311700" y="1343573"/>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B5394"/>
                </a:solidFill>
                <a:latin typeface="Oswald Light"/>
                <a:ea typeface="Oswald Light"/>
                <a:cs typeface="Oswald Light"/>
                <a:sym typeface="Oswald Light"/>
              </a:rPr>
              <a:t>American Airlines vs. Everyone Else</a:t>
            </a:r>
            <a:endParaRPr>
              <a:solidFill>
                <a:srgbClr val="0B5394"/>
              </a:solidFill>
              <a:latin typeface="Oswald Light"/>
              <a:ea typeface="Oswald Light"/>
              <a:cs typeface="Oswald Light"/>
              <a:sym typeface="Oswald Light"/>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lgn="l">
              <a:spcBef>
                <a:spcPts val="0"/>
              </a:spcBef>
              <a:spcAft>
                <a:spcPts val="0"/>
              </a:spcAft>
              <a:buNone/>
            </a:pPr>
            <a:r>
              <a:t/>
            </a:r>
            <a:endParaRPr/>
          </a:p>
          <a:p>
            <a:pPr indent="0" lvl="0" marL="0" rtl="0">
              <a:spcBef>
                <a:spcPts val="0"/>
              </a:spcBef>
              <a:spcAft>
                <a:spcPts val="0"/>
              </a:spcAft>
              <a:buNone/>
            </a:pPr>
            <a:r>
              <a:t/>
            </a:r>
            <a:endParaRPr/>
          </a:p>
        </p:txBody>
      </p:sp>
      <p:sp>
        <p:nvSpPr>
          <p:cNvPr id="103" name="Shape 103"/>
          <p:cNvSpPr txBox="1"/>
          <p:nvPr/>
        </p:nvSpPr>
        <p:spPr>
          <a:xfrm>
            <a:off x="1122750" y="4176700"/>
            <a:ext cx="6898500" cy="9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Brandon Croarkin, </a:t>
            </a:r>
            <a:r>
              <a:rPr lang="en">
                <a:solidFill>
                  <a:srgbClr val="F3F3F3"/>
                </a:solidFill>
              </a:rPr>
              <a:t>Michelle Mak, TS Yeap</a:t>
            </a:r>
            <a:br>
              <a:rPr lang="en">
                <a:solidFill>
                  <a:srgbClr val="F3F3F3"/>
                </a:solidFill>
              </a:rPr>
            </a:br>
            <a:r>
              <a:rPr lang="en">
                <a:solidFill>
                  <a:srgbClr val="F3F3F3"/>
                </a:solidFill>
              </a:rPr>
              <a:t>IST 687 - Applied Data Science</a:t>
            </a:r>
            <a:br>
              <a:rPr lang="en">
                <a:solidFill>
                  <a:srgbClr val="F3F3F3"/>
                </a:solidFill>
              </a:rPr>
            </a:br>
            <a:r>
              <a:rPr lang="en">
                <a:solidFill>
                  <a:srgbClr val="F3F3F3"/>
                </a:solidFill>
              </a:rPr>
              <a:t>June 27, 2018</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 type="body"/>
          </p:nvPr>
        </p:nvSpPr>
        <p:spPr>
          <a:xfrm>
            <a:off x="311700" y="4346125"/>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Arrival delays map by origin airport</a:t>
            </a:r>
            <a:endParaRPr/>
          </a:p>
        </p:txBody>
      </p:sp>
      <p:pic>
        <p:nvPicPr>
          <p:cNvPr id="164" name="Shape 164"/>
          <p:cNvPicPr preferRelativeResize="0"/>
          <p:nvPr/>
        </p:nvPicPr>
        <p:blipFill>
          <a:blip r:embed="rId3">
            <a:alphaModFix/>
          </a:blip>
          <a:stretch>
            <a:fillRect/>
          </a:stretch>
        </p:blipFill>
        <p:spPr>
          <a:xfrm>
            <a:off x="1814175" y="797363"/>
            <a:ext cx="5752426" cy="3548775"/>
          </a:xfrm>
          <a:prstGeom prst="rect">
            <a:avLst/>
          </a:prstGeom>
          <a:noFill/>
          <a:ln>
            <a:noFill/>
          </a:ln>
        </p:spPr>
      </p:pic>
      <p:sp>
        <p:nvSpPr>
          <p:cNvPr id="165" name="Shape 165"/>
          <p:cNvSpPr txBox="1"/>
          <p:nvPr>
            <p:ph idx="4294967295" type="title"/>
          </p:nvPr>
        </p:nvSpPr>
        <p:spPr>
          <a:xfrm>
            <a:off x="311700" y="275025"/>
            <a:ext cx="8369700" cy="75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 which airport experiences the most delays?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9" name="Shape 169"/>
        <p:cNvGrpSpPr/>
        <p:nvPr/>
      </p:nvGrpSpPr>
      <p:grpSpPr>
        <a:xfrm>
          <a:off x="0" y="0"/>
          <a:ext cx="0" cy="0"/>
          <a:chOff x="0" y="0"/>
          <a:chExt cx="0" cy="0"/>
        </a:xfrm>
      </p:grpSpPr>
      <p:sp>
        <p:nvSpPr>
          <p:cNvPr id="170" name="Shape 170"/>
          <p:cNvSpPr/>
          <p:nvPr/>
        </p:nvSpPr>
        <p:spPr>
          <a:xfrm>
            <a:off x="4578600" y="-17850"/>
            <a:ext cx="4565400" cy="5143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0B5394"/>
                </a:solidFill>
              </a:rPr>
              <a:t>Industry Average</a:t>
            </a:r>
            <a:endParaRPr>
              <a:solidFill>
                <a:srgbClr val="0B5394"/>
              </a:solidFill>
            </a:endParaRPr>
          </a:p>
        </p:txBody>
      </p:sp>
      <p:sp>
        <p:nvSpPr>
          <p:cNvPr id="172" name="Shape 172"/>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B5394"/>
                </a:solidFill>
              </a:rPr>
              <a:t>Top 5 Worst &amp; Best Airports</a:t>
            </a:r>
            <a:endParaRPr>
              <a:solidFill>
                <a:srgbClr val="0B5394"/>
              </a:solidFill>
            </a:endParaRPr>
          </a:p>
        </p:txBody>
      </p:sp>
      <p:sp>
        <p:nvSpPr>
          <p:cNvPr id="173" name="Shape 17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3F3F3"/>
                </a:solidFill>
              </a:rPr>
              <a:t>Worst Airports:</a:t>
            </a:r>
            <a:endParaRPr>
              <a:solidFill>
                <a:srgbClr val="F3F3F3"/>
              </a:solidFill>
            </a:endParaRPr>
          </a:p>
          <a:p>
            <a:pPr indent="-342900" lvl="0" marL="457200" rtl="0">
              <a:spcBef>
                <a:spcPts val="1600"/>
              </a:spcBef>
              <a:spcAft>
                <a:spcPts val="0"/>
              </a:spcAft>
              <a:buClr>
                <a:srgbClr val="F3F3F3"/>
              </a:buClr>
              <a:buSzPts val="1800"/>
              <a:buAutoNum type="arabicPeriod"/>
            </a:pPr>
            <a:r>
              <a:rPr lang="en">
                <a:solidFill>
                  <a:srgbClr val="F3F3F3"/>
                </a:solidFill>
              </a:rPr>
              <a:t>CMX (Hancock, MI)</a:t>
            </a:r>
            <a:endParaRPr>
              <a:solidFill>
                <a:srgbClr val="F3F3F3"/>
              </a:solidFill>
            </a:endParaRPr>
          </a:p>
          <a:p>
            <a:pPr indent="-342900" lvl="0" marL="457200" rtl="0">
              <a:spcBef>
                <a:spcPts val="0"/>
              </a:spcBef>
              <a:spcAft>
                <a:spcPts val="0"/>
              </a:spcAft>
              <a:buClr>
                <a:srgbClr val="F3F3F3"/>
              </a:buClr>
              <a:buSzPts val="1800"/>
              <a:buAutoNum type="arabicPeriod"/>
            </a:pPr>
            <a:r>
              <a:rPr lang="en">
                <a:solidFill>
                  <a:srgbClr val="F3F3F3"/>
                </a:solidFill>
              </a:rPr>
              <a:t>PLN (Pellston, MI)</a:t>
            </a:r>
            <a:endParaRPr>
              <a:solidFill>
                <a:srgbClr val="F3F3F3"/>
              </a:solidFill>
            </a:endParaRPr>
          </a:p>
          <a:p>
            <a:pPr indent="-342900" lvl="0" marL="457200" rtl="0">
              <a:spcBef>
                <a:spcPts val="0"/>
              </a:spcBef>
              <a:spcAft>
                <a:spcPts val="0"/>
              </a:spcAft>
              <a:buClr>
                <a:srgbClr val="F3F3F3"/>
              </a:buClr>
              <a:buSzPts val="1800"/>
              <a:buAutoNum type="arabicPeriod"/>
            </a:pPr>
            <a:r>
              <a:rPr lang="en">
                <a:solidFill>
                  <a:srgbClr val="F3F3F3"/>
                </a:solidFill>
              </a:rPr>
              <a:t>SPI (Springfield, Il)</a:t>
            </a:r>
            <a:endParaRPr>
              <a:solidFill>
                <a:srgbClr val="F3F3F3"/>
              </a:solidFill>
            </a:endParaRPr>
          </a:p>
          <a:p>
            <a:pPr indent="-342900" lvl="0" marL="457200" rtl="0">
              <a:spcBef>
                <a:spcPts val="0"/>
              </a:spcBef>
              <a:spcAft>
                <a:spcPts val="0"/>
              </a:spcAft>
              <a:buClr>
                <a:srgbClr val="F3F3F3"/>
              </a:buClr>
              <a:buSzPts val="1800"/>
              <a:buAutoNum type="arabicPeriod"/>
            </a:pPr>
            <a:r>
              <a:rPr lang="en">
                <a:solidFill>
                  <a:srgbClr val="F3F3F3"/>
                </a:solidFill>
              </a:rPr>
              <a:t>MQT (Marquette, MI)</a:t>
            </a:r>
            <a:endParaRPr>
              <a:solidFill>
                <a:srgbClr val="F3F3F3"/>
              </a:solidFill>
            </a:endParaRPr>
          </a:p>
          <a:p>
            <a:pPr indent="-342900" lvl="0" marL="457200" rtl="0">
              <a:spcBef>
                <a:spcPts val="0"/>
              </a:spcBef>
              <a:spcAft>
                <a:spcPts val="0"/>
              </a:spcAft>
              <a:buClr>
                <a:srgbClr val="F3F3F3"/>
              </a:buClr>
              <a:buSzPts val="1800"/>
              <a:buAutoNum type="arabicPeriod"/>
            </a:pPr>
            <a:r>
              <a:rPr lang="en">
                <a:solidFill>
                  <a:srgbClr val="F3F3F3"/>
                </a:solidFill>
              </a:rPr>
              <a:t>ALO (Waterloo, IO)</a:t>
            </a:r>
            <a:endParaRPr>
              <a:solidFill>
                <a:srgbClr val="F3F3F3"/>
              </a:solidFill>
            </a:endParaRPr>
          </a:p>
          <a:p>
            <a:pPr indent="0" lvl="0" marL="0" rtl="0">
              <a:spcBef>
                <a:spcPts val="1600"/>
              </a:spcBef>
              <a:spcAft>
                <a:spcPts val="0"/>
              </a:spcAft>
              <a:buNone/>
            </a:pPr>
            <a:r>
              <a:rPr lang="en">
                <a:solidFill>
                  <a:srgbClr val="F3F3F3"/>
                </a:solidFill>
              </a:rPr>
              <a:t>Best Airports:</a:t>
            </a:r>
            <a:endParaRPr>
              <a:solidFill>
                <a:srgbClr val="F3F3F3"/>
              </a:solidFill>
            </a:endParaRPr>
          </a:p>
          <a:p>
            <a:pPr indent="-342900" lvl="0" marL="457200" rtl="0">
              <a:spcBef>
                <a:spcPts val="1600"/>
              </a:spcBef>
              <a:spcAft>
                <a:spcPts val="0"/>
              </a:spcAft>
              <a:buClr>
                <a:srgbClr val="F3F3F3"/>
              </a:buClr>
              <a:buSzPts val="1800"/>
              <a:buAutoNum type="arabicPeriod"/>
            </a:pPr>
            <a:r>
              <a:rPr lang="en">
                <a:solidFill>
                  <a:srgbClr val="F3F3F3"/>
                </a:solidFill>
              </a:rPr>
              <a:t>TUP (Tupelo, MS)</a:t>
            </a:r>
            <a:endParaRPr>
              <a:solidFill>
                <a:srgbClr val="F3F3F3"/>
              </a:solidFill>
            </a:endParaRPr>
          </a:p>
          <a:p>
            <a:pPr indent="-342900" lvl="0" marL="457200" rtl="0">
              <a:spcBef>
                <a:spcPts val="0"/>
              </a:spcBef>
              <a:spcAft>
                <a:spcPts val="0"/>
              </a:spcAft>
              <a:buClr>
                <a:srgbClr val="F3F3F3"/>
              </a:buClr>
              <a:buSzPts val="1800"/>
              <a:buAutoNum type="arabicPeriod"/>
            </a:pPr>
            <a:r>
              <a:rPr lang="en">
                <a:solidFill>
                  <a:srgbClr val="F3F3F3"/>
                </a:solidFill>
              </a:rPr>
              <a:t>INL (International Falls, MN)</a:t>
            </a:r>
            <a:endParaRPr>
              <a:solidFill>
                <a:srgbClr val="F3F3F3"/>
              </a:solidFill>
            </a:endParaRPr>
          </a:p>
          <a:p>
            <a:pPr indent="-342900" lvl="0" marL="457200" rtl="0">
              <a:spcBef>
                <a:spcPts val="0"/>
              </a:spcBef>
              <a:spcAft>
                <a:spcPts val="0"/>
              </a:spcAft>
              <a:buClr>
                <a:srgbClr val="F3F3F3"/>
              </a:buClr>
              <a:buSzPts val="1800"/>
              <a:buAutoNum type="arabicPeriod"/>
            </a:pPr>
            <a:r>
              <a:rPr lang="en">
                <a:solidFill>
                  <a:srgbClr val="F3F3F3"/>
                </a:solidFill>
              </a:rPr>
              <a:t>SLE (Salem, OR)</a:t>
            </a:r>
            <a:endParaRPr>
              <a:solidFill>
                <a:srgbClr val="F3F3F3"/>
              </a:solidFill>
            </a:endParaRPr>
          </a:p>
          <a:p>
            <a:pPr indent="-342900" lvl="0" marL="457200" rtl="0">
              <a:spcBef>
                <a:spcPts val="0"/>
              </a:spcBef>
              <a:spcAft>
                <a:spcPts val="0"/>
              </a:spcAft>
              <a:buClr>
                <a:srgbClr val="F3F3F3"/>
              </a:buClr>
              <a:buSzPts val="1800"/>
              <a:buAutoNum type="arabicPeriod"/>
            </a:pPr>
            <a:r>
              <a:rPr lang="en">
                <a:solidFill>
                  <a:srgbClr val="F3F3F3"/>
                </a:solidFill>
              </a:rPr>
              <a:t>WYS (West Yellowstone, MT)</a:t>
            </a:r>
            <a:endParaRPr>
              <a:solidFill>
                <a:srgbClr val="F3F3F3"/>
              </a:solidFill>
            </a:endParaRPr>
          </a:p>
          <a:p>
            <a:pPr indent="-342900" lvl="0" marL="457200" rtl="0">
              <a:spcBef>
                <a:spcPts val="0"/>
              </a:spcBef>
              <a:spcAft>
                <a:spcPts val="0"/>
              </a:spcAft>
              <a:buClr>
                <a:srgbClr val="F3F3F3"/>
              </a:buClr>
              <a:buSzPts val="1800"/>
              <a:buAutoNum type="arabicPeriod"/>
            </a:pPr>
            <a:r>
              <a:rPr lang="en">
                <a:solidFill>
                  <a:srgbClr val="F3F3F3"/>
                </a:solidFill>
              </a:rPr>
              <a:t>ADK (Adak Island, AK)</a:t>
            </a:r>
            <a:endParaRPr>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American Airlines</a:t>
            </a:r>
            <a:endParaRPr/>
          </a:p>
        </p:txBody>
      </p:sp>
      <p:sp>
        <p:nvSpPr>
          <p:cNvPr id="179" name="Shape 17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5 Worst &amp; Best Airports</a:t>
            </a:r>
            <a:endParaRPr/>
          </a:p>
        </p:txBody>
      </p:sp>
      <p:sp>
        <p:nvSpPr>
          <p:cNvPr id="180" name="Shape 18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Worst Airports:</a:t>
            </a:r>
            <a:endParaRPr/>
          </a:p>
          <a:p>
            <a:pPr indent="-342900" lvl="0" marL="457200" rtl="0">
              <a:spcBef>
                <a:spcPts val="1600"/>
              </a:spcBef>
              <a:spcAft>
                <a:spcPts val="0"/>
              </a:spcAft>
              <a:buSzPts val="1800"/>
              <a:buAutoNum type="arabicPeriod"/>
            </a:pPr>
            <a:r>
              <a:rPr lang="en"/>
              <a:t>GUC (Gunnison, CO)</a:t>
            </a:r>
            <a:endParaRPr/>
          </a:p>
          <a:p>
            <a:pPr indent="-342900" lvl="0" marL="457200" rtl="0">
              <a:spcBef>
                <a:spcPts val="0"/>
              </a:spcBef>
              <a:spcAft>
                <a:spcPts val="0"/>
              </a:spcAft>
              <a:buSzPts val="1800"/>
              <a:buAutoNum type="arabicPeriod"/>
            </a:pPr>
            <a:r>
              <a:rPr lang="en"/>
              <a:t>HDN (Hayden, CO)</a:t>
            </a:r>
            <a:endParaRPr/>
          </a:p>
          <a:p>
            <a:pPr indent="-342900" lvl="0" marL="457200" rtl="0">
              <a:spcBef>
                <a:spcPts val="0"/>
              </a:spcBef>
              <a:spcAft>
                <a:spcPts val="0"/>
              </a:spcAft>
              <a:buSzPts val="1800"/>
              <a:buAutoNum type="arabicPeriod"/>
            </a:pPr>
            <a:r>
              <a:rPr lang="en"/>
              <a:t>EGE (Vail, CO)</a:t>
            </a:r>
            <a:endParaRPr/>
          </a:p>
          <a:p>
            <a:pPr indent="-342900" lvl="0" marL="457200" rtl="0">
              <a:spcBef>
                <a:spcPts val="0"/>
              </a:spcBef>
              <a:spcAft>
                <a:spcPts val="0"/>
              </a:spcAft>
              <a:buSzPts val="1800"/>
              <a:buAutoNum type="arabicPeriod"/>
            </a:pPr>
            <a:r>
              <a:rPr lang="en"/>
              <a:t>KOA (Kailua, HI)</a:t>
            </a:r>
            <a:endParaRPr/>
          </a:p>
          <a:p>
            <a:pPr indent="-342900" lvl="0" marL="457200" rtl="0">
              <a:spcBef>
                <a:spcPts val="0"/>
              </a:spcBef>
              <a:spcAft>
                <a:spcPts val="0"/>
              </a:spcAft>
              <a:buSzPts val="1800"/>
              <a:buAutoNum type="arabicPeriod"/>
            </a:pPr>
            <a:r>
              <a:rPr lang="en"/>
              <a:t>JAC (Jackson, WY)</a:t>
            </a:r>
            <a:endParaRPr/>
          </a:p>
          <a:p>
            <a:pPr indent="0" lvl="0" marL="0" rtl="0">
              <a:spcBef>
                <a:spcPts val="1600"/>
              </a:spcBef>
              <a:spcAft>
                <a:spcPts val="0"/>
              </a:spcAft>
              <a:buNone/>
            </a:pPr>
            <a:r>
              <a:rPr lang="en"/>
              <a:t>Best Airports:</a:t>
            </a:r>
            <a:endParaRPr/>
          </a:p>
          <a:p>
            <a:pPr indent="-342900" lvl="0" marL="457200" rtl="0">
              <a:spcBef>
                <a:spcPts val="1600"/>
              </a:spcBef>
              <a:spcAft>
                <a:spcPts val="0"/>
              </a:spcAft>
              <a:buSzPts val="1800"/>
              <a:buAutoNum type="arabicPeriod"/>
            </a:pPr>
            <a:r>
              <a:rPr lang="en"/>
              <a:t>OAK (Oakland, CA)</a:t>
            </a:r>
            <a:endParaRPr/>
          </a:p>
          <a:p>
            <a:pPr indent="-342900" lvl="0" marL="457200" rtl="0">
              <a:spcBef>
                <a:spcPts val="0"/>
              </a:spcBef>
              <a:spcAft>
                <a:spcPts val="0"/>
              </a:spcAft>
              <a:buSzPts val="1800"/>
              <a:buAutoNum type="arabicPeriod"/>
            </a:pPr>
            <a:r>
              <a:rPr lang="en"/>
              <a:t>FAT (Fresno, CA)</a:t>
            </a:r>
            <a:endParaRPr/>
          </a:p>
          <a:p>
            <a:pPr indent="-342900" lvl="0" marL="457200" rtl="0">
              <a:spcBef>
                <a:spcPts val="0"/>
              </a:spcBef>
              <a:spcAft>
                <a:spcPts val="0"/>
              </a:spcAft>
              <a:buSzPts val="1800"/>
              <a:buAutoNum type="arabicPeriod"/>
            </a:pPr>
            <a:r>
              <a:rPr lang="en"/>
              <a:t>BWI (Baltimore, MD)</a:t>
            </a:r>
            <a:endParaRPr/>
          </a:p>
          <a:p>
            <a:pPr indent="-342900" lvl="0" marL="457200" rtl="0">
              <a:spcBef>
                <a:spcPts val="0"/>
              </a:spcBef>
              <a:spcAft>
                <a:spcPts val="0"/>
              </a:spcAft>
              <a:buSzPts val="1800"/>
              <a:buAutoNum type="arabicPeriod"/>
            </a:pPr>
            <a:r>
              <a:rPr lang="en"/>
              <a:t>CMH (Columbus, OH)</a:t>
            </a:r>
            <a:endParaRPr/>
          </a:p>
          <a:p>
            <a:pPr indent="-342900" lvl="0" marL="457200" rtl="0">
              <a:spcBef>
                <a:spcPts val="0"/>
              </a:spcBef>
              <a:spcAft>
                <a:spcPts val="0"/>
              </a:spcAft>
              <a:buSzPts val="1800"/>
              <a:buAutoNum type="arabicPeriod"/>
            </a:pPr>
            <a:r>
              <a:rPr lang="en"/>
              <a:t>BUR (Burbank, CA)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mt="43000"/>
          </a:blip>
          <a:srcRect b="0" l="0" r="0" t="20477"/>
          <a:stretch/>
        </p:blipFill>
        <p:spPr>
          <a:xfrm>
            <a:off x="0" y="0"/>
            <a:ext cx="9144000" cy="5135225"/>
          </a:xfrm>
          <a:prstGeom prst="rect">
            <a:avLst/>
          </a:prstGeom>
          <a:noFill/>
          <a:ln>
            <a:noFill/>
          </a:ln>
        </p:spPr>
      </p:pic>
      <p:sp>
        <p:nvSpPr>
          <p:cNvPr id="186" name="Shape 186"/>
          <p:cNvSpPr txBox="1"/>
          <p:nvPr>
            <p:ph type="title"/>
          </p:nvPr>
        </p:nvSpPr>
        <p:spPr>
          <a:xfrm>
            <a:off x="311700" y="3155225"/>
            <a:ext cx="8520600" cy="1980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4800">
                <a:solidFill>
                  <a:srgbClr val="0B5394"/>
                </a:solidFill>
              </a:rPr>
              <a:t>[exploratory analysis]</a:t>
            </a:r>
            <a:endParaRPr sz="4800">
              <a:solidFill>
                <a:srgbClr val="0B539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631800"/>
            <a:ext cx="40290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 what causes delays?]</a:t>
            </a:r>
            <a:endParaRPr/>
          </a:p>
        </p:txBody>
      </p:sp>
      <p:sp>
        <p:nvSpPr>
          <p:cNvPr id="192" name="Shape 192"/>
          <p:cNvSpPr txBox="1"/>
          <p:nvPr>
            <p:ph idx="1" type="body"/>
          </p:nvPr>
        </p:nvSpPr>
        <p:spPr>
          <a:xfrm>
            <a:off x="311700" y="1490875"/>
            <a:ext cx="3880500" cy="307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data set came with five predetermined causes:</a:t>
            </a:r>
            <a:endParaRPr sz="1800"/>
          </a:p>
          <a:p>
            <a:pPr indent="-342900" lvl="0" marL="457200" rtl="0">
              <a:spcBef>
                <a:spcPts val="1600"/>
              </a:spcBef>
              <a:spcAft>
                <a:spcPts val="0"/>
              </a:spcAft>
              <a:buSzPts val="1800"/>
              <a:buChar char="●"/>
            </a:pPr>
            <a:r>
              <a:rPr lang="en" sz="1800"/>
              <a:t>Carrier delay</a:t>
            </a:r>
            <a:endParaRPr sz="1800"/>
          </a:p>
          <a:p>
            <a:pPr indent="-342900" lvl="0" marL="457200" rtl="0">
              <a:spcBef>
                <a:spcPts val="0"/>
              </a:spcBef>
              <a:spcAft>
                <a:spcPts val="0"/>
              </a:spcAft>
              <a:buSzPts val="1800"/>
              <a:buChar char="●"/>
            </a:pPr>
            <a:r>
              <a:rPr lang="en" sz="1800"/>
              <a:t>Weather delay</a:t>
            </a:r>
            <a:endParaRPr sz="1800"/>
          </a:p>
          <a:p>
            <a:pPr indent="-342900" lvl="0" marL="457200" rtl="0">
              <a:spcBef>
                <a:spcPts val="0"/>
              </a:spcBef>
              <a:spcAft>
                <a:spcPts val="0"/>
              </a:spcAft>
              <a:buSzPts val="1800"/>
              <a:buChar char="●"/>
            </a:pPr>
            <a:r>
              <a:rPr lang="en" sz="1800"/>
              <a:t>National Air Security delay</a:t>
            </a:r>
            <a:endParaRPr sz="1800"/>
          </a:p>
          <a:p>
            <a:pPr indent="-342900" lvl="0" marL="457200" rtl="0">
              <a:spcBef>
                <a:spcPts val="0"/>
              </a:spcBef>
              <a:spcAft>
                <a:spcPts val="0"/>
              </a:spcAft>
              <a:buSzPts val="1800"/>
              <a:buChar char="●"/>
            </a:pPr>
            <a:r>
              <a:rPr lang="en" sz="1800"/>
              <a:t>Security issue delay</a:t>
            </a:r>
            <a:endParaRPr sz="1800"/>
          </a:p>
          <a:p>
            <a:pPr indent="-342900" lvl="0" marL="457200">
              <a:spcBef>
                <a:spcPts val="0"/>
              </a:spcBef>
              <a:spcAft>
                <a:spcPts val="0"/>
              </a:spcAft>
              <a:buSzPts val="1800"/>
              <a:buChar char="●"/>
            </a:pPr>
            <a:r>
              <a:rPr lang="en" sz="1800"/>
              <a:t>Late arrivals delay</a:t>
            </a:r>
            <a:endParaRPr sz="1800"/>
          </a:p>
        </p:txBody>
      </p:sp>
      <p:graphicFrame>
        <p:nvGraphicFramePr>
          <p:cNvPr id="193" name="Shape 193"/>
          <p:cNvGraphicFramePr/>
          <p:nvPr/>
        </p:nvGraphicFramePr>
        <p:xfrm>
          <a:off x="5235675" y="127000"/>
          <a:ext cx="3000000" cy="3000000"/>
        </p:xfrm>
        <a:graphic>
          <a:graphicData uri="http://schemas.openxmlformats.org/drawingml/2006/table">
            <a:tbl>
              <a:tblPr>
                <a:noFill/>
                <a:tableStyleId>{B31157E4-8C70-4097-9F6A-151A36B7C97F}</a:tableStyleId>
              </a:tblPr>
              <a:tblGrid>
                <a:gridCol w="1638700"/>
                <a:gridCol w="1594100"/>
              </a:tblGrid>
              <a:tr h="444500">
                <a:tc>
                  <a:txBody>
                    <a:bodyPr>
                      <a:noAutofit/>
                    </a:bodyPr>
                    <a:lstStyle/>
                    <a:p>
                      <a:pPr indent="0" lvl="0" marL="0" rtl="0">
                        <a:spcBef>
                          <a:spcPts val="0"/>
                        </a:spcBef>
                        <a:spcAft>
                          <a:spcPts val="0"/>
                        </a:spcAft>
                        <a:buNone/>
                      </a:pPr>
                      <a:r>
                        <a:rPr b="1" lang="en" sz="1200">
                          <a:solidFill>
                            <a:srgbClr val="F3F3F3"/>
                          </a:solidFill>
                        </a:rPr>
                        <a:t>Cause</a:t>
                      </a:r>
                      <a:endParaRPr b="1" sz="1200">
                        <a:solidFill>
                          <a:srgbClr val="F3F3F3"/>
                        </a:solidFill>
                      </a:endParaRPr>
                    </a:p>
                  </a:txBody>
                  <a:tcPr marT="91425" marB="91425" marR="91425" marL="91425">
                    <a:solidFill>
                      <a:srgbClr val="0B5394"/>
                    </a:solidFill>
                  </a:tcPr>
                </a:tc>
                <a:tc>
                  <a:txBody>
                    <a:bodyPr>
                      <a:noAutofit/>
                    </a:bodyPr>
                    <a:lstStyle/>
                    <a:p>
                      <a:pPr indent="0" lvl="0" marL="0" rtl="0">
                        <a:spcBef>
                          <a:spcPts val="0"/>
                        </a:spcBef>
                        <a:spcAft>
                          <a:spcPts val="0"/>
                        </a:spcAft>
                        <a:buNone/>
                      </a:pPr>
                      <a:r>
                        <a:rPr b="1" lang="en" sz="1200">
                          <a:solidFill>
                            <a:srgbClr val="F3F3F3"/>
                          </a:solidFill>
                        </a:rPr>
                        <a:t>Avg. Delay (min)</a:t>
                      </a:r>
                      <a:endParaRPr b="1" sz="1200">
                        <a:solidFill>
                          <a:srgbClr val="F3F3F3"/>
                        </a:solidFill>
                      </a:endParaRPr>
                    </a:p>
                  </a:txBody>
                  <a:tcPr marT="91425" marB="91425" marR="91425" marL="91425">
                    <a:solidFill>
                      <a:srgbClr val="0B5394"/>
                    </a:solidFill>
                  </a:tcPr>
                </a:tc>
              </a:tr>
              <a:tr h="444500">
                <a:tc>
                  <a:txBody>
                    <a:bodyPr>
                      <a:noAutofit/>
                    </a:bodyPr>
                    <a:lstStyle/>
                    <a:p>
                      <a:pPr indent="0" lvl="0" marL="0" rtl="0">
                        <a:spcBef>
                          <a:spcPts val="0"/>
                        </a:spcBef>
                        <a:spcAft>
                          <a:spcPts val="0"/>
                        </a:spcAft>
                        <a:buNone/>
                      </a:pPr>
                      <a:r>
                        <a:rPr lang="en" sz="1200"/>
                        <a:t>Carrier (Industry)</a:t>
                      </a:r>
                      <a:endParaRPr sz="1200"/>
                    </a:p>
                  </a:txBody>
                  <a:tcPr marT="91425" marB="91425" marR="91425" marL="91425"/>
                </a:tc>
                <a:tc>
                  <a:txBody>
                    <a:bodyPr>
                      <a:noAutofit/>
                    </a:bodyPr>
                    <a:lstStyle/>
                    <a:p>
                      <a:pPr indent="0" lvl="0" marL="0" rtl="0">
                        <a:spcBef>
                          <a:spcPts val="0"/>
                        </a:spcBef>
                        <a:spcAft>
                          <a:spcPts val="0"/>
                        </a:spcAft>
                        <a:buNone/>
                      </a:pPr>
                      <a:r>
                        <a:rPr lang="en" sz="1200"/>
                        <a:t>19.18 </a:t>
                      </a:r>
                      <a:endParaRPr sz="1200"/>
                    </a:p>
                  </a:txBody>
                  <a:tcPr marT="91425" marB="91425" marR="91425" marL="91425"/>
                </a:tc>
              </a:tr>
              <a:tr h="444500">
                <a:tc>
                  <a:txBody>
                    <a:bodyPr>
                      <a:noAutofit/>
                    </a:bodyPr>
                    <a:lstStyle/>
                    <a:p>
                      <a:pPr indent="0" lvl="0" marL="0" rtl="0">
                        <a:spcBef>
                          <a:spcPts val="0"/>
                        </a:spcBef>
                        <a:spcAft>
                          <a:spcPts val="0"/>
                        </a:spcAft>
                        <a:buNone/>
                      </a:pPr>
                      <a:r>
                        <a:rPr lang="en" sz="1200"/>
                        <a:t>Carrier (AA)</a:t>
                      </a:r>
                      <a:endParaRPr sz="1200"/>
                    </a:p>
                  </a:txBody>
                  <a:tcPr marT="91425" marB="91425" marR="91425" marL="91425">
                    <a:solidFill>
                      <a:srgbClr val="CFE2F3"/>
                    </a:solidFill>
                  </a:tcPr>
                </a:tc>
                <a:tc>
                  <a:txBody>
                    <a:bodyPr>
                      <a:noAutofit/>
                    </a:bodyPr>
                    <a:lstStyle/>
                    <a:p>
                      <a:pPr indent="0" lvl="0" marL="0" rtl="0">
                        <a:spcBef>
                          <a:spcPts val="0"/>
                        </a:spcBef>
                        <a:spcAft>
                          <a:spcPts val="0"/>
                        </a:spcAft>
                        <a:buNone/>
                      </a:pPr>
                      <a:r>
                        <a:rPr lang="en" sz="1200"/>
                        <a:t>21.34</a:t>
                      </a:r>
                      <a:endParaRPr sz="1200"/>
                    </a:p>
                  </a:txBody>
                  <a:tcPr marT="91425" marB="91425" marR="91425" marL="91425">
                    <a:solidFill>
                      <a:srgbClr val="CFE2F3"/>
                    </a:solidFill>
                  </a:tcPr>
                </a:tc>
              </a:tr>
              <a:tr h="444500">
                <a:tc>
                  <a:txBody>
                    <a:bodyPr>
                      <a:noAutofit/>
                    </a:bodyPr>
                    <a:lstStyle/>
                    <a:p>
                      <a:pPr indent="0" lvl="0" marL="0" rtl="0">
                        <a:spcBef>
                          <a:spcPts val="0"/>
                        </a:spcBef>
                        <a:spcAft>
                          <a:spcPts val="0"/>
                        </a:spcAft>
                        <a:buNone/>
                      </a:pPr>
                      <a:r>
                        <a:rPr lang="en" sz="1200"/>
                        <a:t>Weather (Industry)</a:t>
                      </a:r>
                      <a:endParaRPr sz="1200"/>
                    </a:p>
                  </a:txBody>
                  <a:tcPr marT="91425" marB="91425" marR="91425" marL="91425"/>
                </a:tc>
                <a:tc>
                  <a:txBody>
                    <a:bodyPr>
                      <a:noAutofit/>
                    </a:bodyPr>
                    <a:lstStyle/>
                    <a:p>
                      <a:pPr indent="0" lvl="0" marL="0" rtl="0">
                        <a:spcBef>
                          <a:spcPts val="0"/>
                        </a:spcBef>
                        <a:spcAft>
                          <a:spcPts val="0"/>
                        </a:spcAft>
                        <a:buNone/>
                      </a:pPr>
                      <a:r>
                        <a:rPr lang="en" sz="1200"/>
                        <a:t>3.70</a:t>
                      </a:r>
                      <a:endParaRPr sz="1200"/>
                    </a:p>
                  </a:txBody>
                  <a:tcPr marT="91425" marB="91425" marR="91425" marL="91425"/>
                </a:tc>
              </a:tr>
              <a:tr h="444500">
                <a:tc>
                  <a:txBody>
                    <a:bodyPr>
                      <a:noAutofit/>
                    </a:bodyPr>
                    <a:lstStyle/>
                    <a:p>
                      <a:pPr indent="0" lvl="0" marL="0" rtl="0">
                        <a:spcBef>
                          <a:spcPts val="0"/>
                        </a:spcBef>
                        <a:spcAft>
                          <a:spcPts val="0"/>
                        </a:spcAft>
                        <a:buNone/>
                      </a:pPr>
                      <a:r>
                        <a:rPr lang="en" sz="1200"/>
                        <a:t>Weather (AA)</a:t>
                      </a:r>
                      <a:endParaRPr sz="1200"/>
                    </a:p>
                  </a:txBody>
                  <a:tcPr marT="91425" marB="91425" marR="91425" marL="91425">
                    <a:solidFill>
                      <a:srgbClr val="CFE2F3"/>
                    </a:solidFill>
                  </a:tcPr>
                </a:tc>
                <a:tc>
                  <a:txBody>
                    <a:bodyPr>
                      <a:noAutofit/>
                    </a:bodyPr>
                    <a:lstStyle/>
                    <a:p>
                      <a:pPr indent="0" lvl="0" marL="0" rtl="0">
                        <a:spcBef>
                          <a:spcPts val="0"/>
                        </a:spcBef>
                        <a:spcAft>
                          <a:spcPts val="0"/>
                        </a:spcAft>
                        <a:buNone/>
                      </a:pPr>
                      <a:r>
                        <a:rPr lang="en" sz="1200"/>
                        <a:t>3.17</a:t>
                      </a:r>
                      <a:endParaRPr sz="1200"/>
                    </a:p>
                  </a:txBody>
                  <a:tcPr marT="91425" marB="91425" marR="91425" marL="91425">
                    <a:solidFill>
                      <a:srgbClr val="CFE2F3"/>
                    </a:solidFill>
                  </a:tcPr>
                </a:tc>
              </a:tr>
              <a:tr h="444500">
                <a:tc>
                  <a:txBody>
                    <a:bodyPr>
                      <a:noAutofit/>
                    </a:bodyPr>
                    <a:lstStyle/>
                    <a:p>
                      <a:pPr indent="0" lvl="0" marL="0" rtl="0">
                        <a:spcBef>
                          <a:spcPts val="0"/>
                        </a:spcBef>
                        <a:spcAft>
                          <a:spcPts val="0"/>
                        </a:spcAft>
                        <a:buNone/>
                      </a:pPr>
                      <a:r>
                        <a:rPr lang="en" sz="1200"/>
                        <a:t>NAS (Industry)</a:t>
                      </a:r>
                      <a:endParaRPr sz="1200"/>
                    </a:p>
                  </a:txBody>
                  <a:tcPr marT="91425" marB="91425" marR="91425" marL="91425"/>
                </a:tc>
                <a:tc>
                  <a:txBody>
                    <a:bodyPr>
                      <a:noAutofit/>
                    </a:bodyPr>
                    <a:lstStyle/>
                    <a:p>
                      <a:pPr indent="0" lvl="0" marL="0" rtl="0">
                        <a:spcBef>
                          <a:spcPts val="0"/>
                        </a:spcBef>
                        <a:spcAft>
                          <a:spcPts val="0"/>
                        </a:spcAft>
                        <a:buNone/>
                      </a:pPr>
                      <a:r>
                        <a:rPr lang="en" sz="1200"/>
                        <a:t>15.02</a:t>
                      </a:r>
                      <a:endParaRPr sz="1200"/>
                    </a:p>
                  </a:txBody>
                  <a:tcPr marT="91425" marB="91425" marR="91425" marL="91425"/>
                </a:tc>
              </a:tr>
              <a:tr h="444500">
                <a:tc>
                  <a:txBody>
                    <a:bodyPr>
                      <a:noAutofit/>
                    </a:bodyPr>
                    <a:lstStyle/>
                    <a:p>
                      <a:pPr indent="0" lvl="0" marL="0" rtl="0">
                        <a:spcBef>
                          <a:spcPts val="0"/>
                        </a:spcBef>
                        <a:spcAft>
                          <a:spcPts val="0"/>
                        </a:spcAft>
                        <a:buNone/>
                      </a:pPr>
                      <a:r>
                        <a:rPr lang="en" sz="1200"/>
                        <a:t>NAS (AA)</a:t>
                      </a:r>
                      <a:endParaRPr sz="1200"/>
                    </a:p>
                  </a:txBody>
                  <a:tcPr marT="91425" marB="91425" marR="91425" marL="91425">
                    <a:solidFill>
                      <a:srgbClr val="CFE2F3"/>
                    </a:solidFill>
                  </a:tcPr>
                </a:tc>
                <a:tc>
                  <a:txBody>
                    <a:bodyPr>
                      <a:noAutofit/>
                    </a:bodyPr>
                    <a:lstStyle/>
                    <a:p>
                      <a:pPr indent="0" lvl="0" marL="0" rtl="0">
                        <a:spcBef>
                          <a:spcPts val="0"/>
                        </a:spcBef>
                        <a:spcAft>
                          <a:spcPts val="0"/>
                        </a:spcAft>
                        <a:buNone/>
                      </a:pPr>
                      <a:r>
                        <a:rPr lang="en" sz="1200"/>
                        <a:t>16</a:t>
                      </a:r>
                      <a:endParaRPr sz="1200"/>
                    </a:p>
                  </a:txBody>
                  <a:tcPr marT="91425" marB="91425" marR="91425" marL="91425">
                    <a:solidFill>
                      <a:srgbClr val="CFE2F3"/>
                    </a:solidFill>
                  </a:tcPr>
                </a:tc>
              </a:tr>
              <a:tr h="444500">
                <a:tc>
                  <a:txBody>
                    <a:bodyPr>
                      <a:noAutofit/>
                    </a:bodyPr>
                    <a:lstStyle/>
                    <a:p>
                      <a:pPr indent="0" lvl="0" marL="0" rtl="0">
                        <a:spcBef>
                          <a:spcPts val="0"/>
                        </a:spcBef>
                        <a:spcAft>
                          <a:spcPts val="0"/>
                        </a:spcAft>
                        <a:buNone/>
                      </a:pPr>
                      <a:r>
                        <a:rPr lang="en" sz="1200"/>
                        <a:t>Security (Industry)</a:t>
                      </a:r>
                      <a:endParaRPr sz="1200"/>
                    </a:p>
                  </a:txBody>
                  <a:tcPr marT="91425" marB="91425" marR="91425" marL="91425"/>
                </a:tc>
                <a:tc>
                  <a:txBody>
                    <a:bodyPr>
                      <a:noAutofit/>
                    </a:bodyPr>
                    <a:lstStyle/>
                    <a:p>
                      <a:pPr indent="0" lvl="0" marL="0" rtl="0">
                        <a:spcBef>
                          <a:spcPts val="0"/>
                        </a:spcBef>
                        <a:spcAft>
                          <a:spcPts val="0"/>
                        </a:spcAft>
                        <a:buNone/>
                      </a:pPr>
                      <a:r>
                        <a:rPr lang="en" sz="1200"/>
                        <a:t>0.09</a:t>
                      </a:r>
                      <a:endParaRPr sz="1200"/>
                    </a:p>
                  </a:txBody>
                  <a:tcPr marT="91425" marB="91425" marR="91425" marL="91425"/>
                </a:tc>
              </a:tr>
              <a:tr h="444500">
                <a:tc>
                  <a:txBody>
                    <a:bodyPr>
                      <a:noAutofit/>
                    </a:bodyPr>
                    <a:lstStyle/>
                    <a:p>
                      <a:pPr indent="0" lvl="0" marL="0" rtl="0">
                        <a:spcBef>
                          <a:spcPts val="0"/>
                        </a:spcBef>
                        <a:spcAft>
                          <a:spcPts val="0"/>
                        </a:spcAft>
                        <a:buNone/>
                      </a:pPr>
                      <a:r>
                        <a:rPr lang="en" sz="1200"/>
                        <a:t>Security (AA)</a:t>
                      </a:r>
                      <a:endParaRPr sz="1200"/>
                    </a:p>
                  </a:txBody>
                  <a:tcPr marT="91425" marB="91425" marR="91425" marL="91425">
                    <a:solidFill>
                      <a:srgbClr val="CFE2F3"/>
                    </a:solidFill>
                  </a:tcPr>
                </a:tc>
                <a:tc>
                  <a:txBody>
                    <a:bodyPr>
                      <a:noAutofit/>
                    </a:bodyPr>
                    <a:lstStyle/>
                    <a:p>
                      <a:pPr indent="0" lvl="0" marL="0" rtl="0">
                        <a:spcBef>
                          <a:spcPts val="0"/>
                        </a:spcBef>
                        <a:spcAft>
                          <a:spcPts val="0"/>
                        </a:spcAft>
                        <a:buNone/>
                      </a:pPr>
                      <a:r>
                        <a:rPr lang="en" sz="1200"/>
                        <a:t>0.05</a:t>
                      </a:r>
                      <a:endParaRPr sz="1200"/>
                    </a:p>
                  </a:txBody>
                  <a:tcPr marT="91425" marB="91425" marR="91425" marL="91425">
                    <a:solidFill>
                      <a:srgbClr val="CFE2F3"/>
                    </a:solidFill>
                  </a:tcPr>
                </a:tc>
              </a:tr>
              <a:tr h="444500">
                <a:tc>
                  <a:txBody>
                    <a:bodyPr>
                      <a:noAutofit/>
                    </a:bodyPr>
                    <a:lstStyle/>
                    <a:p>
                      <a:pPr indent="0" lvl="0" marL="0" rtl="0">
                        <a:spcBef>
                          <a:spcPts val="0"/>
                        </a:spcBef>
                        <a:spcAft>
                          <a:spcPts val="0"/>
                        </a:spcAft>
                        <a:buNone/>
                      </a:pPr>
                      <a:r>
                        <a:rPr lang="en" sz="1200"/>
                        <a:t>Late Arr (Industry)</a:t>
                      </a:r>
                      <a:endParaRPr sz="1200"/>
                    </a:p>
                  </a:txBody>
                  <a:tcPr marT="91425" marB="91425" marR="91425" marL="91425"/>
                </a:tc>
                <a:tc>
                  <a:txBody>
                    <a:bodyPr>
                      <a:noAutofit/>
                    </a:bodyPr>
                    <a:lstStyle/>
                    <a:p>
                      <a:pPr indent="0" lvl="0" marL="0" rtl="0">
                        <a:spcBef>
                          <a:spcPts val="0"/>
                        </a:spcBef>
                        <a:spcAft>
                          <a:spcPts val="0"/>
                        </a:spcAft>
                        <a:buNone/>
                      </a:pPr>
                      <a:r>
                        <a:rPr lang="en" sz="1200"/>
                        <a:t>25.3</a:t>
                      </a:r>
                      <a:endParaRPr sz="1200"/>
                    </a:p>
                  </a:txBody>
                  <a:tcPr marT="91425" marB="91425" marR="91425" marL="91425"/>
                </a:tc>
              </a:tr>
              <a:tr h="444500">
                <a:tc>
                  <a:txBody>
                    <a:bodyPr>
                      <a:noAutofit/>
                    </a:bodyPr>
                    <a:lstStyle/>
                    <a:p>
                      <a:pPr indent="0" lvl="0" marL="0" rtl="0">
                        <a:spcBef>
                          <a:spcPts val="0"/>
                        </a:spcBef>
                        <a:spcAft>
                          <a:spcPts val="0"/>
                        </a:spcAft>
                        <a:buNone/>
                      </a:pPr>
                      <a:r>
                        <a:rPr lang="en" sz="1200"/>
                        <a:t>Late Arr (AA)</a:t>
                      </a:r>
                      <a:endParaRPr sz="1200"/>
                    </a:p>
                  </a:txBody>
                  <a:tcPr marT="91425" marB="91425" marR="91425" marL="91425">
                    <a:solidFill>
                      <a:srgbClr val="CFE2F3"/>
                    </a:solidFill>
                  </a:tcPr>
                </a:tc>
                <a:tc>
                  <a:txBody>
                    <a:bodyPr>
                      <a:noAutofit/>
                    </a:bodyPr>
                    <a:lstStyle/>
                    <a:p>
                      <a:pPr indent="0" lvl="0" marL="0" rtl="0">
                        <a:spcBef>
                          <a:spcPts val="0"/>
                        </a:spcBef>
                        <a:spcAft>
                          <a:spcPts val="0"/>
                        </a:spcAft>
                        <a:buNone/>
                      </a:pPr>
                      <a:r>
                        <a:rPr lang="en" sz="1200"/>
                        <a:t>25.21</a:t>
                      </a:r>
                      <a:endParaRPr sz="1200"/>
                    </a:p>
                  </a:txBody>
                  <a:tcPr marT="91425" marB="91425" marR="91425" marL="91425">
                    <a:solidFill>
                      <a:srgbClr val="CFE2F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can we predict delays? ]</a:t>
            </a:r>
            <a:endParaRPr/>
          </a:p>
        </p:txBody>
      </p:sp>
      <p:sp>
        <p:nvSpPr>
          <p:cNvPr id="199" name="Shape 199"/>
          <p:cNvSpPr txBox="1"/>
          <p:nvPr>
            <p:ph idx="1" type="body"/>
          </p:nvPr>
        </p:nvSpPr>
        <p:spPr>
          <a:xfrm>
            <a:off x="311700" y="1152475"/>
            <a:ext cx="8520600" cy="269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Based on our initial findings, we used these five variables in our multiple linear regression model to try to predict delays:</a:t>
            </a:r>
            <a:endParaRPr sz="1600"/>
          </a:p>
          <a:p>
            <a:pPr indent="-330200" lvl="0" marL="457200" rtl="0">
              <a:spcBef>
                <a:spcPts val="1600"/>
              </a:spcBef>
              <a:spcAft>
                <a:spcPts val="0"/>
              </a:spcAft>
              <a:buSzPts val="1600"/>
              <a:buChar char="●"/>
            </a:pPr>
            <a:r>
              <a:rPr lang="en" sz="1600"/>
              <a:t>Unique Carrier</a:t>
            </a:r>
            <a:endParaRPr sz="1600"/>
          </a:p>
          <a:p>
            <a:pPr indent="-330200" lvl="0" marL="457200" rtl="0">
              <a:spcBef>
                <a:spcPts val="0"/>
              </a:spcBef>
              <a:spcAft>
                <a:spcPts val="0"/>
              </a:spcAft>
              <a:buSzPts val="1600"/>
              <a:buChar char="●"/>
            </a:pPr>
            <a:r>
              <a:rPr lang="en" sz="1600"/>
              <a:t>Departure Hour</a:t>
            </a:r>
            <a:endParaRPr sz="1600"/>
          </a:p>
          <a:p>
            <a:pPr indent="-330200" lvl="0" marL="457200" rtl="0">
              <a:spcBef>
                <a:spcPts val="0"/>
              </a:spcBef>
              <a:spcAft>
                <a:spcPts val="0"/>
              </a:spcAft>
              <a:buSzPts val="1600"/>
              <a:buChar char="●"/>
            </a:pPr>
            <a:r>
              <a:rPr lang="en" sz="1600"/>
              <a:t>Month</a:t>
            </a:r>
            <a:endParaRPr sz="1600"/>
          </a:p>
          <a:p>
            <a:pPr indent="-330200" lvl="0" marL="457200" rtl="0">
              <a:spcBef>
                <a:spcPts val="0"/>
              </a:spcBef>
              <a:spcAft>
                <a:spcPts val="0"/>
              </a:spcAft>
              <a:buSzPts val="1600"/>
              <a:buChar char="●"/>
            </a:pPr>
            <a:r>
              <a:rPr lang="en" sz="1600"/>
              <a:t>Distance</a:t>
            </a:r>
            <a:endParaRPr sz="1600"/>
          </a:p>
          <a:p>
            <a:pPr indent="-330200" lvl="0" marL="457200" rtl="0">
              <a:spcBef>
                <a:spcPts val="0"/>
              </a:spcBef>
              <a:spcAft>
                <a:spcPts val="0"/>
              </a:spcAft>
              <a:buSzPts val="1600"/>
              <a:buChar char="●"/>
            </a:pPr>
            <a:r>
              <a:rPr lang="en" sz="1600"/>
              <a:t>Weekend</a:t>
            </a:r>
            <a:endParaRPr sz="1600"/>
          </a:p>
          <a:p>
            <a:pPr indent="0" lvl="0" marL="0" rtl="0">
              <a:spcBef>
                <a:spcPts val="1600"/>
              </a:spcBef>
              <a:spcAft>
                <a:spcPts val="1600"/>
              </a:spcAft>
              <a:buNone/>
            </a:pPr>
            <a:r>
              <a:t/>
            </a:r>
            <a:endParaRPr/>
          </a:p>
        </p:txBody>
      </p:sp>
      <p:pic>
        <p:nvPicPr>
          <p:cNvPr id="200" name="Shape 200"/>
          <p:cNvPicPr preferRelativeResize="0"/>
          <p:nvPr/>
        </p:nvPicPr>
        <p:blipFill>
          <a:blip r:embed="rId3">
            <a:alphaModFix/>
          </a:blip>
          <a:stretch>
            <a:fillRect/>
          </a:stretch>
        </p:blipFill>
        <p:spPr>
          <a:xfrm>
            <a:off x="4711750" y="1944425"/>
            <a:ext cx="4120550" cy="2542800"/>
          </a:xfrm>
          <a:prstGeom prst="rect">
            <a:avLst/>
          </a:prstGeom>
          <a:noFill/>
          <a:ln>
            <a:noFill/>
          </a:ln>
        </p:spPr>
      </p:pic>
      <p:sp>
        <p:nvSpPr>
          <p:cNvPr id="201" name="Shape 201"/>
          <p:cNvSpPr txBox="1"/>
          <p:nvPr/>
        </p:nvSpPr>
        <p:spPr>
          <a:xfrm>
            <a:off x="311700" y="3505300"/>
            <a:ext cx="4400100" cy="1489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0B5394"/>
                </a:solidFill>
                <a:latin typeface="Proxima Nova"/>
                <a:ea typeface="Proxima Nova"/>
                <a:cs typeface="Proxima Nova"/>
                <a:sym typeface="Proxima Nova"/>
              </a:rPr>
              <a:t>We were unable </a:t>
            </a:r>
            <a:r>
              <a:rPr lang="en">
                <a:solidFill>
                  <a:srgbClr val="0B5394"/>
                </a:solidFill>
                <a:latin typeface="Proxima Nova"/>
                <a:ea typeface="Proxima Nova"/>
                <a:cs typeface="Proxima Nova"/>
                <a:sym typeface="Proxima Nova"/>
              </a:rPr>
              <a:t>to achieve a great R-squared in this model. An analysis of the residuals gives us some insight on why this is. We have such a large spread in residuals. It appears that there is a lot of inherent error in the model that makes predicting airline delays hard. </a:t>
            </a:r>
            <a:endParaRPr>
              <a:solidFill>
                <a:srgbClr val="0B5394"/>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90250" y="526350"/>
            <a:ext cx="2244900" cy="4090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[takeaways]</a:t>
            </a:r>
            <a:endParaRPr sz="2400"/>
          </a:p>
        </p:txBody>
      </p:sp>
      <p:sp>
        <p:nvSpPr>
          <p:cNvPr id="207" name="Shape 207"/>
          <p:cNvSpPr txBox="1"/>
          <p:nvPr/>
        </p:nvSpPr>
        <p:spPr>
          <a:xfrm>
            <a:off x="3196100" y="338925"/>
            <a:ext cx="5589600" cy="4278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B5394"/>
                </a:solidFill>
                <a:latin typeface="Comfortaa"/>
                <a:ea typeface="Comfortaa"/>
                <a:cs typeface="Comfortaa"/>
                <a:sym typeface="Comfortaa"/>
              </a:rPr>
              <a:t>IN CONCLUSION</a:t>
            </a:r>
            <a:endParaRPr b="1" sz="2400">
              <a:solidFill>
                <a:srgbClr val="0B5394"/>
              </a:solidFill>
              <a:latin typeface="Comfortaa"/>
              <a:ea typeface="Comfortaa"/>
              <a:cs typeface="Comfortaa"/>
              <a:sym typeface="Comfortaa"/>
            </a:endParaRPr>
          </a:p>
          <a:p>
            <a:pPr indent="0" lvl="0" marL="0" rtl="0">
              <a:spcBef>
                <a:spcPts val="0"/>
              </a:spcBef>
              <a:spcAft>
                <a:spcPts val="0"/>
              </a:spcAft>
              <a:buNone/>
            </a:pPr>
            <a:r>
              <a:t/>
            </a:r>
            <a:endParaRPr b="1" sz="2400">
              <a:solidFill>
                <a:srgbClr val="0B5394"/>
              </a:solidFill>
              <a:latin typeface="Comfortaa"/>
              <a:ea typeface="Comfortaa"/>
              <a:cs typeface="Comfortaa"/>
              <a:sym typeface="Comfortaa"/>
            </a:endParaRPr>
          </a:p>
          <a:p>
            <a:pPr indent="0" lvl="0" marL="0" rtl="0">
              <a:spcBef>
                <a:spcPts val="0"/>
              </a:spcBef>
              <a:spcAft>
                <a:spcPts val="0"/>
              </a:spcAft>
              <a:buNone/>
            </a:pPr>
            <a:r>
              <a:rPr lang="en" sz="1800">
                <a:solidFill>
                  <a:srgbClr val="0B5394"/>
                </a:solidFill>
                <a:latin typeface="Proxima Nova"/>
                <a:ea typeface="Proxima Nova"/>
                <a:cs typeface="Proxima Nova"/>
                <a:sym typeface="Proxima Nova"/>
              </a:rPr>
              <a:t>We ultimately cannot predict delays or length of delays -- too many outlying factors</a:t>
            </a:r>
            <a:endParaRPr sz="1800">
              <a:solidFill>
                <a:srgbClr val="0B5394"/>
              </a:solidFill>
              <a:latin typeface="Proxima Nova"/>
              <a:ea typeface="Proxima Nova"/>
              <a:cs typeface="Proxima Nova"/>
              <a:sym typeface="Proxima Nova"/>
            </a:endParaRPr>
          </a:p>
          <a:p>
            <a:pPr indent="0" lvl="0" marL="0" rtl="0">
              <a:spcBef>
                <a:spcPts val="0"/>
              </a:spcBef>
              <a:spcAft>
                <a:spcPts val="0"/>
              </a:spcAft>
              <a:buNone/>
            </a:pPr>
            <a:r>
              <a:t/>
            </a:r>
            <a:endParaRPr b="1" sz="2400">
              <a:solidFill>
                <a:srgbClr val="0B5394"/>
              </a:solidFill>
              <a:latin typeface="Comfortaa"/>
              <a:ea typeface="Comfortaa"/>
              <a:cs typeface="Comfortaa"/>
              <a:sym typeface="Comfortaa"/>
            </a:endParaRPr>
          </a:p>
          <a:p>
            <a:pPr indent="0" lvl="0" marL="0" rtl="0">
              <a:spcBef>
                <a:spcPts val="0"/>
              </a:spcBef>
              <a:spcAft>
                <a:spcPts val="0"/>
              </a:spcAft>
              <a:buNone/>
            </a:pPr>
            <a:r>
              <a:rPr b="1" lang="en" sz="2400">
                <a:solidFill>
                  <a:srgbClr val="0B5394"/>
                </a:solidFill>
                <a:latin typeface="Comfortaa"/>
                <a:ea typeface="Comfortaa"/>
                <a:cs typeface="Comfortaa"/>
                <a:sym typeface="Comfortaa"/>
              </a:rPr>
              <a:t>BUT WE DID LEARN</a:t>
            </a:r>
            <a:endParaRPr b="1" sz="2400">
              <a:solidFill>
                <a:srgbClr val="0B5394"/>
              </a:solidFill>
              <a:latin typeface="Comfortaa"/>
              <a:ea typeface="Comfortaa"/>
              <a:cs typeface="Comfortaa"/>
              <a:sym typeface="Comfortaa"/>
            </a:endParaRPr>
          </a:p>
          <a:p>
            <a:pPr indent="0" lvl="0" marL="0" rtl="0">
              <a:spcBef>
                <a:spcPts val="0"/>
              </a:spcBef>
              <a:spcAft>
                <a:spcPts val="0"/>
              </a:spcAft>
              <a:buNone/>
            </a:pPr>
            <a:r>
              <a:t/>
            </a:r>
            <a:endParaRPr sz="1800">
              <a:solidFill>
                <a:srgbClr val="0B5394"/>
              </a:solidFill>
              <a:latin typeface="Proxima Nova"/>
              <a:ea typeface="Proxima Nova"/>
              <a:cs typeface="Proxima Nova"/>
              <a:sym typeface="Proxima Nova"/>
            </a:endParaRPr>
          </a:p>
          <a:p>
            <a:pPr indent="-342900" lvl="0" marL="457200" rtl="0">
              <a:spcBef>
                <a:spcPts val="0"/>
              </a:spcBef>
              <a:spcAft>
                <a:spcPts val="0"/>
              </a:spcAft>
              <a:buClr>
                <a:srgbClr val="0B5394"/>
              </a:buClr>
              <a:buSzPts val="1800"/>
              <a:buFont typeface="Proxima Nova"/>
              <a:buChar char="●"/>
            </a:pPr>
            <a:r>
              <a:rPr lang="en" sz="1800">
                <a:solidFill>
                  <a:srgbClr val="0B5394"/>
                </a:solidFill>
                <a:latin typeface="Proxima Nova"/>
                <a:ea typeface="Proxima Nova"/>
                <a:cs typeface="Proxima Nova"/>
                <a:sym typeface="Proxima Nova"/>
              </a:rPr>
              <a:t>Southwest Airlines is the bee’s knees</a:t>
            </a:r>
            <a:endParaRPr sz="1800">
              <a:solidFill>
                <a:srgbClr val="0B5394"/>
              </a:solidFill>
              <a:latin typeface="Proxima Nova"/>
              <a:ea typeface="Proxima Nova"/>
              <a:cs typeface="Proxima Nova"/>
              <a:sym typeface="Proxima Nova"/>
            </a:endParaRPr>
          </a:p>
          <a:p>
            <a:pPr indent="-342900" lvl="1" marL="914400" rtl="0">
              <a:spcBef>
                <a:spcPts val="0"/>
              </a:spcBef>
              <a:spcAft>
                <a:spcPts val="0"/>
              </a:spcAft>
              <a:buClr>
                <a:srgbClr val="0B5394"/>
              </a:buClr>
              <a:buSzPts val="1800"/>
              <a:buFont typeface="Proxima Nova"/>
              <a:buChar char="○"/>
            </a:pPr>
            <a:r>
              <a:rPr lang="en" sz="1800">
                <a:solidFill>
                  <a:srgbClr val="0B5394"/>
                </a:solidFill>
                <a:latin typeface="Proxima Nova"/>
                <a:ea typeface="Proxima Nova"/>
                <a:cs typeface="Proxima Nova"/>
                <a:sym typeface="Proxima Nova"/>
              </a:rPr>
              <a:t>Most flights and (one of the) least delays</a:t>
            </a:r>
            <a:endParaRPr sz="1800">
              <a:solidFill>
                <a:srgbClr val="0B5394"/>
              </a:solidFill>
              <a:latin typeface="Proxima Nova"/>
              <a:ea typeface="Proxima Nova"/>
              <a:cs typeface="Proxima Nova"/>
              <a:sym typeface="Proxima Nova"/>
            </a:endParaRPr>
          </a:p>
          <a:p>
            <a:pPr indent="-342900" lvl="0" marL="457200" rtl="0">
              <a:spcBef>
                <a:spcPts val="0"/>
              </a:spcBef>
              <a:spcAft>
                <a:spcPts val="0"/>
              </a:spcAft>
              <a:buClr>
                <a:srgbClr val="0B5394"/>
              </a:buClr>
              <a:buSzPts val="1800"/>
              <a:buFont typeface="Proxima Nova"/>
              <a:buChar char="●"/>
            </a:pPr>
            <a:r>
              <a:rPr lang="en" sz="1800">
                <a:solidFill>
                  <a:srgbClr val="0B5394"/>
                </a:solidFill>
                <a:latin typeface="Proxima Nova"/>
                <a:ea typeface="Proxima Nova"/>
                <a:cs typeface="Proxima Nova"/>
                <a:sym typeface="Proxima Nova"/>
              </a:rPr>
              <a:t>Delays happen a lot on Friday</a:t>
            </a:r>
            <a:endParaRPr sz="1800">
              <a:solidFill>
                <a:srgbClr val="0B5394"/>
              </a:solidFill>
              <a:latin typeface="Proxima Nova"/>
              <a:ea typeface="Proxima Nova"/>
              <a:cs typeface="Proxima Nova"/>
              <a:sym typeface="Proxima Nova"/>
            </a:endParaRPr>
          </a:p>
          <a:p>
            <a:pPr indent="-342900" lvl="1" marL="914400" rtl="0">
              <a:spcBef>
                <a:spcPts val="0"/>
              </a:spcBef>
              <a:spcAft>
                <a:spcPts val="0"/>
              </a:spcAft>
              <a:buClr>
                <a:srgbClr val="0B5394"/>
              </a:buClr>
              <a:buSzPts val="1800"/>
              <a:buFont typeface="Proxima Nova"/>
              <a:buChar char="○"/>
            </a:pPr>
            <a:r>
              <a:rPr lang="en" sz="1800">
                <a:solidFill>
                  <a:srgbClr val="0B5394"/>
                </a:solidFill>
                <a:latin typeface="Proxima Nova"/>
                <a:ea typeface="Proxima Nova"/>
                <a:cs typeface="Proxima Nova"/>
                <a:sym typeface="Proxima Nova"/>
              </a:rPr>
              <a:t>So plan your long weekends accordingly!</a:t>
            </a:r>
            <a:endParaRPr sz="1800">
              <a:solidFill>
                <a:srgbClr val="0B5394"/>
              </a:solidFill>
              <a:latin typeface="Proxima Nova"/>
              <a:ea typeface="Proxima Nova"/>
              <a:cs typeface="Proxima Nova"/>
              <a:sym typeface="Proxima Nova"/>
            </a:endParaRPr>
          </a:p>
          <a:p>
            <a:pPr indent="-342900" lvl="0" marL="457200" rtl="0">
              <a:spcBef>
                <a:spcPts val="0"/>
              </a:spcBef>
              <a:spcAft>
                <a:spcPts val="0"/>
              </a:spcAft>
              <a:buClr>
                <a:srgbClr val="0B5394"/>
              </a:buClr>
              <a:buSzPts val="1800"/>
              <a:buFont typeface="Proxima Nova"/>
              <a:buChar char="●"/>
            </a:pPr>
            <a:r>
              <a:rPr lang="en" sz="1800">
                <a:solidFill>
                  <a:srgbClr val="0B5394"/>
                </a:solidFill>
                <a:latin typeface="Proxima Nova"/>
                <a:ea typeface="Proxima Nova"/>
                <a:cs typeface="Proxima Nova"/>
                <a:sym typeface="Proxima Nova"/>
              </a:rPr>
              <a:t>Factor in </a:t>
            </a:r>
            <a:r>
              <a:rPr b="1" lang="en" sz="1800">
                <a:solidFill>
                  <a:srgbClr val="0B5394"/>
                </a:solidFill>
                <a:latin typeface="Proxima Nova"/>
                <a:ea typeface="Proxima Nova"/>
                <a:cs typeface="Proxima Nova"/>
                <a:sym typeface="Proxima Nova"/>
              </a:rPr>
              <a:t>extra </a:t>
            </a:r>
            <a:r>
              <a:rPr lang="en" sz="1800">
                <a:solidFill>
                  <a:srgbClr val="0B5394"/>
                </a:solidFill>
                <a:latin typeface="Proxima Nova"/>
                <a:ea typeface="Proxima Nova"/>
                <a:cs typeface="Proxima Nova"/>
                <a:sym typeface="Proxima Nova"/>
              </a:rPr>
              <a:t>time when traveling in December</a:t>
            </a:r>
            <a:endParaRPr sz="1800">
              <a:solidFill>
                <a:srgbClr val="0B5394"/>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56439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B5394"/>
                </a:solidFill>
                <a:latin typeface="Comfortaa"/>
                <a:ea typeface="Comfortaa"/>
                <a:cs typeface="Comfortaa"/>
                <a:sym typeface="Comfortaa"/>
              </a:rPr>
              <a:t>[introduction/problem statement]</a:t>
            </a:r>
            <a:endParaRPr b="1" sz="2400">
              <a:solidFill>
                <a:srgbClr val="0B5394"/>
              </a:solidFill>
              <a:latin typeface="Comfortaa"/>
              <a:ea typeface="Comfortaa"/>
              <a:cs typeface="Comfortaa"/>
              <a:sym typeface="Comfortaa"/>
            </a:endParaRPr>
          </a:p>
        </p:txBody>
      </p:sp>
      <p:sp>
        <p:nvSpPr>
          <p:cNvPr id="109" name="Shape 109"/>
          <p:cNvSpPr txBox="1"/>
          <p:nvPr/>
        </p:nvSpPr>
        <p:spPr>
          <a:xfrm>
            <a:off x="486750" y="1290375"/>
            <a:ext cx="5293800" cy="35847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a:latin typeface="Roboto"/>
              <a:ea typeface="Roboto"/>
              <a:cs typeface="Roboto"/>
              <a:sym typeface="Roboto"/>
            </a:endParaRPr>
          </a:p>
          <a:p>
            <a:pPr indent="0" lvl="0" marL="0" rtl="0">
              <a:lnSpc>
                <a:spcPct val="114000"/>
              </a:lnSpc>
              <a:spcBef>
                <a:spcPts val="0"/>
              </a:spcBef>
              <a:spcAft>
                <a:spcPts val="0"/>
              </a:spcAft>
              <a:buNone/>
            </a:pPr>
            <a:r>
              <a:rPr lang="en">
                <a:highlight>
                  <a:srgbClr val="FFFFFF"/>
                </a:highlight>
                <a:latin typeface="Proxima Nova"/>
                <a:ea typeface="Proxima Nova"/>
                <a:cs typeface="Proxima Nova"/>
                <a:sym typeface="Proxima Nova"/>
              </a:rPr>
              <a:t>In 2008, American Airlines experienced a total of </a:t>
            </a:r>
            <a:r>
              <a:rPr b="1" lang="en">
                <a:solidFill>
                  <a:srgbClr val="0B5394"/>
                </a:solidFill>
                <a:highlight>
                  <a:srgbClr val="FFFFFF"/>
                </a:highlight>
                <a:latin typeface="Proxima Nova"/>
                <a:ea typeface="Proxima Nova"/>
                <a:cs typeface="Proxima Nova"/>
                <a:sym typeface="Proxima Nova"/>
              </a:rPr>
              <a:t>172,197 arrival </a:t>
            </a:r>
            <a:r>
              <a:rPr lang="en">
                <a:solidFill>
                  <a:srgbClr val="0B5394"/>
                </a:solidFill>
                <a:highlight>
                  <a:srgbClr val="FFFFFF"/>
                </a:highlight>
                <a:latin typeface="Proxima Nova"/>
                <a:ea typeface="Proxima Nova"/>
                <a:cs typeface="Proxima Nova"/>
                <a:sym typeface="Proxima Nova"/>
              </a:rPr>
              <a:t>delays</a:t>
            </a:r>
            <a:r>
              <a:rPr lang="en">
                <a:highlight>
                  <a:srgbClr val="FFFFFF"/>
                </a:highlight>
                <a:latin typeface="Proxima Nova"/>
                <a:ea typeface="Proxima Nova"/>
                <a:cs typeface="Proxima Nova"/>
                <a:sym typeface="Proxima Nova"/>
              </a:rPr>
              <a:t>, which was the second highest number of delays among its </a:t>
            </a:r>
            <a:r>
              <a:rPr b="1" lang="en">
                <a:solidFill>
                  <a:srgbClr val="0B5394"/>
                </a:solidFill>
                <a:highlight>
                  <a:srgbClr val="FFFFFF"/>
                </a:highlight>
                <a:latin typeface="Proxima Nova"/>
                <a:ea typeface="Proxima Nova"/>
                <a:cs typeface="Proxima Nova"/>
                <a:sym typeface="Proxima Nova"/>
              </a:rPr>
              <a:t>competing class of 20 airlines</a:t>
            </a:r>
            <a:r>
              <a:rPr lang="en">
                <a:highlight>
                  <a:srgbClr val="FFFFFF"/>
                </a:highlight>
                <a:latin typeface="Proxima Nova"/>
                <a:ea typeface="Proxima Nova"/>
                <a:cs typeface="Proxima Nova"/>
                <a:sym typeface="Proxima Nova"/>
              </a:rPr>
              <a:t>. </a:t>
            </a:r>
            <a:endParaRPr>
              <a:highlight>
                <a:srgbClr val="FFFFFF"/>
              </a:highlight>
              <a:latin typeface="Proxima Nova"/>
              <a:ea typeface="Proxima Nova"/>
              <a:cs typeface="Proxima Nova"/>
              <a:sym typeface="Proxima Nova"/>
            </a:endParaRPr>
          </a:p>
          <a:p>
            <a:pPr indent="0" lvl="0" marL="0" rtl="0">
              <a:lnSpc>
                <a:spcPct val="114000"/>
              </a:lnSpc>
              <a:spcBef>
                <a:spcPts val="0"/>
              </a:spcBef>
              <a:spcAft>
                <a:spcPts val="0"/>
              </a:spcAft>
              <a:buNone/>
            </a:pPr>
            <a:r>
              <a:t/>
            </a:r>
            <a:endParaRPr>
              <a:highlight>
                <a:srgbClr val="FFFFFF"/>
              </a:highlight>
              <a:latin typeface="Proxima Nova"/>
              <a:ea typeface="Proxima Nova"/>
              <a:cs typeface="Proxima Nova"/>
              <a:sym typeface="Proxima Nova"/>
            </a:endParaRPr>
          </a:p>
          <a:p>
            <a:pPr indent="0" lvl="0" marL="0" rtl="0">
              <a:lnSpc>
                <a:spcPct val="114000"/>
              </a:lnSpc>
              <a:spcBef>
                <a:spcPts val="0"/>
              </a:spcBef>
              <a:spcAft>
                <a:spcPts val="0"/>
              </a:spcAft>
              <a:buNone/>
            </a:pPr>
            <a:r>
              <a:rPr lang="en">
                <a:highlight>
                  <a:srgbClr val="FFFFFF"/>
                </a:highlight>
                <a:latin typeface="Proxima Nova"/>
                <a:ea typeface="Proxima Nova"/>
                <a:cs typeface="Proxima Nova"/>
                <a:sym typeface="Proxima Nova"/>
              </a:rPr>
              <a:t>We used data analysis techniques to:</a:t>
            </a:r>
            <a:endParaRPr>
              <a:highlight>
                <a:srgbClr val="FFFFFF"/>
              </a:highlight>
              <a:latin typeface="Proxima Nova"/>
              <a:ea typeface="Proxima Nova"/>
              <a:cs typeface="Proxima Nova"/>
              <a:sym typeface="Proxima Nova"/>
            </a:endParaRPr>
          </a:p>
          <a:p>
            <a:pPr indent="-317500" lvl="0" marL="457200" rtl="0">
              <a:lnSpc>
                <a:spcPct val="114000"/>
              </a:lnSpc>
              <a:spcBef>
                <a:spcPts val="0"/>
              </a:spcBef>
              <a:spcAft>
                <a:spcPts val="0"/>
              </a:spcAft>
              <a:buSzPts val="1400"/>
              <a:buFont typeface="Proxima Nova"/>
              <a:buChar char="●"/>
            </a:pPr>
            <a:r>
              <a:rPr lang="en">
                <a:highlight>
                  <a:srgbClr val="FFFFFF"/>
                </a:highlight>
                <a:latin typeface="Proxima Nova"/>
                <a:ea typeface="Proxima Nova"/>
                <a:cs typeface="Proxima Nova"/>
                <a:sym typeface="Proxima Nova"/>
              </a:rPr>
              <a:t>Find where the biggest pain points were for American Airlines</a:t>
            </a:r>
            <a:endParaRPr>
              <a:highlight>
                <a:srgbClr val="FFFFFF"/>
              </a:highlight>
              <a:latin typeface="Proxima Nova"/>
              <a:ea typeface="Proxima Nova"/>
              <a:cs typeface="Proxima Nova"/>
              <a:sym typeface="Proxima Nova"/>
            </a:endParaRPr>
          </a:p>
          <a:p>
            <a:pPr indent="-317500" lvl="0" marL="457200" rtl="0">
              <a:lnSpc>
                <a:spcPct val="114000"/>
              </a:lnSpc>
              <a:spcBef>
                <a:spcPts val="0"/>
              </a:spcBef>
              <a:spcAft>
                <a:spcPts val="0"/>
              </a:spcAft>
              <a:buSzPts val="1400"/>
              <a:buFont typeface="Proxima Nova"/>
              <a:buChar char="●"/>
            </a:pPr>
            <a:r>
              <a:rPr lang="en">
                <a:highlight>
                  <a:srgbClr val="FFFFFF"/>
                </a:highlight>
                <a:latin typeface="Proxima Nova"/>
                <a:ea typeface="Proxima Nova"/>
                <a:cs typeface="Proxima Nova"/>
                <a:sym typeface="Proxima Nova"/>
              </a:rPr>
              <a:t>Compare findings to the industry average.</a:t>
            </a:r>
            <a:endParaRPr>
              <a:highlight>
                <a:srgbClr val="FFFFFF"/>
              </a:highlight>
              <a:latin typeface="Proxima Nova"/>
              <a:ea typeface="Proxima Nova"/>
              <a:cs typeface="Proxima Nova"/>
              <a:sym typeface="Proxima Nova"/>
            </a:endParaRPr>
          </a:p>
          <a:p>
            <a:pPr indent="0" lvl="0" marL="0" rtl="0">
              <a:lnSpc>
                <a:spcPct val="114000"/>
              </a:lnSpc>
              <a:spcBef>
                <a:spcPts val="0"/>
              </a:spcBef>
              <a:spcAft>
                <a:spcPts val="0"/>
              </a:spcAft>
              <a:buNone/>
            </a:pPr>
            <a:r>
              <a:t/>
            </a:r>
            <a:endParaRPr>
              <a:highlight>
                <a:srgbClr val="FFFFFF"/>
              </a:highlight>
              <a:latin typeface="Proxima Nova"/>
              <a:ea typeface="Proxima Nova"/>
              <a:cs typeface="Proxima Nova"/>
              <a:sym typeface="Proxima Nova"/>
            </a:endParaRPr>
          </a:p>
          <a:p>
            <a:pPr indent="0" lvl="0" marL="0" rtl="0">
              <a:lnSpc>
                <a:spcPct val="114000"/>
              </a:lnSpc>
              <a:spcBef>
                <a:spcPts val="0"/>
              </a:spcBef>
              <a:spcAft>
                <a:spcPts val="0"/>
              </a:spcAft>
              <a:buNone/>
            </a:pPr>
            <a:r>
              <a:rPr lang="en">
                <a:highlight>
                  <a:srgbClr val="FFFFFF"/>
                </a:highlight>
                <a:latin typeface="Proxima Nova"/>
                <a:ea typeface="Proxima Nova"/>
                <a:cs typeface="Proxima Nova"/>
                <a:sym typeface="Proxima Nova"/>
              </a:rPr>
              <a:t>We ultimately wanted to</a:t>
            </a:r>
            <a:r>
              <a:rPr b="1" lang="en">
                <a:highlight>
                  <a:srgbClr val="FFFFFF"/>
                </a:highlight>
                <a:latin typeface="Proxima Nova"/>
                <a:ea typeface="Proxima Nova"/>
                <a:cs typeface="Proxima Nova"/>
                <a:sym typeface="Proxima Nova"/>
              </a:rPr>
              <a:t> </a:t>
            </a:r>
            <a:r>
              <a:rPr b="1" lang="en">
                <a:solidFill>
                  <a:srgbClr val="0B5394"/>
                </a:solidFill>
                <a:highlight>
                  <a:srgbClr val="FFFFFF"/>
                </a:highlight>
                <a:latin typeface="Proxima Nova"/>
                <a:ea typeface="Proxima Nova"/>
                <a:cs typeface="Proxima Nova"/>
                <a:sym typeface="Proxima Nova"/>
              </a:rPr>
              <a:t>minimize future arrival delays</a:t>
            </a:r>
            <a:r>
              <a:rPr lang="en">
                <a:highlight>
                  <a:srgbClr val="FFFFFF"/>
                </a:highlight>
                <a:latin typeface="Proxima Nova"/>
                <a:ea typeface="Proxima Nova"/>
                <a:cs typeface="Proxima Nova"/>
                <a:sym typeface="Proxima Nova"/>
              </a:rPr>
              <a:t> by using the data to predict the probability of experiencing future delays. </a:t>
            </a:r>
            <a:endParaRPr>
              <a:highlight>
                <a:srgbClr val="FFFFFF"/>
              </a:highlight>
              <a:latin typeface="Proxima Nova"/>
              <a:ea typeface="Proxima Nova"/>
              <a:cs typeface="Proxima Nova"/>
              <a:sym typeface="Proxima Nova"/>
            </a:endParaRPr>
          </a:p>
          <a:p>
            <a:pPr indent="0" lvl="0" marL="0" rtl="0">
              <a:lnSpc>
                <a:spcPct val="115000"/>
              </a:lnSpc>
              <a:spcBef>
                <a:spcPts val="0"/>
              </a:spcBef>
              <a:spcAft>
                <a:spcPts val="0"/>
              </a:spcAft>
              <a:buNone/>
            </a:pPr>
            <a:r>
              <a:t/>
            </a:r>
            <a:endParaRPr/>
          </a:p>
          <a:p>
            <a:pPr indent="0" lvl="0" marL="0" rtl="0">
              <a:spcBef>
                <a:spcPts val="0"/>
              </a:spcBef>
              <a:spcAft>
                <a:spcPts val="0"/>
              </a:spcAft>
              <a:buNone/>
            </a:pPr>
            <a:r>
              <a:t/>
            </a:r>
            <a:endParaRPr/>
          </a:p>
        </p:txBody>
      </p:sp>
      <p:pic>
        <p:nvPicPr>
          <p:cNvPr id="110" name="Shape 110"/>
          <p:cNvPicPr preferRelativeResize="0"/>
          <p:nvPr/>
        </p:nvPicPr>
        <p:blipFill>
          <a:blip r:embed="rId3">
            <a:alphaModFix/>
          </a:blip>
          <a:stretch>
            <a:fillRect/>
          </a:stretch>
        </p:blipFill>
        <p:spPr>
          <a:xfrm>
            <a:off x="6102990" y="0"/>
            <a:ext cx="313432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B5394"/>
                </a:solidFill>
                <a:latin typeface="Comfortaa"/>
                <a:ea typeface="Comfortaa"/>
                <a:cs typeface="Comfortaa"/>
                <a:sym typeface="Comfortaa"/>
              </a:rPr>
              <a:t>[essential research questions]</a:t>
            </a:r>
            <a:endParaRPr b="1" sz="2400">
              <a:solidFill>
                <a:srgbClr val="0B5394"/>
              </a:solidFill>
              <a:latin typeface="Comfortaa"/>
              <a:ea typeface="Comfortaa"/>
              <a:cs typeface="Comfortaa"/>
              <a:sym typeface="Comfortaa"/>
            </a:endParaRPr>
          </a:p>
        </p:txBody>
      </p:sp>
      <p:sp>
        <p:nvSpPr>
          <p:cNvPr id="116" name="Shape 1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Type 1 Questions: Initial Discoveries</a:t>
            </a:r>
            <a:endParaRPr/>
          </a:p>
          <a:p>
            <a:pPr indent="-317500" lvl="0" marL="457200" rtl="0">
              <a:spcBef>
                <a:spcPts val="1600"/>
              </a:spcBef>
              <a:spcAft>
                <a:spcPts val="0"/>
              </a:spcAft>
              <a:buSzPts val="1400"/>
              <a:buChar char="●"/>
            </a:pPr>
            <a:r>
              <a:rPr lang="en"/>
              <a:t>Which airline experiences the most delays?</a:t>
            </a:r>
            <a:endParaRPr/>
          </a:p>
          <a:p>
            <a:pPr indent="-317500" lvl="0" marL="457200" rtl="0">
              <a:spcBef>
                <a:spcPts val="0"/>
              </a:spcBef>
              <a:spcAft>
                <a:spcPts val="0"/>
              </a:spcAft>
              <a:buSzPts val="1400"/>
              <a:buChar char="●"/>
            </a:pPr>
            <a:r>
              <a:rPr lang="en"/>
              <a:t>What is the average length of a delay?</a:t>
            </a:r>
            <a:endParaRPr/>
          </a:p>
          <a:p>
            <a:pPr indent="-317500" lvl="0" marL="457200" rtl="0">
              <a:spcBef>
                <a:spcPts val="0"/>
              </a:spcBef>
              <a:spcAft>
                <a:spcPts val="0"/>
              </a:spcAft>
              <a:buSzPts val="1400"/>
              <a:buChar char="●"/>
            </a:pPr>
            <a:r>
              <a:rPr lang="en"/>
              <a:t>Which airline experiences the longest delays? </a:t>
            </a:r>
            <a:endParaRPr/>
          </a:p>
          <a:p>
            <a:pPr indent="-317500" lvl="0" marL="457200" marR="0" rtl="0" algn="l">
              <a:lnSpc>
                <a:spcPct val="115000"/>
              </a:lnSpc>
              <a:spcBef>
                <a:spcPts val="0"/>
              </a:spcBef>
              <a:spcAft>
                <a:spcPts val="0"/>
              </a:spcAft>
              <a:buClr>
                <a:schemeClr val="dk2"/>
              </a:buClr>
              <a:buSzPts val="1400"/>
              <a:buFont typeface="Proxima Nova"/>
              <a:buChar char="●"/>
            </a:pPr>
            <a:r>
              <a:rPr lang="en"/>
              <a:t>When do delays occur most frequently?</a:t>
            </a:r>
            <a:endParaRPr/>
          </a:p>
          <a:p>
            <a:pPr indent="-317500" lvl="0" marL="457200" rtl="0">
              <a:spcBef>
                <a:spcPts val="0"/>
              </a:spcBef>
              <a:spcAft>
                <a:spcPts val="0"/>
              </a:spcAft>
              <a:buSzPts val="1400"/>
              <a:buChar char="●"/>
            </a:pPr>
            <a:r>
              <a:rPr lang="en"/>
              <a:t>Which airport has the most delays?</a:t>
            </a:r>
            <a:endParaRPr/>
          </a:p>
        </p:txBody>
      </p:sp>
      <p:sp>
        <p:nvSpPr>
          <p:cNvPr id="117" name="Shape 1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Type 2 Questions: Exploratory Analysis</a:t>
            </a:r>
            <a:endParaRPr b="1"/>
          </a:p>
          <a:p>
            <a:pPr indent="-317500" lvl="0" marL="457200" rtl="0">
              <a:spcBef>
                <a:spcPts val="1600"/>
              </a:spcBef>
              <a:spcAft>
                <a:spcPts val="0"/>
              </a:spcAft>
              <a:buSzPts val="1400"/>
              <a:buChar char="●"/>
            </a:pPr>
            <a:r>
              <a:rPr lang="en"/>
              <a:t>What causes airline delays?</a:t>
            </a:r>
            <a:endParaRPr/>
          </a:p>
          <a:p>
            <a:pPr indent="-317500" lvl="0" marL="457200">
              <a:spcBef>
                <a:spcPts val="0"/>
              </a:spcBef>
              <a:spcAft>
                <a:spcPts val="0"/>
              </a:spcAft>
              <a:buSzPts val="1400"/>
              <a:buChar char="●"/>
            </a:pPr>
            <a:r>
              <a:rPr lang="en"/>
              <a:t>Can we predict the length of a delay?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mt="43000"/>
          </a:blip>
          <a:srcRect b="0" l="0" r="0" t="20477"/>
          <a:stretch/>
        </p:blipFill>
        <p:spPr>
          <a:xfrm>
            <a:off x="0" y="0"/>
            <a:ext cx="9144000" cy="5135225"/>
          </a:xfrm>
          <a:prstGeom prst="rect">
            <a:avLst/>
          </a:prstGeom>
          <a:noFill/>
          <a:ln>
            <a:noFill/>
          </a:ln>
        </p:spPr>
      </p:pic>
      <p:sp>
        <p:nvSpPr>
          <p:cNvPr id="123" name="Shape 123"/>
          <p:cNvSpPr txBox="1"/>
          <p:nvPr>
            <p:ph type="title"/>
          </p:nvPr>
        </p:nvSpPr>
        <p:spPr>
          <a:xfrm>
            <a:off x="311700" y="3155225"/>
            <a:ext cx="8520600" cy="198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6000">
                <a:solidFill>
                  <a:srgbClr val="0B5394"/>
                </a:solidFill>
              </a:rPr>
              <a:t>[initial findings]</a:t>
            </a:r>
            <a:endParaRPr sz="60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82475" y="297750"/>
            <a:ext cx="8761500" cy="72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 which airline experiences the most delays? ]</a:t>
            </a:r>
            <a:endParaRPr sz="2400"/>
          </a:p>
        </p:txBody>
      </p:sp>
      <p:pic>
        <p:nvPicPr>
          <p:cNvPr id="129" name="Shape 129"/>
          <p:cNvPicPr preferRelativeResize="0"/>
          <p:nvPr/>
        </p:nvPicPr>
        <p:blipFill>
          <a:blip r:embed="rId3">
            <a:alphaModFix/>
          </a:blip>
          <a:stretch>
            <a:fillRect/>
          </a:stretch>
        </p:blipFill>
        <p:spPr>
          <a:xfrm>
            <a:off x="1416375" y="1099950"/>
            <a:ext cx="6311256" cy="389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2100" y="397075"/>
            <a:ext cx="4572000" cy="1551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300"/>
              <a:t>[ a</a:t>
            </a:r>
            <a:r>
              <a:rPr lang="en" sz="2300"/>
              <a:t>verage length of a delay </a:t>
            </a:r>
            <a:r>
              <a:rPr lang="en" sz="2300"/>
              <a:t>] </a:t>
            </a:r>
            <a:endParaRPr sz="2300"/>
          </a:p>
        </p:txBody>
      </p:sp>
      <p:sp>
        <p:nvSpPr>
          <p:cNvPr id="135" name="Shape 135"/>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rgbClr val="F3F3F3"/>
                </a:solidFill>
              </a:rPr>
              <a:t>AMERICAN AIRLINES</a:t>
            </a:r>
            <a:br>
              <a:rPr b="1" lang="en">
                <a:solidFill>
                  <a:srgbClr val="F3F3F3"/>
                </a:solidFill>
              </a:rPr>
            </a:br>
            <a:br>
              <a:rPr lang="en">
                <a:solidFill>
                  <a:srgbClr val="F3F3F3"/>
                </a:solidFill>
              </a:rPr>
            </a:br>
            <a:r>
              <a:rPr lang="en">
                <a:solidFill>
                  <a:srgbClr val="F3F3F3"/>
                </a:solidFill>
              </a:rPr>
              <a:t>Mean: 42.2 minutes</a:t>
            </a:r>
            <a:endParaRPr>
              <a:solidFill>
                <a:srgbClr val="F3F3F3"/>
              </a:solidFill>
            </a:endParaRPr>
          </a:p>
          <a:p>
            <a:pPr indent="0" lvl="0" marL="0" rtl="0">
              <a:lnSpc>
                <a:spcPct val="100000"/>
              </a:lnSpc>
              <a:spcBef>
                <a:spcPts val="0"/>
              </a:spcBef>
              <a:spcAft>
                <a:spcPts val="0"/>
              </a:spcAft>
              <a:buNone/>
            </a:pPr>
            <a:r>
              <a:rPr lang="en">
                <a:solidFill>
                  <a:srgbClr val="F3F3F3"/>
                </a:solidFill>
              </a:rPr>
              <a:t>Median: 29 minutes</a:t>
            </a:r>
            <a:endParaRPr>
              <a:solidFill>
                <a:srgbClr val="F3F3F3"/>
              </a:solidFill>
            </a:endParaRPr>
          </a:p>
          <a:p>
            <a:pPr indent="0" lvl="0" marL="0" rtl="0">
              <a:lnSpc>
                <a:spcPct val="100000"/>
              </a:lnSpc>
              <a:spcBef>
                <a:spcPts val="0"/>
              </a:spcBef>
              <a:spcAft>
                <a:spcPts val="0"/>
              </a:spcAft>
              <a:buNone/>
            </a:pPr>
            <a:r>
              <a:rPr lang="en">
                <a:solidFill>
                  <a:srgbClr val="F3F3F3"/>
                </a:solidFill>
              </a:rPr>
              <a:t>Mode: 10 minutes</a:t>
            </a:r>
            <a:endParaRPr>
              <a:solidFill>
                <a:srgbClr val="F3F3F3"/>
              </a:solidFill>
            </a:endParaRPr>
          </a:p>
        </p:txBody>
      </p:sp>
      <p:pic>
        <p:nvPicPr>
          <p:cNvPr id="136" name="Shape 136"/>
          <p:cNvPicPr preferRelativeResize="0"/>
          <p:nvPr/>
        </p:nvPicPr>
        <p:blipFill>
          <a:blip r:embed="rId3">
            <a:alphaModFix/>
          </a:blip>
          <a:stretch>
            <a:fillRect/>
          </a:stretch>
        </p:blipFill>
        <p:spPr>
          <a:xfrm>
            <a:off x="4717650" y="213350"/>
            <a:ext cx="4280700" cy="2641464"/>
          </a:xfrm>
          <a:prstGeom prst="rect">
            <a:avLst/>
          </a:prstGeom>
          <a:noFill/>
          <a:ln>
            <a:noFill/>
          </a:ln>
        </p:spPr>
      </p:pic>
      <p:sp>
        <p:nvSpPr>
          <p:cNvPr id="137" name="Shape 137"/>
          <p:cNvSpPr txBox="1"/>
          <p:nvPr>
            <p:ph idx="1" type="subTitle"/>
          </p:nvPr>
        </p:nvSpPr>
        <p:spPr>
          <a:xfrm>
            <a:off x="4835400" y="2981125"/>
            <a:ext cx="4045200" cy="134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rgbClr val="0B5394"/>
                </a:solidFill>
              </a:rPr>
              <a:t>INDUSTRY AVERAGE</a:t>
            </a:r>
            <a:br>
              <a:rPr b="1" lang="en">
                <a:solidFill>
                  <a:srgbClr val="0B5394"/>
                </a:solidFill>
              </a:rPr>
            </a:br>
            <a:br>
              <a:rPr lang="en">
                <a:solidFill>
                  <a:srgbClr val="0B5394"/>
                </a:solidFill>
              </a:rPr>
            </a:br>
            <a:r>
              <a:rPr lang="en">
                <a:solidFill>
                  <a:srgbClr val="0B5394"/>
                </a:solidFill>
              </a:rPr>
              <a:t>Mean: 42.8 minutes</a:t>
            </a:r>
            <a:endParaRPr>
              <a:solidFill>
                <a:srgbClr val="0B5394"/>
              </a:solidFill>
            </a:endParaRPr>
          </a:p>
          <a:p>
            <a:pPr indent="0" lvl="0" marL="0" rtl="0">
              <a:lnSpc>
                <a:spcPct val="100000"/>
              </a:lnSpc>
              <a:spcBef>
                <a:spcPts val="0"/>
              </a:spcBef>
              <a:spcAft>
                <a:spcPts val="0"/>
              </a:spcAft>
              <a:buNone/>
            </a:pPr>
            <a:r>
              <a:rPr lang="en">
                <a:solidFill>
                  <a:srgbClr val="0B5394"/>
                </a:solidFill>
              </a:rPr>
              <a:t>Median: 24 minutes</a:t>
            </a:r>
            <a:endParaRPr>
              <a:solidFill>
                <a:srgbClr val="0B5394"/>
              </a:solidFill>
            </a:endParaRPr>
          </a:p>
          <a:p>
            <a:pPr indent="0" lvl="0" marL="0" rtl="0">
              <a:lnSpc>
                <a:spcPct val="100000"/>
              </a:lnSpc>
              <a:spcBef>
                <a:spcPts val="0"/>
              </a:spcBef>
              <a:spcAft>
                <a:spcPts val="0"/>
              </a:spcAft>
              <a:buNone/>
            </a:pPr>
            <a:r>
              <a:rPr lang="en">
                <a:solidFill>
                  <a:srgbClr val="0B5394"/>
                </a:solidFill>
              </a:rPr>
              <a:t>Mode: 10 minutes</a:t>
            </a:r>
            <a:endParaRPr>
              <a:solidFill>
                <a:srgbClr val="0B539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3325750" y="1225375"/>
            <a:ext cx="5734000" cy="3538000"/>
          </a:xfrm>
          <a:prstGeom prst="rect">
            <a:avLst/>
          </a:prstGeom>
          <a:noFill/>
          <a:ln>
            <a:noFill/>
          </a:ln>
        </p:spPr>
      </p:pic>
      <p:sp>
        <p:nvSpPr>
          <p:cNvPr id="143" name="Shape 143"/>
          <p:cNvSpPr txBox="1"/>
          <p:nvPr>
            <p:ph type="title"/>
          </p:nvPr>
        </p:nvSpPr>
        <p:spPr>
          <a:xfrm>
            <a:off x="311700" y="275025"/>
            <a:ext cx="83697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 which airline experience the longest delays? ]</a:t>
            </a:r>
            <a:endParaRPr/>
          </a:p>
        </p:txBody>
      </p:sp>
      <p:sp>
        <p:nvSpPr>
          <p:cNvPr id="144" name="Shape 144"/>
          <p:cNvSpPr txBox="1"/>
          <p:nvPr>
            <p:ph idx="1" type="body"/>
          </p:nvPr>
        </p:nvSpPr>
        <p:spPr>
          <a:xfrm>
            <a:off x="311700" y="1871875"/>
            <a:ext cx="2808000" cy="3078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American Airlines (AA) has above average delays</a:t>
            </a:r>
            <a:br>
              <a:rPr lang="en" sz="1400"/>
            </a:br>
            <a:endParaRPr sz="1400"/>
          </a:p>
          <a:p>
            <a:pPr indent="-317500" lvl="0" marL="457200" rtl="0">
              <a:spcBef>
                <a:spcPts val="0"/>
              </a:spcBef>
              <a:spcAft>
                <a:spcPts val="0"/>
              </a:spcAft>
              <a:buSzPts val="1400"/>
              <a:buChar char="●"/>
            </a:pPr>
            <a:r>
              <a:rPr lang="en" sz="1400"/>
              <a:t>Airlines that experience the LONGEST delays</a:t>
            </a:r>
            <a:endParaRPr sz="1400"/>
          </a:p>
          <a:p>
            <a:pPr indent="-317500" lvl="1" marL="914400" rtl="0">
              <a:spcBef>
                <a:spcPts val="0"/>
              </a:spcBef>
              <a:spcAft>
                <a:spcPts val="0"/>
              </a:spcAft>
              <a:buSzPts val="1400"/>
              <a:buChar char="○"/>
            </a:pPr>
            <a:r>
              <a:rPr lang="en" sz="1400"/>
              <a:t>Mesa Airlines (YV)</a:t>
            </a:r>
            <a:endParaRPr sz="1400"/>
          </a:p>
          <a:p>
            <a:pPr indent="-317500" lvl="1" marL="914400" rtl="0">
              <a:spcBef>
                <a:spcPts val="0"/>
              </a:spcBef>
              <a:spcAft>
                <a:spcPts val="0"/>
              </a:spcAft>
              <a:buSzPts val="1400"/>
              <a:buChar char="○"/>
            </a:pPr>
            <a:r>
              <a:rPr lang="en" sz="1400"/>
              <a:t>JetBlue (B6)</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 when do delays occur most frequently ]</a:t>
            </a:r>
            <a:endParaRPr sz="2400"/>
          </a:p>
        </p:txBody>
      </p:sp>
      <p:sp>
        <p:nvSpPr>
          <p:cNvPr id="150" name="Shape 15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a:t>By day of week:</a:t>
            </a:r>
            <a:endParaRPr b="1"/>
          </a:p>
          <a:p>
            <a:pPr indent="-317500" lvl="1" marL="914400" rtl="0">
              <a:spcBef>
                <a:spcPts val="0"/>
              </a:spcBef>
              <a:spcAft>
                <a:spcPts val="0"/>
              </a:spcAft>
              <a:buSzPts val="1400"/>
              <a:buChar char="○"/>
            </a:pPr>
            <a:r>
              <a:rPr lang="en">
                <a:highlight>
                  <a:srgbClr val="FFFFFF"/>
                </a:highlight>
              </a:rPr>
              <a:t>American Airlines: Friday</a:t>
            </a:r>
            <a:endParaRPr>
              <a:highlight>
                <a:srgbClr val="FFFFFF"/>
              </a:highlight>
            </a:endParaRPr>
          </a:p>
          <a:p>
            <a:pPr indent="-317500" lvl="1" marL="914400" rtl="0">
              <a:spcBef>
                <a:spcPts val="0"/>
              </a:spcBef>
              <a:spcAft>
                <a:spcPts val="0"/>
              </a:spcAft>
              <a:buSzPts val="1400"/>
              <a:buChar char="○"/>
            </a:pPr>
            <a:r>
              <a:rPr lang="en"/>
              <a:t>Industry Average: Friday</a:t>
            </a:r>
            <a:endParaRPr/>
          </a:p>
          <a:p>
            <a:pPr indent="0" lvl="0" marL="457200" rtl="0">
              <a:spcBef>
                <a:spcPts val="0"/>
              </a:spcBef>
              <a:spcAft>
                <a:spcPts val="0"/>
              </a:spcAft>
              <a:buNone/>
            </a:pPr>
            <a:r>
              <a:t/>
            </a:r>
            <a:endParaRPr/>
          </a:p>
          <a:p>
            <a:pPr indent="0" lvl="0" marL="0" rtl="0">
              <a:spcBef>
                <a:spcPts val="0"/>
              </a:spcBef>
              <a:spcAft>
                <a:spcPts val="0"/>
              </a:spcAft>
              <a:buNone/>
            </a:pPr>
            <a:r>
              <a:rPr b="1" lang="en"/>
              <a:t>By month of year:</a:t>
            </a:r>
            <a:endParaRPr b="1"/>
          </a:p>
          <a:p>
            <a:pPr indent="-317500" lvl="1" marL="914400" rtl="0">
              <a:spcBef>
                <a:spcPts val="0"/>
              </a:spcBef>
              <a:spcAft>
                <a:spcPts val="0"/>
              </a:spcAft>
              <a:buSzPts val="1400"/>
              <a:buChar char="○"/>
            </a:pPr>
            <a:r>
              <a:rPr lang="en">
                <a:highlight>
                  <a:srgbClr val="FFFFFF"/>
                </a:highlight>
              </a:rPr>
              <a:t>American Airlines: June</a:t>
            </a:r>
            <a:endParaRPr>
              <a:highlight>
                <a:srgbClr val="FFFFFF"/>
              </a:highlight>
            </a:endParaRPr>
          </a:p>
          <a:p>
            <a:pPr indent="-317500" lvl="1" marL="914400" rtl="0">
              <a:spcBef>
                <a:spcPts val="0"/>
              </a:spcBef>
              <a:spcAft>
                <a:spcPts val="0"/>
              </a:spcAft>
              <a:buSzPts val="1400"/>
              <a:buChar char="○"/>
            </a:pPr>
            <a:r>
              <a:rPr lang="en"/>
              <a:t>Industry Average: December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4294967295" type="title"/>
          </p:nvPr>
        </p:nvSpPr>
        <p:spPr>
          <a:xfrm>
            <a:off x="279525" y="3479750"/>
            <a:ext cx="3982800" cy="755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 when do delays occur most frequently?]</a:t>
            </a:r>
            <a:endParaRPr sz="2400"/>
          </a:p>
        </p:txBody>
      </p:sp>
      <p:pic>
        <p:nvPicPr>
          <p:cNvPr id="156" name="Shape 156"/>
          <p:cNvPicPr preferRelativeResize="0"/>
          <p:nvPr/>
        </p:nvPicPr>
        <p:blipFill>
          <a:blip r:embed="rId3">
            <a:alphaModFix/>
          </a:blip>
          <a:stretch>
            <a:fillRect/>
          </a:stretch>
        </p:blipFill>
        <p:spPr>
          <a:xfrm>
            <a:off x="4452850" y="5924"/>
            <a:ext cx="4688724" cy="2571700"/>
          </a:xfrm>
          <a:prstGeom prst="rect">
            <a:avLst/>
          </a:prstGeom>
          <a:noFill/>
          <a:ln>
            <a:noFill/>
          </a:ln>
        </p:spPr>
      </p:pic>
      <p:pic>
        <p:nvPicPr>
          <p:cNvPr id="157" name="Shape 157"/>
          <p:cNvPicPr preferRelativeResize="0"/>
          <p:nvPr/>
        </p:nvPicPr>
        <p:blipFill>
          <a:blip r:embed="rId4">
            <a:alphaModFix/>
          </a:blip>
          <a:stretch>
            <a:fillRect/>
          </a:stretch>
        </p:blipFill>
        <p:spPr>
          <a:xfrm>
            <a:off x="279507" y="572537"/>
            <a:ext cx="3982844" cy="2457338"/>
          </a:xfrm>
          <a:prstGeom prst="rect">
            <a:avLst/>
          </a:prstGeom>
          <a:noFill/>
          <a:ln>
            <a:noFill/>
          </a:ln>
        </p:spPr>
      </p:pic>
      <p:pic>
        <p:nvPicPr>
          <p:cNvPr id="158" name="Shape 158"/>
          <p:cNvPicPr preferRelativeResize="0"/>
          <p:nvPr/>
        </p:nvPicPr>
        <p:blipFill>
          <a:blip r:embed="rId5">
            <a:alphaModFix/>
          </a:blip>
          <a:stretch>
            <a:fillRect/>
          </a:stretch>
        </p:blipFill>
        <p:spPr>
          <a:xfrm>
            <a:off x="4720763" y="2571750"/>
            <a:ext cx="4152900" cy="25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