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varScale="1">
        <p:scale>
          <a:sx n="114" d="100"/>
          <a:sy n="114" d="100"/>
        </p:scale>
        <p:origin x="41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2022/4/14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6A451-0D01-4B96-A71E-C3F43A8FF008}"/>
              </a:ext>
            </a:extLst>
          </p:cNvPr>
          <p:cNvSpPr>
            <a:spLocks noGrp="1"/>
          </p:cNvSpPr>
          <p:nvPr>
            <p:ph type="title"/>
          </p:nvPr>
        </p:nvSpPr>
        <p:spPr/>
        <p:txBody>
          <a:bodyPr/>
          <a:lstStyle/>
          <a:p>
            <a:r>
              <a:rPr lang="zh-CN" altLang="en-US" sz="3200" dirty="0"/>
              <a:t>第</a:t>
            </a:r>
            <a:r>
              <a:rPr lang="en-US" altLang="zh-CN" sz="3200" dirty="0"/>
              <a:t>17</a:t>
            </a:r>
            <a:r>
              <a:rPr lang="zh-CN" altLang="en-US" sz="3200" dirty="0"/>
              <a:t>章 高级数据表示</a:t>
            </a:r>
            <a:br>
              <a:rPr lang="en-US" altLang="zh-CN" sz="3200" dirty="0"/>
            </a:br>
            <a:endParaRPr lang="zh-CN" altLang="en-US" sz="3200" dirty="0"/>
          </a:p>
        </p:txBody>
      </p:sp>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fontScale="92500" lnSpcReduction="20000"/>
          </a:bodyPr>
          <a:lstStyle/>
          <a:p>
            <a:pPr marL="0" indent="0">
              <a:buNone/>
            </a:pPr>
            <a:r>
              <a:rPr lang="zh-CN" altLang="en-US" dirty="0"/>
              <a:t>进一步学习</a:t>
            </a:r>
            <a:r>
              <a:rPr lang="en-US" altLang="zh-CN" dirty="0"/>
              <a:t>malloc()</a:t>
            </a:r>
          </a:p>
          <a:p>
            <a:pPr marL="0" indent="0">
              <a:buNone/>
            </a:pPr>
            <a:r>
              <a:rPr lang="zh-CN" altLang="en-US" dirty="0"/>
              <a:t>使用</a:t>
            </a:r>
            <a:r>
              <a:rPr lang="en-US" altLang="zh-CN" dirty="0"/>
              <a:t>C</a:t>
            </a:r>
            <a:r>
              <a:rPr lang="zh-CN" altLang="en-US" dirty="0"/>
              <a:t>表示不同类型的数据</a:t>
            </a:r>
            <a:endParaRPr lang="en-US" altLang="zh-CN" dirty="0"/>
          </a:p>
          <a:p>
            <a:pPr marL="0" indent="0">
              <a:buNone/>
            </a:pPr>
            <a:r>
              <a:rPr lang="zh-CN" altLang="en-US" dirty="0"/>
              <a:t>新的算法，从概念上增强开发程序的能力</a:t>
            </a:r>
            <a:endParaRPr lang="en-US" altLang="zh-CN" dirty="0"/>
          </a:p>
          <a:p>
            <a:pPr marL="0" indent="0">
              <a:buNone/>
            </a:pPr>
            <a:r>
              <a:rPr lang="zh-CN" altLang="en-US" dirty="0"/>
              <a:t>抽象数据类型（</a:t>
            </a:r>
            <a:r>
              <a:rPr lang="en-US" altLang="zh-CN" dirty="0"/>
              <a:t>ADT</a:t>
            </a:r>
            <a:r>
              <a:rPr lang="zh-CN" altLang="en-US" dirty="0"/>
              <a:t>）</a:t>
            </a:r>
            <a:endParaRPr lang="en-US" altLang="zh-CN" dirty="0"/>
          </a:p>
          <a:p>
            <a:pPr marL="0" indent="0">
              <a:buNone/>
            </a:pPr>
            <a:r>
              <a:rPr lang="zh-CN" altLang="en-US" dirty="0"/>
              <a:t>学习计算机语言和学习音乐一样</a:t>
            </a:r>
            <a:r>
              <a:rPr lang="en-US" altLang="zh-CN" dirty="0"/>
              <a:t>,</a:t>
            </a:r>
            <a:r>
              <a:rPr lang="zh-CN" altLang="en-US" dirty="0"/>
              <a:t>先要学习如何去弹</a:t>
            </a:r>
            <a:r>
              <a:rPr lang="en-US" altLang="zh-CN" dirty="0"/>
              <a:t>,</a:t>
            </a:r>
            <a:r>
              <a:rPr lang="zh-CN" altLang="en-US" dirty="0"/>
              <a:t>做到熟练自由的弹</a:t>
            </a:r>
            <a:r>
              <a:rPr lang="en-US" altLang="zh-CN" dirty="0"/>
              <a:t>,</a:t>
            </a:r>
            <a:r>
              <a:rPr lang="zh-CN" altLang="en-US" dirty="0"/>
              <a:t>再到自己 能编曲子</a:t>
            </a:r>
            <a:r>
              <a:rPr lang="en-US" altLang="zh-CN" dirty="0"/>
              <a:t>;</a:t>
            </a:r>
          </a:p>
          <a:p>
            <a:pPr marL="0" indent="0">
              <a:buNone/>
            </a:pPr>
            <a:r>
              <a:rPr lang="zh-CN" altLang="en-US" dirty="0"/>
              <a:t>学习</a:t>
            </a:r>
            <a:r>
              <a:rPr lang="en-US" altLang="zh-CN" dirty="0"/>
              <a:t>C</a:t>
            </a:r>
            <a:r>
              <a:rPr lang="zh-CN" altLang="en-US" dirty="0"/>
              <a:t>语言首先也得学习和练习各种编程技巧</a:t>
            </a:r>
            <a:r>
              <a:rPr lang="en-US" altLang="zh-CN" dirty="0"/>
              <a:t>,</a:t>
            </a:r>
            <a:r>
              <a:rPr lang="zh-CN" altLang="en-US" dirty="0"/>
              <a:t>如创建变量、结构、函数等，如果要提升一个档次，工具是次要的，真正的挑战是设计和创建一个项目，学会把项目看作一个整体</a:t>
            </a:r>
            <a:endParaRPr lang="en-US" altLang="zh-CN" dirty="0"/>
          </a:p>
          <a:p>
            <a:pPr lvl="1">
              <a:buFont typeface="Wingdings" panose="05000000000000000000" pitchFamily="2" charset="2"/>
              <a:buChar char="Ø"/>
            </a:pPr>
            <a:r>
              <a:rPr lang="zh-CN" altLang="en-US" dirty="0"/>
              <a:t>程序设计的关键部分：程序表示数据的方式</a:t>
            </a:r>
            <a:endParaRPr lang="en-US" altLang="zh-CN" dirty="0"/>
          </a:p>
          <a:p>
            <a:pPr lvl="1">
              <a:buFont typeface="Wingdings" panose="05000000000000000000" pitchFamily="2" charset="2"/>
              <a:buChar char="Ø"/>
            </a:pPr>
            <a:r>
              <a:rPr lang="en-US" altLang="zh-CN" dirty="0"/>
              <a:t>C</a:t>
            </a:r>
            <a:r>
              <a:rPr lang="zh-CN" altLang="en-US" dirty="0"/>
              <a:t>的基本内置类型：简单变量、数组、指针、结构和联合</a:t>
            </a:r>
            <a:endParaRPr lang="en-US" altLang="zh-CN" dirty="0"/>
          </a:p>
          <a:p>
            <a:pPr lvl="1">
              <a:buFont typeface="Wingdings" panose="05000000000000000000" pitchFamily="2" charset="2"/>
              <a:buChar char="Ø"/>
            </a:pPr>
            <a:r>
              <a:rPr lang="zh-CN" altLang="en-US" dirty="0"/>
              <a:t>设计数据类型包括设计如何存储该数据类型和一套管理该数据的函数</a:t>
            </a:r>
            <a:endParaRPr lang="en-US" altLang="zh-CN" dirty="0"/>
          </a:p>
          <a:p>
            <a:pPr lvl="1">
              <a:buFont typeface="Wingdings" panose="05000000000000000000" pitchFamily="2" charset="2"/>
              <a:buChar char="Ø"/>
            </a:pPr>
            <a:r>
              <a:rPr lang="zh-CN" altLang="en-US" dirty="0"/>
              <a:t>一系列算法，即操控数据的方法</a:t>
            </a:r>
            <a:endParaRPr lang="en-US" altLang="zh-CN" dirty="0"/>
          </a:p>
          <a:p>
            <a:pPr lvl="1">
              <a:buFont typeface="Wingdings" panose="05000000000000000000" pitchFamily="2" charset="2"/>
              <a:buChar char="Ø"/>
            </a:pPr>
            <a:r>
              <a:rPr lang="zh-CN" altLang="en-US" dirty="0"/>
              <a:t>把算法和数据表示相匹配的过程，队列、列表和二叉树</a:t>
            </a:r>
            <a:endParaRPr lang="en-US" altLang="zh-CN" dirty="0"/>
          </a:p>
          <a:p>
            <a:pPr lvl="1">
              <a:buFont typeface="Wingdings" panose="05000000000000000000" pitchFamily="2" charset="2"/>
              <a:buChar char="Ø"/>
            </a:pPr>
            <a:r>
              <a:rPr lang="zh-CN" altLang="en-US" dirty="0"/>
              <a:t>抽象数据类型，抽象数据类型以面向问题而不是面向语言的方式，把解决问题的方法和数据表示结合起来，理解</a:t>
            </a:r>
            <a:r>
              <a:rPr lang="en-US" altLang="zh-CN" dirty="0"/>
              <a:t>ADT</a:t>
            </a:r>
            <a:r>
              <a:rPr lang="zh-CN" altLang="en-US" dirty="0"/>
              <a:t>可以为学习</a:t>
            </a:r>
            <a:r>
              <a:rPr lang="en-US" altLang="zh-CN" dirty="0"/>
              <a:t>OPP</a:t>
            </a:r>
            <a:r>
              <a:rPr lang="zh-CN" altLang="en-US" dirty="0"/>
              <a:t>以及</a:t>
            </a:r>
            <a:r>
              <a:rPr lang="en-US" altLang="zh-CN" dirty="0"/>
              <a:t>C++</a:t>
            </a:r>
            <a:r>
              <a:rPr lang="zh-CN" altLang="en-US" dirty="0"/>
              <a:t>做准备</a:t>
            </a:r>
            <a:endParaRPr lang="en-US" altLang="zh-CN" dirty="0"/>
          </a:p>
        </p:txBody>
      </p:sp>
    </p:spTree>
    <p:extLst>
      <p:ext uri="{BB962C8B-B14F-4D97-AF65-F5344CB8AC3E}">
        <p14:creationId xmlns:p14="http://schemas.microsoft.com/office/powerpoint/2010/main" val="309969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2400" dirty="0"/>
              <a:t>17.1 </a:t>
            </a:r>
            <a:r>
              <a:rPr lang="zh-CN" altLang="en-US" sz="2400" dirty="0"/>
              <a:t>研究</a:t>
            </a:r>
            <a:r>
              <a:rPr lang="zh-CN" altLang="en-US" sz="2400"/>
              <a:t>数据表示</a:t>
            </a:r>
            <a:endParaRPr lang="en-US" altLang="zh-CN" sz="2400" dirty="0"/>
          </a:p>
          <a:p>
            <a:pPr marL="685800" lvl="1">
              <a:buFont typeface="Wingdings" panose="05000000000000000000" pitchFamily="2" charset="2"/>
              <a:buChar char="Ø"/>
            </a:pPr>
            <a:r>
              <a:rPr lang="zh-CN" altLang="en-US" sz="1600" dirty="0"/>
              <a:t>在预处理之前，编译器必须对程序进行一些翻译处理</a:t>
            </a:r>
            <a:endParaRPr lang="en-US" altLang="zh-CN" sz="1600" dirty="0"/>
          </a:p>
          <a:p>
            <a:pPr marL="685800" lvl="1">
              <a:buFont typeface="Wingdings" panose="05000000000000000000" pitchFamily="2" charset="2"/>
              <a:buChar char="Ø"/>
            </a:pPr>
            <a:r>
              <a:rPr lang="zh-CN" altLang="en-US" sz="1600" dirty="0"/>
              <a:t>首先，编译器把源代码中出现的字符映射到字符集</a:t>
            </a:r>
            <a:endParaRPr lang="en-US" altLang="zh-CN" sz="1600" dirty="0"/>
          </a:p>
          <a:p>
            <a:pPr marL="685800" lvl="1">
              <a:buFont typeface="Wingdings" panose="05000000000000000000" pitchFamily="2" charset="2"/>
              <a:buChar char="Ø"/>
            </a:pPr>
            <a:r>
              <a:rPr lang="zh-CN" altLang="en-US" sz="1600" dirty="0"/>
              <a:t>第二，编译器定位每个反斜杠后面跟着换行符的实例，并删除它们，即把多行组合成一行</a:t>
            </a:r>
            <a:endParaRPr lang="en-US" altLang="zh-CN" sz="1600" dirty="0"/>
          </a:p>
          <a:p>
            <a:pPr marL="685800" lvl="1">
              <a:buFont typeface="Wingdings" panose="05000000000000000000" pitchFamily="2" charset="2"/>
              <a:buChar char="Ø"/>
            </a:pPr>
            <a:r>
              <a:rPr lang="zh-CN" altLang="en-US" sz="1600" dirty="0"/>
              <a:t>第三，编译器把文本划分预处理记号序列、空白序列和注释序列（记号是由空格、制表符、或换行符分隔的项），在这一步，编译器将用一个空格替换每一条注释，用一个空格替换所有的空白字符序列（不包括换行符）</a:t>
            </a:r>
            <a:endParaRPr lang="en-US" altLang="zh-CN" sz="1600" dirty="0"/>
          </a:p>
          <a:p>
            <a:pPr marL="685800" lvl="1">
              <a:buFont typeface="Wingdings" panose="05000000000000000000" pitchFamily="2" charset="2"/>
              <a:buChar char="Ø"/>
            </a:pPr>
            <a:r>
              <a:rPr lang="zh-CN" altLang="en-US" sz="1600" dirty="0"/>
              <a:t>然后进行预处理阶段，预处理器查找一行中以</a:t>
            </a:r>
            <a:r>
              <a:rPr lang="en-US" altLang="zh-CN" sz="1600" dirty="0"/>
              <a:t>#</a:t>
            </a:r>
            <a:r>
              <a:rPr lang="zh-CN" altLang="en-US" sz="1600" dirty="0"/>
              <a:t>号开始的预处理指令</a:t>
            </a:r>
            <a:endParaRPr lang="en-US" altLang="zh-CN" sz="1600" dirty="0"/>
          </a:p>
        </p:txBody>
      </p:sp>
    </p:spTree>
    <p:extLst>
      <p:ext uri="{BB962C8B-B14F-4D97-AF65-F5344CB8AC3E}">
        <p14:creationId xmlns:p14="http://schemas.microsoft.com/office/powerpoint/2010/main" val="64614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2400" dirty="0"/>
              <a:t>17.1 </a:t>
            </a:r>
            <a:r>
              <a:rPr lang="zh-CN" altLang="en-US" sz="2400" dirty="0"/>
              <a:t>研究</a:t>
            </a:r>
            <a:r>
              <a:rPr lang="zh-CN" altLang="en-US" sz="2400"/>
              <a:t>数据表示</a:t>
            </a:r>
            <a:endParaRPr lang="en-US" altLang="zh-CN" sz="2400" dirty="0"/>
          </a:p>
          <a:p>
            <a:pPr marL="685800" lvl="1">
              <a:buFont typeface="Wingdings" panose="05000000000000000000" pitchFamily="2" charset="2"/>
              <a:buChar char="Ø"/>
            </a:pPr>
            <a:r>
              <a:rPr lang="zh-CN" altLang="en-US" sz="1600" dirty="0"/>
              <a:t>在预处理之前，编译器必须对程序进行一些翻译处理</a:t>
            </a:r>
            <a:endParaRPr lang="en-US" altLang="zh-CN" sz="1600" dirty="0"/>
          </a:p>
          <a:p>
            <a:pPr marL="685800" lvl="1">
              <a:buFont typeface="Wingdings" panose="05000000000000000000" pitchFamily="2" charset="2"/>
              <a:buChar char="Ø"/>
            </a:pPr>
            <a:r>
              <a:rPr lang="zh-CN" altLang="en-US" sz="1600" dirty="0"/>
              <a:t>首先，编译器把源代码中出现的字符映射到字符集</a:t>
            </a:r>
            <a:endParaRPr lang="en-US" altLang="zh-CN" sz="1600" dirty="0"/>
          </a:p>
          <a:p>
            <a:pPr marL="685800" lvl="1">
              <a:buFont typeface="Wingdings" panose="05000000000000000000" pitchFamily="2" charset="2"/>
              <a:buChar char="Ø"/>
            </a:pPr>
            <a:r>
              <a:rPr lang="zh-CN" altLang="en-US" sz="1600" dirty="0"/>
              <a:t>第二，编译器定位每个反斜杠后面跟着换行符的实例，并删除它们，即把多行组合成一行</a:t>
            </a:r>
            <a:endParaRPr lang="en-US" altLang="zh-CN" sz="1600" dirty="0"/>
          </a:p>
          <a:p>
            <a:pPr marL="685800" lvl="1">
              <a:buFont typeface="Wingdings" panose="05000000000000000000" pitchFamily="2" charset="2"/>
              <a:buChar char="Ø"/>
            </a:pPr>
            <a:r>
              <a:rPr lang="zh-CN" altLang="en-US" sz="1600" dirty="0"/>
              <a:t>第三，编译器把文本划分预处理记号序列、空白序列和注释序列（记号是由空格、制表符、或换行符分隔的项），在这一步，编译器将用一个空格替换每一条注释，用一个空格替换所有的空白字符序列（不包括换行符）</a:t>
            </a:r>
            <a:endParaRPr lang="en-US" altLang="zh-CN" sz="1600" dirty="0"/>
          </a:p>
          <a:p>
            <a:pPr marL="685800" lvl="1">
              <a:buFont typeface="Wingdings" panose="05000000000000000000" pitchFamily="2" charset="2"/>
              <a:buChar char="Ø"/>
            </a:pPr>
            <a:r>
              <a:rPr lang="zh-CN" altLang="en-US" sz="1600" dirty="0"/>
              <a:t>然后进行预处理阶段，预处理器查找一行中以</a:t>
            </a:r>
            <a:r>
              <a:rPr lang="en-US" altLang="zh-CN" sz="1600" dirty="0"/>
              <a:t>#</a:t>
            </a:r>
            <a:r>
              <a:rPr lang="zh-CN" altLang="en-US" sz="1600" dirty="0"/>
              <a:t>号开始的预处理指令</a:t>
            </a:r>
            <a:endParaRPr lang="en-US" altLang="zh-CN" sz="1600" dirty="0"/>
          </a:p>
        </p:txBody>
      </p:sp>
    </p:spTree>
    <p:extLst>
      <p:ext uri="{BB962C8B-B14F-4D97-AF65-F5344CB8AC3E}">
        <p14:creationId xmlns:p14="http://schemas.microsoft.com/office/powerpoint/2010/main" val="407945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2400" dirty="0"/>
              <a:t>17.3 </a:t>
            </a:r>
            <a:r>
              <a:rPr lang="zh-CN" altLang="en-US" sz="2400" dirty="0"/>
              <a:t>抽象数据类型</a:t>
            </a:r>
            <a:r>
              <a:rPr lang="en-US" altLang="zh-CN" sz="2400" dirty="0"/>
              <a:t>(ADT)</a:t>
            </a:r>
          </a:p>
          <a:p>
            <a:pPr marL="685800" lvl="1">
              <a:buFont typeface="Wingdings" panose="05000000000000000000" pitchFamily="2" charset="2"/>
              <a:buChar char="Ø"/>
            </a:pPr>
            <a:r>
              <a:rPr lang="zh-CN" altLang="en-US" sz="1600" dirty="0"/>
              <a:t>在编程时</a:t>
            </a:r>
            <a:r>
              <a:rPr lang="en-US" altLang="zh-CN" sz="1600" dirty="0"/>
              <a:t>,</a:t>
            </a:r>
            <a:r>
              <a:rPr lang="zh-CN" altLang="en-US" sz="1600" dirty="0"/>
              <a:t>应该根据编程问题匹配合适的数据类型</a:t>
            </a:r>
            <a:endParaRPr lang="en-US" altLang="zh-CN" sz="1600" dirty="0"/>
          </a:p>
          <a:p>
            <a:pPr marL="685800" lvl="1">
              <a:buFont typeface="Wingdings" panose="05000000000000000000" pitchFamily="2" charset="2"/>
              <a:buChar char="Ø"/>
            </a:pPr>
            <a:r>
              <a:rPr lang="zh-CN" altLang="en-US" sz="1600" dirty="0"/>
              <a:t>更系统的方法来定义数据类型</a:t>
            </a:r>
            <a:endParaRPr lang="en-US" altLang="zh-CN" sz="1600" dirty="0"/>
          </a:p>
          <a:p>
            <a:pPr marL="685800" lvl="1">
              <a:buFont typeface="Wingdings" panose="05000000000000000000" pitchFamily="2" charset="2"/>
              <a:buChar char="Ø"/>
            </a:pPr>
            <a:r>
              <a:rPr lang="zh-CN" altLang="en-US" sz="1600" dirty="0"/>
              <a:t>类型指两类信息</a:t>
            </a:r>
            <a:r>
              <a:rPr lang="en-US" altLang="zh-CN" sz="1600" dirty="0"/>
              <a:t>:</a:t>
            </a:r>
            <a:r>
              <a:rPr lang="zh-CN" altLang="en-US" sz="1600" dirty="0"/>
              <a:t>属性和操作</a:t>
            </a:r>
            <a:endParaRPr lang="en-US" altLang="zh-CN" sz="1600" dirty="0"/>
          </a:p>
          <a:p>
            <a:pPr marL="685800" lvl="1">
              <a:buFont typeface="Wingdings" panose="05000000000000000000" pitchFamily="2" charset="2"/>
              <a:buChar char="Ø"/>
            </a:pPr>
            <a:r>
              <a:rPr lang="zh-CN" altLang="en-US" sz="1600" dirty="0"/>
              <a:t>计算机科学领域开发了一个定义新类型的好方法</a:t>
            </a:r>
            <a:r>
              <a:rPr lang="en-US" altLang="zh-CN" sz="1600" dirty="0"/>
              <a:t>,</a:t>
            </a:r>
            <a:r>
              <a:rPr lang="zh-CN" altLang="en-US" sz="1600" dirty="0"/>
              <a:t>用</a:t>
            </a:r>
            <a:r>
              <a:rPr lang="en-US" altLang="zh-CN" sz="1600" dirty="0"/>
              <a:t>3</a:t>
            </a:r>
            <a:r>
              <a:rPr lang="zh-CN" altLang="en-US" sz="1600" dirty="0"/>
              <a:t>个步骤完成从抽象到具体的过程</a:t>
            </a:r>
            <a:endParaRPr lang="en-US" altLang="zh-CN" sz="1600" dirty="0"/>
          </a:p>
          <a:p>
            <a:pPr marL="685800" lvl="1">
              <a:buFont typeface="Wingdings" panose="05000000000000000000" pitchFamily="2" charset="2"/>
              <a:buChar char="Ø"/>
            </a:pPr>
            <a:r>
              <a:rPr lang="zh-CN" altLang="en-US" sz="1600" dirty="0"/>
              <a:t>提供类型属性和相关操作的抽象描述</a:t>
            </a:r>
            <a:r>
              <a:rPr lang="en-US" altLang="zh-CN" sz="1600" dirty="0"/>
              <a:t>.</a:t>
            </a:r>
            <a:r>
              <a:rPr lang="zh-CN" altLang="en-US" sz="1600" dirty="0"/>
              <a:t>这些描述不能依赖特定的实现</a:t>
            </a:r>
            <a:r>
              <a:rPr lang="en-US" altLang="zh-CN" sz="1600" dirty="0"/>
              <a:t>,</a:t>
            </a:r>
            <a:r>
              <a:rPr lang="zh-CN" altLang="en-US" sz="1600" dirty="0"/>
              <a:t>也不能依赖特定的编程语言</a:t>
            </a:r>
            <a:endParaRPr lang="en-US" altLang="zh-CN" sz="1600" dirty="0"/>
          </a:p>
          <a:p>
            <a:pPr marL="685800" lvl="1">
              <a:buFont typeface="Wingdings" panose="05000000000000000000" pitchFamily="2" charset="2"/>
              <a:buChar char="Ø"/>
            </a:pPr>
            <a:r>
              <a:rPr lang="zh-CN" altLang="en-US" sz="1600" dirty="0"/>
              <a:t>开发一个实现</a:t>
            </a:r>
            <a:r>
              <a:rPr lang="en-US" altLang="zh-CN" sz="1600" dirty="0"/>
              <a:t>ADT</a:t>
            </a:r>
            <a:r>
              <a:rPr lang="zh-CN" altLang="en-US" sz="1600" dirty="0"/>
              <a:t>的编程接口</a:t>
            </a:r>
            <a:r>
              <a:rPr lang="en-US" altLang="zh-CN" sz="1600" dirty="0"/>
              <a:t>:</a:t>
            </a:r>
            <a:r>
              <a:rPr lang="zh-CN" altLang="en-US" sz="1600" dirty="0"/>
              <a:t>指明如何储存数据和执行所需操作的函数</a:t>
            </a:r>
            <a:r>
              <a:rPr lang="en-US" altLang="zh-CN" sz="1600" dirty="0"/>
              <a:t>,</a:t>
            </a:r>
            <a:r>
              <a:rPr lang="zh-CN" altLang="en-US" sz="1600" dirty="0"/>
              <a:t>例如</a:t>
            </a:r>
            <a:r>
              <a:rPr lang="en-US" altLang="zh-CN" sz="1600" dirty="0"/>
              <a:t>C</a:t>
            </a:r>
            <a:r>
              <a:rPr lang="zh-CN" altLang="en-US" sz="1600" dirty="0"/>
              <a:t>中</a:t>
            </a:r>
            <a:r>
              <a:rPr lang="en-US" altLang="zh-CN" sz="1600" dirty="0"/>
              <a:t>,</a:t>
            </a:r>
            <a:r>
              <a:rPr lang="zh-CN" altLang="en-US" sz="1600" dirty="0"/>
              <a:t>提供结构的定义和操控该结构的函数原型</a:t>
            </a:r>
            <a:endParaRPr lang="en-US" altLang="zh-CN" sz="1600" dirty="0"/>
          </a:p>
          <a:p>
            <a:pPr marL="685800" lvl="1">
              <a:buFont typeface="Wingdings" panose="05000000000000000000" pitchFamily="2" charset="2"/>
              <a:buChar char="Ø"/>
            </a:pPr>
            <a:r>
              <a:rPr lang="zh-CN" altLang="en-US" sz="1600" dirty="0"/>
              <a:t>编写代码实现接口</a:t>
            </a:r>
            <a:r>
              <a:rPr lang="en-US" altLang="zh-CN" sz="1600" dirty="0"/>
              <a:t>:</a:t>
            </a:r>
            <a:r>
              <a:rPr lang="zh-CN" altLang="en-US" sz="1600" dirty="0"/>
              <a:t>使用新类型的程序员无需了解具体的实现细节</a:t>
            </a:r>
            <a:endParaRPr lang="en-US" altLang="zh-CN" sz="1600" dirty="0"/>
          </a:p>
        </p:txBody>
      </p:sp>
    </p:spTree>
    <p:extLst>
      <p:ext uri="{BB962C8B-B14F-4D97-AF65-F5344CB8AC3E}">
        <p14:creationId xmlns:p14="http://schemas.microsoft.com/office/powerpoint/2010/main" val="396826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1800" dirty="0"/>
              <a:t>17.3.1 </a:t>
            </a:r>
            <a:r>
              <a:rPr lang="zh-CN" altLang="en-US" sz="1800" dirty="0"/>
              <a:t>建立抽象</a:t>
            </a:r>
            <a:endParaRPr lang="en-US" altLang="zh-CN" sz="1800" dirty="0"/>
          </a:p>
          <a:p>
            <a:pPr marL="685800" lvl="1">
              <a:buFont typeface="Wingdings" panose="05000000000000000000" pitchFamily="2" charset="2"/>
              <a:buChar char="Ø"/>
            </a:pPr>
            <a:r>
              <a:rPr lang="zh-CN" altLang="en-US" sz="1600" dirty="0"/>
              <a:t>电影项目所需的是一个项目链表</a:t>
            </a:r>
            <a:r>
              <a:rPr lang="en-US" altLang="zh-CN" sz="1600" dirty="0"/>
              <a:t>,</a:t>
            </a:r>
            <a:r>
              <a:rPr lang="zh-CN" altLang="en-US" sz="1600" dirty="0"/>
              <a:t>每一项包含电影名和评级</a:t>
            </a:r>
            <a:r>
              <a:rPr lang="en-US" altLang="zh-CN" sz="1600" dirty="0"/>
              <a:t>.</a:t>
            </a:r>
            <a:r>
              <a:rPr lang="zh-CN" altLang="en-US" sz="1600" dirty="0"/>
              <a:t>你所需的操作是把新项添加到链表末尾和显示链表中的内容，所以把这些需求的抽象类型叫链表</a:t>
            </a:r>
            <a:endParaRPr lang="en-US" altLang="zh-CN" sz="1600" dirty="0"/>
          </a:p>
          <a:p>
            <a:pPr marL="685800" lvl="1">
              <a:buFont typeface="Wingdings" panose="05000000000000000000" pitchFamily="2" charset="2"/>
              <a:buChar char="Ø"/>
            </a:pPr>
            <a:r>
              <a:rPr lang="zh-CN" altLang="en-US" sz="1600" dirty="0"/>
              <a:t>链表应该有一些操作：</a:t>
            </a:r>
            <a:endParaRPr lang="en-US" altLang="zh-CN" sz="1600" dirty="0"/>
          </a:p>
          <a:p>
            <a:pPr marL="685800" lvl="1">
              <a:buFont typeface="Wingdings" panose="05000000000000000000" pitchFamily="2" charset="2"/>
              <a:buChar char="Ø"/>
            </a:pPr>
            <a:r>
              <a:rPr lang="zh-CN" altLang="en-US" sz="1600" dirty="0"/>
              <a:t>初始化一个空链表</a:t>
            </a:r>
            <a:endParaRPr lang="en-US" altLang="zh-CN" sz="1600" dirty="0"/>
          </a:p>
          <a:p>
            <a:pPr marL="685800" lvl="1">
              <a:buFont typeface="Wingdings" panose="05000000000000000000" pitchFamily="2" charset="2"/>
              <a:buChar char="Ø"/>
            </a:pPr>
            <a:r>
              <a:rPr lang="zh-CN" altLang="en-US" sz="1600" dirty="0"/>
              <a:t>在链表末尾添加一个新项</a:t>
            </a:r>
            <a:endParaRPr lang="en-US" altLang="zh-CN" sz="1600" dirty="0"/>
          </a:p>
          <a:p>
            <a:pPr marL="685800" lvl="1">
              <a:buFont typeface="Wingdings" panose="05000000000000000000" pitchFamily="2" charset="2"/>
              <a:buChar char="Ø"/>
            </a:pPr>
            <a:r>
              <a:rPr lang="zh-CN" altLang="en-US" sz="1600" dirty="0"/>
              <a:t>确定链表是否为空</a:t>
            </a:r>
            <a:endParaRPr lang="en-US" altLang="zh-CN" sz="1600" dirty="0"/>
          </a:p>
          <a:p>
            <a:pPr marL="685800" lvl="1">
              <a:buFont typeface="Wingdings" panose="05000000000000000000" pitchFamily="2" charset="2"/>
              <a:buChar char="Ø"/>
            </a:pPr>
            <a:r>
              <a:rPr lang="zh-CN" altLang="en-US" sz="1600" dirty="0"/>
              <a:t>确定链表是否已满</a:t>
            </a:r>
            <a:endParaRPr lang="en-US" altLang="zh-CN" sz="1600" dirty="0"/>
          </a:p>
          <a:p>
            <a:pPr marL="685800" lvl="1">
              <a:buFont typeface="Wingdings" panose="05000000000000000000" pitchFamily="2" charset="2"/>
              <a:buChar char="Ø"/>
            </a:pPr>
            <a:r>
              <a:rPr lang="zh-CN" altLang="en-US" sz="1600" dirty="0"/>
              <a:t>确定链表中的项数</a:t>
            </a:r>
            <a:endParaRPr lang="en-US" altLang="zh-CN" sz="1600" dirty="0"/>
          </a:p>
          <a:p>
            <a:pPr marL="685800" lvl="1">
              <a:buFont typeface="Wingdings" panose="05000000000000000000" pitchFamily="2" charset="2"/>
              <a:buChar char="Ø"/>
            </a:pPr>
            <a:r>
              <a:rPr lang="zh-CN" altLang="en-US" sz="1600"/>
              <a:t>访问链表中的每一项执行某些操作</a:t>
            </a:r>
            <a:endParaRPr lang="en-US" altLang="zh-CN" sz="1600" dirty="0"/>
          </a:p>
        </p:txBody>
      </p:sp>
    </p:spTree>
    <p:extLst>
      <p:ext uri="{BB962C8B-B14F-4D97-AF65-F5344CB8AC3E}">
        <p14:creationId xmlns:p14="http://schemas.microsoft.com/office/powerpoint/2010/main" val="377784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1800" dirty="0"/>
              <a:t>17.3.1 </a:t>
            </a:r>
            <a:r>
              <a:rPr lang="zh-CN" altLang="en-US" sz="1800" dirty="0"/>
              <a:t>建立接口</a:t>
            </a:r>
            <a:endParaRPr lang="en-US" altLang="zh-CN" sz="1800" dirty="0"/>
          </a:p>
          <a:p>
            <a:pPr marL="685800" lvl="1">
              <a:buFont typeface="Wingdings" panose="05000000000000000000" pitchFamily="2" charset="2"/>
              <a:buChar char="Ø"/>
            </a:pPr>
            <a:r>
              <a:rPr lang="zh-CN" altLang="en-US" sz="1600" dirty="0"/>
              <a:t>这个简单链表的接口有两个部分：</a:t>
            </a:r>
            <a:endParaRPr lang="en-US" altLang="zh-CN" sz="1600" dirty="0"/>
          </a:p>
          <a:p>
            <a:pPr marL="685800" lvl="1">
              <a:buFont typeface="Wingdings" panose="05000000000000000000" pitchFamily="2" charset="2"/>
              <a:buChar char="Ø"/>
            </a:pPr>
            <a:r>
              <a:rPr lang="en-US" altLang="zh-CN" sz="1600" dirty="0"/>
              <a:t>1.</a:t>
            </a:r>
            <a:r>
              <a:rPr lang="zh-CN" altLang="en-US" sz="1600" dirty="0"/>
              <a:t>描述如何表示数据</a:t>
            </a:r>
            <a:endParaRPr lang="en-US" altLang="zh-CN" sz="1600" dirty="0"/>
          </a:p>
          <a:p>
            <a:pPr marL="685800" lvl="1">
              <a:buFont typeface="Wingdings" panose="05000000000000000000" pitchFamily="2" charset="2"/>
              <a:buChar char="Ø"/>
            </a:pPr>
            <a:r>
              <a:rPr lang="en-US" altLang="zh-CN" sz="1600" dirty="0"/>
              <a:t>2.</a:t>
            </a:r>
            <a:r>
              <a:rPr lang="zh-CN" altLang="en-US" sz="1600" dirty="0"/>
              <a:t>描述实现</a:t>
            </a:r>
            <a:r>
              <a:rPr lang="en-US" altLang="zh-CN" sz="1600" dirty="0"/>
              <a:t>ADT</a:t>
            </a:r>
            <a:r>
              <a:rPr lang="zh-CN" altLang="en-US" sz="1600" dirty="0"/>
              <a:t>操作的函数</a:t>
            </a:r>
            <a:endParaRPr lang="en-US" altLang="zh-CN" sz="1600" dirty="0"/>
          </a:p>
          <a:p>
            <a:pPr marL="685800" lvl="1">
              <a:buFont typeface="Wingdings" panose="05000000000000000000" pitchFamily="2" charset="2"/>
              <a:buChar char="Ø"/>
            </a:pPr>
            <a:r>
              <a:rPr lang="zh-CN" altLang="en-US" sz="1600" dirty="0"/>
              <a:t>接口设计应尽量与</a:t>
            </a:r>
            <a:r>
              <a:rPr lang="en-US" altLang="zh-CN" sz="1600" dirty="0"/>
              <a:t>ADT</a:t>
            </a:r>
            <a:r>
              <a:rPr lang="zh-CN" altLang="en-US" sz="1600" dirty="0"/>
              <a:t>的描述保持一致</a:t>
            </a:r>
            <a:endParaRPr lang="en-US" altLang="zh-CN" sz="1600"/>
          </a:p>
          <a:p>
            <a:pPr marL="685800" lvl="1">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747626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7488</TotalTime>
  <Words>731</Words>
  <Application>Microsoft Office PowerPoint</Application>
  <PresentationFormat>宽屏</PresentationFormat>
  <Paragraphs>47</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Arial</vt:lpstr>
      <vt:lpstr>Calibri</vt:lpstr>
      <vt:lpstr>Wingdings</vt:lpstr>
      <vt:lpstr>Wingdings 3</vt:lpstr>
      <vt:lpstr>离子</vt:lpstr>
      <vt:lpstr>第17章 高级数据表示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103</cp:revision>
  <dcterms:created xsi:type="dcterms:W3CDTF">2022-03-08T07:21:05Z</dcterms:created>
  <dcterms:modified xsi:type="dcterms:W3CDTF">2022-04-14T06:16:29Z</dcterms:modified>
</cp:coreProperties>
</file>