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72" d="100"/>
          <a:sy n="72" d="100"/>
        </p:scale>
        <p:origin x="81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E24DB-DB6A-468E-84FE-FF2F0D653774}"/>
              </a:ext>
            </a:extLst>
          </p:cNvPr>
          <p:cNvSpPr>
            <a:spLocks noGrp="1"/>
          </p:cNvSpPr>
          <p:nvPr>
            <p:ph type="title"/>
          </p:nvPr>
        </p:nvSpPr>
        <p:spPr/>
        <p:txBody>
          <a:bodyPr/>
          <a:lstStyle/>
          <a:p>
            <a:r>
              <a:rPr lang="zh-CN" altLang="en-US" sz="3200" dirty="0"/>
              <a:t>第</a:t>
            </a:r>
            <a:r>
              <a:rPr lang="en-US" altLang="zh-CN" sz="3200" dirty="0"/>
              <a:t>12</a:t>
            </a:r>
            <a:r>
              <a:rPr lang="zh-CN" altLang="en-US" sz="3200" dirty="0"/>
              <a:t>章 存储类别、链接和内存管理</a:t>
            </a:r>
          </a:p>
        </p:txBody>
      </p:sp>
      <p:sp>
        <p:nvSpPr>
          <p:cNvPr id="3" name="内容占位符 2">
            <a:extLst>
              <a:ext uri="{FF2B5EF4-FFF2-40B4-BE49-F238E27FC236}">
                <a16:creationId xmlns:a16="http://schemas.microsoft.com/office/drawing/2014/main" id="{A8138C1A-1AEF-46B0-8188-FA7074D6BEF5}"/>
              </a:ext>
            </a:extLst>
          </p:cNvPr>
          <p:cNvSpPr>
            <a:spLocks noGrp="1"/>
          </p:cNvSpPr>
          <p:nvPr>
            <p:ph idx="1"/>
          </p:nvPr>
        </p:nvSpPr>
        <p:spPr/>
        <p:txBody>
          <a:bodyPr/>
          <a:lstStyle/>
          <a:p>
            <a:r>
              <a:rPr lang="zh-CN" altLang="en-US" dirty="0"/>
              <a:t>学习内容</a:t>
            </a:r>
            <a:endParaRPr lang="en-US" altLang="zh-CN" dirty="0"/>
          </a:p>
          <a:p>
            <a:pPr lvl="1">
              <a:buFont typeface="Wingdings" panose="05000000000000000000" pitchFamily="2" charset="2"/>
              <a:buChar char="Ø"/>
            </a:pPr>
            <a:r>
              <a:rPr lang="zh-CN" altLang="en-US" dirty="0"/>
              <a:t>关键字：</a:t>
            </a:r>
            <a:r>
              <a:rPr lang="en-US" altLang="zh-CN" dirty="0"/>
              <a:t>auto</a:t>
            </a:r>
            <a:r>
              <a:rPr lang="zh-CN" altLang="en-US" dirty="0"/>
              <a:t>、</a:t>
            </a:r>
            <a:r>
              <a:rPr lang="en-US" altLang="zh-CN" dirty="0"/>
              <a:t>extern</a:t>
            </a:r>
            <a:r>
              <a:rPr lang="zh-CN" altLang="en-US" dirty="0"/>
              <a:t>、</a:t>
            </a:r>
            <a:r>
              <a:rPr lang="en-US" altLang="zh-CN" dirty="0"/>
              <a:t>static</a:t>
            </a:r>
            <a:r>
              <a:rPr lang="zh-CN" altLang="en-US" dirty="0"/>
              <a:t>、</a:t>
            </a:r>
            <a:r>
              <a:rPr lang="en-US" altLang="zh-CN" dirty="0"/>
              <a:t>register</a:t>
            </a:r>
            <a:r>
              <a:rPr lang="zh-CN" altLang="en-US" dirty="0"/>
              <a:t>、</a:t>
            </a:r>
            <a:r>
              <a:rPr lang="en-US" altLang="zh-CN" dirty="0"/>
              <a:t>const</a:t>
            </a:r>
            <a:r>
              <a:rPr lang="zh-CN" altLang="en-US" dirty="0"/>
              <a:t>、</a:t>
            </a:r>
            <a:r>
              <a:rPr lang="en-US" altLang="zh-CN" dirty="0"/>
              <a:t>volatile</a:t>
            </a:r>
            <a:r>
              <a:rPr lang="zh-CN" altLang="en-US" dirty="0"/>
              <a:t>、</a:t>
            </a:r>
            <a:r>
              <a:rPr lang="en-US" altLang="zh-CN" dirty="0"/>
              <a:t>restricted</a:t>
            </a:r>
            <a:r>
              <a:rPr lang="zh-CN" altLang="en-US" dirty="0"/>
              <a:t>、</a:t>
            </a:r>
            <a:r>
              <a:rPr lang="en-US" altLang="zh-CN" dirty="0"/>
              <a:t>_</a:t>
            </a:r>
            <a:r>
              <a:rPr lang="en-US" altLang="zh-CN" dirty="0" err="1"/>
              <a:t>Thread_local</a:t>
            </a:r>
            <a:r>
              <a:rPr lang="zh-CN" altLang="en-US" dirty="0"/>
              <a:t>、</a:t>
            </a:r>
            <a:r>
              <a:rPr lang="en-US" altLang="zh-CN" dirty="0"/>
              <a:t>_Atomic</a:t>
            </a:r>
          </a:p>
          <a:p>
            <a:pPr lvl="1">
              <a:buFont typeface="Wingdings" panose="05000000000000000000" pitchFamily="2" charset="2"/>
              <a:buChar char="Ø"/>
            </a:pPr>
            <a:r>
              <a:rPr lang="zh-CN" altLang="en-US" dirty="0"/>
              <a:t>函数：</a:t>
            </a:r>
            <a:r>
              <a:rPr lang="en-US" altLang="zh-CN" dirty="0"/>
              <a:t>rand()</a:t>
            </a:r>
            <a:r>
              <a:rPr lang="zh-CN" altLang="en-US" dirty="0"/>
              <a:t>、</a:t>
            </a:r>
            <a:r>
              <a:rPr lang="en-US" altLang="zh-CN" dirty="0" err="1"/>
              <a:t>srand</a:t>
            </a:r>
            <a:r>
              <a:rPr lang="en-US" altLang="zh-CN" dirty="0"/>
              <a:t>()</a:t>
            </a:r>
            <a:r>
              <a:rPr lang="zh-CN" altLang="en-US" dirty="0"/>
              <a:t>、</a:t>
            </a:r>
            <a:r>
              <a:rPr lang="en-US" altLang="zh-CN" dirty="0"/>
              <a:t>time()</a:t>
            </a:r>
            <a:r>
              <a:rPr lang="zh-CN" altLang="en-US" dirty="0"/>
              <a:t>、</a:t>
            </a:r>
            <a:r>
              <a:rPr lang="en-US" altLang="zh-CN" dirty="0"/>
              <a:t>malloc()</a:t>
            </a:r>
            <a:r>
              <a:rPr lang="zh-CN" altLang="en-US" dirty="0"/>
              <a:t>、</a:t>
            </a:r>
            <a:r>
              <a:rPr lang="en-US" altLang="zh-CN" dirty="0" err="1"/>
              <a:t>calloc</a:t>
            </a:r>
            <a:r>
              <a:rPr lang="en-US" altLang="zh-CN" dirty="0"/>
              <a:t>()</a:t>
            </a:r>
            <a:r>
              <a:rPr lang="zh-CN" altLang="en-US" dirty="0"/>
              <a:t>、</a:t>
            </a:r>
            <a:r>
              <a:rPr lang="en-US" altLang="zh-CN" dirty="0"/>
              <a:t>free()</a:t>
            </a:r>
          </a:p>
          <a:p>
            <a:pPr lvl="1">
              <a:buFont typeface="Wingdings" panose="05000000000000000000" pitchFamily="2" charset="2"/>
              <a:buChar char="Ø"/>
            </a:pPr>
            <a:r>
              <a:rPr lang="zh-CN" altLang="en-US" dirty="0"/>
              <a:t>如何确定变量的作用域和生命周期</a:t>
            </a:r>
            <a:endParaRPr lang="en-US" altLang="zh-CN" dirty="0"/>
          </a:p>
          <a:p>
            <a:pPr lvl="1">
              <a:buFont typeface="Wingdings" panose="05000000000000000000" pitchFamily="2" charset="2"/>
              <a:buChar char="Ø"/>
            </a:pPr>
            <a:r>
              <a:rPr lang="zh-CN" altLang="en-US" dirty="0"/>
              <a:t>设计更复杂的程序</a:t>
            </a:r>
            <a:endParaRPr lang="en-US" altLang="zh-CN" dirty="0"/>
          </a:p>
          <a:p>
            <a:pPr marL="457200" lvl="1" indent="0">
              <a:buNone/>
            </a:pPr>
            <a:r>
              <a:rPr lang="en-US" altLang="zh-CN" dirty="0"/>
              <a:t>C</a:t>
            </a:r>
            <a:r>
              <a:rPr lang="zh-CN" altLang="en-US" dirty="0"/>
              <a:t>语言能让程序员掌握控制好程序的运行，需要去了解</a:t>
            </a:r>
            <a:r>
              <a:rPr lang="en-US" altLang="zh-CN" dirty="0"/>
              <a:t>C</a:t>
            </a:r>
            <a:r>
              <a:rPr lang="zh-CN" altLang="en-US" dirty="0"/>
              <a:t>语言的内存管理系统指定变量的作用域和生命周期，学习合理的使用内存储存数据</a:t>
            </a:r>
            <a:endParaRPr lang="en-US" altLang="zh-CN" dirty="0"/>
          </a:p>
        </p:txBody>
      </p:sp>
    </p:spTree>
    <p:extLst>
      <p:ext uri="{BB962C8B-B14F-4D97-AF65-F5344CB8AC3E}">
        <p14:creationId xmlns:p14="http://schemas.microsoft.com/office/powerpoint/2010/main" val="218957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zh-CN" altLang="en-US" dirty="0"/>
              <a:t>小结</a:t>
            </a:r>
            <a:endParaRPr lang="en-US" altLang="zh-CN" dirty="0"/>
          </a:p>
          <a:p>
            <a:pPr marL="685800" lvl="1">
              <a:buFont typeface="Wingdings" panose="05000000000000000000" pitchFamily="2" charset="2"/>
              <a:buChar char="Ø"/>
            </a:pPr>
            <a:r>
              <a:rPr lang="zh-CN" altLang="en-US" sz="1600" dirty="0"/>
              <a:t>自动变量：块作用域、无链接、自动存储期，是局部变量，是定义块私有</a:t>
            </a:r>
            <a:endParaRPr lang="en-US" altLang="zh-CN" sz="1600" dirty="0"/>
          </a:p>
          <a:p>
            <a:pPr marL="685800" lvl="1">
              <a:buFont typeface="Wingdings" panose="05000000000000000000" pitchFamily="2" charset="2"/>
              <a:buChar char="Ø"/>
            </a:pPr>
            <a:r>
              <a:rPr lang="zh-CN" altLang="en-US" sz="1600" dirty="0"/>
              <a:t>寄存器变量：和自动变量相同，会使用更快的内存或寄存器储存它们，但地址不被获取</a:t>
            </a:r>
            <a:endParaRPr lang="en-US" altLang="zh-CN" sz="1600" dirty="0"/>
          </a:p>
          <a:p>
            <a:pPr marL="685800" lvl="1">
              <a:buFont typeface="Wingdings" panose="05000000000000000000" pitchFamily="2" charset="2"/>
              <a:buChar char="Ø"/>
            </a:pPr>
            <a:r>
              <a:rPr lang="zh-CN" altLang="en-US" sz="1600" dirty="0"/>
              <a:t>静态存储期变量：有外部链接、内部链接、无链接三种</a:t>
            </a:r>
            <a:endParaRPr lang="en-US" altLang="zh-CN" sz="1600" dirty="0"/>
          </a:p>
          <a:p>
            <a:pPr marL="1085850" lvl="2">
              <a:buFont typeface="Wingdings" panose="05000000000000000000" pitchFamily="2" charset="2"/>
              <a:buChar char="Ø"/>
            </a:pPr>
            <a:r>
              <a:rPr lang="zh-CN" altLang="en-US" sz="1400" dirty="0"/>
              <a:t>外部变量：文件作用域、外部链接、静态存储期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修饰的外部变量：文件作用域、内部链接、静态存储期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修饰的局部变量：块作用域、无链接、静态存储期</a:t>
            </a:r>
            <a:endParaRPr lang="en-US" altLang="zh-CN" sz="1400" dirty="0"/>
          </a:p>
          <a:p>
            <a:pPr marL="685800" lvl="1">
              <a:buFont typeface="Wingdings" panose="05000000000000000000" pitchFamily="2" charset="2"/>
              <a:buChar char="Ø"/>
            </a:pPr>
            <a:r>
              <a:rPr lang="zh-CN" altLang="en-US" sz="1600" dirty="0"/>
              <a:t>自动存储期变量：程序进入其变量的声明所在块时才为其分配内存，在推出块时释放内存，未初始化则储存在其中的值是垃圾值</a:t>
            </a:r>
            <a:endParaRPr lang="en-US" altLang="zh-CN" sz="1600" dirty="0"/>
          </a:p>
          <a:p>
            <a:pPr marL="685800" lvl="1">
              <a:buFont typeface="Wingdings" panose="05000000000000000000" pitchFamily="2" charset="2"/>
              <a:buChar char="Ø"/>
            </a:pPr>
            <a:r>
              <a:rPr lang="zh-CN" altLang="en-US" sz="1600" dirty="0"/>
              <a:t>静态储存期变量：程序在编译时为其变量分配内存，并在程序运行时一直保留这块内存，如果未初始化，变量会设置为</a:t>
            </a:r>
            <a:r>
              <a:rPr lang="en-US" altLang="zh-CN" sz="1600" dirty="0"/>
              <a:t>0</a:t>
            </a:r>
          </a:p>
          <a:p>
            <a:pPr marL="685800" lvl="1">
              <a:buFont typeface="Wingdings" panose="05000000000000000000" pitchFamily="2" charset="2"/>
              <a:buChar char="Ø"/>
            </a:pPr>
            <a:r>
              <a:rPr lang="zh-CN" altLang="en-US" sz="1600" dirty="0"/>
              <a:t>块作用域变量：局部变量，属于块私有</a:t>
            </a:r>
            <a:endParaRPr lang="en-US" altLang="zh-CN" sz="1600" dirty="0"/>
          </a:p>
          <a:p>
            <a:pPr marL="685800" lvl="1">
              <a:buFont typeface="Wingdings" panose="05000000000000000000" pitchFamily="2" charset="2"/>
              <a:buChar char="Ø"/>
            </a:pPr>
            <a:r>
              <a:rPr lang="zh-CN" altLang="en-US" sz="1600" dirty="0"/>
              <a:t>文件作用域变量：对文件中位于声明后的所有函数可见</a:t>
            </a:r>
            <a:endParaRPr lang="en-US" altLang="zh-CN" sz="1600" dirty="0"/>
          </a:p>
          <a:p>
            <a:pPr marL="685800" lvl="1">
              <a:buFont typeface="Wingdings" panose="05000000000000000000" pitchFamily="2" charset="2"/>
              <a:buChar char="Ø"/>
            </a:pPr>
            <a:r>
              <a:rPr lang="zh-CN" altLang="en-US" sz="1600" dirty="0"/>
              <a:t>外部链接的文件作用域变量：可用于该程序的其他编译单元，用</a:t>
            </a:r>
            <a:r>
              <a:rPr lang="en-US" altLang="zh-CN" sz="1600" dirty="0"/>
              <a:t>extern</a:t>
            </a:r>
            <a:r>
              <a:rPr lang="zh-CN" altLang="en-US" sz="1600" dirty="0"/>
              <a:t>声明才能被该文件位于声明后的部分可见</a:t>
            </a:r>
            <a:endParaRPr lang="en-US" altLang="zh-CN" sz="1600" dirty="0"/>
          </a:p>
          <a:p>
            <a:pPr marL="685800" lvl="1">
              <a:buFont typeface="Wingdings" panose="05000000000000000000" pitchFamily="2" charset="2"/>
              <a:buChar char="Ø"/>
            </a:pPr>
            <a:r>
              <a:rPr lang="zh-CN" altLang="en-US" sz="1600" dirty="0"/>
              <a:t>内部链接的文件作用域变量：只能用于其声明所在文件内</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0112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en-US" altLang="zh-CN" dirty="0"/>
              <a:t>12.1.11 </a:t>
            </a:r>
            <a:r>
              <a:rPr lang="zh-CN" altLang="en-US" dirty="0"/>
              <a:t>存储类别和函数</a:t>
            </a:r>
            <a:endParaRPr lang="en-US" altLang="zh-CN" dirty="0"/>
          </a:p>
          <a:p>
            <a:pPr marL="400050" lvl="1" indent="0">
              <a:buNone/>
            </a:pPr>
            <a:r>
              <a:rPr lang="zh-CN" altLang="en-US" dirty="0"/>
              <a:t>函数也有存储类别，可以是外部函数、静态函数 和</a:t>
            </a:r>
            <a:r>
              <a:rPr lang="en-US" altLang="zh-CN" dirty="0"/>
              <a:t>C99</a:t>
            </a:r>
            <a:r>
              <a:rPr lang="zh-CN" altLang="en-US" dirty="0"/>
              <a:t>新增内联函数</a:t>
            </a:r>
            <a:endParaRPr lang="en-US" altLang="zh-CN" dirty="0"/>
          </a:p>
          <a:p>
            <a:pPr marL="0" indent="0">
              <a:buNone/>
            </a:pPr>
            <a:r>
              <a:rPr lang="en-US" altLang="zh-CN" sz="1800" dirty="0"/>
              <a:t>	</a:t>
            </a:r>
            <a:r>
              <a:rPr lang="zh-CN" altLang="en-US" sz="1800" dirty="0"/>
              <a:t>外部函数和用</a:t>
            </a:r>
            <a:r>
              <a:rPr lang="en-US" altLang="zh-CN" sz="1800" dirty="0"/>
              <a:t>extern</a:t>
            </a:r>
            <a:r>
              <a:rPr lang="zh-CN" altLang="en-US" sz="1800" dirty="0"/>
              <a:t>修饰的函数可以被其他文件的函数调用</a:t>
            </a:r>
            <a:endParaRPr lang="en-US" altLang="zh-CN" sz="1800" dirty="0"/>
          </a:p>
          <a:p>
            <a:pPr marL="0" indent="0">
              <a:buNone/>
            </a:pPr>
            <a:r>
              <a:rPr lang="en-US" altLang="zh-CN" sz="1800" dirty="0"/>
              <a:t>Static</a:t>
            </a:r>
            <a:r>
              <a:rPr lang="zh-CN" altLang="en-US" sz="1800" dirty="0"/>
              <a:t>修饰的静态函数是声明它的文件私有，避免了名称冲突，所以其他文件中使用与之同名的函数与它没有任何关系</a:t>
            </a:r>
            <a:endParaRPr lang="en-US" altLang="zh-CN" sz="1800" dirty="0"/>
          </a:p>
          <a:p>
            <a:pPr marL="0" indent="0">
              <a:buNone/>
            </a:pPr>
            <a:r>
              <a:rPr lang="en-US" altLang="zh-CN" sz="1800" dirty="0"/>
              <a:t>	</a:t>
            </a:r>
            <a:r>
              <a:rPr lang="zh-CN" altLang="en-US" sz="1800" dirty="0"/>
              <a:t>用</a:t>
            </a:r>
            <a:r>
              <a:rPr lang="en-US" altLang="zh-CN" sz="1800" dirty="0"/>
              <a:t>extern</a:t>
            </a:r>
            <a:r>
              <a:rPr lang="zh-CN" altLang="en-US" sz="1800" dirty="0"/>
              <a:t>修饰定义在其他文件中的函数</a:t>
            </a:r>
            <a:endParaRPr lang="en-US" altLang="zh-CN" sz="1800" dirty="0"/>
          </a:p>
          <a:p>
            <a:pPr marL="0" indent="0">
              <a:buNone/>
            </a:pPr>
            <a:r>
              <a:rPr lang="en-US" altLang="zh-CN" dirty="0"/>
              <a:t>12.1.12 </a:t>
            </a:r>
            <a:r>
              <a:rPr lang="zh-CN" altLang="en-US" dirty="0"/>
              <a:t>存储类别的选择</a:t>
            </a:r>
            <a:endParaRPr lang="en-US" altLang="zh-CN" dirty="0"/>
          </a:p>
          <a:p>
            <a:pPr marL="0" indent="0">
              <a:buNone/>
            </a:pPr>
            <a:r>
              <a:rPr lang="en-US" altLang="zh-CN" dirty="0"/>
              <a:t>	</a:t>
            </a:r>
            <a:r>
              <a:rPr lang="zh-CN" altLang="en-US" sz="1600" dirty="0"/>
              <a:t>一般情况下使用的都是自动存储类别</a:t>
            </a:r>
            <a:endParaRPr lang="en-US" altLang="zh-CN" sz="1600" dirty="0"/>
          </a:p>
          <a:p>
            <a:pPr marL="0" indent="0">
              <a:buNone/>
            </a:pPr>
            <a:r>
              <a:rPr lang="en-US" altLang="zh-CN" sz="1600" dirty="0"/>
              <a:t>	</a:t>
            </a:r>
            <a:r>
              <a:rPr lang="zh-CN" altLang="en-US" sz="1600" dirty="0"/>
              <a:t>不能滥用外部存储类别，容易被不同的函数访问并修改，存在不安全因素</a:t>
            </a:r>
            <a:r>
              <a:rPr lang="en-US" altLang="zh-CN" sz="1600" dirty="0"/>
              <a:t>	</a:t>
            </a:r>
          </a:p>
          <a:p>
            <a:pPr marL="0" indent="0">
              <a:buNone/>
            </a:pPr>
            <a:r>
              <a:rPr lang="en-US" altLang="zh-CN" dirty="0"/>
              <a:t>	</a:t>
            </a:r>
            <a:r>
              <a:rPr lang="en-US" altLang="zh-CN" sz="1600" dirty="0"/>
              <a:t>const</a:t>
            </a:r>
            <a:r>
              <a:rPr lang="zh-CN" altLang="en-US" sz="1600" dirty="0"/>
              <a:t>数据，初始化后就不会被修改</a:t>
            </a:r>
            <a:endParaRPr lang="en-US" altLang="zh-CN" sz="1600" dirty="0"/>
          </a:p>
          <a:p>
            <a:pPr marL="400050" lvl="1" indent="0">
              <a:buNone/>
            </a:pPr>
            <a:r>
              <a:rPr lang="zh-CN" altLang="en-US" sz="1600" dirty="0"/>
              <a:t>保护性程序设计的黄金法则：“按需知道”原则</a:t>
            </a:r>
            <a:endParaRPr lang="en-US" altLang="zh-CN" sz="1600" dirty="0"/>
          </a:p>
          <a:p>
            <a:pPr marL="1085850" lvl="2" indent="-285750">
              <a:buFont typeface="Wingdings" panose="05000000000000000000" pitchFamily="2" charset="2"/>
              <a:buChar char="Ø"/>
            </a:pPr>
            <a:r>
              <a:rPr lang="zh-CN" altLang="en-US" sz="1400" dirty="0"/>
              <a:t>尽量在函数内部解决函数的任务，只共享确实需要共享的变量</a:t>
            </a:r>
            <a:endParaRPr lang="en-US" altLang="zh-CN" sz="1400" dirty="0"/>
          </a:p>
          <a:p>
            <a:pPr marL="1085850" lvl="2" indent="-285750">
              <a:buFont typeface="Wingdings" panose="05000000000000000000" pitchFamily="2" charset="2"/>
              <a:buChar char="Ø"/>
            </a:pPr>
            <a:r>
              <a:rPr lang="zh-CN" altLang="en-US" sz="1400" dirty="0"/>
              <a:t>除自动存储类，其他存储类也很有用</a:t>
            </a:r>
            <a:endParaRPr lang="en-US" altLang="zh-CN" sz="1400" dirty="0"/>
          </a:p>
          <a:p>
            <a:pPr marL="1085850" lvl="2" indent="-285750">
              <a:buFont typeface="Wingdings" panose="05000000000000000000" pitchFamily="2" charset="2"/>
              <a:buChar char="Ø"/>
            </a:pPr>
            <a:r>
              <a:rPr lang="zh-CN" altLang="en-US" sz="1400" dirty="0"/>
              <a:t>使用其他类别前，考虑一下是否有必要这么做</a:t>
            </a:r>
            <a:endParaRPr lang="en-US" altLang="zh-CN" sz="1400" dirty="0"/>
          </a:p>
          <a:p>
            <a:pPr marL="1085850" lvl="2" indent="-285750">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208469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12.2 </a:t>
            </a:r>
            <a:r>
              <a:rPr lang="zh-CN" altLang="en-US" sz="2400" dirty="0"/>
              <a:t>随机数函数和静态变量</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85000" lnSpcReduction="20000"/>
          </a:bodyPr>
          <a:lstStyle/>
          <a:p>
            <a:pPr marL="0" indent="0">
              <a:buNone/>
            </a:pPr>
            <a:r>
              <a:rPr lang="zh-CN" altLang="en-US" sz="1800" dirty="0"/>
              <a:t>内部链接的静态变量的函数：随机数函数（</a:t>
            </a:r>
            <a:r>
              <a:rPr lang="en-US" altLang="zh-CN" sz="1800" dirty="0"/>
              <a:t>rand()</a:t>
            </a:r>
            <a:r>
              <a:rPr lang="zh-CN" altLang="en-US" sz="1800" dirty="0"/>
              <a:t>）</a:t>
            </a:r>
            <a:endParaRPr lang="en-US" altLang="zh-CN" sz="1800" dirty="0"/>
          </a:p>
          <a:p>
            <a:pPr marL="685800" lvl="1">
              <a:buFont typeface="Wingdings" panose="05000000000000000000" pitchFamily="2" charset="2"/>
              <a:buChar char="Ø"/>
            </a:pPr>
            <a:r>
              <a:rPr lang="en-US" altLang="zh-CN" sz="1600" dirty="0"/>
              <a:t>ANSI C</a:t>
            </a:r>
            <a:r>
              <a:rPr lang="zh-CN" altLang="en-US" sz="1600" dirty="0"/>
              <a:t>提供了</a:t>
            </a:r>
            <a:r>
              <a:rPr lang="en-US" altLang="zh-CN" sz="1600" dirty="0"/>
              <a:t>rand()</a:t>
            </a:r>
            <a:r>
              <a:rPr lang="zh-CN" altLang="en-US" sz="1600" dirty="0"/>
              <a:t>函数生成随机数，是“伪随机数生成器”，可预测生产的随机数序列</a:t>
            </a:r>
            <a:endParaRPr lang="en-US" altLang="zh-CN" sz="1600" dirty="0"/>
          </a:p>
          <a:p>
            <a:pPr marL="685800" lvl="1">
              <a:buFont typeface="Wingdings" panose="05000000000000000000" pitchFamily="2" charset="2"/>
              <a:buChar char="Ø"/>
            </a:pPr>
            <a:r>
              <a:rPr lang="en-US" altLang="zh-CN" sz="1600" dirty="0"/>
              <a:t>ANSI C</a:t>
            </a:r>
            <a:r>
              <a:rPr lang="zh-CN" altLang="en-US" sz="1600" dirty="0"/>
              <a:t>还提供了一个可移植的标准算法，可在不同系统中生产相同的随机数</a:t>
            </a:r>
            <a:r>
              <a:rPr lang="en-US" altLang="zh-CN" sz="1600" dirty="0"/>
              <a:t>,</a:t>
            </a:r>
            <a:r>
              <a:rPr lang="en-US" altLang="zh-CN" sz="1600" dirty="0" err="1"/>
              <a:t>srand</a:t>
            </a:r>
            <a:r>
              <a:rPr lang="en-US" altLang="zh-CN" sz="1600" dirty="0"/>
              <a:t>()</a:t>
            </a:r>
            <a:r>
              <a:rPr lang="zh-CN" altLang="en-US" sz="1600" dirty="0"/>
              <a:t>和</a:t>
            </a:r>
            <a:r>
              <a:rPr lang="en-US" altLang="zh-CN" sz="1600" dirty="0"/>
              <a:t>rand()</a:t>
            </a:r>
            <a:r>
              <a:rPr lang="zh-CN" altLang="en-US" sz="1600" dirty="0"/>
              <a:t>在</a:t>
            </a:r>
            <a:r>
              <a:rPr lang="en-US" altLang="zh-CN" sz="1600" dirty="0" err="1"/>
              <a:t>stdlib.h</a:t>
            </a:r>
            <a:r>
              <a:rPr lang="zh-CN" altLang="en-US" sz="1600" dirty="0"/>
              <a:t>中</a:t>
            </a:r>
            <a:endParaRPr lang="en-US" altLang="zh-CN" sz="1600" dirty="0"/>
          </a:p>
          <a:p>
            <a:pPr marL="857250" lvl="2" indent="0">
              <a:buNone/>
            </a:pPr>
            <a:r>
              <a:rPr lang="en-US" altLang="zh-CN" sz="1200" dirty="0"/>
              <a:t>/*ANSI</a:t>
            </a:r>
            <a:r>
              <a:rPr lang="zh-CN" altLang="en-US" sz="1200" dirty="0"/>
              <a:t> </a:t>
            </a:r>
            <a:r>
              <a:rPr lang="en-US" altLang="zh-CN" sz="1200" dirty="0"/>
              <a:t>C</a:t>
            </a:r>
            <a:r>
              <a:rPr lang="zh-CN" altLang="en-US" sz="1200" dirty="0"/>
              <a:t>可移植算法</a:t>
            </a:r>
            <a:r>
              <a:rPr lang="en-US" altLang="zh-CN" sz="1200" dirty="0"/>
              <a:t>*/</a:t>
            </a:r>
          </a:p>
          <a:p>
            <a:pPr marL="857250" lvl="2" indent="0">
              <a:buNone/>
            </a:pPr>
            <a:r>
              <a:rPr lang="en-US" altLang="zh-CN" sz="1400" dirty="0"/>
              <a:t>static unsigned long int next = 1;		//</a:t>
            </a:r>
            <a:r>
              <a:rPr lang="zh-CN" altLang="en-US" sz="1400" dirty="0"/>
              <a:t>随机种子</a:t>
            </a:r>
            <a:endParaRPr lang="en-US" altLang="zh-CN" sz="1400" dirty="0"/>
          </a:p>
          <a:p>
            <a:pPr marL="857250" lvl="2" indent="0">
              <a:buNone/>
            </a:pPr>
            <a:r>
              <a:rPr lang="en-US" altLang="zh-CN" sz="1400" dirty="0"/>
              <a:t>unsigned int rand0(void){</a:t>
            </a:r>
          </a:p>
          <a:p>
            <a:pPr marL="857250" lvl="2" indent="0">
              <a:buNone/>
            </a:pPr>
            <a:r>
              <a:rPr lang="en-US" altLang="zh-CN" sz="1400" dirty="0"/>
              <a:t>		/*</a:t>
            </a:r>
            <a:r>
              <a:rPr lang="zh-CN" altLang="en-US" sz="1400" dirty="0"/>
              <a:t>生成伪随机数的魔术公式</a:t>
            </a:r>
            <a:r>
              <a:rPr lang="en-US" altLang="zh-CN" sz="1400" dirty="0"/>
              <a:t>*/</a:t>
            </a:r>
          </a:p>
          <a:p>
            <a:pPr marL="857250" lvl="2" indent="0">
              <a:buNone/>
            </a:pPr>
            <a:r>
              <a:rPr lang="en-US" altLang="zh-CN" sz="1400" dirty="0"/>
              <a:t>		next = next *1103515245 +12345;</a:t>
            </a:r>
          </a:p>
          <a:p>
            <a:pPr marL="857250" lvl="2" indent="0">
              <a:buNone/>
            </a:pPr>
            <a:r>
              <a:rPr lang="en-US" altLang="zh-CN" sz="1400" dirty="0"/>
              <a:t>		return (unsigned int)(next/65536)%32768;</a:t>
            </a:r>
          </a:p>
          <a:p>
            <a:pPr marL="857250" lvl="2" indent="0">
              <a:buNone/>
            </a:pPr>
            <a:r>
              <a:rPr lang="en-US" altLang="zh-CN" sz="1400" dirty="0"/>
              <a:t>}</a:t>
            </a:r>
          </a:p>
          <a:p>
            <a:pPr marL="857250" lvl="2" indent="0">
              <a:buNone/>
            </a:pPr>
            <a:r>
              <a:rPr lang="en-US" altLang="zh-CN" sz="1400" dirty="0"/>
              <a:t>void srand1(unsigned</a:t>
            </a:r>
            <a:r>
              <a:rPr lang="zh-CN" altLang="en-US" sz="1400" dirty="0"/>
              <a:t> </a:t>
            </a:r>
            <a:r>
              <a:rPr lang="en-US" altLang="zh-CN" sz="1400" dirty="0"/>
              <a:t>int</a:t>
            </a:r>
            <a:r>
              <a:rPr lang="zh-CN" altLang="en-US" sz="1400" dirty="0"/>
              <a:t> </a:t>
            </a:r>
            <a:r>
              <a:rPr lang="en-US" altLang="zh-CN" sz="1400" dirty="0"/>
              <a:t>seed){</a:t>
            </a:r>
          </a:p>
          <a:p>
            <a:pPr marL="857250" lvl="2" indent="0">
              <a:buNone/>
            </a:pPr>
            <a:r>
              <a:rPr lang="en-US" altLang="zh-CN" sz="1400" dirty="0"/>
              <a:t>		next  - seed;</a:t>
            </a:r>
          </a:p>
          <a:p>
            <a:pPr marL="857250" lvl="2" indent="0">
              <a:buNone/>
            </a:pPr>
            <a:r>
              <a:rPr lang="en-US" altLang="zh-CN" sz="1400" dirty="0"/>
              <a:t>}</a:t>
            </a:r>
          </a:p>
          <a:p>
            <a:pPr lvl="1">
              <a:buFont typeface="Wingdings" panose="05000000000000000000" pitchFamily="2" charset="2"/>
              <a:buChar char="Ø"/>
            </a:pPr>
            <a:r>
              <a:rPr lang="zh-CN" altLang="en-US" sz="1600" dirty="0"/>
              <a:t>此算法每次运行种子都是</a:t>
            </a:r>
            <a:r>
              <a:rPr lang="en-US" altLang="zh-CN" sz="1600" dirty="0"/>
              <a:t>1</a:t>
            </a:r>
            <a:r>
              <a:rPr lang="zh-CN" altLang="en-US" sz="1600" dirty="0"/>
              <a:t>开始，所以每次重新运行生产的随机数是相同的，所以需要在该文件中引入另一个函数去改变种子的值</a:t>
            </a:r>
            <a:endParaRPr lang="en-US" altLang="zh-CN" sz="1600" dirty="0"/>
          </a:p>
          <a:p>
            <a:pPr lvl="1">
              <a:buFont typeface="Wingdings" panose="05000000000000000000" pitchFamily="2" charset="2"/>
              <a:buChar char="Ø"/>
            </a:pPr>
            <a:r>
              <a:rPr lang="zh-CN" altLang="en-US" sz="1600" dirty="0"/>
              <a:t>人都有习惯问题，所以手动赋值种子也不是随机的，</a:t>
            </a:r>
            <a:r>
              <a:rPr lang="en-US" altLang="zh-CN" sz="1600" dirty="0"/>
              <a:t>C</a:t>
            </a:r>
            <a:r>
              <a:rPr lang="zh-CN" altLang="en-US" sz="1600" dirty="0"/>
              <a:t>可以访问一些可变的量（时钟系统），可以用这些值初始化种子</a:t>
            </a:r>
            <a:endParaRPr lang="en-US" altLang="zh-CN" sz="1600" dirty="0"/>
          </a:p>
          <a:p>
            <a:pPr lvl="1">
              <a:buFont typeface="Wingdings" panose="05000000000000000000" pitchFamily="2" charset="2"/>
              <a:buChar char="Ø"/>
            </a:pPr>
            <a:r>
              <a:rPr lang="en-US" altLang="zh-CN" sz="1600" dirty="0"/>
              <a:t>ANSI C</a:t>
            </a:r>
            <a:r>
              <a:rPr lang="zh-CN" altLang="en-US" sz="1600" dirty="0"/>
              <a:t>中</a:t>
            </a:r>
            <a:r>
              <a:rPr lang="en-US" altLang="zh-CN" sz="1600" dirty="0" err="1"/>
              <a:t>time_t</a:t>
            </a:r>
            <a:r>
              <a:rPr lang="en-US" altLang="zh-CN" sz="1600" dirty="0"/>
              <a:t> time(</a:t>
            </a:r>
            <a:r>
              <a:rPr lang="en-US" altLang="zh-CN" sz="1600" dirty="0" err="1"/>
              <a:t>time_t</a:t>
            </a:r>
            <a:r>
              <a:rPr lang="en-US" altLang="zh-CN" sz="1600" dirty="0"/>
              <a:t> *)</a:t>
            </a:r>
            <a:r>
              <a:rPr lang="zh-CN" altLang="en-US" sz="1600" dirty="0"/>
              <a:t>函数</a:t>
            </a:r>
            <a:r>
              <a:rPr lang="en-US" altLang="zh-CN" sz="1600" dirty="0"/>
              <a:t>,</a:t>
            </a:r>
            <a:r>
              <a:rPr lang="en-US" altLang="zh-CN" sz="1600" dirty="0" err="1"/>
              <a:t>time_t</a:t>
            </a:r>
            <a:r>
              <a:rPr lang="zh-CN" altLang="en-US" sz="1600" dirty="0"/>
              <a:t>具体类型跟系统有关，</a:t>
            </a:r>
            <a:r>
              <a:rPr lang="en-US" altLang="zh-CN" sz="1600" dirty="0"/>
              <a:t>time()</a:t>
            </a:r>
            <a:r>
              <a:rPr lang="zh-CN" altLang="en-US" sz="1600" dirty="0"/>
              <a:t>在</a:t>
            </a:r>
            <a:r>
              <a:rPr lang="en-US" altLang="zh-CN" sz="1600" dirty="0" err="1"/>
              <a:t>time.h</a:t>
            </a:r>
            <a:r>
              <a:rPr lang="zh-CN" altLang="en-US" sz="1600"/>
              <a:t>中</a:t>
            </a:r>
            <a:endParaRPr lang="en-US" altLang="zh-CN" sz="1600" dirty="0"/>
          </a:p>
          <a:p>
            <a:pPr lvl="1">
              <a:buFont typeface="Wingdings" panose="05000000000000000000" pitchFamily="2" charset="2"/>
              <a:buChar char="Ø"/>
            </a:pPr>
            <a:r>
              <a:rPr lang="en-US" altLang="zh-CN" sz="1600" dirty="0"/>
              <a:t>srand1((unsigned int)time(0)) </a:t>
            </a:r>
          </a:p>
        </p:txBody>
      </p:sp>
    </p:spTree>
    <p:extLst>
      <p:ext uri="{BB962C8B-B14F-4D97-AF65-F5344CB8AC3E}">
        <p14:creationId xmlns:p14="http://schemas.microsoft.com/office/powerpoint/2010/main" val="106787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12.3 </a:t>
            </a:r>
            <a:r>
              <a:rPr lang="zh-CN" altLang="en-US" sz="2400" dirty="0"/>
              <a:t>掷骰子</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zh-CN" altLang="en-US" sz="1600" dirty="0"/>
              <a:t>只有</a:t>
            </a:r>
            <a:r>
              <a:rPr lang="en-US" altLang="zh-CN" sz="1600" dirty="0"/>
              <a:t>5</a:t>
            </a:r>
            <a:r>
              <a:rPr lang="zh-CN" altLang="en-US" sz="1600" dirty="0"/>
              <a:t>种正面体</a:t>
            </a:r>
            <a:r>
              <a:rPr lang="en-US" altLang="zh-CN" sz="1600" dirty="0"/>
              <a:t>:4</a:t>
            </a:r>
            <a:r>
              <a:rPr lang="zh-CN" altLang="en-US" sz="1600" dirty="0"/>
              <a:t>、</a:t>
            </a:r>
            <a:r>
              <a:rPr lang="en-US" altLang="zh-CN" sz="1600" dirty="0"/>
              <a:t>6</a:t>
            </a:r>
            <a:r>
              <a:rPr lang="zh-CN" altLang="en-US" sz="1600" dirty="0"/>
              <a:t>、</a:t>
            </a:r>
            <a:r>
              <a:rPr lang="en-US" altLang="zh-CN" sz="1600" dirty="0"/>
              <a:t>8</a:t>
            </a:r>
            <a:r>
              <a:rPr lang="zh-CN" altLang="en-US" sz="1600" dirty="0"/>
              <a:t>、</a:t>
            </a:r>
            <a:r>
              <a:rPr lang="en-US" altLang="zh-CN" sz="1600" dirty="0"/>
              <a:t>12</a:t>
            </a:r>
            <a:r>
              <a:rPr lang="zh-CN" altLang="en-US" sz="1600" dirty="0"/>
              <a:t>、</a:t>
            </a:r>
            <a:r>
              <a:rPr lang="en-US" altLang="zh-CN" sz="1600" dirty="0"/>
              <a:t>20</a:t>
            </a:r>
          </a:p>
          <a:p>
            <a:pPr marL="0" indent="0">
              <a:buNone/>
            </a:pPr>
            <a:r>
              <a:rPr lang="en-US" altLang="zh-CN" sz="1600" dirty="0"/>
              <a:t>rand()</a:t>
            </a:r>
            <a:r>
              <a:rPr lang="zh-CN" altLang="en-US" sz="1600" dirty="0"/>
              <a:t>生成的随机数在</a:t>
            </a:r>
            <a:r>
              <a:rPr lang="en-US" altLang="zh-CN" sz="1600" dirty="0"/>
              <a:t>0-RAND_MAX</a:t>
            </a:r>
            <a:r>
              <a:rPr lang="zh-CN" altLang="en-US" sz="1600" dirty="0"/>
              <a:t>之间</a:t>
            </a:r>
            <a:endParaRPr lang="en-US" altLang="zh-CN" sz="1600" dirty="0"/>
          </a:p>
          <a:p>
            <a:pPr marL="0" indent="0">
              <a:buNone/>
            </a:pPr>
            <a:r>
              <a:rPr lang="zh-CN" altLang="en-US" sz="1600" dirty="0"/>
              <a:t>假设一个骰子，我们要设计一个函数，调用它就会相当于掷了一次骰子</a:t>
            </a:r>
            <a:endParaRPr lang="en-US" altLang="zh-CN" sz="1600" dirty="0"/>
          </a:p>
          <a:p>
            <a:pPr>
              <a:buFont typeface="Wingdings" panose="05000000000000000000" pitchFamily="2" charset="2"/>
              <a:buChar char="Ø"/>
            </a:pPr>
            <a:r>
              <a:rPr lang="zh-CN" altLang="en-US" sz="1600" dirty="0"/>
              <a:t>随机数求模</a:t>
            </a:r>
            <a:r>
              <a:rPr lang="en-US" altLang="zh-CN" sz="1600" dirty="0"/>
              <a:t>6</a:t>
            </a:r>
            <a:r>
              <a:rPr lang="zh-CN" altLang="en-US" sz="1600" dirty="0"/>
              <a:t>，得到</a:t>
            </a:r>
            <a:r>
              <a:rPr lang="en-US" altLang="zh-CN" sz="1600" dirty="0"/>
              <a:t>0-5</a:t>
            </a:r>
            <a:r>
              <a:rPr lang="zh-CN" altLang="en-US" sz="1600" dirty="0"/>
              <a:t>之间的随机数</a:t>
            </a:r>
            <a:endParaRPr lang="en-US" altLang="zh-CN" sz="1600" dirty="0"/>
          </a:p>
        </p:txBody>
      </p:sp>
    </p:spTree>
    <p:extLst>
      <p:ext uri="{BB962C8B-B14F-4D97-AF65-F5344CB8AC3E}">
        <p14:creationId xmlns:p14="http://schemas.microsoft.com/office/powerpoint/2010/main" val="409487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12.4 </a:t>
            </a:r>
            <a:r>
              <a:rPr lang="zh-CN" altLang="en-US" sz="2400" dirty="0"/>
              <a:t>分配内存：</a:t>
            </a:r>
            <a:r>
              <a:rPr lang="en-US" altLang="zh-CN" sz="2400" dirty="0"/>
              <a:t>malloc()</a:t>
            </a:r>
            <a:r>
              <a:rPr lang="zh-CN" altLang="en-US" sz="2400" dirty="0"/>
              <a:t>和</a:t>
            </a:r>
            <a:r>
              <a:rPr lang="en-US" altLang="zh-CN" sz="2400" dirty="0"/>
              <a:t>free()</a:t>
            </a:r>
            <a:endParaRPr lang="zh-CN" altLang="en-US" sz="2400" dirty="0"/>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zh-CN" altLang="en-US" sz="1600" dirty="0"/>
              <a:t>确定什么存储类，就制定好内存管理规则，将获得对应的作用域和存储期</a:t>
            </a:r>
            <a:endParaRPr lang="en-US" altLang="zh-CN" sz="1600" dirty="0"/>
          </a:p>
          <a:p>
            <a:pPr marL="685800" lvl="1">
              <a:buFont typeface="Wingdings" panose="05000000000000000000" pitchFamily="2" charset="2"/>
              <a:buChar char="Ø"/>
            </a:pPr>
            <a:r>
              <a:rPr lang="zh-CN" altLang="en-US" sz="1400" dirty="0"/>
              <a:t>静态数据在程序载入内存时分配空间，自动数据在程序执行块时分配，并且在离开块时销毁</a:t>
            </a:r>
            <a:endParaRPr lang="en-US" altLang="zh-CN" sz="1400" dirty="0"/>
          </a:p>
          <a:p>
            <a:pPr marL="0" indent="0">
              <a:buNone/>
            </a:pPr>
            <a:r>
              <a:rPr lang="zh-CN" altLang="en-US" sz="1600" dirty="0"/>
              <a:t>然而，还有更灵活的方式，即库函数分配和管理内存</a:t>
            </a:r>
            <a:endParaRPr lang="en-US" altLang="zh-CN" sz="1600" dirty="0"/>
          </a:p>
          <a:p>
            <a:pPr marL="685800" lvl="1">
              <a:buFont typeface="Wingdings" panose="05000000000000000000" pitchFamily="2" charset="2"/>
              <a:buChar char="Ø"/>
            </a:pPr>
            <a:r>
              <a:rPr lang="en-US" altLang="zh-CN" sz="1400" dirty="0"/>
              <a:t>C</a:t>
            </a:r>
            <a:r>
              <a:rPr lang="zh-CN" altLang="en-US" sz="1400" dirty="0"/>
              <a:t>能在程序运行时分配更多的内存，主要工具是</a:t>
            </a:r>
            <a:r>
              <a:rPr lang="en-US" altLang="zh-CN" sz="1400" dirty="0"/>
              <a:t>malloc()</a:t>
            </a:r>
            <a:r>
              <a:rPr lang="zh-CN" altLang="en-US" sz="1400" dirty="0"/>
              <a:t>函数</a:t>
            </a:r>
            <a:endParaRPr lang="en-US" altLang="zh-CN" sz="1400" dirty="0"/>
          </a:p>
          <a:p>
            <a:pPr marL="685800" lvl="1">
              <a:buFont typeface="Wingdings" panose="05000000000000000000" pitchFamily="2" charset="2"/>
              <a:buChar char="Ø"/>
            </a:pPr>
            <a:r>
              <a:rPr lang="en-US" altLang="zh-CN" sz="1400" dirty="0"/>
              <a:t>malloc()</a:t>
            </a:r>
            <a:r>
              <a:rPr lang="zh-CN" altLang="en-US" sz="1400" dirty="0"/>
              <a:t>拥有一个参数：所需的内存字节数</a:t>
            </a:r>
            <a:endParaRPr lang="en-US" altLang="zh-CN" sz="1400" dirty="0"/>
          </a:p>
          <a:p>
            <a:pPr marL="685800" lvl="1">
              <a:buFont typeface="Wingdings" panose="05000000000000000000" pitchFamily="2" charset="2"/>
              <a:buChar char="Ø"/>
            </a:pPr>
            <a:r>
              <a:rPr lang="en-US" altLang="zh-CN" sz="1400" dirty="0"/>
              <a:t>malloc()</a:t>
            </a:r>
            <a:r>
              <a:rPr lang="zh-CN" altLang="en-US" sz="1400" dirty="0"/>
              <a:t>分配内存，不给赋名：</a:t>
            </a:r>
            <a:r>
              <a:rPr lang="en-US" altLang="zh-CN" sz="1400" dirty="0"/>
              <a:t>malloc()</a:t>
            </a:r>
            <a:r>
              <a:rPr lang="zh-CN" altLang="en-US" sz="1400" dirty="0"/>
              <a:t>会找到合适的空闲内存块，这样的内存是匿名的</a:t>
            </a:r>
            <a:endParaRPr lang="en-US" altLang="zh-CN" sz="1400" dirty="0"/>
          </a:p>
          <a:p>
            <a:pPr marL="685800" lvl="1">
              <a:buFont typeface="Wingdings" panose="05000000000000000000" pitchFamily="2" charset="2"/>
              <a:buChar char="Ø"/>
            </a:pPr>
            <a:r>
              <a:rPr lang="en-US" altLang="zh-CN" sz="1400" dirty="0"/>
              <a:t>malloc()</a:t>
            </a:r>
            <a:r>
              <a:rPr lang="zh-CN" altLang="en-US" sz="1400" dirty="0"/>
              <a:t>虽然不会赋名，但是会返回动态分配内存块的首地址：</a:t>
            </a:r>
            <a:r>
              <a:rPr lang="en-US" altLang="zh-CN" sz="1400" dirty="0"/>
              <a:t>malloc()</a:t>
            </a:r>
            <a:r>
              <a:rPr lang="zh-CN" altLang="en-US" sz="1400" dirty="0"/>
              <a:t>返回首地址，可以赋值给指针变量访问</a:t>
            </a:r>
            <a:endParaRPr lang="en-US" altLang="zh-CN" sz="1400" dirty="0"/>
          </a:p>
          <a:p>
            <a:pPr marL="685800" lvl="1">
              <a:buFont typeface="Wingdings" panose="05000000000000000000" pitchFamily="2" charset="2"/>
              <a:buChar char="Ø"/>
            </a:pPr>
            <a:r>
              <a:rPr lang="en-US" altLang="zh-CN" sz="1400" dirty="0"/>
              <a:t>malloc()</a:t>
            </a:r>
            <a:r>
              <a:rPr lang="zh-CN" altLang="en-US" sz="1400" dirty="0"/>
              <a:t>的返回类型通常定义为指向</a:t>
            </a:r>
            <a:r>
              <a:rPr lang="en-US" altLang="zh-CN" sz="1400" dirty="0"/>
              <a:t>char</a:t>
            </a:r>
            <a:r>
              <a:rPr lang="zh-CN" altLang="en-US" sz="1400" dirty="0"/>
              <a:t>的指针</a:t>
            </a:r>
            <a:endParaRPr lang="en-US" altLang="zh-CN" sz="1400" dirty="0"/>
          </a:p>
          <a:p>
            <a:pPr marL="685800" lvl="1">
              <a:buFont typeface="Wingdings" panose="05000000000000000000" pitchFamily="2" charset="2"/>
              <a:buChar char="Ø"/>
            </a:pPr>
            <a:r>
              <a:rPr lang="en-US" altLang="zh-CN" sz="1400" dirty="0"/>
              <a:t>ASCI C</a:t>
            </a:r>
            <a:r>
              <a:rPr lang="zh-CN" altLang="en-US" sz="1400" dirty="0"/>
              <a:t>标准后，</a:t>
            </a:r>
            <a:r>
              <a:rPr lang="en-US" altLang="zh-CN" sz="1400" dirty="0"/>
              <a:t>C</a:t>
            </a:r>
            <a:r>
              <a:rPr lang="zh-CN" altLang="en-US" sz="1400" dirty="0"/>
              <a:t>使用了一个新类型：指向</a:t>
            </a:r>
            <a:r>
              <a:rPr lang="en-US" altLang="zh-CN" sz="1400" dirty="0"/>
              <a:t>void</a:t>
            </a:r>
            <a:r>
              <a:rPr lang="zh-CN" altLang="en-US" sz="1400" dirty="0"/>
              <a:t>的指针：通用指针</a:t>
            </a:r>
            <a:endParaRPr lang="en-US" altLang="zh-CN" sz="1400" dirty="0"/>
          </a:p>
          <a:p>
            <a:pPr marL="685800" lvl="1">
              <a:buFont typeface="Wingdings" panose="05000000000000000000" pitchFamily="2" charset="2"/>
              <a:buChar char="Ø"/>
            </a:pPr>
            <a:r>
              <a:rPr lang="en-US" altLang="zh-CN" sz="1400" dirty="0"/>
              <a:t>malloc()</a:t>
            </a:r>
            <a:r>
              <a:rPr lang="zh-CN" altLang="en-US" sz="1400" dirty="0"/>
              <a:t>函数可用于返回指向数组的指针，指向结构的指针，所以该函数的返回值会被强制转换为匹配的类型，在</a:t>
            </a:r>
            <a:r>
              <a:rPr lang="en-US" altLang="zh-CN" sz="1400" dirty="0"/>
              <a:t>ASCI C</a:t>
            </a:r>
            <a:r>
              <a:rPr lang="zh-CN" altLang="en-US" sz="1400" dirty="0"/>
              <a:t>中，应坚持使用强制类型转换，提高代码可读性</a:t>
            </a:r>
            <a:endParaRPr lang="en-US" altLang="zh-CN" sz="1400" dirty="0"/>
          </a:p>
          <a:p>
            <a:pPr marL="685800" lvl="1">
              <a:buFont typeface="Wingdings" panose="05000000000000000000" pitchFamily="2" charset="2"/>
              <a:buChar char="Ø"/>
            </a:pPr>
            <a:r>
              <a:rPr lang="zh-CN" altLang="en-US" sz="1400" dirty="0"/>
              <a:t>把指向</a:t>
            </a:r>
            <a:r>
              <a:rPr lang="en-US" altLang="zh-CN" sz="1400" dirty="0"/>
              <a:t>void</a:t>
            </a:r>
            <a:r>
              <a:rPr lang="zh-CN" altLang="en-US" sz="1400" dirty="0"/>
              <a:t>的指针赋值给任意类型的指针完全不用考虑类型匹配</a:t>
            </a:r>
            <a:endParaRPr lang="en-US" altLang="zh-CN" sz="1400" dirty="0"/>
          </a:p>
          <a:p>
            <a:pPr marL="685800" lvl="1">
              <a:buFont typeface="Wingdings" panose="05000000000000000000" pitchFamily="2" charset="2"/>
              <a:buChar char="Ø"/>
            </a:pPr>
            <a:r>
              <a:rPr lang="zh-CN" altLang="en-US" sz="1400" dirty="0"/>
              <a:t>如果</a:t>
            </a:r>
            <a:r>
              <a:rPr lang="en-US" altLang="zh-CN" sz="1400" dirty="0"/>
              <a:t>malloc()</a:t>
            </a:r>
            <a:r>
              <a:rPr lang="zh-CN" altLang="en-US" sz="1400" dirty="0"/>
              <a:t>分配内存失败，返回空指针</a:t>
            </a:r>
            <a:endParaRPr lang="en-US" altLang="zh-CN" sz="1400" dirty="0"/>
          </a:p>
          <a:p>
            <a:pPr marL="685800" lvl="1">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84161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sz="1600" dirty="0"/>
              <a:t>malloc()</a:t>
            </a:r>
            <a:r>
              <a:rPr lang="zh-CN" altLang="en-US" sz="1600" dirty="0"/>
              <a:t>要与</a:t>
            </a:r>
            <a:r>
              <a:rPr lang="en-US" altLang="zh-CN" sz="1600" dirty="0"/>
              <a:t>free()</a:t>
            </a:r>
            <a:r>
              <a:rPr lang="zh-CN" altLang="en-US" sz="1600" dirty="0"/>
              <a:t>配套使用</a:t>
            </a:r>
            <a:endParaRPr lang="en-US" altLang="zh-CN" sz="1600" dirty="0"/>
          </a:p>
          <a:p>
            <a:pPr marL="685800" lvl="1">
              <a:buFont typeface="Wingdings" panose="05000000000000000000" pitchFamily="2" charset="2"/>
              <a:buChar char="Ø"/>
            </a:pPr>
            <a:r>
              <a:rPr lang="en-US" altLang="zh-CN" sz="1400" dirty="0"/>
              <a:t>free()</a:t>
            </a:r>
            <a:r>
              <a:rPr lang="zh-CN" altLang="en-US" sz="1400" dirty="0"/>
              <a:t>函数的参数是</a:t>
            </a:r>
            <a:r>
              <a:rPr lang="en-US" altLang="zh-CN" sz="1400" dirty="0"/>
              <a:t>malloc()</a:t>
            </a:r>
            <a:r>
              <a:rPr lang="zh-CN" altLang="en-US" sz="1400" dirty="0"/>
              <a:t>返回的地址，该函数释放之前</a:t>
            </a:r>
            <a:r>
              <a:rPr lang="en-US" altLang="zh-CN" sz="1400" dirty="0"/>
              <a:t>malloc</a:t>
            </a:r>
            <a:r>
              <a:rPr lang="zh-CN" altLang="en-US" sz="1400" dirty="0"/>
              <a:t>分配的内存</a:t>
            </a:r>
            <a:endParaRPr lang="en-US" altLang="zh-CN" sz="1400" dirty="0"/>
          </a:p>
          <a:p>
            <a:pPr marL="685800" lvl="1">
              <a:buFont typeface="Wingdings" panose="05000000000000000000" pitchFamily="2" charset="2"/>
              <a:buChar char="Ø"/>
            </a:pPr>
            <a:r>
              <a:rPr lang="zh-CN" altLang="en-US" sz="1400" dirty="0"/>
              <a:t>动态分配的内存存储期是</a:t>
            </a:r>
            <a:r>
              <a:rPr lang="en-US" altLang="zh-CN" sz="1400" dirty="0"/>
              <a:t>malloc()</a:t>
            </a:r>
            <a:r>
              <a:rPr lang="zh-CN" altLang="en-US" sz="1400" dirty="0"/>
              <a:t>分配内存到</a:t>
            </a:r>
            <a:r>
              <a:rPr lang="en-US" altLang="zh-CN" sz="1400" dirty="0"/>
              <a:t>free()</a:t>
            </a:r>
            <a:r>
              <a:rPr lang="zh-CN" altLang="en-US" sz="1400" dirty="0"/>
              <a:t>释放内存</a:t>
            </a:r>
            <a:endParaRPr lang="en-US" altLang="zh-CN" sz="1400" dirty="0"/>
          </a:p>
          <a:p>
            <a:pPr marL="685800" lvl="1">
              <a:buFont typeface="Wingdings" panose="05000000000000000000" pitchFamily="2" charset="2"/>
              <a:buChar char="Ø"/>
            </a:pPr>
            <a:r>
              <a:rPr lang="en-US" altLang="zh-CN" sz="1400" dirty="0"/>
              <a:t>free()</a:t>
            </a:r>
            <a:r>
              <a:rPr lang="zh-CN" altLang="en-US" sz="1400" dirty="0"/>
              <a:t>的参数是指针 ，指向由</a:t>
            </a:r>
            <a:r>
              <a:rPr lang="en-US" altLang="zh-CN" sz="1400" dirty="0"/>
              <a:t>malloc()</a:t>
            </a:r>
            <a:r>
              <a:rPr lang="zh-CN" altLang="en-US" sz="1400" dirty="0"/>
              <a:t>分配的一块内存</a:t>
            </a:r>
            <a:endParaRPr lang="en-US" altLang="zh-CN" sz="1400" dirty="0"/>
          </a:p>
          <a:p>
            <a:pPr marL="685800" lvl="1">
              <a:buFont typeface="Wingdings" panose="05000000000000000000" pitchFamily="2" charset="2"/>
              <a:buChar char="Ø"/>
            </a:pPr>
            <a:r>
              <a:rPr lang="zh-CN" altLang="en-US" sz="1400" dirty="0"/>
              <a:t>不能用</a:t>
            </a:r>
            <a:r>
              <a:rPr lang="en-US" altLang="zh-CN" sz="1400" dirty="0"/>
              <a:t>free()</a:t>
            </a:r>
            <a:r>
              <a:rPr lang="zh-CN" altLang="en-US" sz="1400" dirty="0"/>
              <a:t>释放通过其他方式分配的内存</a:t>
            </a:r>
            <a:endParaRPr lang="en-US" altLang="zh-CN" sz="1400" dirty="0"/>
          </a:p>
          <a:p>
            <a:pPr marL="685800" lvl="1">
              <a:buFont typeface="Wingdings" panose="05000000000000000000" pitchFamily="2" charset="2"/>
              <a:buChar char="Ø"/>
            </a:pPr>
            <a:r>
              <a:rPr lang="en-US" altLang="zh-CN" sz="1400" dirty="0"/>
              <a:t>malloc()</a:t>
            </a:r>
            <a:r>
              <a:rPr lang="zh-CN" altLang="en-US" sz="1400" dirty="0"/>
              <a:t>和</a:t>
            </a:r>
            <a:r>
              <a:rPr lang="en-US" altLang="zh-CN" sz="1400" dirty="0"/>
              <a:t>free()</a:t>
            </a:r>
            <a:r>
              <a:rPr lang="zh-CN" altLang="en-US" sz="1400" dirty="0"/>
              <a:t>的函数原型都在</a:t>
            </a:r>
            <a:r>
              <a:rPr lang="en-US" altLang="zh-CN" sz="1400" dirty="0" err="1"/>
              <a:t>stdlib.h</a:t>
            </a:r>
            <a:r>
              <a:rPr lang="zh-CN" altLang="en-US" sz="1400" dirty="0"/>
              <a:t>头文件中</a:t>
            </a:r>
            <a:endParaRPr lang="en-US" altLang="zh-CN" sz="1400" dirty="0"/>
          </a:p>
          <a:p>
            <a:pPr marL="685800" lvl="1">
              <a:buFont typeface="Wingdings" panose="05000000000000000000" pitchFamily="2" charset="2"/>
              <a:buChar char="Ø"/>
            </a:pPr>
            <a:r>
              <a:rPr lang="zh-CN" altLang="en-US" sz="1400" dirty="0"/>
              <a:t>指针指向一个由</a:t>
            </a:r>
            <a:r>
              <a:rPr lang="en-US" altLang="zh-CN" sz="1400" dirty="0"/>
              <a:t>malloc()</a:t>
            </a:r>
            <a:r>
              <a:rPr lang="zh-CN" altLang="en-US" sz="1400" dirty="0"/>
              <a:t>分配的动态内存时，通常可以把指针名视作数组名，可以通过下标法来访问</a:t>
            </a:r>
            <a:endParaRPr lang="en-US" altLang="zh-CN" sz="1400" dirty="0"/>
          </a:p>
          <a:p>
            <a:pPr marL="685800" lvl="1">
              <a:buFont typeface="Wingdings" panose="05000000000000000000" pitchFamily="2" charset="2"/>
              <a:buChar char="Ø"/>
            </a:pPr>
            <a:r>
              <a:rPr lang="en-US" altLang="zh-CN" sz="1400" dirty="0"/>
              <a:t>Malloc()</a:t>
            </a:r>
            <a:r>
              <a:rPr lang="zh-CN" altLang="en-US" sz="1400" dirty="0"/>
              <a:t>分配内存失败，可以通过</a:t>
            </a:r>
            <a:r>
              <a:rPr lang="en-US" altLang="zh-CN" sz="1400" dirty="0"/>
              <a:t>exit()</a:t>
            </a:r>
            <a:r>
              <a:rPr lang="zh-CN" altLang="en-US" sz="1400" dirty="0"/>
              <a:t>函数结束程序，</a:t>
            </a:r>
            <a:r>
              <a:rPr lang="en-US" altLang="zh-CN" sz="1400" dirty="0"/>
              <a:t>EXIT_SUCCESS(0)</a:t>
            </a:r>
            <a:r>
              <a:rPr lang="zh-CN" altLang="en-US" sz="1400" dirty="0"/>
              <a:t>表示普通的程序结束，</a:t>
            </a:r>
            <a:r>
              <a:rPr lang="en-US" altLang="zh-CN" sz="1400" dirty="0"/>
              <a:t>EXIT_FAILURE</a:t>
            </a:r>
            <a:r>
              <a:rPr lang="zh-CN" altLang="en-US" sz="1400" dirty="0"/>
              <a:t>表示程序异常中止，也定义在</a:t>
            </a:r>
            <a:r>
              <a:rPr lang="en-US" altLang="zh-CN" sz="1400" dirty="0" err="1"/>
              <a:t>stdlib.h</a:t>
            </a:r>
            <a:r>
              <a:rPr lang="zh-CN" altLang="en-US" sz="1400" dirty="0"/>
              <a:t>中</a:t>
            </a:r>
            <a:endParaRPr lang="en-US" altLang="zh-CN" sz="1400" dirty="0"/>
          </a:p>
          <a:p>
            <a:pPr marL="0" indent="0">
              <a:buNone/>
            </a:pPr>
            <a:r>
              <a:rPr lang="zh-CN" altLang="en-US" sz="1600" dirty="0"/>
              <a:t>三种创建数组的方法</a:t>
            </a:r>
            <a:endParaRPr lang="en-US" altLang="zh-CN" sz="1600" dirty="0"/>
          </a:p>
          <a:p>
            <a:pPr marL="685800" lvl="1">
              <a:buFont typeface="Wingdings" panose="05000000000000000000" pitchFamily="2" charset="2"/>
              <a:buChar char="Ø"/>
            </a:pPr>
            <a:r>
              <a:rPr lang="zh-CN" altLang="en-US" sz="1400" dirty="0"/>
              <a:t>声明数组时，用常量表达式表示数组的维度，用数组名访问数组元素，可以静态或自动内存创建数组</a:t>
            </a:r>
            <a:endParaRPr lang="en-US" altLang="zh-CN" sz="1400" dirty="0"/>
          </a:p>
          <a:p>
            <a:pPr marL="685800" lvl="1">
              <a:buFont typeface="Wingdings" panose="05000000000000000000" pitchFamily="2" charset="2"/>
              <a:buChar char="Ø"/>
            </a:pPr>
            <a:r>
              <a:rPr lang="en-US" altLang="zh-CN" sz="1400" dirty="0"/>
              <a:t>C99</a:t>
            </a:r>
            <a:r>
              <a:rPr lang="zh-CN" altLang="en-US" sz="1400" dirty="0"/>
              <a:t>后变长数组，用变量表达式表示数组的维度，用数组名访问数组元素，只能在自动内存中创建</a:t>
            </a:r>
            <a:endParaRPr lang="en-US" altLang="zh-CN" sz="1400" dirty="0"/>
          </a:p>
          <a:p>
            <a:pPr marL="685800" lvl="1">
              <a:buFont typeface="Wingdings" panose="05000000000000000000" pitchFamily="2" charset="2"/>
              <a:buChar char="Ø"/>
            </a:pPr>
            <a:r>
              <a:rPr lang="zh-CN" altLang="en-US" sz="1400" dirty="0"/>
              <a:t>声明一个指针，调度</a:t>
            </a:r>
            <a:r>
              <a:rPr lang="en-US" altLang="zh-CN" sz="1400" dirty="0"/>
              <a:t>malloc()</a:t>
            </a:r>
            <a:r>
              <a:rPr lang="zh-CN" altLang="en-US" sz="1400" dirty="0"/>
              <a:t>分配内存返回给指针，使用指针访问数组元素，指针可以是静态或自动的，</a:t>
            </a:r>
            <a:r>
              <a:rPr lang="en-US" altLang="zh-CN" sz="1400" dirty="0"/>
              <a:t>malloc</a:t>
            </a:r>
            <a:r>
              <a:rPr lang="zh-CN" altLang="en-US" sz="1400" dirty="0"/>
              <a:t>分配的内存是自动的</a:t>
            </a:r>
            <a:endParaRPr lang="en-US" altLang="zh-CN" sz="1400" dirty="0"/>
          </a:p>
          <a:p>
            <a:pPr marL="400050" lvl="1" indent="0">
              <a:buNone/>
            </a:pPr>
            <a:endParaRPr lang="en-US" altLang="zh-CN" sz="1400" dirty="0"/>
          </a:p>
        </p:txBody>
      </p:sp>
    </p:spTree>
    <p:extLst>
      <p:ext uri="{BB962C8B-B14F-4D97-AF65-F5344CB8AC3E}">
        <p14:creationId xmlns:p14="http://schemas.microsoft.com/office/powerpoint/2010/main" val="328468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dirty="0"/>
              <a:t>12.4.1 free()</a:t>
            </a:r>
            <a:r>
              <a:rPr lang="zh-CN" altLang="en-US" dirty="0"/>
              <a:t>的重要性</a:t>
            </a:r>
            <a:endParaRPr lang="en-US" altLang="zh-CN" dirty="0"/>
          </a:p>
          <a:p>
            <a:pPr marL="0" indent="0">
              <a:buNone/>
            </a:pPr>
            <a:r>
              <a:rPr lang="en-US" altLang="zh-CN" sz="1600" dirty="0"/>
              <a:t>	</a:t>
            </a:r>
            <a:r>
              <a:rPr lang="zh-CN" altLang="en-US" sz="1600" dirty="0"/>
              <a:t>静态内存的数量在编译时是固定的，在程序运行期间也不会改变，自动变量使用的内存数量在程序执行期间自动增加或减少；但动态分配的内存数量只会增加，除非用</a:t>
            </a:r>
            <a:r>
              <a:rPr lang="en-US" altLang="zh-CN" sz="1600" dirty="0"/>
              <a:t>free()</a:t>
            </a:r>
            <a:r>
              <a:rPr lang="zh-CN" altLang="en-US" sz="1600" dirty="0"/>
              <a:t>进行释放</a:t>
            </a:r>
            <a:endParaRPr lang="en-US" altLang="zh-CN" sz="1600" dirty="0"/>
          </a:p>
          <a:p>
            <a:pPr marL="0" indent="0">
              <a:buNone/>
            </a:pPr>
            <a:r>
              <a:rPr lang="en-US" altLang="zh-CN" sz="1600" dirty="0"/>
              <a:t>	</a:t>
            </a:r>
            <a:r>
              <a:rPr lang="zh-CN" altLang="en-US" sz="1600" dirty="0"/>
              <a:t>如果在一个函数中自动分配了</a:t>
            </a:r>
            <a:r>
              <a:rPr lang="en-US" altLang="zh-CN" sz="1600" dirty="0"/>
              <a:t>10000</a:t>
            </a:r>
            <a:r>
              <a:rPr lang="zh-CN" altLang="en-US" sz="1600" dirty="0"/>
              <a:t>个字节的内存，而没有在函数结束释放该内存，调用该函数</a:t>
            </a:r>
            <a:r>
              <a:rPr lang="en-US" altLang="zh-CN" sz="1600" dirty="0"/>
              <a:t>10000</a:t>
            </a:r>
            <a:r>
              <a:rPr lang="zh-CN" altLang="en-US" sz="1600" dirty="0"/>
              <a:t>次，则可能在循环没结束前耗尽了内存，这类问题叫内存泄漏</a:t>
            </a:r>
            <a:r>
              <a:rPr lang="en-US" altLang="zh-CN" sz="1600" dirty="0"/>
              <a:t>(memory leak)</a:t>
            </a:r>
          </a:p>
          <a:p>
            <a:pPr marL="0" indent="0">
              <a:buNone/>
            </a:pPr>
            <a:r>
              <a:rPr lang="en-US" altLang="zh-CN" dirty="0"/>
              <a:t>12.4.2 </a:t>
            </a:r>
            <a:r>
              <a:rPr lang="en-US" altLang="zh-CN" dirty="0" err="1"/>
              <a:t>calloc</a:t>
            </a:r>
            <a:r>
              <a:rPr lang="en-US" altLang="zh-CN" dirty="0"/>
              <a:t>()</a:t>
            </a:r>
            <a:r>
              <a:rPr lang="zh-CN" altLang="en-US" dirty="0"/>
              <a:t>函数</a:t>
            </a:r>
            <a:endParaRPr lang="en-US" altLang="zh-CN" dirty="0"/>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和</a:t>
            </a:r>
            <a:r>
              <a:rPr lang="en-US" altLang="zh-CN" sz="1600" dirty="0">
                <a:latin typeface="+mj-ea"/>
              </a:rPr>
              <a:t>malloc()</a:t>
            </a:r>
            <a:r>
              <a:rPr lang="zh-CN" altLang="en-US" sz="1600" dirty="0">
                <a:latin typeface="+mj-ea"/>
              </a:rPr>
              <a:t>类似，</a:t>
            </a:r>
            <a:r>
              <a:rPr lang="en-US" altLang="zh-CN" sz="1600" dirty="0">
                <a:latin typeface="+mj-ea"/>
              </a:rPr>
              <a:t>ASCI C</a:t>
            </a:r>
            <a:r>
              <a:rPr lang="zh-CN" altLang="en-US" sz="1600" dirty="0">
                <a:latin typeface="+mj-ea"/>
              </a:rPr>
              <a:t>前返回</a:t>
            </a:r>
            <a:r>
              <a:rPr lang="en-US" altLang="zh-CN" sz="1600" dirty="0">
                <a:latin typeface="+mj-ea"/>
              </a:rPr>
              <a:t>char*</a:t>
            </a:r>
            <a:r>
              <a:rPr lang="zh-CN" altLang="en-US" sz="1600" dirty="0">
                <a:latin typeface="+mj-ea"/>
              </a:rPr>
              <a:t>，</a:t>
            </a:r>
            <a:r>
              <a:rPr lang="en-US" altLang="zh-CN" sz="1600" dirty="0">
                <a:latin typeface="+mj-ea"/>
              </a:rPr>
              <a:t>ASCI C</a:t>
            </a:r>
            <a:r>
              <a:rPr lang="zh-CN" altLang="en-US" sz="1600" dirty="0">
                <a:latin typeface="+mj-ea"/>
              </a:rPr>
              <a:t>后返回</a:t>
            </a:r>
            <a:r>
              <a:rPr lang="en-US" altLang="zh-CN" sz="1600" dirty="0">
                <a:latin typeface="+mj-ea"/>
              </a:rPr>
              <a:t>void*</a:t>
            </a:r>
          </a:p>
          <a:p>
            <a:pPr lvl="1">
              <a:buFont typeface="Wingdings" panose="05000000000000000000" pitchFamily="2" charset="2"/>
              <a:buChar char="Ø"/>
            </a:pPr>
            <a:r>
              <a:rPr lang="zh-CN" altLang="en-US" sz="1600" dirty="0">
                <a:latin typeface="+mj-ea"/>
              </a:rPr>
              <a:t>如果储存不同的类型，要使用强制类型转换</a:t>
            </a:r>
            <a:endParaRPr lang="en-US" altLang="zh-CN" sz="1600" dirty="0">
              <a:latin typeface="+mj-ea"/>
            </a:endParaRPr>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接受两个</a:t>
            </a:r>
            <a:r>
              <a:rPr lang="en-US" altLang="zh-CN" sz="1600" dirty="0" err="1">
                <a:latin typeface="+mj-ea"/>
              </a:rPr>
              <a:t>size_t</a:t>
            </a:r>
            <a:r>
              <a:rPr lang="en-US" altLang="zh-CN" sz="1600" dirty="0">
                <a:latin typeface="+mj-ea"/>
              </a:rPr>
              <a:t>(unsigned int)</a:t>
            </a:r>
            <a:r>
              <a:rPr lang="zh-CN" altLang="en-US" sz="1600" dirty="0">
                <a:latin typeface="+mj-ea"/>
              </a:rPr>
              <a:t>作为参数，</a:t>
            </a:r>
            <a:r>
              <a:rPr lang="en-US" altLang="zh-CN" sz="1600" dirty="0">
                <a:latin typeface="+mj-ea"/>
              </a:rPr>
              <a:t>var1</a:t>
            </a:r>
            <a:r>
              <a:rPr lang="zh-CN" altLang="en-US" sz="1600" dirty="0">
                <a:latin typeface="+mj-ea"/>
              </a:rPr>
              <a:t>为存储单元的数量，</a:t>
            </a:r>
            <a:r>
              <a:rPr lang="en-US" altLang="zh-CN" sz="1600" dirty="0">
                <a:latin typeface="+mj-ea"/>
              </a:rPr>
              <a:t>var2</a:t>
            </a:r>
            <a:r>
              <a:rPr lang="zh-CN" altLang="en-US" sz="1600" dirty="0">
                <a:latin typeface="+mj-ea"/>
              </a:rPr>
              <a:t>为存储单元的大小</a:t>
            </a:r>
            <a:r>
              <a:rPr lang="en-US" altLang="zh-CN" sz="1600" dirty="0">
                <a:latin typeface="+mj-ea"/>
              </a:rPr>
              <a:t>(byte)</a:t>
            </a:r>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特性：它把块中的所有位都设置</a:t>
            </a:r>
            <a:r>
              <a:rPr lang="en-US" altLang="zh-CN" sz="1600" dirty="0">
                <a:latin typeface="+mj-ea"/>
              </a:rPr>
              <a:t>0</a:t>
            </a:r>
            <a:r>
              <a:rPr lang="zh-CN" altLang="en-US" sz="1600" dirty="0">
                <a:latin typeface="+mj-ea"/>
              </a:rPr>
              <a:t>（在某些系统中，不是把所有位设置为</a:t>
            </a:r>
            <a:r>
              <a:rPr lang="en-US" altLang="zh-CN" sz="1600" dirty="0">
                <a:latin typeface="+mj-ea"/>
              </a:rPr>
              <a:t>0</a:t>
            </a:r>
            <a:r>
              <a:rPr lang="zh-CN" altLang="en-US" sz="1600" dirty="0">
                <a:latin typeface="+mj-ea"/>
              </a:rPr>
              <a:t>表示浮点值</a:t>
            </a:r>
            <a:r>
              <a:rPr lang="en-US" altLang="zh-CN" sz="1600" dirty="0">
                <a:latin typeface="+mj-ea"/>
              </a:rPr>
              <a:t>0</a:t>
            </a:r>
            <a:r>
              <a:rPr lang="zh-CN" altLang="en-US" sz="1600" dirty="0">
                <a:latin typeface="+mj-ea"/>
              </a:rPr>
              <a:t>）</a:t>
            </a:r>
            <a:endParaRPr lang="en-US" altLang="zh-CN" sz="1600" dirty="0">
              <a:latin typeface="+mj-ea"/>
            </a:endParaRPr>
          </a:p>
          <a:p>
            <a:pPr lvl="1">
              <a:buFont typeface="Wingdings" panose="05000000000000000000" pitchFamily="2" charset="2"/>
              <a:buChar char="Ø"/>
            </a:pPr>
            <a:r>
              <a:rPr lang="en-US" altLang="zh-CN" sz="1600" dirty="0">
                <a:latin typeface="+mj-ea"/>
              </a:rPr>
              <a:t>free()</a:t>
            </a:r>
            <a:r>
              <a:rPr lang="zh-CN" altLang="en-US" sz="1600" dirty="0">
                <a:latin typeface="+mj-ea"/>
              </a:rPr>
              <a:t>函数也用于释放</a:t>
            </a:r>
            <a:r>
              <a:rPr lang="en-US" altLang="zh-CN" sz="1600" dirty="0" err="1">
                <a:latin typeface="+mj-ea"/>
              </a:rPr>
              <a:t>calloc</a:t>
            </a:r>
            <a:r>
              <a:rPr lang="en-US" altLang="zh-CN" sz="1600" dirty="0">
                <a:latin typeface="+mj-ea"/>
              </a:rPr>
              <a:t>()</a:t>
            </a:r>
            <a:r>
              <a:rPr lang="zh-CN" altLang="en-US" sz="1600" dirty="0">
                <a:latin typeface="+mj-ea"/>
              </a:rPr>
              <a:t>分配的内存</a:t>
            </a:r>
            <a:endParaRPr lang="en-US" altLang="zh-CN" sz="16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419157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92500" lnSpcReduction="10000"/>
          </a:bodyPr>
          <a:lstStyle/>
          <a:p>
            <a:pPr marL="0" indent="0">
              <a:buNone/>
            </a:pPr>
            <a:r>
              <a:rPr lang="en-US" altLang="zh-CN" dirty="0"/>
              <a:t>12.4.3 </a:t>
            </a:r>
            <a:r>
              <a:rPr lang="zh-CN" altLang="en-US" dirty="0"/>
              <a:t>动态内存分配和变长数组</a:t>
            </a:r>
            <a:endParaRPr lang="en-US" altLang="zh-CN" dirty="0"/>
          </a:p>
          <a:p>
            <a:pPr marL="0" indent="0">
              <a:buNone/>
            </a:pPr>
            <a:r>
              <a:rPr lang="en-US" altLang="zh-CN" sz="1600" dirty="0"/>
              <a:t>	 </a:t>
            </a:r>
            <a:r>
              <a:rPr lang="zh-CN" altLang="en-US" sz="1600" dirty="0"/>
              <a:t>变长数组</a:t>
            </a:r>
            <a:r>
              <a:rPr lang="en-US" altLang="zh-CN" sz="1600" dirty="0"/>
              <a:t>(VLA)</a:t>
            </a:r>
            <a:r>
              <a:rPr lang="zh-CN" altLang="en-US" sz="1600" dirty="0"/>
              <a:t>和调用</a:t>
            </a:r>
            <a:r>
              <a:rPr lang="en-US" altLang="zh-CN" sz="1600" dirty="0"/>
              <a:t>malloc()</a:t>
            </a:r>
            <a:r>
              <a:rPr lang="zh-CN" altLang="en-US" sz="1600" dirty="0"/>
              <a:t>在功能上有些重合，都能用于创建在运行时不能确定大小的数组</a:t>
            </a:r>
            <a:endParaRPr lang="en-US" altLang="zh-CN" sz="1600" dirty="0"/>
          </a:p>
          <a:p>
            <a:pPr lvl="1">
              <a:buFont typeface="Wingdings" panose="05000000000000000000" pitchFamily="2" charset="2"/>
              <a:buChar char="Ø"/>
            </a:pPr>
            <a:r>
              <a:rPr lang="zh-CN" altLang="en-US" sz="1600" dirty="0">
                <a:latin typeface="+mj-ea"/>
              </a:rPr>
              <a:t>变长数组是自动存储类型</a:t>
            </a:r>
            <a:endParaRPr lang="en-US" altLang="zh-CN" sz="1600" dirty="0">
              <a:latin typeface="+mj-ea"/>
            </a:endParaRPr>
          </a:p>
          <a:p>
            <a:pPr lvl="1">
              <a:buFont typeface="Wingdings" panose="05000000000000000000" pitchFamily="2" charset="2"/>
              <a:buChar char="Ø"/>
            </a:pPr>
            <a:r>
              <a:rPr lang="en-US" altLang="zh-CN" sz="1600" dirty="0">
                <a:latin typeface="+mj-ea"/>
              </a:rPr>
              <a:t>malloc()</a:t>
            </a:r>
            <a:r>
              <a:rPr lang="zh-CN" altLang="en-US" sz="1600" dirty="0">
                <a:latin typeface="+mj-ea"/>
              </a:rPr>
              <a:t>创建的数组不必局限在一个函数内访问，主调函数可以通过其返回的指针来进行访问数组和释放分配的空间</a:t>
            </a:r>
            <a:endParaRPr lang="en-US" altLang="zh-CN" sz="1600" dirty="0">
              <a:latin typeface="+mj-ea"/>
            </a:endParaRPr>
          </a:p>
          <a:p>
            <a:pPr lvl="1">
              <a:buFont typeface="Wingdings" panose="05000000000000000000" pitchFamily="2" charset="2"/>
              <a:buChar char="Ø"/>
            </a:pPr>
            <a:r>
              <a:rPr lang="en-US" altLang="zh-CN" sz="1600" dirty="0">
                <a:latin typeface="+mj-ea"/>
              </a:rPr>
              <a:t>free()</a:t>
            </a:r>
            <a:r>
              <a:rPr lang="zh-CN" altLang="en-US" sz="1600" dirty="0">
                <a:latin typeface="+mj-ea"/>
              </a:rPr>
              <a:t>和</a:t>
            </a:r>
            <a:r>
              <a:rPr lang="en-US" altLang="zh-CN" sz="1600" dirty="0">
                <a:latin typeface="+mj-ea"/>
              </a:rPr>
              <a:t>malloc()</a:t>
            </a:r>
            <a:r>
              <a:rPr lang="zh-CN" altLang="en-US" sz="1600" dirty="0">
                <a:latin typeface="+mj-ea"/>
              </a:rPr>
              <a:t>可以使用不同的指针变量，但是其指向的地址必须相同，</a:t>
            </a:r>
            <a:r>
              <a:rPr lang="en-US" altLang="zh-CN" sz="1600" dirty="0">
                <a:latin typeface="+mj-ea"/>
              </a:rPr>
              <a:t>free()</a:t>
            </a:r>
            <a:r>
              <a:rPr lang="zh-CN" altLang="en-US" sz="1600" dirty="0">
                <a:latin typeface="+mj-ea"/>
              </a:rPr>
              <a:t>不能重复释放同一内存空间两次</a:t>
            </a:r>
            <a:endParaRPr lang="en-US" altLang="zh-CN" sz="1600" dirty="0">
              <a:latin typeface="+mj-ea"/>
            </a:endParaRPr>
          </a:p>
          <a:p>
            <a:pPr lvl="1">
              <a:buFont typeface="Wingdings" panose="05000000000000000000" pitchFamily="2" charset="2"/>
              <a:buChar char="Ø"/>
            </a:pPr>
            <a:r>
              <a:rPr lang="zh-CN" altLang="en-US" sz="1600" dirty="0">
                <a:latin typeface="+mj-ea"/>
              </a:rPr>
              <a:t>对于多位数组，变长数组使用起来更方便，</a:t>
            </a:r>
            <a:r>
              <a:rPr lang="en-US" altLang="zh-CN" sz="1600" dirty="0">
                <a:latin typeface="+mj-ea"/>
              </a:rPr>
              <a:t>malloc</a:t>
            </a:r>
            <a:r>
              <a:rPr lang="zh-CN" altLang="en-US" sz="1600" dirty="0">
                <a:latin typeface="+mj-ea"/>
              </a:rPr>
              <a:t>也可以创建二维数组，但是语法比较繁琐</a:t>
            </a:r>
            <a:endParaRPr lang="en-US" altLang="zh-CN" sz="1600" dirty="0">
              <a:latin typeface="+mj-ea"/>
            </a:endParaRPr>
          </a:p>
          <a:p>
            <a:pPr marL="857250" lvl="2" indent="0">
              <a:buNone/>
            </a:pPr>
            <a:r>
              <a:rPr lang="en-US" altLang="zh-CN" sz="1200" dirty="0">
                <a:latin typeface="+mj-ea"/>
              </a:rPr>
              <a:t>int n = 5,m = 6;</a:t>
            </a:r>
          </a:p>
          <a:p>
            <a:pPr marL="857250" lvl="2" indent="0">
              <a:buNone/>
            </a:pPr>
            <a:r>
              <a:rPr lang="en-US" altLang="zh-CN" sz="1200" dirty="0">
                <a:latin typeface="+mj-ea"/>
              </a:rPr>
              <a:t>int </a:t>
            </a:r>
            <a:r>
              <a:rPr lang="en-US" altLang="zh-CN" sz="1200" dirty="0" err="1">
                <a:latin typeface="+mj-ea"/>
              </a:rPr>
              <a:t>ar</a:t>
            </a:r>
            <a:r>
              <a:rPr lang="en-US" altLang="zh-CN" sz="1200" dirty="0">
                <a:latin typeface="+mj-ea"/>
              </a:rPr>
              <a:t>[n][m];	//n*m</a:t>
            </a:r>
            <a:r>
              <a:rPr lang="zh-CN" altLang="en-US" sz="1200" dirty="0">
                <a:latin typeface="+mj-ea"/>
              </a:rPr>
              <a:t>变长数组</a:t>
            </a:r>
            <a:endParaRPr lang="en-US" altLang="zh-CN" sz="1200" dirty="0">
              <a:latin typeface="+mj-ea"/>
            </a:endParaRPr>
          </a:p>
          <a:p>
            <a:pPr marL="857250" lvl="2" indent="0">
              <a:buNone/>
            </a:pPr>
            <a:r>
              <a:rPr lang="en-US" altLang="zh-CN" sz="1200" dirty="0">
                <a:latin typeface="+mj-ea"/>
              </a:rPr>
              <a:t>int(*p2)[6];	//C99</a:t>
            </a:r>
            <a:r>
              <a:rPr lang="zh-CN" altLang="en-US" sz="1200" dirty="0">
                <a:latin typeface="+mj-ea"/>
              </a:rPr>
              <a:t>之前写法</a:t>
            </a:r>
            <a:endParaRPr lang="en-US" altLang="zh-CN" sz="1200" dirty="0">
              <a:latin typeface="+mj-ea"/>
            </a:endParaRPr>
          </a:p>
          <a:p>
            <a:pPr marL="857250" lvl="2" indent="0">
              <a:buNone/>
            </a:pPr>
            <a:r>
              <a:rPr lang="en-US" altLang="zh-CN" sz="1200" dirty="0">
                <a:latin typeface="+mj-ea"/>
              </a:rPr>
              <a:t>int(*p3)[m];	//</a:t>
            </a:r>
            <a:r>
              <a:rPr lang="zh-CN" altLang="en-US" sz="1200" dirty="0">
                <a:latin typeface="+mj-ea"/>
              </a:rPr>
              <a:t>要求支持变长数组</a:t>
            </a:r>
            <a:endParaRPr lang="en-US" altLang="zh-CN" sz="1200" dirty="0">
              <a:latin typeface="+mj-ea"/>
            </a:endParaRPr>
          </a:p>
          <a:p>
            <a:pPr marL="857250" lvl="2" indent="0">
              <a:buNone/>
            </a:pPr>
            <a:r>
              <a:rPr lang="en-US" altLang="zh-CN" sz="1200" dirty="0">
                <a:latin typeface="+mj-ea"/>
              </a:rPr>
              <a:t>p2 = (int(*)[6])malloc(n*6*</a:t>
            </a:r>
            <a:r>
              <a:rPr lang="en-US" altLang="zh-CN" sz="1200" dirty="0" err="1">
                <a:latin typeface="+mj-ea"/>
              </a:rPr>
              <a:t>sizeof</a:t>
            </a:r>
            <a:r>
              <a:rPr lang="en-US" altLang="zh-CN" sz="1200" dirty="0">
                <a:latin typeface="+mj-ea"/>
              </a:rPr>
              <a:t>(int));	//n*6</a:t>
            </a:r>
            <a:r>
              <a:rPr lang="zh-CN" altLang="en-US" sz="1200" dirty="0">
                <a:latin typeface="+mj-ea"/>
              </a:rPr>
              <a:t>数组</a:t>
            </a:r>
            <a:endParaRPr lang="en-US" altLang="zh-CN" sz="1200" dirty="0">
              <a:latin typeface="+mj-ea"/>
            </a:endParaRPr>
          </a:p>
          <a:p>
            <a:pPr marL="857250" lvl="2" indent="0">
              <a:buNone/>
            </a:pPr>
            <a:r>
              <a:rPr lang="en-US" altLang="zh-CN" sz="1200" dirty="0">
                <a:latin typeface="+mj-ea"/>
              </a:rPr>
              <a:t>P3 = (int(*)[m])malloc(n*m*</a:t>
            </a:r>
            <a:r>
              <a:rPr lang="en-US" altLang="zh-CN" sz="1200" dirty="0" err="1">
                <a:latin typeface="+mj-ea"/>
              </a:rPr>
              <a:t>sizeof</a:t>
            </a:r>
            <a:r>
              <a:rPr lang="en-US" altLang="zh-CN" sz="1200" dirty="0">
                <a:latin typeface="+mj-ea"/>
              </a:rPr>
              <a:t>(int));	//n*m</a:t>
            </a:r>
            <a:r>
              <a:rPr lang="zh-CN" altLang="en-US" sz="1200" dirty="0">
                <a:latin typeface="+mj-ea"/>
              </a:rPr>
              <a:t>变长数组</a:t>
            </a:r>
            <a:endParaRPr lang="en-US" altLang="zh-CN" sz="1200" dirty="0">
              <a:latin typeface="+mj-ea"/>
            </a:endParaRPr>
          </a:p>
          <a:p>
            <a:pPr marL="857250" lvl="2" indent="0">
              <a:buNone/>
            </a:pPr>
            <a:r>
              <a:rPr lang="en-US" altLang="zh-CN" sz="1200" dirty="0" err="1">
                <a:latin typeface="+mj-ea"/>
              </a:rPr>
              <a:t>ar</a:t>
            </a:r>
            <a:r>
              <a:rPr lang="en-US" altLang="zh-CN" sz="1200" dirty="0">
                <a:latin typeface="+mj-ea"/>
              </a:rPr>
              <a:t>[2][1] = p2[2][1] = 12;</a:t>
            </a:r>
          </a:p>
          <a:p>
            <a:pPr marL="857250" lvl="2" indent="0">
              <a:buNone/>
            </a:pPr>
            <a:r>
              <a:rPr lang="en-US" altLang="zh-CN" sz="1200" dirty="0">
                <a:latin typeface="+mj-ea"/>
              </a:rPr>
              <a:t>p2</a:t>
            </a:r>
            <a:r>
              <a:rPr lang="zh-CN" altLang="en-US" sz="1200" dirty="0">
                <a:latin typeface="+mj-ea"/>
              </a:rPr>
              <a:t>接受</a:t>
            </a:r>
            <a:r>
              <a:rPr lang="en-US" altLang="zh-CN" sz="1200" dirty="0">
                <a:latin typeface="+mj-ea"/>
              </a:rPr>
              <a:t>malloc()</a:t>
            </a:r>
            <a:r>
              <a:rPr lang="zh-CN" altLang="en-US" sz="1200" dirty="0">
                <a:latin typeface="+mj-ea"/>
              </a:rPr>
              <a:t>的返回值，必须是一个指针，</a:t>
            </a:r>
            <a:r>
              <a:rPr lang="en-US" altLang="zh-CN" sz="1200" dirty="0">
                <a:latin typeface="+mj-ea"/>
              </a:rPr>
              <a:t>int(*)[6]</a:t>
            </a:r>
            <a:r>
              <a:rPr lang="zh-CN" altLang="en-US" sz="1200" dirty="0">
                <a:latin typeface="+mj-ea"/>
              </a:rPr>
              <a:t>表示是一个指针，指向拥有</a:t>
            </a:r>
            <a:r>
              <a:rPr lang="en-US" altLang="zh-CN" sz="1200" dirty="0">
                <a:latin typeface="+mj-ea"/>
              </a:rPr>
              <a:t>6</a:t>
            </a:r>
            <a:r>
              <a:rPr lang="zh-CN" altLang="en-US" sz="1200" dirty="0">
                <a:latin typeface="+mj-ea"/>
              </a:rPr>
              <a:t>个</a:t>
            </a:r>
            <a:r>
              <a:rPr lang="en-US" altLang="zh-CN" sz="1200" dirty="0">
                <a:latin typeface="+mj-ea"/>
              </a:rPr>
              <a:t>int</a:t>
            </a:r>
            <a:r>
              <a:rPr lang="zh-CN" altLang="en-US" sz="1200" dirty="0">
                <a:latin typeface="+mj-ea"/>
              </a:rPr>
              <a:t>类型值的数组</a:t>
            </a:r>
            <a:endParaRPr lang="en-US" altLang="zh-CN" sz="12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38482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dirty="0"/>
              <a:t>12.4.4 </a:t>
            </a:r>
            <a:r>
              <a:rPr lang="zh-CN" altLang="en-US" dirty="0"/>
              <a:t>存储类别和动态内存分配</a:t>
            </a:r>
            <a:endParaRPr lang="en-US" altLang="zh-CN" dirty="0"/>
          </a:p>
          <a:p>
            <a:pPr marL="400050" lvl="1" indent="0">
              <a:buNone/>
            </a:pPr>
            <a:r>
              <a:rPr lang="zh-CN" altLang="en-US" dirty="0"/>
              <a:t>存储类别和动态内存分配的联系</a:t>
            </a:r>
            <a:endParaRPr lang="en-US" altLang="zh-CN" dirty="0"/>
          </a:p>
          <a:p>
            <a:pPr marL="400050" lvl="1" indent="0">
              <a:buNone/>
            </a:pPr>
            <a:r>
              <a:rPr lang="zh-CN" altLang="en-US" dirty="0"/>
              <a:t>理想化的模型，程序把内存分为</a:t>
            </a:r>
            <a:r>
              <a:rPr lang="en-US" altLang="zh-CN" dirty="0"/>
              <a:t>3</a:t>
            </a:r>
            <a:r>
              <a:rPr lang="zh-CN" altLang="en-US" dirty="0"/>
              <a:t>部分</a:t>
            </a:r>
            <a:endParaRPr lang="en-US" altLang="zh-CN" dirty="0"/>
          </a:p>
          <a:p>
            <a:pPr marL="685800" lvl="1">
              <a:buFont typeface="Wingdings" panose="05000000000000000000" pitchFamily="2" charset="2"/>
              <a:buChar char="Ø"/>
            </a:pPr>
            <a:r>
              <a:rPr lang="zh-CN" altLang="en-US" sz="1600" dirty="0"/>
              <a:t>供具有外部链接、内部链接、无链接的静态变量使用</a:t>
            </a:r>
            <a:endParaRPr lang="en-US" altLang="zh-CN" sz="1600" dirty="0"/>
          </a:p>
          <a:p>
            <a:pPr marL="685800" lvl="1">
              <a:buFont typeface="Wingdings" panose="05000000000000000000" pitchFamily="2" charset="2"/>
              <a:buChar char="Ø"/>
            </a:pPr>
            <a:r>
              <a:rPr lang="zh-CN" altLang="en-US" sz="1600" dirty="0"/>
              <a:t>供自动变量使用</a:t>
            </a:r>
            <a:endParaRPr lang="en-US" altLang="zh-CN" sz="1600" dirty="0"/>
          </a:p>
          <a:p>
            <a:pPr marL="685800" lvl="1">
              <a:buFont typeface="Wingdings" panose="05000000000000000000" pitchFamily="2" charset="2"/>
              <a:buChar char="Ø"/>
            </a:pPr>
            <a:r>
              <a:rPr lang="zh-CN" altLang="en-US" sz="1600" dirty="0"/>
              <a:t>供动态内存分配</a:t>
            </a:r>
            <a:endParaRPr lang="en-US" altLang="zh-CN" sz="1600" dirty="0"/>
          </a:p>
          <a:p>
            <a:pPr marL="400050" lvl="1" indent="0">
              <a:buNone/>
            </a:pPr>
            <a:r>
              <a:rPr lang="zh-CN" altLang="en-US" sz="1600" dirty="0"/>
              <a:t>静态存储类别的变量在编译时确定大小，随程序加载入内存，并随程序生存</a:t>
            </a:r>
            <a:endParaRPr lang="en-US" altLang="zh-CN" sz="1600" dirty="0"/>
          </a:p>
          <a:p>
            <a:pPr marL="400050" lvl="1" indent="0">
              <a:buNone/>
            </a:pPr>
            <a:r>
              <a:rPr lang="zh-CN" altLang="en-US" sz="1600" dirty="0"/>
              <a:t>自动存储类别的变量所用部分的内存通常作为栈处理，意味着新创建的变量按照顺序加入内存，然后以相反的顺序销毁</a:t>
            </a:r>
            <a:endParaRPr lang="en-US" altLang="zh-CN" sz="1600" dirty="0"/>
          </a:p>
          <a:p>
            <a:pPr marL="400050" lvl="1" indent="0">
              <a:buNone/>
            </a:pPr>
            <a:r>
              <a:rPr lang="zh-CN" altLang="en-US" sz="1600" dirty="0"/>
              <a:t>动态存储类别的空间由程序员管理，没有一套规则，随着不停的创建和销毁，造成供动态分配的内存变得支离破碎，所以动态内存通常比使用栈慢</a:t>
            </a:r>
            <a:endParaRPr lang="en-US" altLang="zh-CN" sz="1600" dirty="0"/>
          </a:p>
          <a:p>
            <a:pPr marL="0" indent="0">
              <a:buNone/>
            </a:pPr>
            <a:r>
              <a:rPr lang="en-US" altLang="zh-CN" sz="1600" dirty="0"/>
              <a:t>	</a:t>
            </a:r>
            <a:r>
              <a:rPr lang="zh-CN" altLang="en-US" sz="1600" dirty="0"/>
              <a:t>总而言之</a:t>
            </a:r>
            <a:r>
              <a:rPr lang="en-US" altLang="zh-CN" sz="1600" dirty="0"/>
              <a:t>,</a:t>
            </a:r>
            <a:r>
              <a:rPr lang="zh-CN" altLang="en-US" sz="1600" dirty="0"/>
              <a:t>程序把静态对象</a:t>
            </a:r>
            <a:r>
              <a:rPr lang="en-US" altLang="zh-CN" sz="1600" dirty="0"/>
              <a:t>,</a:t>
            </a:r>
            <a:r>
              <a:rPr lang="zh-CN" altLang="en-US" sz="1600" dirty="0"/>
              <a:t>自动对象和动态分配的对象存储在不同的区域</a:t>
            </a:r>
            <a:endParaRPr lang="en-US" altLang="zh-CN" sz="12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385908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E9C17-B6FE-440D-8113-A0664CD3236F}"/>
              </a:ext>
            </a:extLst>
          </p:cNvPr>
          <p:cNvSpPr>
            <a:spLocks noGrp="1"/>
          </p:cNvSpPr>
          <p:nvPr>
            <p:ph type="title"/>
          </p:nvPr>
        </p:nvSpPr>
        <p:spPr/>
        <p:txBody>
          <a:bodyPr/>
          <a:lstStyle/>
          <a:p>
            <a:r>
              <a:rPr lang="en-US" altLang="zh-CN" sz="2400" dirty="0"/>
              <a:t>12.5 ANSI C</a:t>
            </a:r>
            <a:r>
              <a:rPr lang="zh-CN" altLang="en-US" sz="2400" dirty="0"/>
              <a:t>类型限定符</a:t>
            </a:r>
          </a:p>
        </p:txBody>
      </p:sp>
      <p:sp>
        <p:nvSpPr>
          <p:cNvPr id="3" name="内容占位符 2">
            <a:extLst>
              <a:ext uri="{FF2B5EF4-FFF2-40B4-BE49-F238E27FC236}">
                <a16:creationId xmlns:a16="http://schemas.microsoft.com/office/drawing/2014/main" id="{91E86A10-592E-4DFB-B862-8E8082F9F168}"/>
              </a:ext>
            </a:extLst>
          </p:cNvPr>
          <p:cNvSpPr>
            <a:spLocks noGrp="1"/>
          </p:cNvSpPr>
          <p:nvPr>
            <p:ph idx="1"/>
          </p:nvPr>
        </p:nvSpPr>
        <p:spPr/>
        <p:txBody>
          <a:bodyPr/>
          <a:lstStyle/>
          <a:p>
            <a:pPr marL="0" indent="0">
              <a:buNone/>
            </a:pPr>
            <a:r>
              <a:rPr lang="zh-CN" altLang="en-US" dirty="0"/>
              <a:t>通常用类型和存储类别描述一个变量</a:t>
            </a:r>
            <a:r>
              <a:rPr lang="en-US" altLang="zh-CN" dirty="0"/>
              <a:t>,</a:t>
            </a:r>
            <a:r>
              <a:rPr lang="zh-CN" altLang="en-US" dirty="0"/>
              <a:t>然后我们对这个变量有了更多的要求，从此有了限定类型（</a:t>
            </a:r>
            <a:r>
              <a:rPr lang="en-US" altLang="zh-CN" dirty="0"/>
              <a:t>qualified type</a:t>
            </a:r>
            <a:r>
              <a:rPr lang="zh-CN" altLang="en-US" dirty="0"/>
              <a:t>）</a:t>
            </a:r>
            <a:endParaRPr lang="en-US" altLang="zh-CN" dirty="0"/>
          </a:p>
          <a:p>
            <a:pPr marL="685800" lvl="1">
              <a:buFont typeface="Wingdings" panose="05000000000000000000" pitchFamily="2" charset="2"/>
              <a:buChar char="Ø"/>
            </a:pPr>
            <a:r>
              <a:rPr lang="en-US" altLang="zh-CN" dirty="0"/>
              <a:t>C90</a:t>
            </a:r>
            <a:r>
              <a:rPr lang="zh-CN" altLang="en-US" dirty="0"/>
              <a:t>新增恒常性（</a:t>
            </a:r>
            <a:r>
              <a:rPr lang="en-US" altLang="zh-CN" dirty="0"/>
              <a:t>constancy</a:t>
            </a:r>
            <a:r>
              <a:rPr lang="zh-CN" altLang="en-US" dirty="0"/>
              <a:t>）和易变性（</a:t>
            </a:r>
            <a:r>
              <a:rPr lang="en-US" altLang="zh-CN" dirty="0"/>
              <a:t>volatility</a:t>
            </a:r>
            <a:r>
              <a:rPr lang="zh-CN" altLang="en-US" dirty="0"/>
              <a:t>）关键字</a:t>
            </a:r>
            <a:r>
              <a:rPr lang="en-US" altLang="zh-CN" dirty="0"/>
              <a:t>const</a:t>
            </a:r>
            <a:r>
              <a:rPr lang="zh-CN" altLang="en-US" dirty="0"/>
              <a:t>和</a:t>
            </a:r>
            <a:r>
              <a:rPr lang="en-US" altLang="zh-CN" dirty="0"/>
              <a:t>volatile</a:t>
            </a:r>
          </a:p>
          <a:p>
            <a:pPr marL="685800" lvl="1">
              <a:buFont typeface="Wingdings" panose="05000000000000000000" pitchFamily="2" charset="2"/>
              <a:buChar char="Ø"/>
            </a:pPr>
            <a:r>
              <a:rPr lang="en-US" altLang="zh-CN" dirty="0"/>
              <a:t>C99restrict</a:t>
            </a:r>
            <a:r>
              <a:rPr lang="zh-CN" altLang="en-US" dirty="0"/>
              <a:t>，用于提高编译器优化</a:t>
            </a:r>
            <a:endParaRPr lang="en-US" altLang="zh-CN" dirty="0"/>
          </a:p>
          <a:p>
            <a:pPr marL="685800" lvl="1">
              <a:buFont typeface="Wingdings" panose="05000000000000000000" pitchFamily="2" charset="2"/>
              <a:buChar char="Ø"/>
            </a:pPr>
            <a:r>
              <a:rPr lang="en-US" altLang="zh-CN" dirty="0"/>
              <a:t>C11_Atomic</a:t>
            </a:r>
            <a:r>
              <a:rPr lang="zh-CN" altLang="en-US" dirty="0"/>
              <a:t>，提供可选库，由</a:t>
            </a:r>
            <a:r>
              <a:rPr lang="en-US" altLang="zh-CN" dirty="0" err="1"/>
              <a:t>stdatomic.h</a:t>
            </a:r>
            <a:r>
              <a:rPr lang="zh-CN" altLang="en-US" dirty="0"/>
              <a:t>管理，以支持并发程序设计</a:t>
            </a:r>
            <a:r>
              <a:rPr lang="en-US" altLang="zh-CN" dirty="0"/>
              <a:t>,_Atomic</a:t>
            </a:r>
            <a:r>
              <a:rPr lang="zh-CN" altLang="en-US" dirty="0"/>
              <a:t>是可选支持项</a:t>
            </a:r>
            <a:endParaRPr lang="en-US" altLang="zh-CN" dirty="0"/>
          </a:p>
          <a:p>
            <a:pPr marL="685800" lvl="1">
              <a:buFont typeface="Wingdings" panose="05000000000000000000" pitchFamily="2" charset="2"/>
              <a:buChar char="Ø"/>
            </a:pPr>
            <a:r>
              <a:rPr lang="en-US" altLang="zh-CN" dirty="0"/>
              <a:t>C99</a:t>
            </a:r>
            <a:r>
              <a:rPr lang="zh-CN" altLang="en-US" dirty="0"/>
              <a:t>为类型限定符增加一个新属性，就是一条声明中多次使用同一个限定符，多余的限定符将被忽略</a:t>
            </a:r>
          </a:p>
        </p:txBody>
      </p:sp>
    </p:spTree>
    <p:extLst>
      <p:ext uri="{BB962C8B-B14F-4D97-AF65-F5344CB8AC3E}">
        <p14:creationId xmlns:p14="http://schemas.microsoft.com/office/powerpoint/2010/main" val="391168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15B4-2036-4DBE-A06A-1CFCE79933A1}"/>
              </a:ext>
            </a:extLst>
          </p:cNvPr>
          <p:cNvSpPr>
            <a:spLocks noGrp="1"/>
          </p:cNvSpPr>
          <p:nvPr>
            <p:ph type="title"/>
          </p:nvPr>
        </p:nvSpPr>
        <p:spPr/>
        <p:txBody>
          <a:bodyPr/>
          <a:lstStyle/>
          <a:p>
            <a:r>
              <a:rPr lang="en-US" altLang="zh-CN" sz="2400" dirty="0"/>
              <a:t>12.1 </a:t>
            </a:r>
            <a:r>
              <a:rPr lang="zh-CN" altLang="en-US" sz="2400" dirty="0"/>
              <a:t>存储类别</a:t>
            </a:r>
          </a:p>
        </p:txBody>
      </p:sp>
      <p:sp>
        <p:nvSpPr>
          <p:cNvPr id="3" name="内容占位符 2">
            <a:extLst>
              <a:ext uri="{FF2B5EF4-FFF2-40B4-BE49-F238E27FC236}">
                <a16:creationId xmlns:a16="http://schemas.microsoft.com/office/drawing/2014/main" id="{ECBD548F-3199-4A70-850B-EF73C36322FF}"/>
              </a:ext>
            </a:extLst>
          </p:cNvPr>
          <p:cNvSpPr>
            <a:spLocks noGrp="1"/>
          </p:cNvSpPr>
          <p:nvPr>
            <p:ph idx="1"/>
          </p:nvPr>
        </p:nvSpPr>
        <p:spPr/>
        <p:txBody>
          <a:bodyPr/>
          <a:lstStyle/>
          <a:p>
            <a:r>
              <a:rPr lang="en-US" altLang="zh-CN" dirty="0"/>
              <a:t>C</a:t>
            </a:r>
            <a:r>
              <a:rPr lang="zh-CN" altLang="en-US" dirty="0"/>
              <a:t>语言提供了很多储存类别（</a:t>
            </a:r>
            <a:r>
              <a:rPr lang="en-US" altLang="zh-CN" dirty="0"/>
              <a:t>storage class</a:t>
            </a:r>
            <a:r>
              <a:rPr lang="zh-CN" altLang="en-US" dirty="0"/>
              <a:t>）</a:t>
            </a:r>
            <a:endParaRPr lang="en-US" altLang="zh-CN" dirty="0"/>
          </a:p>
          <a:p>
            <a:r>
              <a:rPr lang="zh-CN" altLang="en-US" dirty="0"/>
              <a:t>被存储的值都占用一定的物理内存，</a:t>
            </a:r>
            <a:r>
              <a:rPr lang="en-US" altLang="zh-CN" dirty="0"/>
              <a:t>c</a:t>
            </a:r>
            <a:r>
              <a:rPr lang="zh-CN" altLang="en-US" dirty="0"/>
              <a:t>语言把这一块内存称为对象（</a:t>
            </a:r>
            <a:r>
              <a:rPr lang="en-US" altLang="zh-CN" dirty="0"/>
              <a:t>object</a:t>
            </a:r>
            <a:r>
              <a:rPr lang="zh-CN" altLang="en-US" dirty="0"/>
              <a:t>）</a:t>
            </a:r>
            <a:endParaRPr lang="en-US" altLang="zh-CN" dirty="0"/>
          </a:p>
          <a:p>
            <a:r>
              <a:rPr lang="zh-CN" altLang="en-US" dirty="0"/>
              <a:t>我们在编写程序时要使用这些内存，因此我们声明变量去访问这些内存</a:t>
            </a:r>
            <a:endParaRPr lang="en-US" altLang="zh-CN" dirty="0"/>
          </a:p>
          <a:p>
            <a:r>
              <a:rPr lang="zh-CN" altLang="en-US" dirty="0"/>
              <a:t>我们有各种方法去访问内存，有变量名，数组，指针等</a:t>
            </a:r>
            <a:r>
              <a:rPr lang="en-US" altLang="zh-CN" dirty="0"/>
              <a:t>,</a:t>
            </a:r>
            <a:r>
              <a:rPr lang="zh-CN" altLang="en-US" dirty="0"/>
              <a:t>已经由他们构成的表达式</a:t>
            </a:r>
            <a:endParaRPr lang="en-US" altLang="zh-CN" dirty="0"/>
          </a:p>
          <a:p>
            <a:r>
              <a:rPr lang="zh-CN" altLang="en-US" dirty="0"/>
              <a:t>而这些都是标识符（</a:t>
            </a:r>
            <a:r>
              <a:rPr lang="en-US" altLang="zh-CN" dirty="0"/>
              <a:t>identifier</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302705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5DB02D-B724-47CD-B0C4-60167EADE653}"/>
              </a:ext>
            </a:extLst>
          </p:cNvPr>
          <p:cNvSpPr>
            <a:spLocks noGrp="1"/>
          </p:cNvSpPr>
          <p:nvPr>
            <p:ph idx="1"/>
          </p:nvPr>
        </p:nvSpPr>
        <p:spPr>
          <a:xfrm>
            <a:off x="1103312" y="344557"/>
            <a:ext cx="8946541" cy="5903843"/>
          </a:xfrm>
        </p:spPr>
        <p:txBody>
          <a:bodyPr/>
          <a:lstStyle/>
          <a:p>
            <a:pPr marL="0" indent="0">
              <a:buNone/>
            </a:pPr>
            <a:r>
              <a:rPr lang="en-US" altLang="zh-CN" dirty="0"/>
              <a:t>12.5.1 const</a:t>
            </a:r>
            <a:r>
              <a:rPr lang="zh-CN" altLang="en-US" dirty="0"/>
              <a:t>类型限定符</a:t>
            </a:r>
            <a:endParaRPr lang="en-US" altLang="zh-CN" dirty="0"/>
          </a:p>
          <a:p>
            <a:pPr marL="685800" lvl="1">
              <a:buFont typeface="Wingdings" panose="05000000000000000000" pitchFamily="2" charset="2"/>
              <a:buChar char="Ø"/>
            </a:pPr>
            <a:r>
              <a:rPr lang="en-US" altLang="zh-CN" sz="1600" dirty="0"/>
              <a:t>const</a:t>
            </a:r>
            <a:r>
              <a:rPr lang="zh-CN" altLang="en-US" sz="1600" dirty="0"/>
              <a:t>声明的变量，其值不能通过赋值或递增递减来修改</a:t>
            </a:r>
            <a:r>
              <a:rPr lang="en-US" altLang="zh-CN" sz="1600" dirty="0"/>
              <a:t>(</a:t>
            </a:r>
            <a:r>
              <a:rPr lang="zh-CN" altLang="en-US" sz="1600" dirty="0"/>
              <a:t>初始化不算</a:t>
            </a:r>
            <a:r>
              <a:rPr lang="en-US" altLang="zh-CN" sz="1600" dirty="0"/>
              <a:t>)</a:t>
            </a:r>
          </a:p>
          <a:p>
            <a:pPr marL="685800" lvl="1">
              <a:buFont typeface="Wingdings" panose="05000000000000000000" pitchFamily="2" charset="2"/>
              <a:buChar char="Ø"/>
            </a:pPr>
            <a:r>
              <a:rPr lang="zh-CN" altLang="en-US" sz="1600" dirty="0"/>
              <a:t>在指针和形参中使用</a:t>
            </a:r>
            <a:r>
              <a:rPr lang="en-US" altLang="zh-CN" sz="1600" dirty="0"/>
              <a:t>const</a:t>
            </a:r>
          </a:p>
          <a:p>
            <a:pPr marL="1085850" lvl="2">
              <a:buFont typeface="Wingdings" panose="05000000000000000000" pitchFamily="2" charset="2"/>
              <a:buChar char="Ø"/>
            </a:pPr>
            <a:r>
              <a:rPr lang="en-US" altLang="zh-CN" sz="1400" dirty="0"/>
              <a:t>const float * pf;	</a:t>
            </a:r>
            <a:r>
              <a:rPr lang="zh-CN" altLang="en-US" sz="1400" dirty="0"/>
              <a:t>离类型近，限制</a:t>
            </a:r>
            <a:r>
              <a:rPr lang="en-US" altLang="zh-CN" sz="1400" dirty="0"/>
              <a:t>pf</a:t>
            </a:r>
            <a:r>
              <a:rPr lang="zh-CN" altLang="en-US" sz="1400" dirty="0"/>
              <a:t>指向</a:t>
            </a:r>
            <a:r>
              <a:rPr lang="en-US" altLang="zh-CN" sz="1400" dirty="0"/>
              <a:t>float</a:t>
            </a:r>
            <a:r>
              <a:rPr lang="zh-CN" altLang="en-US" sz="1400" dirty="0"/>
              <a:t>类型的值，</a:t>
            </a:r>
            <a:r>
              <a:rPr lang="en-US" altLang="zh-CN" sz="1400" dirty="0"/>
              <a:t>pf</a:t>
            </a:r>
            <a:r>
              <a:rPr lang="zh-CN" altLang="en-US" sz="1400" dirty="0"/>
              <a:t>指向的地址可以变，指向地址的值不可以变</a:t>
            </a:r>
            <a:endParaRPr lang="en-US" altLang="zh-CN" sz="1400" dirty="0"/>
          </a:p>
          <a:p>
            <a:pPr marL="1085850" lvl="2">
              <a:buFont typeface="Wingdings" panose="05000000000000000000" pitchFamily="2" charset="2"/>
              <a:buChar char="Ø"/>
            </a:pPr>
            <a:r>
              <a:rPr lang="en-US" altLang="zh-CN" sz="1400" dirty="0"/>
              <a:t>float* const pf;	</a:t>
            </a:r>
            <a:r>
              <a:rPr lang="zh-CN" altLang="en-US" sz="1400" dirty="0"/>
              <a:t>离指针变量近，限制</a:t>
            </a:r>
            <a:r>
              <a:rPr lang="en-US" altLang="zh-CN" sz="1400" dirty="0"/>
              <a:t>pf</a:t>
            </a:r>
            <a:r>
              <a:rPr lang="zh-CN" altLang="en-US" sz="1400" dirty="0"/>
              <a:t>本身，</a:t>
            </a:r>
            <a:r>
              <a:rPr lang="en-US" altLang="zh-CN" sz="1400" dirty="0"/>
              <a:t>pf</a:t>
            </a:r>
            <a:r>
              <a:rPr lang="zh-CN" altLang="en-US" sz="1400" dirty="0"/>
              <a:t>指向的地址不能改变，但是地址内的值可以改变</a:t>
            </a:r>
            <a:r>
              <a:rPr lang="en-US" altLang="zh-CN" sz="1400" dirty="0"/>
              <a:t> </a:t>
            </a:r>
          </a:p>
          <a:p>
            <a:pPr marL="1085850" lvl="2">
              <a:buFont typeface="Wingdings" panose="05000000000000000000" pitchFamily="2" charset="2"/>
              <a:buChar char="Ø"/>
            </a:pPr>
            <a:r>
              <a:rPr lang="en-US" altLang="zh-CN" sz="1400" dirty="0"/>
              <a:t>const float * const </a:t>
            </a:r>
            <a:r>
              <a:rPr lang="en-US" altLang="zh-CN" sz="1400" dirty="0" err="1"/>
              <a:t>pt</a:t>
            </a:r>
            <a:r>
              <a:rPr lang="en-US" altLang="zh-CN" sz="1400" dirty="0"/>
              <a:t>;	</a:t>
            </a:r>
            <a:r>
              <a:rPr lang="en-US" altLang="zh-CN" sz="1400" dirty="0" err="1"/>
              <a:t>pt</a:t>
            </a:r>
            <a:r>
              <a:rPr lang="zh-CN" altLang="en-US" sz="1400" dirty="0"/>
              <a:t>指向的地址不可以变，指向地址的值也不可以变</a:t>
            </a:r>
            <a:endParaRPr lang="en-US" altLang="zh-CN" sz="1400" dirty="0"/>
          </a:p>
          <a:p>
            <a:pPr marL="1085850" lvl="2">
              <a:buFont typeface="Wingdings" panose="05000000000000000000" pitchFamily="2" charset="2"/>
              <a:buChar char="Ø"/>
            </a:pPr>
            <a:r>
              <a:rPr lang="en-US" altLang="zh-CN" sz="1400" dirty="0"/>
              <a:t>float const * pf;//</a:t>
            </a:r>
            <a:r>
              <a:rPr lang="zh-CN" altLang="en-US" sz="1400" dirty="0"/>
              <a:t>与</a:t>
            </a:r>
            <a:r>
              <a:rPr lang="en-US" altLang="zh-CN" sz="1400" dirty="0"/>
              <a:t>const float *pf;</a:t>
            </a:r>
            <a:r>
              <a:rPr lang="zh-CN" altLang="en-US" sz="1400" dirty="0"/>
              <a:t>相同</a:t>
            </a:r>
            <a:endParaRPr lang="en-US" altLang="zh-CN" sz="1400" dirty="0"/>
          </a:p>
          <a:p>
            <a:pPr marL="1085850" lvl="2">
              <a:buFont typeface="Wingdings" panose="05000000000000000000" pitchFamily="2" charset="2"/>
              <a:buChar char="Ø"/>
            </a:pPr>
            <a:r>
              <a:rPr lang="en-US" altLang="zh-CN" sz="1400" dirty="0"/>
              <a:t>const</a:t>
            </a:r>
            <a:r>
              <a:rPr lang="zh-CN" altLang="en-US" sz="1400" dirty="0"/>
              <a:t>常用于描述函数形参的指针，这样在函数内部不会改变主调函数的数据</a:t>
            </a:r>
            <a:endParaRPr lang="en-US" altLang="zh-CN" sz="1400" dirty="0"/>
          </a:p>
          <a:p>
            <a:pPr lvl="1">
              <a:buFont typeface="Wingdings" panose="05000000000000000000" pitchFamily="2" charset="2"/>
              <a:buChar char="Ø"/>
            </a:pPr>
            <a:r>
              <a:rPr lang="zh-CN" altLang="en-US" sz="1600" dirty="0"/>
              <a:t>对全局变量使用</a:t>
            </a:r>
            <a:r>
              <a:rPr lang="en-US" altLang="zh-CN" sz="1600" dirty="0"/>
              <a:t>const</a:t>
            </a:r>
          </a:p>
          <a:p>
            <a:pPr lvl="2">
              <a:buFont typeface="Wingdings" panose="05000000000000000000" pitchFamily="2" charset="2"/>
              <a:buChar char="Ø"/>
            </a:pPr>
            <a:r>
              <a:rPr lang="zh-CN" altLang="en-US" sz="1400" dirty="0"/>
              <a:t>全局变量是一种冒险的方法，暴露了数据，程序的任何部分都可以更改它</a:t>
            </a:r>
            <a:endParaRPr lang="en-US" altLang="zh-CN" sz="1400" dirty="0"/>
          </a:p>
          <a:p>
            <a:pPr lvl="2">
              <a:buFont typeface="Wingdings" panose="05000000000000000000" pitchFamily="2" charset="2"/>
              <a:buChar char="Ø"/>
            </a:pPr>
            <a:r>
              <a:rPr lang="zh-CN" altLang="en-US" sz="1400" dirty="0"/>
              <a:t>用</a:t>
            </a:r>
            <a:r>
              <a:rPr lang="en-US" altLang="zh-CN" sz="1400" dirty="0"/>
              <a:t>const</a:t>
            </a:r>
            <a:r>
              <a:rPr lang="zh-CN" altLang="en-US" sz="1400" dirty="0"/>
              <a:t>去声明全局变量就很合理，</a:t>
            </a:r>
            <a:r>
              <a:rPr lang="en-US" altLang="zh-CN" sz="1400" dirty="0"/>
              <a:t>const</a:t>
            </a:r>
            <a:r>
              <a:rPr lang="zh-CN" altLang="en-US" sz="1400" dirty="0"/>
              <a:t>变量、</a:t>
            </a:r>
            <a:r>
              <a:rPr lang="en-US" altLang="zh-CN" sz="1400" dirty="0"/>
              <a:t>const</a:t>
            </a:r>
            <a:r>
              <a:rPr lang="zh-CN" altLang="en-US" sz="1400" dirty="0"/>
              <a:t>数组和</a:t>
            </a:r>
            <a:r>
              <a:rPr lang="en-US" altLang="zh-CN" sz="1400" dirty="0"/>
              <a:t>const</a:t>
            </a:r>
            <a:r>
              <a:rPr lang="zh-CN" altLang="en-US" sz="1400" dirty="0"/>
              <a:t>结构</a:t>
            </a:r>
            <a:endParaRPr lang="en-US" altLang="zh-CN" sz="1400" dirty="0"/>
          </a:p>
          <a:p>
            <a:pPr lvl="2">
              <a:buFont typeface="Wingdings" panose="05000000000000000000" pitchFamily="2" charset="2"/>
              <a:buChar char="Ø"/>
            </a:pPr>
            <a:r>
              <a:rPr lang="zh-CN" altLang="en-US" sz="1400" dirty="0"/>
              <a:t>文件间共享</a:t>
            </a:r>
            <a:r>
              <a:rPr lang="en-US" altLang="zh-CN" sz="1400" dirty="0"/>
              <a:t>const</a:t>
            </a:r>
            <a:r>
              <a:rPr lang="zh-CN" altLang="en-US" sz="1400" dirty="0"/>
              <a:t>数据要小心</a:t>
            </a:r>
            <a:endParaRPr lang="en-US" altLang="zh-CN" sz="1400" dirty="0"/>
          </a:p>
          <a:p>
            <a:pPr lvl="3">
              <a:buFont typeface="Wingdings" panose="05000000000000000000" pitchFamily="2" charset="2"/>
              <a:buChar char="Ø"/>
            </a:pPr>
            <a:r>
              <a:rPr lang="zh-CN" altLang="en-US" dirty="0"/>
              <a:t>遵循外部变量的常用规则，定义式声明，其他文件用引用式声明</a:t>
            </a:r>
            <a:endParaRPr lang="en-US" altLang="zh-CN" dirty="0"/>
          </a:p>
          <a:p>
            <a:pPr lvl="3">
              <a:buFont typeface="Wingdings" panose="05000000000000000000" pitchFamily="2" charset="2"/>
              <a:buChar char="Ø"/>
            </a:pPr>
            <a:r>
              <a:rPr lang="en-US" altLang="zh-CN" dirty="0"/>
              <a:t>const</a:t>
            </a:r>
            <a:r>
              <a:rPr lang="zh-CN" altLang="en-US" dirty="0"/>
              <a:t>变量放在头文件中，其他文件中包含文件头，但是必须用</a:t>
            </a:r>
            <a:r>
              <a:rPr lang="en-US" altLang="zh-CN" dirty="0"/>
              <a:t>static</a:t>
            </a:r>
            <a:r>
              <a:rPr lang="zh-CN" altLang="en-US" dirty="0"/>
              <a:t>声明全局</a:t>
            </a:r>
            <a:r>
              <a:rPr lang="en-US" altLang="zh-CN" dirty="0"/>
              <a:t>const</a:t>
            </a:r>
            <a:r>
              <a:rPr lang="zh-CN" altLang="en-US" dirty="0"/>
              <a:t>变量</a:t>
            </a:r>
            <a:endParaRPr lang="en-US" altLang="zh-CN" dirty="0"/>
          </a:p>
          <a:p>
            <a:pPr lvl="3">
              <a:buFont typeface="Wingdings" panose="05000000000000000000" pitchFamily="2" charset="2"/>
              <a:buChar char="Ø"/>
            </a:pPr>
            <a:r>
              <a:rPr lang="zh-CN" altLang="en-US" dirty="0"/>
              <a:t>如果不用</a:t>
            </a:r>
            <a:r>
              <a:rPr lang="en-US" altLang="zh-CN" dirty="0"/>
              <a:t>static,</a:t>
            </a:r>
            <a:r>
              <a:rPr lang="zh-CN" altLang="en-US" dirty="0"/>
              <a:t>则会导致每个文件中都有一个相同标识符的定义声明</a:t>
            </a:r>
            <a:endParaRPr lang="en-US" altLang="zh-CN" dirty="0"/>
          </a:p>
        </p:txBody>
      </p:sp>
    </p:spTree>
    <p:extLst>
      <p:ext uri="{BB962C8B-B14F-4D97-AF65-F5344CB8AC3E}">
        <p14:creationId xmlns:p14="http://schemas.microsoft.com/office/powerpoint/2010/main" val="804820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5DB02D-B724-47CD-B0C4-60167EADE653}"/>
              </a:ext>
            </a:extLst>
          </p:cNvPr>
          <p:cNvSpPr>
            <a:spLocks noGrp="1"/>
          </p:cNvSpPr>
          <p:nvPr>
            <p:ph idx="1"/>
          </p:nvPr>
        </p:nvSpPr>
        <p:spPr>
          <a:xfrm>
            <a:off x="1103312" y="344557"/>
            <a:ext cx="8946541" cy="5903843"/>
          </a:xfrm>
        </p:spPr>
        <p:txBody>
          <a:bodyPr/>
          <a:lstStyle/>
          <a:p>
            <a:pPr marL="0" indent="0">
              <a:buNone/>
            </a:pPr>
            <a:r>
              <a:rPr lang="en-US" altLang="zh-CN" dirty="0"/>
              <a:t>12.5.2 volatile</a:t>
            </a:r>
            <a:r>
              <a:rPr lang="zh-CN" altLang="en-US" dirty="0"/>
              <a:t>类型限定符</a:t>
            </a:r>
            <a:endParaRPr lang="en-US" altLang="zh-CN" sz="1800" dirty="0"/>
          </a:p>
          <a:p>
            <a:pPr marL="0" indent="0">
              <a:buNone/>
            </a:pPr>
            <a:r>
              <a:rPr lang="en-US" altLang="zh-CN" sz="1800" dirty="0"/>
              <a:t>	</a:t>
            </a:r>
            <a:r>
              <a:rPr lang="en-US" altLang="zh-CN" sz="1600" dirty="0"/>
              <a:t>volatile</a:t>
            </a:r>
            <a:r>
              <a:rPr lang="zh-CN" altLang="en-US" sz="1600" dirty="0"/>
              <a:t>限定符告知计算机，代理（不是变量所在的程序）可以改变该变量的值</a:t>
            </a:r>
            <a:endParaRPr lang="en-US" altLang="zh-CN" sz="1600" dirty="0"/>
          </a:p>
          <a:p>
            <a:pPr marL="685800" lvl="1">
              <a:buFont typeface="Wingdings" panose="05000000000000000000" pitchFamily="2" charset="2"/>
              <a:buChar char="Ø"/>
            </a:pPr>
            <a:r>
              <a:rPr lang="zh-CN" altLang="en-US" sz="1600" dirty="0"/>
              <a:t>通常用于硬件地址、在其他程序或者同时运行的线程中共享数据</a:t>
            </a:r>
            <a:endParaRPr lang="en-US" altLang="zh-CN" sz="1600" dirty="0"/>
          </a:p>
          <a:p>
            <a:pPr marL="685800" lvl="1">
              <a:buFont typeface="Wingdings" panose="05000000000000000000" pitchFamily="2" charset="2"/>
              <a:buChar char="Ø"/>
            </a:pPr>
            <a:r>
              <a:rPr lang="en-US" altLang="zh-CN" sz="1600" dirty="0"/>
              <a:t>ANSI</a:t>
            </a:r>
            <a:r>
              <a:rPr lang="zh-CN" altLang="en-US" sz="1600" dirty="0"/>
              <a:t>之前，如果没有</a:t>
            </a:r>
            <a:r>
              <a:rPr lang="en-US" altLang="zh-CN" sz="1600" dirty="0"/>
              <a:t>volatile,</a:t>
            </a:r>
            <a:r>
              <a:rPr lang="zh-CN" altLang="en-US" sz="1600" dirty="0"/>
              <a:t>编译器为了安全起见，不会进行高速缓存</a:t>
            </a:r>
            <a:endParaRPr lang="en-US" altLang="zh-CN" sz="1600" dirty="0"/>
          </a:p>
          <a:p>
            <a:pPr marL="685800" lvl="1">
              <a:buFont typeface="Wingdings" panose="05000000000000000000" pitchFamily="2" charset="2"/>
              <a:buChar char="Ø"/>
            </a:pPr>
            <a:r>
              <a:rPr lang="zh-CN" altLang="en-US" sz="1600" dirty="0"/>
              <a:t>现在，如果声明中没有</a:t>
            </a:r>
            <a:r>
              <a:rPr lang="en-US" altLang="zh-CN" sz="1600" dirty="0"/>
              <a:t>volatile,</a:t>
            </a:r>
            <a:r>
              <a:rPr lang="zh-CN" altLang="en-US" sz="1600" dirty="0"/>
              <a:t>编译器假定不会有代理去改变值，默认去优化代码</a:t>
            </a:r>
            <a:endParaRPr lang="en-US" altLang="zh-CN" sz="1600" dirty="0"/>
          </a:p>
          <a:p>
            <a:pPr marL="685800" lvl="1">
              <a:buFont typeface="Wingdings" panose="05000000000000000000" pitchFamily="2" charset="2"/>
              <a:buChar char="Ø"/>
            </a:pPr>
            <a:r>
              <a:rPr lang="zh-CN" altLang="en-US" sz="1600" dirty="0"/>
              <a:t>可以同时使用</a:t>
            </a:r>
            <a:r>
              <a:rPr lang="en-US" altLang="zh-CN" sz="1600" dirty="0"/>
              <a:t>const</a:t>
            </a:r>
            <a:r>
              <a:rPr lang="zh-CN" altLang="en-US" sz="1600" dirty="0"/>
              <a:t>和</a:t>
            </a:r>
            <a:r>
              <a:rPr lang="en-US" altLang="zh-CN" sz="1600" dirty="0"/>
              <a:t>volatile</a:t>
            </a:r>
            <a:r>
              <a:rPr lang="zh-CN" altLang="en-US" sz="1600" dirty="0"/>
              <a:t>限定一个值，例如通常</a:t>
            </a:r>
            <a:r>
              <a:rPr lang="en-US" altLang="zh-CN" sz="1600" dirty="0"/>
              <a:t>const</a:t>
            </a:r>
            <a:r>
              <a:rPr lang="zh-CN" altLang="en-US" sz="1600" dirty="0"/>
              <a:t>把硬件时钟设置为程序不可修改的变量，但是可以通过代理修改</a:t>
            </a:r>
            <a:endParaRPr lang="en-US" altLang="zh-CN" sz="1600" dirty="0"/>
          </a:p>
          <a:p>
            <a:pPr marL="0" indent="0">
              <a:buNone/>
            </a:pPr>
            <a:r>
              <a:rPr lang="en-US" altLang="zh-CN" dirty="0"/>
              <a:t>12.5.3 restrict</a:t>
            </a:r>
            <a:r>
              <a:rPr lang="zh-CN" altLang="en-US" dirty="0"/>
              <a:t>类型限定符</a:t>
            </a:r>
            <a:endParaRPr lang="en-US" altLang="zh-CN" dirty="0"/>
          </a:p>
          <a:p>
            <a:pPr marL="0" indent="0">
              <a:buNone/>
            </a:pPr>
            <a:r>
              <a:rPr lang="en-US" altLang="zh-CN" dirty="0"/>
              <a:t>	restrict</a:t>
            </a:r>
            <a:r>
              <a:rPr lang="zh-CN" altLang="en-US" dirty="0"/>
              <a:t>允许编译器优化某部分代码以更好地支持计算</a:t>
            </a:r>
            <a:endParaRPr lang="en-US" altLang="zh-CN" dirty="0"/>
          </a:p>
          <a:p>
            <a:pPr marL="685800" lvl="1">
              <a:buFont typeface="Wingdings" panose="05000000000000000000" pitchFamily="2" charset="2"/>
              <a:buChar char="Ø"/>
            </a:pPr>
            <a:r>
              <a:rPr lang="zh-CN" altLang="en-US" sz="1600" dirty="0"/>
              <a:t>只用于指针，表明指针是访问数据对象的唯一且初始的方式</a:t>
            </a:r>
            <a:endParaRPr lang="en-US" altLang="zh-CN" sz="1600" dirty="0"/>
          </a:p>
          <a:p>
            <a:pPr marL="685800" lvl="1">
              <a:buFont typeface="Wingdings" panose="05000000000000000000" pitchFamily="2" charset="2"/>
              <a:buChar char="Ø"/>
            </a:pPr>
            <a:r>
              <a:rPr lang="zh-CN" altLang="en-US" sz="1600" dirty="0"/>
              <a:t>如果不是唯一访问方式，则在中途有可能有其他方式改变数据</a:t>
            </a:r>
            <a:endParaRPr lang="en-US" altLang="zh-CN" sz="1600" dirty="0"/>
          </a:p>
          <a:p>
            <a:pPr marL="685800" lvl="1">
              <a:buFont typeface="Wingdings" panose="05000000000000000000" pitchFamily="2" charset="2"/>
              <a:buChar char="Ø"/>
            </a:pPr>
            <a:r>
              <a:rPr lang="en-US" altLang="zh-CN" sz="1600" dirty="0"/>
              <a:t>restrict</a:t>
            </a:r>
            <a:r>
              <a:rPr lang="zh-CN" altLang="en-US" sz="1600" dirty="0"/>
              <a:t>要慎用，用了可能会改变程序运行过程</a:t>
            </a:r>
            <a:endParaRPr lang="en-US" altLang="zh-CN" sz="1600" dirty="0"/>
          </a:p>
          <a:p>
            <a:pPr marL="685800" lvl="1">
              <a:buFont typeface="Wingdings" panose="05000000000000000000" pitchFamily="2" charset="2"/>
              <a:buChar char="Ø"/>
            </a:pPr>
            <a:r>
              <a:rPr lang="en-US" altLang="zh-CN" sz="1600" dirty="0"/>
              <a:t>restrict</a:t>
            </a:r>
            <a:r>
              <a:rPr lang="zh-CN" altLang="en-US" sz="1600" dirty="0"/>
              <a:t>用于函数形参中的指针，意味着编译器可以假定在函数体内其他标识符不会修改该指针指向的数据</a:t>
            </a:r>
            <a:endParaRPr lang="en-US" altLang="zh-CN" sz="1600" dirty="0"/>
          </a:p>
          <a:p>
            <a:pPr marL="685800" lvl="1">
              <a:buFont typeface="Wingdings" panose="05000000000000000000" pitchFamily="2" charset="2"/>
              <a:buChar char="Ø"/>
            </a:pPr>
            <a:r>
              <a:rPr lang="en-US" altLang="zh-CN" sz="1600" dirty="0"/>
              <a:t>restrict</a:t>
            </a:r>
            <a:r>
              <a:rPr lang="zh-CN" altLang="en-US" sz="1600" dirty="0"/>
              <a:t>有两个读者</a:t>
            </a:r>
            <a:r>
              <a:rPr lang="en-US" altLang="zh-CN" sz="1600" dirty="0"/>
              <a:t>,</a:t>
            </a:r>
            <a:r>
              <a:rPr lang="zh-CN" altLang="en-US" sz="1600" dirty="0"/>
              <a:t>编译器读了可以假定一些优化方案，用户要使用满足</a:t>
            </a:r>
            <a:r>
              <a:rPr lang="en-US" altLang="zh-CN" sz="1600" dirty="0"/>
              <a:t>restrict</a:t>
            </a:r>
            <a:r>
              <a:rPr lang="zh-CN" altLang="en-US" sz="1600" dirty="0"/>
              <a:t>要求的参数</a:t>
            </a:r>
            <a:endParaRPr lang="en-US" altLang="zh-CN" sz="1600" dirty="0"/>
          </a:p>
        </p:txBody>
      </p:sp>
    </p:spTree>
    <p:extLst>
      <p:ext uri="{BB962C8B-B14F-4D97-AF65-F5344CB8AC3E}">
        <p14:creationId xmlns:p14="http://schemas.microsoft.com/office/powerpoint/2010/main" val="149571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5DB02D-B724-47CD-B0C4-60167EADE653}"/>
              </a:ext>
            </a:extLst>
          </p:cNvPr>
          <p:cNvSpPr>
            <a:spLocks noGrp="1"/>
          </p:cNvSpPr>
          <p:nvPr>
            <p:ph idx="1"/>
          </p:nvPr>
        </p:nvSpPr>
        <p:spPr>
          <a:xfrm>
            <a:off x="1103312" y="344557"/>
            <a:ext cx="8946541" cy="5903843"/>
          </a:xfrm>
        </p:spPr>
        <p:txBody>
          <a:bodyPr/>
          <a:lstStyle/>
          <a:p>
            <a:pPr marL="0" indent="0">
              <a:buNone/>
            </a:pPr>
            <a:r>
              <a:rPr lang="en-US" altLang="zh-CN" dirty="0"/>
              <a:t>12.5.2 _Atomic</a:t>
            </a:r>
            <a:r>
              <a:rPr lang="zh-CN" altLang="en-US" dirty="0"/>
              <a:t>类型限定符</a:t>
            </a:r>
            <a:endParaRPr lang="en-US" altLang="zh-CN" sz="1800" dirty="0"/>
          </a:p>
          <a:p>
            <a:pPr marL="0" indent="0">
              <a:buNone/>
            </a:pPr>
            <a:r>
              <a:rPr lang="en-US" altLang="zh-CN" sz="1800" dirty="0"/>
              <a:t>	</a:t>
            </a:r>
            <a:r>
              <a:rPr lang="zh-CN" altLang="en-US" sz="1800" dirty="0"/>
              <a:t>并发程序设计把程序执行分成可以同时执行的多个线程，然后出现了如何管理访问相同数据的不同线程。</a:t>
            </a:r>
            <a:endParaRPr lang="en-US" altLang="zh-CN" sz="1800" dirty="0"/>
          </a:p>
          <a:p>
            <a:pPr marL="685800" lvl="1">
              <a:buFont typeface="Wingdings" panose="05000000000000000000" pitchFamily="2" charset="2"/>
              <a:buChar char="Ø"/>
            </a:pPr>
            <a:r>
              <a:rPr lang="en-US" altLang="zh-CN" sz="1600" dirty="0"/>
              <a:t>C11</a:t>
            </a:r>
            <a:r>
              <a:rPr lang="zh-CN" altLang="en-US" sz="1600" dirty="0"/>
              <a:t>通过可选头文件</a:t>
            </a:r>
            <a:r>
              <a:rPr lang="en-US" altLang="zh-CN" sz="1600" dirty="0" err="1"/>
              <a:t>stdatomic.h</a:t>
            </a:r>
            <a:r>
              <a:rPr lang="zh-CN" altLang="en-US" sz="1600" dirty="0"/>
              <a:t>和</a:t>
            </a:r>
            <a:r>
              <a:rPr lang="en-US" altLang="zh-CN" sz="1600" dirty="0" err="1"/>
              <a:t>threads.h</a:t>
            </a:r>
            <a:r>
              <a:rPr lang="zh-CN" altLang="en-US" sz="1600" dirty="0"/>
              <a:t>，提供一些可选的管理方法</a:t>
            </a:r>
            <a:endParaRPr lang="en-US" altLang="zh-CN" sz="1600" dirty="0"/>
          </a:p>
          <a:p>
            <a:pPr marL="0" indent="0">
              <a:buNone/>
            </a:pPr>
            <a:r>
              <a:rPr lang="en-US" altLang="zh-CN" dirty="0">
                <a:latin typeface="+mj-ea"/>
              </a:rPr>
              <a:t>12.5.3 </a:t>
            </a:r>
            <a:r>
              <a:rPr lang="zh-CN" altLang="en-US" dirty="0">
                <a:latin typeface="+mj-ea"/>
              </a:rPr>
              <a:t>旧关键词的新位置</a:t>
            </a:r>
            <a:endParaRPr lang="en-US" altLang="zh-CN" dirty="0">
              <a:latin typeface="+mj-ea"/>
            </a:endParaRPr>
          </a:p>
          <a:p>
            <a:pPr marL="0" indent="0">
              <a:buNone/>
            </a:pPr>
            <a:r>
              <a:rPr lang="en-US" altLang="zh-CN" dirty="0">
                <a:latin typeface="+mj-ea"/>
              </a:rPr>
              <a:t>	C99</a:t>
            </a:r>
            <a:r>
              <a:rPr lang="zh-CN" altLang="en-US" dirty="0">
                <a:latin typeface="+mj-ea"/>
              </a:rPr>
              <a:t>允许把类型限定符和存储类别说明符</a:t>
            </a:r>
            <a:r>
              <a:rPr lang="en-US" altLang="zh-CN" dirty="0">
                <a:latin typeface="+mj-ea"/>
              </a:rPr>
              <a:t>static</a:t>
            </a:r>
            <a:r>
              <a:rPr lang="zh-CN" altLang="en-US" dirty="0">
                <a:latin typeface="+mj-ea"/>
              </a:rPr>
              <a:t>放在函数原型和函数头的形式参数的初始方括号中</a:t>
            </a:r>
            <a:endParaRPr lang="en-US" altLang="zh-CN" dirty="0">
              <a:latin typeface="+mj-ea"/>
            </a:endParaRPr>
          </a:p>
          <a:p>
            <a:pPr marL="685800" lvl="1">
              <a:buFont typeface="Wingdings" panose="05000000000000000000" pitchFamily="2" charset="2"/>
              <a:buChar char="Ø"/>
            </a:pPr>
            <a:r>
              <a:rPr lang="zh-CN" altLang="en-US" sz="1600" dirty="0">
                <a:latin typeface="+mj-ea"/>
              </a:rPr>
              <a:t>旧式：</a:t>
            </a:r>
            <a:r>
              <a:rPr lang="en-US" altLang="zh-CN" sz="1600" dirty="0">
                <a:latin typeface="+mj-ea"/>
              </a:rPr>
              <a:t>void </a:t>
            </a:r>
            <a:r>
              <a:rPr lang="en-US" altLang="zh-CN" sz="1600" dirty="0" err="1">
                <a:latin typeface="+mj-ea"/>
              </a:rPr>
              <a:t>ofmouth</a:t>
            </a:r>
            <a:r>
              <a:rPr lang="en-US" altLang="zh-CN" sz="1600" dirty="0">
                <a:latin typeface="+mj-ea"/>
              </a:rPr>
              <a:t>(int * const a1,int * restrict a2,int n);</a:t>
            </a:r>
          </a:p>
          <a:p>
            <a:pPr marL="685800" lvl="1">
              <a:buFont typeface="Wingdings" panose="05000000000000000000" pitchFamily="2" charset="2"/>
              <a:buChar char="Ø"/>
            </a:pPr>
            <a:r>
              <a:rPr lang="en-US" altLang="zh-CN" sz="1600" dirty="0">
                <a:latin typeface="+mj-ea"/>
              </a:rPr>
              <a:t>C99</a:t>
            </a:r>
            <a:r>
              <a:rPr lang="zh-CN" altLang="en-US" sz="1600" dirty="0">
                <a:latin typeface="+mj-ea"/>
              </a:rPr>
              <a:t>：</a:t>
            </a:r>
            <a:r>
              <a:rPr lang="en-US" altLang="zh-CN" sz="1600" dirty="0">
                <a:latin typeface="+mj-ea"/>
              </a:rPr>
              <a:t>void </a:t>
            </a:r>
            <a:r>
              <a:rPr lang="en-US" altLang="zh-CN" sz="1600" dirty="0" err="1">
                <a:latin typeface="+mj-ea"/>
              </a:rPr>
              <a:t>ofmouth</a:t>
            </a:r>
            <a:r>
              <a:rPr lang="en-US" altLang="zh-CN" sz="1600" dirty="0">
                <a:latin typeface="+mj-ea"/>
              </a:rPr>
              <a:t>(int a1[const],int a2[restrict],int n);</a:t>
            </a:r>
          </a:p>
          <a:p>
            <a:pPr marL="685800" lvl="1">
              <a:buFont typeface="Wingdings" panose="05000000000000000000" pitchFamily="2" charset="2"/>
              <a:buChar char="Ø"/>
            </a:pPr>
            <a:r>
              <a:rPr lang="en-US" altLang="zh-CN" sz="1600" dirty="0">
                <a:latin typeface="+mj-ea"/>
              </a:rPr>
              <a:t>static</a:t>
            </a:r>
            <a:r>
              <a:rPr lang="zh-CN" altLang="en-US" sz="1600" dirty="0">
                <a:latin typeface="+mj-ea"/>
              </a:rPr>
              <a:t>新用法：</a:t>
            </a:r>
            <a:r>
              <a:rPr lang="en-US" altLang="zh-CN" sz="1600" dirty="0">
                <a:latin typeface="+mj-ea"/>
              </a:rPr>
              <a:t>double stick(double </a:t>
            </a:r>
            <a:r>
              <a:rPr lang="en-US" altLang="zh-CN" sz="1600" dirty="0" err="1">
                <a:latin typeface="+mj-ea"/>
              </a:rPr>
              <a:t>ar</a:t>
            </a:r>
            <a:r>
              <a:rPr lang="en-US" altLang="zh-CN" sz="1600" dirty="0">
                <a:latin typeface="+mj-ea"/>
              </a:rPr>
              <a:t>[static 20]);</a:t>
            </a:r>
          </a:p>
          <a:p>
            <a:pPr marL="1085850" lvl="2">
              <a:buFont typeface="Wingdings" panose="05000000000000000000" pitchFamily="2" charset="2"/>
              <a:buChar char="Ø"/>
            </a:pPr>
            <a:r>
              <a:rPr lang="zh-CN" altLang="en-US" sz="1400" dirty="0">
                <a:latin typeface="+mj-ea"/>
              </a:rPr>
              <a:t>函数调用的实际参数应该是一个指向数组首元素的指针，且该数组至少有</a:t>
            </a:r>
            <a:r>
              <a:rPr lang="en-US" altLang="zh-CN" sz="1400" dirty="0">
                <a:latin typeface="+mj-ea"/>
              </a:rPr>
              <a:t>20</a:t>
            </a:r>
            <a:r>
              <a:rPr lang="zh-CN" altLang="en-US" sz="1400" dirty="0">
                <a:latin typeface="+mj-ea"/>
              </a:rPr>
              <a:t>个元素</a:t>
            </a:r>
            <a:endParaRPr lang="en-US" altLang="zh-CN" sz="1400" dirty="0">
              <a:latin typeface="+mj-ea"/>
            </a:endParaRPr>
          </a:p>
        </p:txBody>
      </p:sp>
    </p:spTree>
    <p:extLst>
      <p:ext uri="{BB962C8B-B14F-4D97-AF65-F5344CB8AC3E}">
        <p14:creationId xmlns:p14="http://schemas.microsoft.com/office/powerpoint/2010/main" val="166918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6E4AB-D4B3-42CF-9059-920A266FC3F9}"/>
              </a:ext>
            </a:extLst>
          </p:cNvPr>
          <p:cNvSpPr>
            <a:spLocks noGrp="1"/>
          </p:cNvSpPr>
          <p:nvPr>
            <p:ph type="title"/>
          </p:nvPr>
        </p:nvSpPr>
        <p:spPr/>
        <p:txBody>
          <a:bodyPr/>
          <a:lstStyle/>
          <a:p>
            <a:r>
              <a:rPr lang="en-US" altLang="zh-CN" sz="2400" dirty="0"/>
              <a:t>12.6 </a:t>
            </a:r>
            <a:r>
              <a:rPr lang="zh-CN" altLang="en-US" sz="2400" dirty="0"/>
              <a:t>关键概念和小结</a:t>
            </a:r>
            <a:br>
              <a:rPr lang="en-US" altLang="zh-CN" sz="3200" dirty="0"/>
            </a:br>
            <a:endParaRPr lang="zh-CN" altLang="en-US" sz="3200" dirty="0"/>
          </a:p>
        </p:txBody>
      </p:sp>
      <p:sp>
        <p:nvSpPr>
          <p:cNvPr id="3" name="内容占位符 2">
            <a:extLst>
              <a:ext uri="{FF2B5EF4-FFF2-40B4-BE49-F238E27FC236}">
                <a16:creationId xmlns:a16="http://schemas.microsoft.com/office/drawing/2014/main" id="{42E038E5-AB9D-42EF-8183-3182C3843261}"/>
              </a:ext>
            </a:extLst>
          </p:cNvPr>
          <p:cNvSpPr>
            <a:spLocks noGrp="1"/>
          </p:cNvSpPr>
          <p:nvPr>
            <p:ph idx="1"/>
          </p:nvPr>
        </p:nvSpPr>
        <p:spPr/>
        <p:txBody>
          <a:bodyPr/>
          <a:lstStyle/>
          <a:p>
            <a:pPr marL="0" indent="0">
              <a:buNone/>
            </a:pPr>
            <a:r>
              <a:rPr lang="en-US" altLang="zh-CN" dirty="0"/>
              <a:t>	C</a:t>
            </a:r>
            <a:r>
              <a:rPr lang="zh-CN" altLang="en-US" dirty="0"/>
              <a:t>提供了多种管内存的模型</a:t>
            </a:r>
            <a:endParaRPr lang="en-US" altLang="zh-CN" dirty="0"/>
          </a:p>
          <a:p>
            <a:pPr marL="0" indent="0">
              <a:buNone/>
            </a:pPr>
            <a:r>
              <a:rPr lang="en-US" altLang="zh-CN" dirty="0"/>
              <a:t>	</a:t>
            </a:r>
            <a:r>
              <a:rPr lang="zh-CN" altLang="en-US" dirty="0"/>
              <a:t>除了熟悉这些模型，还得学会如何去选择不同的类别</a:t>
            </a:r>
            <a:endParaRPr lang="en-US" altLang="zh-CN" dirty="0"/>
          </a:p>
          <a:p>
            <a:pPr lvl="1">
              <a:buFont typeface="Wingdings" panose="05000000000000000000" pitchFamily="2" charset="2"/>
              <a:buChar char="Ø"/>
            </a:pPr>
            <a:r>
              <a:rPr lang="zh-CN" altLang="en-US" sz="1600" dirty="0"/>
              <a:t>最好选择自动变量，使用其他类别应该有充分的理由</a:t>
            </a:r>
            <a:endParaRPr lang="en-US" altLang="zh-CN" sz="1600" dirty="0"/>
          </a:p>
          <a:p>
            <a:pPr lvl="1">
              <a:buFont typeface="Wingdings" panose="05000000000000000000" pitchFamily="2" charset="2"/>
              <a:buChar char="Ø"/>
            </a:pPr>
            <a:r>
              <a:rPr lang="zh-CN" altLang="en-US" sz="1600" dirty="0"/>
              <a:t>通常情况下自动变量，函数形参，返回值进行函数间的数据通信比全局变量更安全</a:t>
            </a:r>
            <a:endParaRPr lang="en-US" altLang="zh-CN" sz="1600" dirty="0"/>
          </a:p>
          <a:p>
            <a:pPr lvl="1">
              <a:buFont typeface="Wingdings" panose="05000000000000000000" pitchFamily="2" charset="2"/>
              <a:buChar char="Ø"/>
            </a:pPr>
            <a:r>
              <a:rPr lang="zh-CN" altLang="en-US" dirty="0"/>
              <a:t>但是保持不变的数据适合全局变量</a:t>
            </a:r>
            <a:endParaRPr lang="en-US" altLang="zh-CN" dirty="0"/>
          </a:p>
          <a:p>
            <a:pPr lvl="1">
              <a:buFont typeface="Wingdings" panose="05000000000000000000" pitchFamily="2" charset="2"/>
              <a:buChar char="Ø"/>
            </a:pPr>
            <a:r>
              <a:rPr lang="zh-CN" altLang="en-US" dirty="0"/>
              <a:t>理解静态内存、自动内存和动态分配内存的属性</a:t>
            </a:r>
            <a:endParaRPr lang="en-US" altLang="zh-CN" dirty="0"/>
          </a:p>
          <a:p>
            <a:pPr lvl="1">
              <a:buFont typeface="Wingdings" panose="05000000000000000000" pitchFamily="2" charset="2"/>
              <a:buChar char="Ø"/>
            </a:pPr>
            <a:r>
              <a:rPr lang="zh-CN" altLang="en-US" dirty="0"/>
              <a:t>内存：用来存储程序中的数据</a:t>
            </a:r>
            <a:endParaRPr lang="en-US" altLang="zh-CN" dirty="0"/>
          </a:p>
          <a:p>
            <a:pPr lvl="1">
              <a:buFont typeface="Wingdings" panose="05000000000000000000" pitchFamily="2" charset="2"/>
              <a:buChar char="Ø"/>
            </a:pPr>
            <a:r>
              <a:rPr lang="zh-CN" altLang="en-US" dirty="0"/>
              <a:t>内存表征：存储期、作用域和链接</a:t>
            </a:r>
            <a:endParaRPr lang="en-US" altLang="zh-CN" dirty="0"/>
          </a:p>
          <a:p>
            <a:pPr lvl="1">
              <a:buFont typeface="Wingdings" panose="05000000000000000000" pitchFamily="2" charset="2"/>
              <a:buChar char="Ø"/>
            </a:pPr>
            <a:r>
              <a:rPr lang="zh-CN" altLang="en-US" dirty="0"/>
              <a:t>存储期：静态、自动、动态分配</a:t>
            </a:r>
            <a:endParaRPr lang="en-US" altLang="zh-CN" dirty="0"/>
          </a:p>
          <a:p>
            <a:pPr lvl="1">
              <a:buFont typeface="Wingdings" panose="05000000000000000000" pitchFamily="2" charset="2"/>
              <a:buChar char="Ø"/>
            </a:pPr>
            <a:r>
              <a:rPr lang="zh-CN" altLang="en-US" dirty="0"/>
              <a:t>作用域：即可见可访问域；文件作用域、块作用域、函数原型作用域</a:t>
            </a:r>
            <a:endParaRPr lang="en-US" altLang="zh-CN" dirty="0"/>
          </a:p>
          <a:p>
            <a:pPr lvl="1">
              <a:buFont typeface="Wingdings" panose="05000000000000000000" pitchFamily="2" charset="2"/>
              <a:buChar char="Ø"/>
            </a:pPr>
            <a:r>
              <a:rPr lang="zh-CN" altLang="en-US" dirty="0"/>
              <a:t>链接：在程序某翻译单元中变量可被链接的程度</a:t>
            </a:r>
            <a:endParaRPr lang="en-US" altLang="zh-CN" dirty="0"/>
          </a:p>
          <a:p>
            <a:pPr lvl="1">
              <a:buFont typeface="Wingdings" panose="05000000000000000000" pitchFamily="2" charset="2"/>
              <a:buChar char="Ø"/>
            </a:pPr>
            <a:r>
              <a:rPr lang="en-US" altLang="zh-CN" dirty="0"/>
              <a:t>5</a:t>
            </a:r>
            <a:r>
              <a:rPr lang="zh-CN" altLang="en-US" dirty="0"/>
              <a:t>种存储类别：自动、寄存器、静态无链接、静态外部链接、静态内部链接</a:t>
            </a:r>
            <a:endParaRPr lang="en-US" altLang="zh-CN" dirty="0"/>
          </a:p>
          <a:p>
            <a:pPr lvl="1">
              <a:buFont typeface="Wingdings" panose="05000000000000000000" pitchFamily="2" charset="2"/>
              <a:buChar char="Ø"/>
            </a:pPr>
            <a:r>
              <a:rPr lang="en-US" altLang="zh-CN" dirty="0"/>
              <a:t>4</a:t>
            </a:r>
            <a:r>
              <a:rPr lang="zh-CN" altLang="en-US" dirty="0"/>
              <a:t>种类别限定符：</a:t>
            </a:r>
            <a:r>
              <a:rPr lang="en-US" altLang="zh-CN" dirty="0"/>
              <a:t>const</a:t>
            </a:r>
            <a:r>
              <a:rPr lang="zh-CN" altLang="en-US" dirty="0"/>
              <a:t>、</a:t>
            </a:r>
            <a:r>
              <a:rPr lang="en-US" altLang="zh-CN" dirty="0"/>
              <a:t>volatile</a:t>
            </a:r>
            <a:r>
              <a:rPr lang="zh-CN" altLang="en-US" dirty="0"/>
              <a:t>、</a:t>
            </a:r>
            <a:r>
              <a:rPr lang="en-US" altLang="zh-CN" dirty="0"/>
              <a:t>restrict</a:t>
            </a:r>
            <a:r>
              <a:rPr lang="zh-CN" altLang="en-US" dirty="0"/>
              <a:t>、</a:t>
            </a:r>
            <a:r>
              <a:rPr lang="en-US" altLang="zh-CN"/>
              <a:t>_Atomic</a:t>
            </a:r>
            <a:endParaRPr lang="en-US" altLang="zh-CN" dirty="0"/>
          </a:p>
          <a:p>
            <a:pPr lvl="1">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65822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12.1.1 </a:t>
            </a:r>
            <a:r>
              <a:rPr lang="zh-CN" altLang="en-US" dirty="0"/>
              <a:t>作用域</a:t>
            </a:r>
            <a:endParaRPr lang="en-US" altLang="zh-CN" dirty="0"/>
          </a:p>
          <a:p>
            <a:pPr marL="400050" lvl="1" indent="0">
              <a:buNone/>
            </a:pPr>
            <a:r>
              <a:rPr lang="zh-CN" altLang="en-US" dirty="0"/>
              <a:t>作用域是描述程序中可访问标识符的区域</a:t>
            </a:r>
            <a:endParaRPr lang="en-US" altLang="zh-CN" dirty="0"/>
          </a:p>
          <a:p>
            <a:pPr marL="400050" lvl="1" indent="0">
              <a:buNone/>
            </a:pPr>
            <a:r>
              <a:rPr lang="zh-CN" altLang="en-US" dirty="0"/>
              <a:t>类型：块作用域、函数作用域、函数原型作用域、文件作用域</a:t>
            </a:r>
            <a:endParaRPr lang="en-US" altLang="zh-CN" dirty="0"/>
          </a:p>
          <a:p>
            <a:pPr marL="1085850" lvl="2" indent="-285750">
              <a:buFont typeface="Wingdings" panose="05000000000000000000" pitchFamily="2" charset="2"/>
              <a:buChar char="Ø"/>
            </a:pPr>
            <a:r>
              <a:rPr lang="zh-CN" altLang="en-US" dirty="0"/>
              <a:t>块作用域：用花括号括起来的代码区域，定义在块的变量有块作用域（</a:t>
            </a:r>
            <a:r>
              <a:rPr lang="en-US" altLang="zh-CN" dirty="0"/>
              <a:t>block scope</a:t>
            </a:r>
            <a:r>
              <a:rPr lang="zh-CN" altLang="en-US" dirty="0"/>
              <a:t>）</a:t>
            </a:r>
            <a:endParaRPr lang="en-US" altLang="zh-CN" dirty="0"/>
          </a:p>
          <a:p>
            <a:pPr marL="1257300" lvl="3" indent="0">
              <a:buNone/>
            </a:pPr>
            <a:r>
              <a:rPr lang="zh-CN" altLang="en-US" dirty="0"/>
              <a:t>块作用域变量的可见范围：从变量定义到块的末尾</a:t>
            </a:r>
            <a:endParaRPr lang="en-US" altLang="zh-CN" dirty="0"/>
          </a:p>
          <a:p>
            <a:pPr marL="1257300" lvl="3" indent="0">
              <a:buNone/>
            </a:pPr>
            <a:r>
              <a:rPr lang="zh-CN" altLang="en-US" dirty="0"/>
              <a:t>以前，具有块作用域的变量必须声明在块的开头，</a:t>
            </a:r>
            <a:r>
              <a:rPr lang="en-US" altLang="zh-CN" dirty="0"/>
              <a:t>C99</a:t>
            </a:r>
            <a:r>
              <a:rPr lang="zh-CN" altLang="en-US" dirty="0"/>
              <a:t>允许在块的任意位置声明变量</a:t>
            </a:r>
            <a:endParaRPr lang="en-US" altLang="zh-CN" dirty="0"/>
          </a:p>
          <a:p>
            <a:pPr marL="1714500" lvl="4" indent="0">
              <a:buNone/>
            </a:pPr>
            <a:r>
              <a:rPr lang="en-US" altLang="zh-CN" dirty="0"/>
              <a:t>C99</a:t>
            </a:r>
            <a:r>
              <a:rPr lang="zh-CN" altLang="en-US" dirty="0"/>
              <a:t>把块的概念拓展到</a:t>
            </a:r>
            <a:r>
              <a:rPr lang="en-US" altLang="zh-CN" dirty="0"/>
              <a:t>for</a:t>
            </a:r>
            <a:r>
              <a:rPr lang="zh-CN" altLang="en-US" dirty="0"/>
              <a:t>循环、</a:t>
            </a:r>
            <a:r>
              <a:rPr lang="en-US" altLang="zh-CN" dirty="0"/>
              <a:t>while</a:t>
            </a:r>
            <a:r>
              <a:rPr lang="zh-CN" altLang="en-US" dirty="0"/>
              <a:t>循环、</a:t>
            </a:r>
            <a:r>
              <a:rPr lang="en-US" altLang="zh-CN" dirty="0"/>
              <a:t>do while</a:t>
            </a:r>
            <a:r>
              <a:rPr lang="zh-CN" altLang="en-US" dirty="0"/>
              <a:t>循环和</a:t>
            </a:r>
            <a:r>
              <a:rPr lang="en-US" altLang="zh-CN" dirty="0"/>
              <a:t>if</a:t>
            </a:r>
            <a:r>
              <a:rPr lang="zh-CN" altLang="en-US" dirty="0"/>
              <a:t>语句</a:t>
            </a:r>
            <a:endParaRPr lang="en-US" altLang="zh-CN" dirty="0"/>
          </a:p>
          <a:p>
            <a:pPr marL="1714500" lvl="4" indent="0">
              <a:buNone/>
            </a:pPr>
            <a:r>
              <a:rPr lang="en-US" altLang="zh-CN" dirty="0"/>
              <a:t>C99</a:t>
            </a:r>
            <a:r>
              <a:rPr lang="zh-CN" altLang="en-US" dirty="0"/>
              <a:t>规定不用花括号，</a:t>
            </a:r>
            <a:r>
              <a:rPr lang="en-US" altLang="zh-CN" dirty="0"/>
              <a:t>for while do while</a:t>
            </a:r>
            <a:r>
              <a:rPr lang="zh-CN" altLang="en-US" dirty="0"/>
              <a:t>接的下一个 子句默认是子块</a:t>
            </a:r>
            <a:endParaRPr lang="en-US" altLang="zh-CN" dirty="0"/>
          </a:p>
          <a:p>
            <a:pPr marL="1257300" lvl="3" indent="0">
              <a:buNone/>
            </a:pPr>
            <a:r>
              <a:rPr lang="zh-CN" altLang="en-US" dirty="0"/>
              <a:t>函数作用域：仅用于</a:t>
            </a:r>
            <a:r>
              <a:rPr lang="en-US" altLang="zh-CN" dirty="0" err="1"/>
              <a:t>goto</a:t>
            </a:r>
            <a:r>
              <a:rPr lang="zh-CN" altLang="en-US" dirty="0"/>
              <a:t>语句标签</a:t>
            </a:r>
            <a:endParaRPr lang="en-US" altLang="zh-CN" dirty="0"/>
          </a:p>
          <a:p>
            <a:pPr marL="1085850" lvl="2" indent="-285750">
              <a:buFont typeface="Wingdings" panose="05000000000000000000" pitchFamily="2" charset="2"/>
              <a:buChar char="Ø"/>
            </a:pPr>
            <a:r>
              <a:rPr lang="zh-CN" altLang="en-US" dirty="0"/>
              <a:t>函数原型作用域：用于函数原型中的形参名</a:t>
            </a:r>
            <a:endParaRPr lang="en-US" altLang="zh-CN" dirty="0"/>
          </a:p>
          <a:p>
            <a:pPr marL="1085850" lvl="2" indent="-285750">
              <a:buFont typeface="Wingdings" panose="05000000000000000000" pitchFamily="2" charset="2"/>
              <a:buChar char="Ø"/>
            </a:pPr>
            <a:r>
              <a:rPr lang="zh-CN" altLang="en-US" dirty="0"/>
              <a:t>文件作用域：如果变量定义在函数的外面，则具有文件作用域</a:t>
            </a:r>
            <a:endParaRPr lang="en-US" altLang="zh-CN" dirty="0"/>
          </a:p>
          <a:p>
            <a:pPr marL="1257300" lvl="3" indent="0">
              <a:buNone/>
            </a:pPr>
            <a:r>
              <a:rPr lang="zh-CN" altLang="en-US" dirty="0"/>
              <a:t>在这个文件里的函数都 可以使用此变量，所以文件作用域变量又叫全局变量（</a:t>
            </a:r>
            <a:r>
              <a:rPr lang="en-US" altLang="zh-CN" dirty="0"/>
              <a:t>global variable</a:t>
            </a:r>
            <a:r>
              <a:rPr lang="zh-CN" altLang="en-US" dirty="0"/>
              <a:t>）</a:t>
            </a:r>
            <a:endParaRPr lang="en-US" altLang="zh-CN" dirty="0"/>
          </a:p>
          <a:p>
            <a:pPr marL="1257300" lvl="3" indent="0">
              <a:buNone/>
            </a:pPr>
            <a:endParaRPr lang="zh-CN" altLang="en-US" dirty="0"/>
          </a:p>
        </p:txBody>
      </p:sp>
    </p:spTree>
    <p:extLst>
      <p:ext uri="{BB962C8B-B14F-4D97-AF65-F5344CB8AC3E}">
        <p14:creationId xmlns:p14="http://schemas.microsoft.com/office/powerpoint/2010/main" val="27268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12.1.2 </a:t>
            </a:r>
            <a:r>
              <a:rPr lang="zh-CN" altLang="en-US" dirty="0"/>
              <a:t>链接</a:t>
            </a:r>
            <a:endParaRPr lang="en-US" altLang="zh-CN" dirty="0"/>
          </a:p>
          <a:p>
            <a:pPr marL="400050" lvl="1" indent="0">
              <a:buNone/>
            </a:pPr>
            <a:r>
              <a:rPr lang="en-US" altLang="zh-CN" dirty="0"/>
              <a:t>C</a:t>
            </a:r>
            <a:r>
              <a:rPr lang="zh-CN" altLang="en-US" dirty="0"/>
              <a:t>变量有</a:t>
            </a:r>
            <a:r>
              <a:rPr lang="en-US" altLang="zh-CN" dirty="0"/>
              <a:t>3</a:t>
            </a:r>
            <a:r>
              <a:rPr lang="zh-CN" altLang="en-US" dirty="0"/>
              <a:t>种链接属性</a:t>
            </a:r>
            <a:endParaRPr lang="en-US" altLang="zh-CN" dirty="0"/>
          </a:p>
          <a:p>
            <a:pPr marL="400050" lvl="1" indent="0">
              <a:buNone/>
            </a:pPr>
            <a:r>
              <a:rPr lang="zh-CN" altLang="en-US" dirty="0"/>
              <a:t>类型：外部链接、内部链接、无链接</a:t>
            </a:r>
            <a:endParaRPr lang="en-US" altLang="zh-CN" dirty="0"/>
          </a:p>
          <a:p>
            <a:pPr marL="1085850" lvl="2" indent="-285750">
              <a:buFont typeface="Wingdings" panose="05000000000000000000" pitchFamily="2" charset="2"/>
              <a:buChar char="Ø"/>
            </a:pPr>
            <a:r>
              <a:rPr lang="zh-CN" altLang="en-US" dirty="0"/>
              <a:t>无链接：块作用域、函数作用域、函数原型作用域的变量属于定义它的块、函数、函数原型私有，所以这些都是无链接变量</a:t>
            </a:r>
            <a:endParaRPr lang="en-US" altLang="zh-CN" dirty="0"/>
          </a:p>
          <a:p>
            <a:pPr marL="1085850" lvl="2" indent="-285750">
              <a:buFont typeface="Wingdings" panose="05000000000000000000" pitchFamily="2" charset="2"/>
              <a:buChar char="Ø"/>
            </a:pPr>
            <a:r>
              <a:rPr lang="zh-CN" altLang="en-US" dirty="0"/>
              <a:t>文件作用域的变量可以被外部文件访问的外部链接或不能被外部文件访问的内部链接</a:t>
            </a:r>
            <a:endParaRPr lang="en-US" altLang="zh-CN" dirty="0"/>
          </a:p>
          <a:p>
            <a:pPr marL="1085850" lvl="2" indent="-285750">
              <a:buFont typeface="Wingdings" panose="05000000000000000000" pitchFamily="2" charset="2"/>
              <a:buChar char="Ø"/>
            </a:pPr>
            <a:r>
              <a:rPr lang="zh-CN" altLang="en-US" dirty="0"/>
              <a:t>内部链接：仅限于一个翻译单元（一个源代码文件和它的头文件）</a:t>
            </a:r>
            <a:endParaRPr lang="en-US" altLang="zh-CN" dirty="0"/>
          </a:p>
          <a:p>
            <a:pPr marL="1085850" lvl="2" indent="-285750">
              <a:buFont typeface="Wingdings" panose="05000000000000000000" pitchFamily="2" charset="2"/>
              <a:buChar char="Ø"/>
            </a:pPr>
            <a:r>
              <a:rPr lang="zh-CN" altLang="en-US" dirty="0"/>
              <a:t>“内部文件作用域”简称“文件作用域”，“外部文件作用域”简称“全局作用域”或“程序作用域”</a:t>
            </a:r>
            <a:endParaRPr lang="en-US" altLang="zh-CN" dirty="0"/>
          </a:p>
          <a:p>
            <a:pPr marL="1085850" lvl="2" indent="-285750">
              <a:buFont typeface="Wingdings" panose="05000000000000000000" pitchFamily="2" charset="2"/>
              <a:buChar char="Ø"/>
            </a:pPr>
            <a:r>
              <a:rPr lang="zh-CN" altLang="en-US" dirty="0"/>
              <a:t>分辨内部外部链接：看外部定义中是否使用了存储类别说明符：</a:t>
            </a:r>
            <a:r>
              <a:rPr lang="en-US" altLang="zh-CN" dirty="0"/>
              <a:t>static,</a:t>
            </a:r>
            <a:r>
              <a:rPr lang="zh-CN" altLang="en-US" dirty="0"/>
              <a:t>有的话就内部，没有就外部</a:t>
            </a:r>
            <a:endParaRPr lang="en-US" altLang="zh-CN" dirty="0"/>
          </a:p>
        </p:txBody>
      </p:sp>
    </p:spTree>
    <p:extLst>
      <p:ext uri="{BB962C8B-B14F-4D97-AF65-F5344CB8AC3E}">
        <p14:creationId xmlns:p14="http://schemas.microsoft.com/office/powerpoint/2010/main" val="10155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12.1.3 </a:t>
            </a:r>
            <a:r>
              <a:rPr lang="zh-CN" altLang="en-US" dirty="0"/>
              <a:t>存储期</a:t>
            </a:r>
            <a:endParaRPr lang="en-US" altLang="zh-CN" dirty="0"/>
          </a:p>
          <a:p>
            <a:pPr marL="400050" lvl="1" indent="0">
              <a:buNone/>
            </a:pPr>
            <a:r>
              <a:rPr lang="zh-CN" altLang="en-US" dirty="0"/>
              <a:t>作用域和链接指明了标识符的可见性</a:t>
            </a:r>
            <a:endParaRPr lang="en-US" altLang="zh-CN" dirty="0"/>
          </a:p>
          <a:p>
            <a:pPr marL="400050" lvl="1" indent="0">
              <a:buNone/>
            </a:pPr>
            <a:r>
              <a:rPr lang="zh-CN" altLang="en-US" dirty="0"/>
              <a:t>存储期指明了这些标识符对象的生存期</a:t>
            </a:r>
            <a:endParaRPr lang="en-US" altLang="zh-CN" dirty="0"/>
          </a:p>
          <a:p>
            <a:pPr marL="400050" lvl="1" indent="0">
              <a:buNone/>
            </a:pPr>
            <a:r>
              <a:rPr lang="zh-CN" altLang="en-US" dirty="0"/>
              <a:t>类型：静态存储期、线程存储期、自动存储期、动态分配存储期</a:t>
            </a:r>
            <a:endParaRPr lang="en-US" altLang="zh-CN" dirty="0"/>
          </a:p>
          <a:p>
            <a:pPr marL="1085850" lvl="2" indent="-285750">
              <a:buFont typeface="Wingdings" panose="05000000000000000000" pitchFamily="2" charset="2"/>
              <a:buChar char="Ø"/>
            </a:pPr>
            <a:r>
              <a:rPr lang="zh-CN" altLang="en-US" dirty="0"/>
              <a:t>静态存储期：在程序的执行期间一直存在</a:t>
            </a:r>
            <a:endParaRPr lang="en-US" altLang="zh-CN" dirty="0"/>
          </a:p>
          <a:p>
            <a:pPr marL="1257300" lvl="3" indent="0">
              <a:buNone/>
            </a:pPr>
            <a:r>
              <a:rPr lang="zh-CN" altLang="en-US" dirty="0"/>
              <a:t>文件作用域变量具有静态存储期</a:t>
            </a:r>
            <a:endParaRPr lang="en-US" altLang="zh-CN" dirty="0"/>
          </a:p>
          <a:p>
            <a:pPr marL="1257300" lvl="3" indent="0">
              <a:buNone/>
            </a:pPr>
            <a:r>
              <a:rPr lang="en-US" altLang="zh-CN" dirty="0"/>
              <a:t>static</a:t>
            </a:r>
            <a:r>
              <a:rPr lang="zh-CN" altLang="en-US" dirty="0"/>
              <a:t>表明其链接属性</a:t>
            </a:r>
            <a:endParaRPr lang="en-US" altLang="zh-CN" dirty="0"/>
          </a:p>
          <a:p>
            <a:pPr marL="1085850" lvl="2" indent="-285750">
              <a:buFont typeface="Wingdings" panose="05000000000000000000" pitchFamily="2" charset="2"/>
              <a:buChar char="Ø"/>
            </a:pPr>
            <a:r>
              <a:rPr lang="zh-CN" altLang="en-US" dirty="0"/>
              <a:t>线程存储期：用于并发程序设计，声明线程开始到线程结束</a:t>
            </a:r>
            <a:endParaRPr lang="en-US" altLang="zh-CN" dirty="0"/>
          </a:p>
          <a:p>
            <a:pPr marL="1257300" lvl="3" indent="0">
              <a:buNone/>
            </a:pPr>
            <a:r>
              <a:rPr lang="en-US" altLang="zh-CN" dirty="0"/>
              <a:t>_	</a:t>
            </a:r>
            <a:r>
              <a:rPr lang="en-US" altLang="zh-CN" dirty="0" err="1"/>
              <a:t>Thread_local</a:t>
            </a:r>
            <a:r>
              <a:rPr lang="zh-CN" altLang="en-US" dirty="0"/>
              <a:t>声明的对象，每个线程都有该变量的私有备份</a:t>
            </a:r>
            <a:endParaRPr lang="en-US" altLang="zh-CN" dirty="0"/>
          </a:p>
          <a:p>
            <a:pPr marL="1085850" lvl="2" indent="-285750">
              <a:buFont typeface="Wingdings" panose="05000000000000000000" pitchFamily="2" charset="2"/>
              <a:buChar char="Ø"/>
            </a:pPr>
            <a:r>
              <a:rPr lang="zh-CN" altLang="en-US" dirty="0"/>
              <a:t>自动存储期：块作用域的变量通常都有自动存储期，程序进入这个块为变量分配内存，退出这个块，释放该内存</a:t>
            </a:r>
            <a:endParaRPr lang="en-US" altLang="zh-CN" dirty="0"/>
          </a:p>
          <a:p>
            <a:pPr marL="1257300" lvl="3" indent="0">
              <a:buNone/>
            </a:pPr>
            <a:r>
              <a:rPr lang="zh-CN" altLang="en-US" dirty="0"/>
              <a:t>变长数组不同，存储期从 声明处到块末尾，不是从块开始到块末尾</a:t>
            </a:r>
            <a:endParaRPr lang="en-US" altLang="zh-CN" dirty="0"/>
          </a:p>
          <a:p>
            <a:pPr marL="1257300" lvl="3" indent="0">
              <a:buNone/>
            </a:pPr>
            <a:r>
              <a:rPr lang="zh-CN" altLang="en-US" dirty="0"/>
              <a:t>块作用域也可以有静态存储期，在声明中加入</a:t>
            </a:r>
            <a:r>
              <a:rPr lang="en-US" altLang="zh-CN" dirty="0"/>
              <a:t>static</a:t>
            </a:r>
            <a:r>
              <a:rPr lang="zh-CN" altLang="en-US" dirty="0"/>
              <a:t>，块结束不释放，重新进入块，值保留</a:t>
            </a:r>
            <a:endParaRPr lang="en-US" altLang="zh-CN" dirty="0"/>
          </a:p>
          <a:p>
            <a:pPr marL="1257300" lvl="3" indent="0">
              <a:buNone/>
            </a:pPr>
            <a:r>
              <a:rPr lang="zh-CN" altLang="en-US" dirty="0"/>
              <a:t>寄存器：</a:t>
            </a:r>
            <a:r>
              <a:rPr lang="en-US" altLang="zh-CN" dirty="0"/>
              <a:t>register</a:t>
            </a:r>
            <a:r>
              <a:rPr lang="zh-CN" altLang="en-US" dirty="0"/>
              <a:t>声明，作用域块内，生命周期也在块内</a:t>
            </a:r>
            <a:endParaRPr lang="en-US" altLang="zh-CN" dirty="0"/>
          </a:p>
        </p:txBody>
      </p:sp>
    </p:spTree>
    <p:extLst>
      <p:ext uri="{BB962C8B-B14F-4D97-AF65-F5344CB8AC3E}">
        <p14:creationId xmlns:p14="http://schemas.microsoft.com/office/powerpoint/2010/main" val="72218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12.1.4 </a:t>
            </a:r>
            <a:r>
              <a:rPr lang="zh-CN" altLang="en-US" dirty="0"/>
              <a:t>自动变量</a:t>
            </a:r>
            <a:endParaRPr lang="en-US" altLang="zh-CN" dirty="0"/>
          </a:p>
          <a:p>
            <a:pPr marL="400050" lvl="1" indent="0">
              <a:buNone/>
            </a:pPr>
            <a:r>
              <a:rPr lang="zh-CN" altLang="en-US" sz="1600" dirty="0"/>
              <a:t>自动存储类别的变量有自动存储期、块作用域且无链接</a:t>
            </a:r>
            <a:endParaRPr lang="en-US" altLang="zh-CN" sz="1600" dirty="0"/>
          </a:p>
          <a:p>
            <a:pPr marL="685800" lvl="1">
              <a:buFont typeface="Wingdings" panose="05000000000000000000" pitchFamily="2" charset="2"/>
              <a:buChar char="Ø"/>
            </a:pPr>
            <a:r>
              <a:rPr lang="zh-CN" altLang="en-US" sz="1600" dirty="0"/>
              <a:t>隐式：声明在块内或函数头中的任何变量都属于自动存储类别</a:t>
            </a:r>
            <a:endParaRPr lang="en-US" altLang="zh-CN" sz="1600" dirty="0"/>
          </a:p>
          <a:p>
            <a:pPr marL="685800" lvl="1">
              <a:buFont typeface="Wingdings" panose="05000000000000000000" pitchFamily="2" charset="2"/>
              <a:buChar char="Ø"/>
            </a:pPr>
            <a:r>
              <a:rPr lang="zh-CN" altLang="en-US" sz="1600" dirty="0"/>
              <a:t>显式：用关键字</a:t>
            </a:r>
            <a:r>
              <a:rPr lang="en-US" altLang="zh-CN" sz="1600" dirty="0"/>
              <a:t>auto</a:t>
            </a:r>
            <a:r>
              <a:rPr lang="zh-CN" altLang="en-US" sz="1600" dirty="0"/>
              <a:t>修饰</a:t>
            </a:r>
            <a:endParaRPr lang="en-US" altLang="zh-CN" sz="1600" dirty="0"/>
          </a:p>
          <a:p>
            <a:pPr marL="857250" lvl="2" indent="0">
              <a:buNone/>
            </a:pPr>
            <a:r>
              <a:rPr lang="zh-CN" altLang="en-US" sz="1400" dirty="0"/>
              <a:t>作用：表明有意覆盖一个外部变量</a:t>
            </a:r>
            <a:endParaRPr lang="en-US" altLang="zh-CN" sz="1400" dirty="0"/>
          </a:p>
          <a:p>
            <a:pPr marL="857250" lvl="2" indent="0">
              <a:buNone/>
            </a:pPr>
            <a:r>
              <a:rPr lang="en-US" altLang="zh-CN" sz="1400" dirty="0"/>
              <a:t>		</a:t>
            </a:r>
            <a:r>
              <a:rPr lang="zh-CN" altLang="en-US" sz="1400" dirty="0"/>
              <a:t>强调不要把该变量改为其他存储类别</a:t>
            </a:r>
            <a:endParaRPr lang="en-US" altLang="zh-CN" sz="1400" dirty="0"/>
          </a:p>
          <a:p>
            <a:pPr marL="857250" lvl="2" indent="0">
              <a:buNone/>
            </a:pPr>
            <a:r>
              <a:rPr lang="zh-CN" altLang="en-US" sz="1400" dirty="0"/>
              <a:t>注意：</a:t>
            </a:r>
            <a:r>
              <a:rPr lang="en-US" altLang="zh-CN" sz="1400" dirty="0"/>
              <a:t>auto</a:t>
            </a:r>
            <a:r>
              <a:rPr lang="zh-CN" altLang="en-US" sz="1400" dirty="0"/>
              <a:t>在</a:t>
            </a:r>
            <a:r>
              <a:rPr lang="en-US" altLang="zh-CN" sz="1400" dirty="0"/>
              <a:t>C++</a:t>
            </a:r>
            <a:r>
              <a:rPr lang="zh-CN" altLang="en-US" sz="1400" dirty="0"/>
              <a:t>中用法完全不同，所以编写</a:t>
            </a:r>
            <a:r>
              <a:rPr lang="en-US" altLang="zh-CN" sz="1400" dirty="0"/>
              <a:t>c/</a:t>
            </a:r>
            <a:r>
              <a:rPr lang="en-US" altLang="zh-CN" sz="1400" dirty="0" err="1"/>
              <a:t>c++</a:t>
            </a:r>
            <a:r>
              <a:rPr lang="zh-CN" altLang="en-US" sz="1400" dirty="0"/>
              <a:t>兼容程序时，最好不要使用</a:t>
            </a:r>
            <a:r>
              <a:rPr lang="en-US" altLang="zh-CN" sz="1400" dirty="0"/>
              <a:t>auto</a:t>
            </a:r>
            <a:r>
              <a:rPr lang="zh-CN" altLang="en-US" sz="1400" dirty="0"/>
              <a:t>作为存储列别说明符</a:t>
            </a:r>
            <a:endParaRPr lang="en-US" altLang="zh-CN" sz="1400" dirty="0"/>
          </a:p>
          <a:p>
            <a:pPr marL="857250" lvl="2" indent="0">
              <a:buNone/>
            </a:pPr>
            <a:r>
              <a:rPr lang="zh-CN" altLang="en-US" sz="1400" dirty="0"/>
              <a:t>内层块和外层块变量同名时，进入内层块时隐藏外层块定义，离开内层块时恢复作用域</a:t>
            </a:r>
            <a:endParaRPr lang="en-US" altLang="zh-CN" sz="1400" dirty="0"/>
          </a:p>
          <a:p>
            <a:pPr marL="800100" lvl="2" indent="0">
              <a:buNone/>
            </a:pPr>
            <a:r>
              <a:rPr lang="en-US" altLang="zh-CN" sz="1400" dirty="0"/>
              <a:t>while(x ++ &lt;33){</a:t>
            </a:r>
          </a:p>
          <a:p>
            <a:pPr marL="800100" lvl="2" indent="0">
              <a:buNone/>
            </a:pPr>
            <a:r>
              <a:rPr lang="en-US" altLang="zh-CN" sz="1400" dirty="0"/>
              <a:t>		int x = 100;</a:t>
            </a:r>
          </a:p>
          <a:p>
            <a:pPr marL="800100" lvl="2" indent="0">
              <a:buNone/>
            </a:pPr>
            <a:r>
              <a:rPr lang="en-US" altLang="zh-CN" sz="1400" dirty="0"/>
              <a:t>		x ++</a:t>
            </a:r>
            <a:r>
              <a:rPr lang="zh-CN" altLang="en-US" sz="1400" dirty="0"/>
              <a:t>；</a:t>
            </a:r>
            <a:endParaRPr lang="en-US" altLang="zh-CN" sz="1400" dirty="0"/>
          </a:p>
          <a:p>
            <a:pPr marL="800100" lvl="2" indent="0">
              <a:buNone/>
            </a:pPr>
            <a:r>
              <a:rPr lang="en-US" altLang="zh-CN" sz="1400" dirty="0"/>
              <a:t>}</a:t>
            </a:r>
          </a:p>
        </p:txBody>
      </p:sp>
    </p:spTree>
    <p:extLst>
      <p:ext uri="{BB962C8B-B14F-4D97-AF65-F5344CB8AC3E}">
        <p14:creationId xmlns:p14="http://schemas.microsoft.com/office/powerpoint/2010/main" val="13152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12.1.5 </a:t>
            </a:r>
            <a:r>
              <a:rPr lang="zh-CN" altLang="en-US" dirty="0"/>
              <a:t>寄存器变量</a:t>
            </a:r>
            <a:endParaRPr lang="en-US" altLang="zh-CN" dirty="0"/>
          </a:p>
          <a:p>
            <a:pPr marL="400050" lvl="1" indent="0">
              <a:buNone/>
            </a:pPr>
            <a:r>
              <a:rPr lang="zh-CN" altLang="en-US" dirty="0"/>
              <a:t>变量通常存储在内存中，用存储类别</a:t>
            </a:r>
            <a:r>
              <a:rPr lang="en-US" altLang="zh-CN" dirty="0"/>
              <a:t>register</a:t>
            </a:r>
            <a:r>
              <a:rPr lang="zh-CN" altLang="en-US" dirty="0"/>
              <a:t>修饰的变量幸运的话会储存在</a:t>
            </a:r>
            <a:r>
              <a:rPr lang="en-US" altLang="zh-CN" dirty="0"/>
              <a:t>CPU</a:t>
            </a:r>
            <a:r>
              <a:rPr lang="zh-CN" altLang="en-US" dirty="0"/>
              <a:t>的寄存器上</a:t>
            </a:r>
            <a:endParaRPr lang="en-US" altLang="zh-CN" dirty="0"/>
          </a:p>
          <a:p>
            <a:pPr marL="1085850" lvl="2" indent="-285750">
              <a:buFont typeface="Wingdings" panose="05000000000000000000" pitchFamily="2" charset="2"/>
              <a:buChar char="Ø"/>
            </a:pPr>
            <a:r>
              <a:rPr lang="zh-CN" altLang="en-US" dirty="0"/>
              <a:t>寄存器优点：访问处理这些变量的速度更快 </a:t>
            </a:r>
            <a:endParaRPr lang="en-US" altLang="zh-CN" dirty="0"/>
          </a:p>
          <a:p>
            <a:pPr marL="1085850" lvl="2" indent="-285750">
              <a:buFont typeface="Wingdings" panose="05000000000000000000" pitchFamily="2" charset="2"/>
              <a:buChar char="Ø"/>
            </a:pPr>
            <a:r>
              <a:rPr lang="zh-CN" altLang="en-US" dirty="0"/>
              <a:t>与内存的区别：由于在寄存器上 ，获取不了变量的地址</a:t>
            </a:r>
            <a:endParaRPr lang="en-US" altLang="zh-CN" dirty="0"/>
          </a:p>
          <a:p>
            <a:pPr marL="1085850" lvl="2" indent="-285750">
              <a:buFont typeface="Wingdings" panose="05000000000000000000" pitchFamily="2" charset="2"/>
              <a:buChar char="Ø"/>
            </a:pPr>
            <a:r>
              <a:rPr lang="zh-CN" altLang="en-US" dirty="0"/>
              <a:t>只是一种请求，不一定能申请到寄存器，但是请求了就不能对变量使用取地址符</a:t>
            </a:r>
            <a:endParaRPr lang="en-US" altLang="zh-CN" dirty="0"/>
          </a:p>
          <a:p>
            <a:pPr marL="1085850" lvl="2" indent="-285750">
              <a:buFont typeface="Wingdings" panose="05000000000000000000" pitchFamily="2" charset="2"/>
              <a:buChar char="Ø"/>
            </a:pPr>
            <a:r>
              <a:rPr lang="en-US" altLang="zh-CN" dirty="0"/>
              <a:t>Register</a:t>
            </a:r>
            <a:r>
              <a:rPr lang="zh-CN" altLang="en-US" dirty="0"/>
              <a:t>的数据类型有限，因为</a:t>
            </a:r>
            <a:r>
              <a:rPr lang="en-US" altLang="zh-CN" dirty="0" err="1"/>
              <a:t>cpu</a:t>
            </a:r>
            <a:r>
              <a:rPr lang="zh-CN" altLang="en-US" dirty="0"/>
              <a:t>中寄存器的空间一般不大，所以</a:t>
            </a:r>
            <a:r>
              <a:rPr lang="en-US" altLang="zh-CN" dirty="0"/>
              <a:t>double</a:t>
            </a:r>
            <a:r>
              <a:rPr lang="zh-CN" altLang="en-US" dirty="0"/>
              <a:t>类型可能没有足够的空间</a:t>
            </a:r>
            <a:endParaRPr lang="en-US" altLang="zh-CN" dirty="0"/>
          </a:p>
        </p:txBody>
      </p:sp>
    </p:spTree>
    <p:extLst>
      <p:ext uri="{BB962C8B-B14F-4D97-AF65-F5344CB8AC3E}">
        <p14:creationId xmlns:p14="http://schemas.microsoft.com/office/powerpoint/2010/main" val="191293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12.1.6 </a:t>
            </a:r>
            <a:r>
              <a:rPr lang="zh-CN" altLang="en-US" dirty="0"/>
              <a:t>块作用域的静态变量</a:t>
            </a:r>
            <a:endParaRPr lang="en-US" altLang="zh-CN" dirty="0"/>
          </a:p>
          <a:p>
            <a:pPr marL="400050" lvl="1" indent="0">
              <a:buNone/>
            </a:pPr>
            <a:r>
              <a:rPr lang="zh-CN" altLang="en-US" dirty="0"/>
              <a:t>静态变量是指该变量在内存中的位置不变，不是它的值不变</a:t>
            </a:r>
            <a:endParaRPr lang="en-US" altLang="zh-CN" dirty="0"/>
          </a:p>
          <a:p>
            <a:pPr marL="400050" lvl="1" indent="0">
              <a:buNone/>
            </a:pPr>
            <a:r>
              <a:rPr lang="zh-CN" altLang="en-US" dirty="0"/>
              <a:t>块作用域的静态变量具有块作用域，无链接，静态存储期</a:t>
            </a:r>
            <a:endParaRPr lang="en-US" altLang="zh-CN" dirty="0"/>
          </a:p>
          <a:p>
            <a:pPr marL="0" indent="0">
              <a:buNone/>
            </a:pPr>
            <a:r>
              <a:rPr lang="en-US" altLang="zh-CN" dirty="0"/>
              <a:t>12.1.7 </a:t>
            </a:r>
            <a:r>
              <a:rPr lang="zh-CN" altLang="en-US" dirty="0"/>
              <a:t>外部链接的静态变量</a:t>
            </a:r>
            <a:endParaRPr lang="en-US" altLang="zh-CN" dirty="0"/>
          </a:p>
          <a:p>
            <a:pPr marL="400050" lvl="1" indent="0">
              <a:buNone/>
            </a:pPr>
            <a:r>
              <a:rPr lang="zh-CN" altLang="en-US" dirty="0"/>
              <a:t>外部链接的静态变量具有文件作用域，外部链接，静态存储期</a:t>
            </a:r>
            <a:endParaRPr lang="en-US" altLang="zh-CN" dirty="0"/>
          </a:p>
          <a:p>
            <a:pPr marL="400050" lvl="1" indent="0">
              <a:buNone/>
            </a:pPr>
            <a:r>
              <a:rPr lang="zh-CN" altLang="en-US" dirty="0"/>
              <a:t>有时称“外部存储类别”，该变量叫外部变量</a:t>
            </a:r>
            <a:endParaRPr lang="en-US" altLang="zh-CN" dirty="0"/>
          </a:p>
          <a:p>
            <a:pPr marL="400050" lvl="1" indent="0">
              <a:buNone/>
            </a:pPr>
            <a:r>
              <a:rPr lang="zh-CN" altLang="en-US" dirty="0"/>
              <a:t>使用场景：</a:t>
            </a:r>
            <a:endParaRPr lang="en-US" altLang="zh-CN" dirty="0"/>
          </a:p>
          <a:p>
            <a:pPr marL="1085850" lvl="2" indent="-285750">
              <a:buFont typeface="Wingdings" panose="05000000000000000000" pitchFamily="2" charset="2"/>
              <a:buChar char="Ø"/>
            </a:pPr>
            <a:r>
              <a:rPr lang="zh-CN" altLang="en-US" dirty="0"/>
              <a:t>在一个文件中定义的外部变量，在另一个文件中要使用它，则要在另一个文件中加上</a:t>
            </a:r>
            <a:r>
              <a:rPr lang="en-US" altLang="zh-CN" dirty="0"/>
              <a:t>extern</a:t>
            </a:r>
            <a:r>
              <a:rPr lang="zh-CN" altLang="en-US" dirty="0"/>
              <a:t>声明该变量</a:t>
            </a:r>
            <a:endParaRPr lang="en-US" altLang="zh-CN" dirty="0"/>
          </a:p>
          <a:p>
            <a:pPr marL="1085850" lvl="2" indent="-285750">
              <a:buFont typeface="Wingdings" panose="05000000000000000000" pitchFamily="2" charset="2"/>
              <a:buChar char="Ø"/>
            </a:pPr>
            <a:r>
              <a:rPr lang="zh-CN" altLang="en-US" dirty="0"/>
              <a:t>如果只是在定义外部变量的文件函数中使用该变量，可加可不加</a:t>
            </a:r>
            <a:r>
              <a:rPr lang="en-US" altLang="zh-CN" dirty="0"/>
              <a:t>extern</a:t>
            </a:r>
          </a:p>
          <a:p>
            <a:pPr marL="0" indent="0">
              <a:buNone/>
            </a:pPr>
            <a:r>
              <a:rPr lang="en-US" altLang="zh-CN" dirty="0"/>
              <a:t>12.1.8 </a:t>
            </a:r>
            <a:r>
              <a:rPr lang="zh-CN" altLang="en-US" dirty="0"/>
              <a:t>内部链接的静态变量</a:t>
            </a:r>
            <a:endParaRPr lang="en-US" altLang="zh-CN" dirty="0"/>
          </a:p>
          <a:p>
            <a:pPr marL="400050" lvl="1" indent="0">
              <a:buNone/>
            </a:pPr>
            <a:r>
              <a:rPr lang="zh-CN" altLang="en-US" dirty="0"/>
              <a:t>用</a:t>
            </a:r>
            <a:r>
              <a:rPr lang="en-US" altLang="zh-CN" dirty="0"/>
              <a:t>static</a:t>
            </a:r>
            <a:r>
              <a:rPr lang="zh-CN" altLang="en-US" dirty="0"/>
              <a:t>修饰的外部变量</a:t>
            </a:r>
            <a:endParaRPr lang="en-US" altLang="zh-CN" dirty="0"/>
          </a:p>
          <a:p>
            <a:pPr marL="0" indent="0">
              <a:buNone/>
            </a:pPr>
            <a:r>
              <a:rPr lang="en-US" altLang="zh-CN" dirty="0"/>
              <a:t>12.1.9 </a:t>
            </a:r>
            <a:r>
              <a:rPr lang="zh-CN" altLang="en-US" dirty="0"/>
              <a:t>多文件</a:t>
            </a:r>
            <a:endParaRPr lang="en-US" altLang="zh-CN" dirty="0"/>
          </a:p>
          <a:p>
            <a:pPr marL="400050" lvl="1" indent="0">
              <a:buNone/>
            </a:pPr>
            <a:r>
              <a:rPr lang="zh-CN" altLang="en-US" dirty="0"/>
              <a:t>只有在多个编译单元时，才能体现外部链接和内部链接的重要性</a:t>
            </a:r>
            <a:endParaRPr lang="en-US" altLang="zh-CN" dirty="0"/>
          </a:p>
          <a:p>
            <a:pPr marL="400050" lvl="1" indent="0">
              <a:buNone/>
            </a:pPr>
            <a:r>
              <a:rPr lang="zh-CN" altLang="en-US" dirty="0"/>
              <a:t>注意：如果只是在文件中声明定义了外部变量，只能代表了这个变量在其他文件可以访问，但只有在别的文件中用</a:t>
            </a:r>
            <a:r>
              <a:rPr lang="en-US" altLang="zh-CN" dirty="0"/>
              <a:t>extern</a:t>
            </a:r>
            <a:r>
              <a:rPr lang="zh-CN" altLang="en-US" dirty="0"/>
              <a:t>修饰后才能用</a:t>
            </a: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216788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12.1.10 </a:t>
            </a:r>
            <a:r>
              <a:rPr lang="zh-CN" altLang="en-US" dirty="0"/>
              <a:t>存储类别说明符</a:t>
            </a:r>
            <a:endParaRPr lang="en-US" altLang="zh-CN" dirty="0"/>
          </a:p>
          <a:p>
            <a:pPr marL="400050" lvl="1" indent="0">
              <a:buNone/>
            </a:pPr>
            <a:r>
              <a:rPr lang="zh-CN" altLang="en-US" sz="1600" dirty="0"/>
              <a:t>关键字</a:t>
            </a:r>
            <a:r>
              <a:rPr lang="en-US" altLang="zh-CN" sz="1600" dirty="0"/>
              <a:t>static</a:t>
            </a:r>
            <a:r>
              <a:rPr lang="zh-CN" altLang="en-US" sz="1600" dirty="0"/>
              <a:t>和</a:t>
            </a:r>
            <a:r>
              <a:rPr lang="en-US" altLang="zh-CN" sz="1600" dirty="0"/>
              <a:t>extern</a:t>
            </a:r>
            <a:r>
              <a:rPr lang="zh-CN" altLang="en-US" sz="1600" dirty="0"/>
              <a:t>的含义取决于上下文</a:t>
            </a:r>
            <a:endParaRPr lang="en-US" altLang="zh-CN" sz="1600" dirty="0"/>
          </a:p>
          <a:p>
            <a:pPr marL="400050" lvl="1" indent="0">
              <a:buNone/>
            </a:pPr>
            <a:r>
              <a:rPr lang="en-US" altLang="zh-CN" sz="1600" dirty="0"/>
              <a:t>C</a:t>
            </a:r>
            <a:r>
              <a:rPr lang="zh-CN" altLang="en-US" sz="1600" dirty="0"/>
              <a:t>语言中有</a:t>
            </a:r>
            <a:r>
              <a:rPr lang="en-US" altLang="zh-CN" sz="1600" dirty="0"/>
              <a:t>6</a:t>
            </a:r>
            <a:r>
              <a:rPr lang="zh-CN" altLang="en-US" sz="1600" dirty="0"/>
              <a:t>个作为存储类别说明符的关键字：</a:t>
            </a:r>
            <a:endParaRPr lang="en-US" altLang="zh-CN" sz="1600" dirty="0"/>
          </a:p>
          <a:p>
            <a:pPr marL="400050" lvl="1" indent="0">
              <a:buNone/>
            </a:pPr>
            <a:r>
              <a:rPr lang="en-US" altLang="zh-CN" sz="1600" dirty="0"/>
              <a:t>auto</a:t>
            </a:r>
            <a:r>
              <a:rPr lang="zh-CN" altLang="en-US" sz="1600" dirty="0"/>
              <a:t>、</a:t>
            </a:r>
            <a:r>
              <a:rPr lang="en-US" altLang="zh-CN" sz="1600" dirty="0"/>
              <a:t>register</a:t>
            </a:r>
            <a:r>
              <a:rPr lang="zh-CN" altLang="en-US" sz="1600" dirty="0"/>
              <a:t>、</a:t>
            </a:r>
            <a:r>
              <a:rPr lang="en-US" altLang="zh-CN" sz="1600" dirty="0"/>
              <a:t>static</a:t>
            </a:r>
            <a:r>
              <a:rPr lang="zh-CN" altLang="en-US" sz="1600" dirty="0"/>
              <a:t>、</a:t>
            </a:r>
            <a:r>
              <a:rPr lang="en-US" altLang="zh-CN" sz="1600" dirty="0"/>
              <a:t>extern</a:t>
            </a:r>
            <a:r>
              <a:rPr lang="zh-CN" altLang="en-US" sz="1600" dirty="0"/>
              <a:t>、</a:t>
            </a:r>
            <a:r>
              <a:rPr lang="en-US" altLang="zh-CN" sz="1600" dirty="0"/>
              <a:t>_</a:t>
            </a:r>
            <a:r>
              <a:rPr lang="en-US" altLang="zh-CN" sz="1600" dirty="0" err="1"/>
              <a:t>Thread_local</a:t>
            </a:r>
            <a:r>
              <a:rPr lang="zh-CN" altLang="en-US" sz="1600" dirty="0"/>
              <a:t>、</a:t>
            </a:r>
            <a:r>
              <a:rPr lang="en-US" altLang="zh-CN" sz="1600" dirty="0"/>
              <a:t>typedef</a:t>
            </a:r>
          </a:p>
          <a:p>
            <a:pPr marL="400050" lvl="1" indent="0">
              <a:buNone/>
            </a:pPr>
            <a:r>
              <a:rPr lang="en-US" altLang="zh-CN" sz="1600" dirty="0"/>
              <a:t>typedef</a:t>
            </a:r>
            <a:r>
              <a:rPr lang="zh-CN" altLang="en-US" sz="1600" dirty="0"/>
              <a:t>与任何内存存储无关</a:t>
            </a:r>
            <a:endParaRPr lang="en-US" altLang="zh-CN" sz="1600" dirty="0"/>
          </a:p>
          <a:p>
            <a:pPr marL="685800" lvl="1">
              <a:buFont typeface="Wingdings" panose="05000000000000000000" pitchFamily="2" charset="2"/>
              <a:buChar char="Ø"/>
            </a:pPr>
            <a:r>
              <a:rPr lang="en-US" altLang="zh-CN" sz="1600" dirty="0"/>
              <a:t>auto</a:t>
            </a:r>
            <a:r>
              <a:rPr lang="zh-CN" altLang="en-US" sz="1600" dirty="0"/>
              <a:t>说明符用于块作用域变量是自动存储期</a:t>
            </a:r>
            <a:endParaRPr lang="en-US" altLang="zh-CN" sz="1600" dirty="0"/>
          </a:p>
          <a:p>
            <a:pPr marL="400050" lvl="1" indent="0">
              <a:buNone/>
            </a:pPr>
            <a:r>
              <a:rPr lang="en-US" altLang="zh-CN" sz="1600" dirty="0"/>
              <a:t>auto</a:t>
            </a:r>
            <a:r>
              <a:rPr lang="zh-CN" altLang="en-US" sz="1600" dirty="0"/>
              <a:t>用于强调和外部变量同名的局部变量，因为一般情况下不需要</a:t>
            </a:r>
            <a:r>
              <a:rPr lang="en-US" altLang="zh-CN" sz="1600" dirty="0"/>
              <a:t>auto</a:t>
            </a:r>
            <a:r>
              <a:rPr lang="zh-CN" altLang="en-US" sz="1600" dirty="0"/>
              <a:t>去修饰的块作用域变量</a:t>
            </a:r>
            <a:endParaRPr lang="en-US" altLang="zh-CN" sz="1600" dirty="0"/>
          </a:p>
          <a:p>
            <a:pPr marL="685800" lvl="1">
              <a:buFont typeface="Wingdings" panose="05000000000000000000" pitchFamily="2" charset="2"/>
              <a:buChar char="Ø"/>
            </a:pPr>
            <a:r>
              <a:rPr lang="en-US" altLang="zh-CN" sz="1600" dirty="0"/>
              <a:t>register</a:t>
            </a:r>
            <a:r>
              <a:rPr lang="zh-CN" altLang="en-US" sz="1600" dirty="0"/>
              <a:t>说明符只用于块用于域，把变量变成寄存器存储类别</a:t>
            </a:r>
            <a:endParaRPr lang="en-US" altLang="zh-CN" sz="1600" dirty="0"/>
          </a:p>
          <a:p>
            <a:pPr marL="400050" lvl="1" indent="0">
              <a:buNone/>
            </a:pPr>
            <a:r>
              <a:rPr lang="zh-CN" altLang="en-US" sz="1600" dirty="0"/>
              <a:t>请求最快速度访问变量，还保护了地址不被获取</a:t>
            </a:r>
            <a:endParaRPr lang="en-US" altLang="zh-CN" sz="1600" dirty="0"/>
          </a:p>
          <a:p>
            <a:pPr marL="685800" lvl="1">
              <a:buFont typeface="Wingdings" panose="05000000000000000000" pitchFamily="2" charset="2"/>
              <a:buChar char="Ø"/>
            </a:pPr>
            <a:r>
              <a:rPr lang="en-US" altLang="zh-CN" sz="1600" dirty="0"/>
              <a:t>static</a:t>
            </a:r>
            <a:r>
              <a:rPr lang="zh-CN" altLang="en-US" sz="1600" dirty="0"/>
              <a:t>说明符创建的对象拥有静态存储期，载入程序时创建对象，程序结束时释放</a:t>
            </a:r>
            <a:endParaRPr lang="en-US" altLang="zh-CN" sz="1600" dirty="0"/>
          </a:p>
          <a:p>
            <a:pPr marL="400050" lvl="1" indent="0">
              <a:buNone/>
            </a:pPr>
            <a:r>
              <a:rPr lang="zh-CN" altLang="en-US" sz="1600" dirty="0"/>
              <a:t>用于外部变量，则让该变量只有内部链接</a:t>
            </a:r>
            <a:endParaRPr lang="en-US" altLang="zh-CN" sz="1600" dirty="0"/>
          </a:p>
          <a:p>
            <a:pPr marL="400050" lvl="1" indent="0">
              <a:buNone/>
            </a:pPr>
            <a:r>
              <a:rPr lang="zh-CN" altLang="en-US" sz="1600" dirty="0"/>
              <a:t>用于块作用域，则让对象不随程序进出块就创建和释放内存</a:t>
            </a:r>
            <a:endParaRPr lang="en-US" altLang="zh-CN" sz="1600" dirty="0"/>
          </a:p>
          <a:p>
            <a:pPr marL="685800" lvl="1">
              <a:buFont typeface="Wingdings" panose="05000000000000000000" pitchFamily="2" charset="2"/>
              <a:buChar char="Ø"/>
            </a:pPr>
            <a:r>
              <a:rPr lang="en-US" altLang="zh-CN" sz="1600" dirty="0"/>
              <a:t>extern</a:t>
            </a:r>
            <a:r>
              <a:rPr lang="zh-CN" altLang="en-US" sz="1600" dirty="0"/>
              <a:t>说明符表明变量的声明在别处</a:t>
            </a:r>
            <a:endParaRPr lang="en-US" altLang="zh-CN" sz="1600" dirty="0"/>
          </a:p>
          <a:p>
            <a:pPr marL="400050" lvl="1" indent="0">
              <a:buNone/>
            </a:pPr>
            <a:r>
              <a:rPr lang="zh-CN" altLang="en-US" sz="1600" dirty="0"/>
              <a:t>如果</a:t>
            </a:r>
            <a:r>
              <a:rPr lang="en-US" altLang="zh-CN" sz="1600" dirty="0"/>
              <a:t>extern</a:t>
            </a:r>
            <a:r>
              <a:rPr lang="zh-CN" altLang="en-US" sz="1600" dirty="0"/>
              <a:t>声明的变量在文件作用域，则引用的变量必须具有外部链接</a:t>
            </a:r>
            <a:endParaRPr lang="en-US" altLang="zh-CN" sz="1600" dirty="0"/>
          </a:p>
          <a:p>
            <a:pPr marL="400050" lvl="1" indent="0">
              <a:buNone/>
            </a:pPr>
            <a:r>
              <a:rPr lang="zh-CN" altLang="en-US" sz="1600" dirty="0"/>
              <a:t>如果</a:t>
            </a:r>
            <a:r>
              <a:rPr lang="en-US" altLang="zh-CN" sz="1600" dirty="0"/>
              <a:t>extern</a:t>
            </a:r>
            <a:r>
              <a:rPr lang="zh-CN" altLang="en-US" sz="1600" dirty="0"/>
              <a:t>声明的变量在块作用域，则引用的变量有内部链接或外部链接，取决变量定义式声明</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2998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3594</TotalTime>
  <Words>4064</Words>
  <Application>Microsoft Office PowerPoint</Application>
  <PresentationFormat>宽屏</PresentationFormat>
  <Paragraphs>265</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宋体</vt:lpstr>
      <vt:lpstr>Arial</vt:lpstr>
      <vt:lpstr>Calibri</vt:lpstr>
      <vt:lpstr>Wingdings</vt:lpstr>
      <vt:lpstr>Wingdings 3</vt:lpstr>
      <vt:lpstr>离子</vt:lpstr>
      <vt:lpstr>第12章 存储类别、链接和内存管理</vt:lpstr>
      <vt:lpstr>12.1 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随机数函数和静态变量</vt:lpstr>
      <vt:lpstr>12.3 掷骰子</vt:lpstr>
      <vt:lpstr>12.4 分配内存：malloc()和free()</vt:lpstr>
      <vt:lpstr>PowerPoint 演示文稿</vt:lpstr>
      <vt:lpstr>PowerPoint 演示文稿</vt:lpstr>
      <vt:lpstr>PowerPoint 演示文稿</vt:lpstr>
      <vt:lpstr>PowerPoint 演示文稿</vt:lpstr>
      <vt:lpstr>12.5 ANSI C类型限定符</vt:lpstr>
      <vt:lpstr>PowerPoint 演示文稿</vt:lpstr>
      <vt:lpstr>PowerPoint 演示文稿</vt:lpstr>
      <vt:lpstr>PowerPoint 演示文稿</vt:lpstr>
      <vt:lpstr>12.6 关键概念和小结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dd ss</cp:lastModifiedBy>
  <cp:revision>29</cp:revision>
  <dcterms:created xsi:type="dcterms:W3CDTF">2022-03-08T07:21:05Z</dcterms:created>
  <dcterms:modified xsi:type="dcterms:W3CDTF">2022-03-15T14:36:15Z</dcterms:modified>
</cp:coreProperties>
</file>