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9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0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0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8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76F9B-5546-48B0-9EA1-1BCE5DE1A63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EE3-10C3-4674-8939-37F84D908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6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9380-942B-4005-A42E-BBD337F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  数组和指针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8D8A8-E64D-423D-8BB7-466B24E3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数组的</a:t>
            </a:r>
            <a:r>
              <a:rPr lang="zh-CN" altLang="en-US" dirty="0">
                <a:latin typeface="+mn-ea"/>
                <a:ea typeface="+mn-ea"/>
              </a:rPr>
              <a:t>定义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指针的定义和使用、指针和数组的关系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二维数组的定义和初始化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编写处理数组的函数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10.6 </a:t>
            </a:r>
            <a:r>
              <a:rPr lang="zh-CN" altLang="en-US" sz="2400" dirty="0"/>
              <a:t>保护数组中的数据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在处理一个基本数据类型的函数时，选择传值还是传指针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通常情况下都是传值，只有想在函数中改变该数值才会传指针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对于数组来说，只有传递指针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在函数中会不经意间会改变数组的值，有时是我们需要的，有时不需要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在不需要的时候我们必须保护数组的值不改变，所以有了一下方式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对形式参数使用</a:t>
            </a:r>
            <a:r>
              <a:rPr lang="en-US" altLang="zh-CN" sz="1400" dirty="0">
                <a:latin typeface="+mn-ea"/>
                <a:ea typeface="+mn-ea"/>
              </a:rPr>
              <a:t>const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int sum(const int </a:t>
            </a:r>
            <a:r>
              <a:rPr lang="en-US" altLang="zh-CN" sz="1200" dirty="0" err="1">
                <a:latin typeface="+mn-ea"/>
                <a:ea typeface="+mn-ea"/>
              </a:rPr>
              <a:t>arr</a:t>
            </a:r>
            <a:r>
              <a:rPr lang="en-US" altLang="zh-CN" sz="1200" dirty="0">
                <a:latin typeface="+mn-ea"/>
                <a:ea typeface="+mn-ea"/>
              </a:rPr>
              <a:t>[],int n)</a:t>
            </a: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这里的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修饰形参，不是要求原数组是常量，而是在函数中处理数组时可以把数组视作常量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ea typeface="+mn-ea"/>
              </a:rPr>
              <a:t>const</a:t>
            </a:r>
            <a:r>
              <a:rPr lang="zh-CN" altLang="en-US" sz="1400" dirty="0">
                <a:latin typeface="+mn-ea"/>
                <a:ea typeface="+mn-ea"/>
              </a:rPr>
              <a:t>的其他内容</a:t>
            </a:r>
            <a:endParaRPr lang="en-US" altLang="zh-CN" sz="14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创建常量</a:t>
            </a:r>
            <a:r>
              <a:rPr lang="en-US" altLang="zh-CN" sz="1000" dirty="0">
                <a:latin typeface="+mn-ea"/>
                <a:ea typeface="+mn-ea"/>
              </a:rPr>
              <a:t>:const int PI = 3.14</a:t>
            </a:r>
            <a:r>
              <a:rPr lang="zh-CN" altLang="en-US" sz="1000" dirty="0">
                <a:latin typeface="+mn-ea"/>
                <a:ea typeface="+mn-ea"/>
              </a:rPr>
              <a:t>；</a:t>
            </a:r>
            <a:endParaRPr lang="en-US" altLang="zh-CN" sz="10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000" dirty="0">
                <a:latin typeface="+mn-ea"/>
                <a:ea typeface="+mn-ea"/>
              </a:rPr>
              <a:t>const</a:t>
            </a:r>
            <a:r>
              <a:rPr lang="zh-CN" altLang="en-US" sz="1000" dirty="0">
                <a:latin typeface="+mn-ea"/>
                <a:ea typeface="+mn-ea"/>
              </a:rPr>
              <a:t>保护数组</a:t>
            </a:r>
            <a:r>
              <a:rPr lang="en-US" altLang="zh-CN" sz="1000" dirty="0">
                <a:latin typeface="+mn-ea"/>
                <a:ea typeface="+mn-ea"/>
              </a:rPr>
              <a:t>:const int days[MONTH] = {31,28,31,…};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修饰指针</a:t>
            </a:r>
            <a:r>
              <a:rPr lang="en-US" altLang="zh-CN" sz="1200" dirty="0">
                <a:latin typeface="+mn-ea"/>
                <a:ea typeface="+mn-ea"/>
              </a:rPr>
              <a:t>:</a:t>
            </a:r>
            <a:r>
              <a:rPr lang="zh-CN" altLang="en-US" sz="1200" dirty="0">
                <a:latin typeface="+mn-ea"/>
                <a:ea typeface="+mn-ea"/>
              </a:rPr>
              <a:t>不能通过指针去修改指向地方的值，无论是数组法还是指针法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但是可以让指针指向别处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double rates[5] ={33.4</a:t>
            </a:r>
            <a:r>
              <a:rPr lang="zh-CN" altLang="en-US" sz="1200" dirty="0">
                <a:latin typeface="+mn-ea"/>
                <a:ea typeface="+mn-ea"/>
              </a:rPr>
              <a:t>，</a:t>
            </a:r>
            <a:r>
              <a:rPr lang="en-US" altLang="zh-CN" sz="1200" dirty="0">
                <a:latin typeface="+mn-ea"/>
                <a:ea typeface="+mn-ea"/>
              </a:rPr>
              <a:t>25.7,12.3,67.0,34.2};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const double *pd = rates;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zh-CN" altLang="en-US" sz="1200" dirty="0">
                <a:latin typeface="+mn-ea"/>
                <a:ea typeface="+mn-ea"/>
              </a:rPr>
              <a:t>则以下行为不被允许</a:t>
            </a:r>
            <a:r>
              <a:rPr lang="en-US" altLang="zh-CN" sz="1200" dirty="0">
                <a:latin typeface="+mn-ea"/>
                <a:ea typeface="+mn-ea"/>
              </a:rPr>
              <a:t>:*pd = 34.5;pd[2] =43;</a:t>
            </a: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rates[2] = 32.7;</a:t>
            </a:r>
            <a:r>
              <a:rPr lang="zh-CN" altLang="en-US" sz="1200" dirty="0">
                <a:latin typeface="+mn-ea"/>
                <a:ea typeface="+mn-ea"/>
              </a:rPr>
              <a:t>可以，因为</a:t>
            </a:r>
            <a:r>
              <a:rPr lang="en-US" altLang="zh-CN" sz="1200" dirty="0">
                <a:latin typeface="+mn-ea"/>
                <a:ea typeface="+mn-ea"/>
              </a:rPr>
              <a:t>rates</a:t>
            </a:r>
            <a:r>
              <a:rPr lang="zh-CN" altLang="en-US" sz="1200" dirty="0">
                <a:latin typeface="+mn-ea"/>
                <a:ea typeface="+mn-ea"/>
              </a:rPr>
              <a:t>没有被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修饰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	pd ++;</a:t>
            </a:r>
            <a:r>
              <a:rPr lang="zh-CN" altLang="en-US" sz="1200" dirty="0">
                <a:latin typeface="+mn-ea"/>
                <a:ea typeface="+mn-ea"/>
              </a:rPr>
              <a:t>可以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数组和非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数组可以初始化和赋值给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指针，但是普通指针只能用非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数据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zh-CN" altLang="en-US" sz="1200" dirty="0">
                <a:latin typeface="+mn-ea"/>
                <a:ea typeface="+mn-ea"/>
              </a:rPr>
              <a:t>因为通过普通指针来修改</a:t>
            </a:r>
            <a:r>
              <a:rPr lang="en-US" altLang="zh-CN" sz="1200" dirty="0">
                <a:latin typeface="+mn-ea"/>
                <a:ea typeface="+mn-ea"/>
              </a:rPr>
              <a:t>const</a:t>
            </a:r>
            <a:r>
              <a:rPr lang="zh-CN" altLang="en-US" sz="1200" dirty="0">
                <a:latin typeface="+mn-ea"/>
                <a:ea typeface="+mn-ea"/>
              </a:rPr>
              <a:t>数据有风险</a:t>
            </a:r>
            <a:endParaRPr lang="en-US" altLang="zh-CN" sz="1200" dirty="0">
              <a:latin typeface="+mn-ea"/>
              <a:ea typeface="+mn-ea"/>
            </a:endParaRPr>
          </a:p>
          <a:p>
            <a:pPr marL="914400" lvl="2" indent="0">
              <a:buNone/>
            </a:pPr>
            <a:br>
              <a:rPr lang="en-US" altLang="zh-CN" sz="1200" dirty="0">
                <a:latin typeface="+mn-ea"/>
                <a:ea typeface="+mn-ea"/>
              </a:rPr>
            </a:br>
            <a:endParaRPr lang="en-US" altLang="zh-CN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59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10.7 </a:t>
            </a:r>
            <a:r>
              <a:rPr lang="zh-CN" altLang="en-US" sz="2400" dirty="0"/>
              <a:t>指针和多维数组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58059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可以根据数组实际含义和指针的含义去了解指针和多位数组的关系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过程复杂，需要更形象的去了解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10.7.1 </a:t>
            </a:r>
            <a:r>
              <a:rPr lang="zh-CN" altLang="en-US" sz="1600" dirty="0">
                <a:latin typeface="+mn-ea"/>
                <a:ea typeface="+mn-ea"/>
              </a:rPr>
              <a:t>指向多位数组的指针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数组指针：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int(*p)[2] </a:t>
            </a:r>
            <a:r>
              <a:rPr lang="zh-CN" altLang="en-US" sz="1600" dirty="0">
                <a:latin typeface="+mn-ea"/>
                <a:ea typeface="+mn-ea"/>
              </a:rPr>
              <a:t>指向一个内含两个</a:t>
            </a:r>
            <a:r>
              <a:rPr lang="en-US" altLang="zh-CN" sz="1600" dirty="0">
                <a:latin typeface="+mn-ea"/>
                <a:ea typeface="+mn-ea"/>
              </a:rPr>
              <a:t>int</a:t>
            </a:r>
            <a:r>
              <a:rPr lang="zh-CN" altLang="en-US" sz="1600" dirty="0">
                <a:latin typeface="+mn-ea"/>
                <a:ea typeface="+mn-ea"/>
              </a:rPr>
              <a:t>类型值的数组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指针数组：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int* p[2] </a:t>
            </a:r>
            <a:r>
              <a:rPr lang="zh-CN" altLang="en-US" sz="1600" dirty="0">
                <a:latin typeface="+mn-ea"/>
                <a:ea typeface="+mn-ea"/>
              </a:rPr>
              <a:t>一个内含两个指针类型的数组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[]</a:t>
            </a:r>
            <a:r>
              <a:rPr lang="zh-CN" altLang="en-US" sz="1600" dirty="0">
                <a:latin typeface="+mn-ea"/>
                <a:ea typeface="+mn-ea"/>
              </a:rPr>
              <a:t>中括号优先级大于</a:t>
            </a:r>
            <a:r>
              <a:rPr lang="en-US" altLang="zh-CN" sz="1600" dirty="0">
                <a:latin typeface="+mn-ea"/>
                <a:ea typeface="+mn-ea"/>
              </a:rPr>
              <a:t>*</a:t>
            </a:r>
            <a:r>
              <a:rPr lang="zh-CN" altLang="en-US" sz="1600" dirty="0">
                <a:latin typeface="+mn-ea"/>
                <a:ea typeface="+mn-ea"/>
              </a:rPr>
              <a:t>，谁先和变量名结合代表了变量是什么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10.7.2 </a:t>
            </a:r>
            <a:r>
              <a:rPr lang="zh-CN" altLang="en-US" sz="1600" dirty="0">
                <a:latin typeface="+mn-ea"/>
                <a:ea typeface="+mn-ea"/>
              </a:rPr>
              <a:t>指针的兼容性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指针之间的赋值比数据类型之间的赋值要严格得多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10.7.3 </a:t>
            </a:r>
            <a:r>
              <a:rPr lang="zh-CN" altLang="en-US" sz="1600" dirty="0">
                <a:latin typeface="+mn-ea"/>
                <a:ea typeface="+mn-ea"/>
              </a:rPr>
              <a:t>函数和多维数组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在函数声明中，编译器会把数组表示法转化为指针表示法，所以在二维数组中要明确知道对象的大小；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[][],int rows);</a:t>
            </a:r>
            <a:r>
              <a:rPr lang="zh-CN" altLang="en-US" sz="1600" dirty="0">
                <a:latin typeface="+mn-ea"/>
                <a:ea typeface="+mn-ea"/>
              </a:rPr>
              <a:t>这种是错误的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[3][4],int rows);</a:t>
            </a:r>
            <a:r>
              <a:rPr lang="zh-CN" altLang="en-US" sz="1600" dirty="0">
                <a:latin typeface="+mn-ea"/>
                <a:ea typeface="+mn-ea"/>
              </a:rPr>
              <a:t>这种是可以的，编译器会忽略</a:t>
            </a:r>
            <a:r>
              <a:rPr lang="en-US" altLang="zh-CN" sz="1600" dirty="0">
                <a:latin typeface="+mn-ea"/>
                <a:ea typeface="+mn-ea"/>
              </a:rPr>
              <a:t>3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[][4],int rows);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sum(int (*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)[4],int rows);</a:t>
            </a:r>
          </a:p>
        </p:txBody>
      </p:sp>
    </p:spTree>
    <p:extLst>
      <p:ext uri="{BB962C8B-B14F-4D97-AF65-F5344CB8AC3E}">
        <p14:creationId xmlns:p14="http://schemas.microsoft.com/office/powerpoint/2010/main" val="284872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10.8 </a:t>
            </a:r>
            <a:r>
              <a:rPr lang="zh-CN" altLang="en-US" sz="2400" dirty="0"/>
              <a:t>变长数组（</a:t>
            </a:r>
            <a:r>
              <a:rPr lang="en-US" altLang="zh-CN" sz="2400" dirty="0" err="1"/>
              <a:t>vla</a:t>
            </a:r>
            <a:r>
              <a:rPr lang="zh-CN" altLang="en-US" sz="2400" dirty="0"/>
              <a:t>）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96645"/>
            <a:ext cx="8946541" cy="1349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其实不是变长数组，只是在函数中数组以指针的形式传递原数组，而形参可以以缺省的方式实现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以变量为长度的数组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在声明时不能初始化数组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F6CDBCF-A6DF-4698-BF1C-8661302B35E5}"/>
              </a:ext>
            </a:extLst>
          </p:cNvPr>
          <p:cNvSpPr txBox="1">
            <a:spLocks/>
          </p:cNvSpPr>
          <p:nvPr/>
        </p:nvSpPr>
        <p:spPr>
          <a:xfrm>
            <a:off x="645130" y="2547913"/>
            <a:ext cx="9404723" cy="905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/>
              <a:t>10.9 </a:t>
            </a:r>
            <a:r>
              <a:rPr lang="zh-CN" altLang="en-US" sz="2400" dirty="0"/>
              <a:t>复合字面量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F648B14-9A32-4F50-8CF3-76A6C573E577}"/>
              </a:ext>
            </a:extLst>
          </p:cNvPr>
          <p:cNvSpPr txBox="1">
            <a:spLocks/>
          </p:cNvSpPr>
          <p:nvPr/>
        </p:nvSpPr>
        <p:spPr>
          <a:xfrm>
            <a:off x="874220" y="3000695"/>
            <a:ext cx="8946541" cy="2041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标准类型有常量，常量中有字面常量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Font typeface="Wingdings 3" charset="2"/>
              <a:buNone/>
            </a:pPr>
            <a:r>
              <a:rPr lang="zh-CN" altLang="en-US" sz="1600" dirty="0">
                <a:latin typeface="+mn-ea"/>
                <a:ea typeface="+mn-ea"/>
              </a:rPr>
              <a:t>对于数组和结构，也有对应的符合字面量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Font typeface="Wingdings 3" charset="2"/>
              <a:buNone/>
            </a:pPr>
            <a:r>
              <a:rPr lang="zh-CN" altLang="en-US" sz="1600" dirty="0">
                <a:latin typeface="+mn-ea"/>
                <a:ea typeface="+mn-ea"/>
              </a:rPr>
              <a:t>数组的复合字面量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  <a:r>
              <a:rPr lang="en-US" altLang="zh-CN" sz="1600" dirty="0">
                <a:latin typeface="+mn-ea"/>
                <a:ea typeface="+mn-ea"/>
                <a:sym typeface="Wingdings" panose="05000000000000000000" pitchFamily="2" charset="2"/>
              </a:rPr>
              <a:t>(int []){10,5}		</a:t>
            </a:r>
            <a:r>
              <a:rPr lang="zh-CN" altLang="en-US" sz="1600" dirty="0">
                <a:latin typeface="+mn-ea"/>
                <a:ea typeface="+mn-ea"/>
                <a:sym typeface="Wingdings" panose="05000000000000000000" pitchFamily="2" charset="2"/>
              </a:rPr>
              <a:t>数组的声明去掉数组名和赋值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初始化有数组名的数组时可以省略数组大小，数组复合字面量也可以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复合字面量是匿名的，所以不能先创建然后再使用，必须在创建的同时使用它</a:t>
            </a:r>
            <a:endParaRPr lang="en-US" altLang="zh-CN" sz="14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ea typeface="+mn-ea"/>
              </a:rPr>
              <a:t>数组复合字面量可以赋值给同类型的指针，也可以作为实际参数传给函数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7F3575B-45F1-4519-BB0C-BFE5D179C2B6}"/>
              </a:ext>
            </a:extLst>
          </p:cNvPr>
          <p:cNvSpPr txBox="1">
            <a:spLocks/>
          </p:cNvSpPr>
          <p:nvPr/>
        </p:nvSpPr>
        <p:spPr>
          <a:xfrm>
            <a:off x="645130" y="5033702"/>
            <a:ext cx="9404723" cy="16955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400" dirty="0"/>
              <a:t>10.10 </a:t>
            </a:r>
            <a:r>
              <a:rPr lang="zh-CN" altLang="en-US" sz="2400" dirty="0"/>
              <a:t>关键概念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1600" dirty="0"/>
              <a:t>数组用于储存相同类型的数组，它是派生类型，不是原始类型，所以声明数组时必须标明其基本类型；函数处理数组时，传递的不是整个数组，而是数组的地址，因此传递的参数是数组地址和 元素个数</a:t>
            </a:r>
            <a:endParaRPr lang="en-US" altLang="zh-CN" sz="1600" dirty="0"/>
          </a:p>
          <a:p>
            <a:r>
              <a:rPr lang="zh-CN" altLang="en-US" sz="1600" dirty="0"/>
              <a:t>数组和指针关系密切，同一个数组操作可以用数组表示法和指针表示法；传统</a:t>
            </a:r>
            <a:r>
              <a:rPr lang="en-US" altLang="zh-CN" sz="1600" dirty="0"/>
              <a:t>C</a:t>
            </a:r>
            <a:r>
              <a:rPr lang="zh-CN" altLang="en-US" sz="1600" dirty="0"/>
              <a:t>中数组创建时必须声明大小，而在</a:t>
            </a:r>
            <a:r>
              <a:rPr lang="en-US" altLang="zh-CN" sz="1600" dirty="0"/>
              <a:t>C99</a:t>
            </a:r>
            <a:r>
              <a:rPr lang="zh-CN" altLang="en-US" sz="1600" dirty="0"/>
              <a:t>和</a:t>
            </a:r>
            <a:r>
              <a:rPr lang="en-US" altLang="zh-CN" sz="1600" dirty="0"/>
              <a:t>C11</a:t>
            </a:r>
            <a:r>
              <a:rPr lang="zh-CN" altLang="en-US" sz="1600" dirty="0"/>
              <a:t>中，数组的大小可以用变量来表示，因此变长数组的大小可以在程序运行时再确认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br>
              <a:rPr lang="en-US" altLang="zh-CN" sz="100" dirty="0"/>
            </a:br>
            <a:r>
              <a:rPr lang="en-US" altLang="zh-CN" sz="100" dirty="0"/>
              <a:t>	</a:t>
            </a:r>
            <a:br>
              <a:rPr lang="en-US" altLang="zh-CN" sz="100" dirty="0"/>
            </a:br>
            <a:r>
              <a:rPr lang="en-US" altLang="zh-CN" sz="100" dirty="0"/>
              <a:t>	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5975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B928-4DB1-43C7-87E2-33E491F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530"/>
          </a:xfrm>
        </p:spPr>
        <p:txBody>
          <a:bodyPr/>
          <a:lstStyle/>
          <a:p>
            <a:r>
              <a:rPr lang="en-US" altLang="zh-CN" sz="2400" dirty="0">
                <a:latin typeface="+mj-ea"/>
              </a:rPr>
              <a:t>10.1 </a:t>
            </a:r>
            <a:r>
              <a:rPr lang="zh-CN" altLang="en-US" sz="2400" dirty="0">
                <a:latin typeface="+mj-ea"/>
              </a:rPr>
              <a:t>数组</a:t>
            </a:r>
            <a:br>
              <a:rPr lang="en-US" altLang="zh-CN" sz="2400" dirty="0">
                <a:latin typeface="+mj-ea"/>
              </a:rPr>
            </a:br>
            <a:r>
              <a:rPr lang="en-US" altLang="zh-CN" sz="2400" dirty="0">
                <a:latin typeface="+mj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数组：由类型相同的一系列元素组成</a:t>
            </a:r>
            <a:br>
              <a:rPr lang="en-US" altLang="zh-CN" sz="2000" dirty="0">
                <a:latin typeface="+mn-ea"/>
                <a:ea typeface="+mn-ea"/>
              </a:rPr>
            </a:b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FAB6-3783-467C-98A6-2EDDEF92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1248"/>
            <a:ext cx="8946541" cy="478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10.1.1 </a:t>
            </a:r>
            <a:r>
              <a:rPr lang="zh-CN" altLang="en-US" dirty="0">
                <a:latin typeface="+mn-ea"/>
                <a:ea typeface="+mn-ea"/>
              </a:rPr>
              <a:t>初始化数组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/>
              <a:t>数组的声明：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sz="1600" dirty="0">
                <a:latin typeface="+mn-ea"/>
                <a:ea typeface="+mn-ea"/>
              </a:rPr>
              <a:t>必须要有数组的元素个数和元素类型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name[20];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在初始化中可以不写元素个数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但是实际上初始化过程中已经确定了元素个数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name[] ={1,2,3,4,5};</a:t>
            </a:r>
          </a:p>
          <a:p>
            <a:r>
              <a:rPr lang="zh-CN" altLang="en-US" dirty="0">
                <a:latin typeface="+mj-ea"/>
              </a:rPr>
              <a:t>数组的初始化</a:t>
            </a:r>
            <a:r>
              <a:rPr lang="en-US" altLang="zh-CN" dirty="0">
                <a:latin typeface="+mj-ea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</a:rPr>
              <a:t>		</a:t>
            </a:r>
            <a:r>
              <a:rPr lang="zh-CN" altLang="en-US" sz="1600" dirty="0">
                <a:latin typeface="+mn-ea"/>
                <a:ea typeface="+mn-ea"/>
              </a:rPr>
              <a:t>未初始化的数组在使用中会出现奇怪的错误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所以在一开始就初始化数组</a:t>
            </a: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int day[MONTHS] = {31,29,31,30,31,30,31,31,30,,31,30,31};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dirty="0">
                <a:latin typeface="+mj-ea"/>
              </a:rPr>
              <a:t>使用</a:t>
            </a:r>
            <a:r>
              <a:rPr lang="en-US" altLang="zh-CN" dirty="0">
                <a:latin typeface="+mj-ea"/>
              </a:rPr>
              <a:t>const</a:t>
            </a:r>
            <a:r>
              <a:rPr lang="zh-CN" altLang="en-US" dirty="0">
                <a:latin typeface="+mj-ea"/>
              </a:rPr>
              <a:t>声明数组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使用</a:t>
            </a:r>
            <a:r>
              <a:rPr lang="en-US" altLang="zh-CN" dirty="0">
                <a:latin typeface="+mn-ea"/>
                <a:ea typeface="+mn-ea"/>
              </a:rPr>
              <a:t>const</a:t>
            </a:r>
            <a:r>
              <a:rPr lang="zh-CN" altLang="en-US" dirty="0">
                <a:latin typeface="+mn-ea"/>
                <a:ea typeface="+mn-ea"/>
              </a:rPr>
              <a:t>修饰后初始化的数组元素不能再进行修改</a:t>
            </a: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const int day[MONTHS] = {31,29,31,30,31,30,31,31,30,,31,30,31};</a:t>
            </a:r>
          </a:p>
        </p:txBody>
      </p:sp>
    </p:spTree>
    <p:extLst>
      <p:ext uri="{BB962C8B-B14F-4D97-AF65-F5344CB8AC3E}">
        <p14:creationId xmlns:p14="http://schemas.microsoft.com/office/powerpoint/2010/main" val="9432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25984-BDE2-48B0-BB83-EC34D588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37882"/>
            <a:ext cx="8946541" cy="571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10.1.2 </a:t>
            </a:r>
            <a:r>
              <a:rPr lang="zh-CN" altLang="en-US" dirty="0"/>
              <a:t>指定初始化器</a:t>
            </a:r>
            <a:endParaRPr lang="en-US" altLang="zh-CN" dirty="0"/>
          </a:p>
          <a:p>
            <a:r>
              <a:rPr lang="zh-CN" altLang="en-US" dirty="0"/>
              <a:t>传统初始化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全部元素具体进行初始化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workingday[7] = {1,1,1,1,1,0,0};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部分元素进行初始化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dirty="0">
                <a:latin typeface="+mn-ea"/>
                <a:ea typeface="+mn-ea"/>
              </a:rPr>
              <a:t>int eggs[10] = {4,2,6,4};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部分初始化后其他未初始化的元素默认设置为</a:t>
            </a:r>
            <a:r>
              <a:rPr lang="en-US" altLang="zh-CN" dirty="0">
                <a:latin typeface="+mn-ea"/>
                <a:ea typeface="+mn-ea"/>
              </a:rPr>
              <a:t>0</a:t>
            </a:r>
          </a:p>
          <a:p>
            <a:pPr marL="914400" lvl="2" indent="0">
              <a:buNone/>
            </a:pPr>
            <a:r>
              <a:rPr lang="zh-CN" altLang="en-US" dirty="0">
                <a:latin typeface="+mn-ea"/>
                <a:ea typeface="+mn-ea"/>
              </a:rPr>
              <a:t>等同于</a:t>
            </a:r>
            <a:r>
              <a:rPr lang="en-US" altLang="zh-CN" dirty="0">
                <a:latin typeface="+mn-ea"/>
                <a:ea typeface="+mn-ea"/>
              </a:rPr>
              <a:t>int eggs[10] = {4,2,6,4,0,0,0,0,0,0};</a:t>
            </a:r>
          </a:p>
          <a:p>
            <a:r>
              <a:rPr lang="zh-CN" altLang="en-US" dirty="0">
                <a:latin typeface="+mj-ea"/>
              </a:rPr>
              <a:t>指定初始化器</a:t>
            </a:r>
            <a:r>
              <a:rPr lang="en-US" altLang="zh-CN" dirty="0">
                <a:latin typeface="+mj-ea"/>
              </a:rPr>
              <a:t>(C99)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能对指定位置的元素进行初始化</a:t>
            </a:r>
            <a:endParaRPr lang="en-US" altLang="zh-CN" sz="1600" dirty="0">
              <a:latin typeface="+mj-ea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+mj-ea"/>
              </a:rPr>
              <a:t>传统初始化要初始化指定位置元素必须先初始化它之前的元素</a:t>
            </a:r>
            <a:endParaRPr lang="en-US" altLang="zh-CN" sz="1600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</a:rPr>
              <a:t>用法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+mj-ea"/>
              </a:rPr>
              <a:t>int arr[6] = {[4]=5};</a:t>
            </a: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指定初始化器后面有更多值时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后面的值初始化指定元素后面的元素</a:t>
            </a:r>
            <a:endParaRPr lang="en-US" altLang="zh-CN" dirty="0">
              <a:latin typeface="+mj-ea"/>
            </a:endParaRPr>
          </a:p>
          <a:p>
            <a:pPr marL="914400" lvl="2" indent="0">
              <a:buNone/>
            </a:pPr>
            <a:r>
              <a:rPr lang="zh-CN" altLang="en-US" dirty="0">
                <a:latin typeface="+mj-ea"/>
              </a:rPr>
              <a:t>再次初始化指定元素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后面的初始化会取代前面的初始化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38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7DBD1-44C5-4C96-B03B-9EE8E4A3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2024"/>
            <a:ext cx="8946541" cy="5746375"/>
          </a:xfrm>
        </p:spPr>
        <p:txBody>
          <a:bodyPr>
            <a:normAutofit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数组元素赋值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下标法</a:t>
            </a:r>
            <a:r>
              <a:rPr lang="en-US" altLang="zh-CN" sz="1600" dirty="0"/>
              <a:t>(</a:t>
            </a:r>
            <a:r>
              <a:rPr lang="zh-CN" altLang="en-US" sz="1600" dirty="0"/>
              <a:t>索引</a:t>
            </a:r>
            <a:r>
              <a:rPr lang="en-US" altLang="zh-CN" sz="1600" dirty="0"/>
              <a:t>)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400" dirty="0"/>
              <a:t>int evens[10] = {0};</a:t>
            </a:r>
          </a:p>
          <a:p>
            <a:pPr marL="914400" lvl="2" indent="0">
              <a:buNone/>
            </a:pPr>
            <a:r>
              <a:rPr lang="en-US" altLang="zh-CN" sz="1400" dirty="0"/>
              <a:t>Evens[7] = 23;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不能把一个数组赋值给另一个数组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除了初始化</a:t>
            </a:r>
            <a:r>
              <a:rPr lang="en-US" altLang="zh-CN" sz="1600" dirty="0"/>
              <a:t>,</a:t>
            </a:r>
            <a:r>
              <a:rPr lang="zh-CN" altLang="en-US" sz="1600" dirty="0"/>
              <a:t>不能把花括号类的直接给数组赋值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注意赋值时下标越界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88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95F6-A25C-4DD8-85A8-6E914B76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81318"/>
            <a:ext cx="8946541" cy="556708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在使用数组时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注意下标的有效值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即下标必须不超过数组边界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编译器不会检查数组下标是否使用得当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超过下标或者小于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的下标都可能出现未知的错误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可能会篡改其他变量的值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数组的下标是从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开始到数组个数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指定数组的大小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声明数组时只能在方括号中使用整型常量表达式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表达式值必须大于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整型符号常量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整型字面常量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5,8,8-4,2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不允许的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修饰的值不行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的整型常量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可变数组在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c99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中支持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c11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又不支持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10.2 </a:t>
            </a:r>
            <a:r>
              <a:rPr lang="zh-CN" altLang="en-US" sz="2400" dirty="0"/>
              <a:t>多维数组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需要创建几组元素个数相同的一维数组时，就出现二维数组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当创建几组元素个数相同的二维数组时，就出现三维数组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10.2.1 </a:t>
            </a:r>
            <a:r>
              <a:rPr lang="zh-CN" altLang="en-US" dirty="0"/>
              <a:t>初始化二维数组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初始化二维数组的两种方法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{{1,2,3},{4,5,6}}; 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错误的方法</a:t>
            </a:r>
            <a:r>
              <a:rPr lang="en-US" altLang="zh-CN" sz="1600" dirty="0">
                <a:latin typeface="+mn-ea"/>
                <a:ea typeface="+mn-ea"/>
              </a:rPr>
              <a:t>:int arr[2][3] = {{1,2},{3,4},{5,6}};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这时虽然不报错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但是多初始化了一个一维数组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dirty="0">
                <a:latin typeface="+mn-ea"/>
                <a:ea typeface="+mn-ea"/>
              </a:rPr>
              <a:t>而每个一维数组又少初始化了一个值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arr[2][3] = {1,2,3,4,5,6};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其他多维数组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三维数组的认知方法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int box[4][5][6];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一维数组：一行数据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二维数组：多行数据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三维数组：多行数据叠起来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3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CB1-8797-4AED-80A2-FD3D5CB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10.3 </a:t>
            </a:r>
            <a:r>
              <a:rPr lang="zh-CN" altLang="en-US" sz="2400" dirty="0"/>
              <a:t>指针和数组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000" dirty="0">
                <a:latin typeface="+mn-ea"/>
                <a:ea typeface="+mn-ea"/>
              </a:rPr>
              <a:t>指针提供一种以符号形式使用内存地址的方法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数组表示法其实是在变相的使用指针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5EB0-0968-4BBB-B26F-7F2B04E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2370"/>
            <a:ext cx="8946541" cy="49626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j-ea"/>
              </a:rPr>
              <a:t>数组是变相使用指针的例子</a:t>
            </a:r>
            <a:endParaRPr lang="en-US" altLang="zh-CN" dirty="0">
              <a:latin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数组名是数组首元素的地址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arr1 == &amp;arr1[0];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  <a:r>
              <a:rPr lang="zh-CN" altLang="en-US" sz="1600" dirty="0">
                <a:latin typeface="+mn-ea"/>
                <a:ea typeface="+mn-ea"/>
              </a:rPr>
              <a:t>数组名和首元素都是常量，在程序运行过程中，不会改变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数组和指针一样，每个相邻的元素内存间距跟数据类型相同</a:t>
            </a:r>
            <a:endParaRPr lang="en-US" altLang="zh-CN" sz="1600" dirty="0">
              <a:latin typeface="+mn-ea"/>
              <a:ea typeface="+mn-ea"/>
            </a:endParaRP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 arr[8];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int* 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;</a:t>
            </a:r>
          </a:p>
          <a:p>
            <a:pPr marL="914400" lvl="2" indent="0">
              <a:buNone/>
            </a:pP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= arr;</a:t>
            </a:r>
          </a:p>
          <a:p>
            <a:pPr marL="914400" lvl="2" indent="0">
              <a:buNone/>
            </a:pPr>
            <a:r>
              <a:rPr lang="en-US" altLang="zh-CN" sz="1500" dirty="0">
                <a:latin typeface="+mn-ea"/>
                <a:ea typeface="+mn-ea"/>
              </a:rPr>
              <a:t>arr[1] == *(</a:t>
            </a:r>
            <a:r>
              <a:rPr lang="en-US" altLang="zh-CN" sz="1500" dirty="0" err="1">
                <a:latin typeface="+mn-ea"/>
                <a:ea typeface="+mn-ea"/>
              </a:rPr>
              <a:t>pt</a:t>
            </a:r>
            <a:r>
              <a:rPr lang="en-US" altLang="zh-CN" sz="1500" dirty="0">
                <a:latin typeface="+mn-ea"/>
                <a:ea typeface="+mn-ea"/>
              </a:rPr>
              <a:t> + 1)</a:t>
            </a:r>
            <a:r>
              <a:rPr lang="en-US" altLang="zh-CN" sz="14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数组和指针的加法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400" dirty="0"/>
              <a:t>int dates[y],*p;</a:t>
            </a:r>
          </a:p>
          <a:p>
            <a:pPr marL="457200" lvl="1" indent="0">
              <a:buNone/>
            </a:pPr>
            <a:r>
              <a:rPr lang="en-US" altLang="zh-CN" sz="1400" dirty="0"/>
              <a:t>	p = dates;(</a:t>
            </a:r>
            <a:r>
              <a:rPr lang="zh-CN" altLang="en-US" sz="1400" dirty="0"/>
              <a:t>等价于</a:t>
            </a:r>
            <a:r>
              <a:rPr lang="en-US" altLang="zh-CN" sz="1400" dirty="0"/>
              <a:t>p = &amp;dates[0];)</a:t>
            </a:r>
          </a:p>
          <a:p>
            <a:pPr marL="457200" lvl="1" indent="0">
              <a:buNone/>
            </a:pPr>
            <a:r>
              <a:rPr lang="en-US" altLang="zh-CN" sz="1400" dirty="0"/>
              <a:t>	dates[2] = *(p =2);	</a:t>
            </a:r>
            <a:r>
              <a:rPr lang="zh-CN" altLang="en-US" sz="1400" dirty="0"/>
              <a:t>值相等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p + 2 =&amp;dates[2];	</a:t>
            </a:r>
            <a:r>
              <a:rPr lang="zh-CN" altLang="en-US" sz="1400" dirty="0"/>
              <a:t>地址相同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54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10.4 </a:t>
            </a:r>
            <a:r>
              <a:rPr lang="zh-CN" altLang="en-US" sz="2400" dirty="0"/>
              <a:t>函数 数组和指针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1600" dirty="0"/>
              <a:t>需要编写一个处理数组的函数时，要传递的参数是数组名，而数组名的本质是数组的首地址</a:t>
            </a:r>
            <a:br>
              <a:rPr lang="en-US" altLang="zh-CN" sz="1600" dirty="0"/>
            </a:br>
            <a:r>
              <a:rPr lang="zh-CN" altLang="en-US" sz="1600" dirty="0"/>
              <a:t>所以函数原型应该是</a:t>
            </a:r>
            <a:r>
              <a:rPr lang="en-US" altLang="zh-CN" sz="1600" dirty="0"/>
              <a:t>int sum(int *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7880"/>
            <a:ext cx="8946541" cy="457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10.4.1 </a:t>
            </a:r>
            <a:r>
              <a:rPr lang="zh-CN" altLang="en-US" dirty="0"/>
              <a:t>在函数定义中用数组表示指针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latin typeface="+mn-ea"/>
                <a:ea typeface="+mn-ea"/>
              </a:rPr>
              <a:t>在本质上数组表示和指针表示是等效的方法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int sum(int *</a:t>
            </a:r>
            <a:r>
              <a:rPr lang="en-US" altLang="zh-CN" sz="1600" dirty="0" err="1">
                <a:latin typeface="+mn-ea"/>
                <a:ea typeface="+mn-ea"/>
              </a:rPr>
              <a:t>arr,int</a:t>
            </a:r>
            <a:r>
              <a:rPr lang="en-US" altLang="zh-CN" sz="1600" dirty="0">
                <a:latin typeface="+mn-ea"/>
                <a:ea typeface="+mn-ea"/>
              </a:rPr>
              <a:t> n){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  	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; total = 0;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for(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 = 0;i &lt; </a:t>
            </a:r>
            <a:r>
              <a:rPr lang="en-US" altLang="zh-CN" sz="1600" dirty="0" err="1">
                <a:latin typeface="+mn-ea"/>
                <a:ea typeface="+mn-ea"/>
              </a:rPr>
              <a:t>n;i</a:t>
            </a:r>
            <a:r>
              <a:rPr lang="en-US" altLang="zh-CN" sz="1600" dirty="0">
                <a:latin typeface="+mn-ea"/>
                <a:ea typeface="+mn-ea"/>
              </a:rPr>
              <a:t> ++)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	total +=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];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return total;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C</a:t>
            </a:r>
            <a:r>
              <a:rPr lang="zh-CN" altLang="en-US" sz="1600" dirty="0">
                <a:latin typeface="+mn-ea"/>
                <a:ea typeface="+mn-ea"/>
              </a:rPr>
              <a:t>中把</a:t>
            </a:r>
            <a:r>
              <a:rPr lang="en-US" altLang="zh-CN" sz="1600" dirty="0">
                <a:latin typeface="+mn-ea"/>
                <a:ea typeface="+mn-ea"/>
              </a:rPr>
              <a:t>int 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en-US" altLang="zh-CN" sz="1600" dirty="0">
                <a:latin typeface="+mn-ea"/>
                <a:ea typeface="+mn-ea"/>
              </a:rPr>
              <a:t>[]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int *</a:t>
            </a:r>
            <a:r>
              <a:rPr lang="en-US" altLang="zh-CN" sz="1600" dirty="0" err="1">
                <a:latin typeface="+mn-ea"/>
                <a:ea typeface="+mn-ea"/>
              </a:rPr>
              <a:t>arr</a:t>
            </a:r>
            <a:r>
              <a:rPr lang="zh-CN" altLang="en-US" sz="1600" dirty="0">
                <a:latin typeface="+mn-ea"/>
                <a:ea typeface="+mn-ea"/>
              </a:rPr>
              <a:t>解释为一样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处理数组的函数实际上用指针作为参数，但是在定义中可以任意选择数组表示法和指针表示法，数组表示法更形象，意图性更强</a:t>
            </a:r>
            <a:endParaRPr lang="en-US" altLang="zh-CN" sz="1600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946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0E1A-8EC4-4550-B1C9-1FA67753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565"/>
          </a:xfrm>
        </p:spPr>
        <p:txBody>
          <a:bodyPr/>
          <a:lstStyle/>
          <a:p>
            <a:r>
              <a:rPr lang="en-US" altLang="zh-CN" sz="2400" dirty="0"/>
              <a:t>10.5 </a:t>
            </a:r>
            <a:r>
              <a:rPr lang="zh-CN" altLang="en-US" sz="2400" dirty="0"/>
              <a:t>指针操作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br>
              <a:rPr lang="en-US" altLang="zh-CN" sz="1600" dirty="0"/>
            </a:b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4E1AE-2EDE-4372-8C56-BAD4D93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3"/>
            <a:ext cx="8946541" cy="511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指针变量的基本操作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赋值：把地址复制给指针，通过数组名或者变量取地址符赋值给指针变量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解引用：</a:t>
            </a:r>
            <a:r>
              <a:rPr lang="en-US" altLang="zh-CN" sz="1600" dirty="0">
                <a:latin typeface="+mn-ea"/>
                <a:ea typeface="+mn-ea"/>
              </a:rPr>
              <a:t>*	</a:t>
            </a:r>
            <a:r>
              <a:rPr lang="zh-CN" altLang="en-US" sz="1600" dirty="0">
                <a:latin typeface="+mn-ea"/>
                <a:ea typeface="+mn-ea"/>
              </a:rPr>
              <a:t>运算符给出指针指向地址的值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取址：指针变量也有自己的地址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指针与整数相加：指针与整数相加，指针指向内存地址会增加整数与指针类型占用大小相乘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递增指针：指针加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递减指针：指针减</a:t>
            </a:r>
            <a:r>
              <a:rPr lang="en-US" altLang="zh-CN" sz="1600" dirty="0">
                <a:latin typeface="+mn-ea"/>
                <a:ea typeface="+mn-ea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指针求差：指针在相同的数组，求得是数组直接的间距，对于不同数组或者不同类型的数组或者变量意义不大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指针减去一个整数：必须是指针减除整数，指针与整数相加，整数在前在后都行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23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532</TotalTime>
  <Words>1898</Words>
  <Application>Microsoft Office PowerPoint</Application>
  <PresentationFormat>宽屏</PresentationFormat>
  <Paragraphs>162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Century Gothic</vt:lpstr>
      <vt:lpstr>Wingdings</vt:lpstr>
      <vt:lpstr>Wingdings 3</vt:lpstr>
      <vt:lpstr>离子</vt:lpstr>
      <vt:lpstr>第10章   数组和指针</vt:lpstr>
      <vt:lpstr>10.1 数组  数组：由类型相同的一系列元素组成 </vt:lpstr>
      <vt:lpstr>PowerPoint 演示文稿</vt:lpstr>
      <vt:lpstr>PowerPoint 演示文稿</vt:lpstr>
      <vt:lpstr>PowerPoint 演示文稿</vt:lpstr>
      <vt:lpstr>10.2 多维数组  需要创建几组元素个数相同的一维数组时，就出现二维数组  当创建几组元素个数相同的二维数组时，就出现三维数组  </vt:lpstr>
      <vt:lpstr>10.3 指针和数组  指针提供一种以符号形式使用内存地址的方法  数组表示法其实是在变相的使用指针</vt:lpstr>
      <vt:lpstr>10.4 函数 数组和指针  需要编写一个处理数组的函数时，要传递的参数是数组名，而数组名的本质是数组的首地址 所以函数原型应该是int sum(int *arr);  </vt:lpstr>
      <vt:lpstr>10.5 指针操作    </vt:lpstr>
      <vt:lpstr>10.6 保护数组中的数据    </vt:lpstr>
      <vt:lpstr>10.7 指针和多维数组    </vt:lpstr>
      <vt:lpstr>10.8 变长数组（vla）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数组和指针</dc:title>
  <dc:creator>chengyin tang</dc:creator>
  <cp:lastModifiedBy>chengyin tang</cp:lastModifiedBy>
  <cp:revision>22</cp:revision>
  <dcterms:created xsi:type="dcterms:W3CDTF">2022-02-28T01:59:06Z</dcterms:created>
  <dcterms:modified xsi:type="dcterms:W3CDTF">2022-03-08T07:20:04Z</dcterms:modified>
</cp:coreProperties>
</file>