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7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61A38-70B3-452D-8FB4-19C5E06282F9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04A94-3B77-40CB-B293-CCAD2ED7B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03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1943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72152"/>
            <a:ext cx="8946541" cy="527624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6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74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19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558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29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1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47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8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5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0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0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5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0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220406"/>
            <a:ext cx="8946541" cy="5027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9263D0-5F7A-4856-87AB-CBD44750035F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20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3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BE680-D8B8-4C93-9DFC-999A4DA7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13</a:t>
            </a:r>
            <a:r>
              <a:rPr lang="zh-CN" altLang="en-US" sz="3200" dirty="0"/>
              <a:t>章 文件输入</a:t>
            </a:r>
            <a:r>
              <a:rPr lang="en-US" altLang="zh-CN" sz="3200" dirty="0"/>
              <a:t>/</a:t>
            </a:r>
            <a:r>
              <a:rPr lang="zh-CN" altLang="en-US" sz="3200" dirty="0"/>
              <a:t>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FC59C-4098-43BA-A0EF-C55122EA7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学习内容：</a:t>
            </a:r>
            <a:endParaRPr lang="en-US" altLang="zh-CN" sz="2400" dirty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函数：</a:t>
            </a:r>
            <a:r>
              <a:rPr lang="en-US" altLang="zh-CN" sz="2000" dirty="0" err="1"/>
              <a:t>getc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putc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/>
              <a:t>exit()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 </a:t>
            </a:r>
            <a:r>
              <a:rPr lang="en-US" altLang="zh-CN" sz="2000" dirty="0" err="1"/>
              <a:t>fopen</a:t>
            </a:r>
            <a:r>
              <a:rPr lang="en-US" altLang="zh-CN" sz="2000" dirty="0"/>
              <a:t>() 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fclose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fprintf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fscanf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fgets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fputs</a:t>
            </a:r>
            <a:r>
              <a:rPr lang="en-US" altLang="zh-CN" sz="2000" dirty="0"/>
              <a:t>()</a:t>
            </a:r>
          </a:p>
          <a:p>
            <a:pPr marL="400050" lvl="1" indent="0">
              <a:buNone/>
            </a:pPr>
            <a:r>
              <a:rPr lang="en-US" altLang="zh-CN" sz="2000" dirty="0"/>
              <a:t>rewind()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fseek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ftell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fflush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fgetpos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fsetpos</a:t>
            </a:r>
            <a:r>
              <a:rPr lang="en-US" altLang="zh-CN" sz="2000" dirty="0"/>
              <a:t>()</a:t>
            </a:r>
          </a:p>
          <a:p>
            <a:pPr marL="400050" lvl="1" indent="0">
              <a:buNone/>
            </a:pPr>
            <a:r>
              <a:rPr lang="en-US" altLang="zh-CN" sz="2000" dirty="0" err="1"/>
              <a:t>feof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ferror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ungetc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setvbuf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fread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fwrite</a:t>
            </a:r>
            <a:r>
              <a:rPr lang="en-US" altLang="zh-CN" sz="2000" dirty="0"/>
              <a:t>()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如何使用</a:t>
            </a:r>
            <a:r>
              <a:rPr lang="en-US" altLang="zh-CN" sz="2000" dirty="0"/>
              <a:t>C</a:t>
            </a:r>
            <a:r>
              <a:rPr lang="zh-CN" altLang="en-US" sz="2000" dirty="0"/>
              <a:t>标准</a:t>
            </a:r>
            <a:r>
              <a:rPr lang="en-US" altLang="zh-CN" sz="2000" dirty="0"/>
              <a:t>I/O</a:t>
            </a:r>
            <a:r>
              <a:rPr lang="zh-CN" altLang="en-US" sz="2000" dirty="0"/>
              <a:t>系列函数处理文件</a:t>
            </a:r>
            <a:endParaRPr lang="en-US" altLang="zh-CN" sz="2000" dirty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文件模式和二进制模式、文本和二进制格式、缓冲和无缓冲</a:t>
            </a:r>
            <a:r>
              <a:rPr lang="en-US" altLang="zh-CN" sz="2000" dirty="0"/>
              <a:t>I/O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使用既可以顺序访问文件也可以随机访问文件的函数</a:t>
            </a:r>
            <a:endParaRPr lang="en-US" altLang="zh-CN" sz="2000" dirty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文件是当今计算机系统不可或缺的部分。文件用于存储程序、文档、数据、书信、表格、图形、照片、视频、音频、邮件等</a:t>
            </a:r>
            <a:endParaRPr lang="en-US" altLang="zh-CN" sz="2000" dirty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学会编写创建文件和从文件读写的程序</a:t>
            </a:r>
          </a:p>
        </p:txBody>
      </p:sp>
    </p:spTree>
    <p:extLst>
      <p:ext uri="{BB962C8B-B14F-4D97-AF65-F5344CB8AC3E}">
        <p14:creationId xmlns:p14="http://schemas.microsoft.com/office/powerpoint/2010/main" val="111417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C7684-3578-4C65-BC20-41DB0922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13.6 </a:t>
            </a:r>
            <a:r>
              <a:rPr lang="zh-CN" altLang="en-US" sz="2400" dirty="0"/>
              <a:t>标准</a:t>
            </a:r>
            <a:r>
              <a:rPr lang="en-US" altLang="zh-CN" sz="2400" dirty="0"/>
              <a:t>I/O</a:t>
            </a:r>
            <a:r>
              <a:rPr lang="zh-CN" altLang="en-US" sz="2400" dirty="0"/>
              <a:t>的机理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D8EBD-4071-429F-BC75-0C3A679F6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标准</a:t>
            </a:r>
            <a:r>
              <a:rPr lang="en-US" altLang="zh-CN" dirty="0"/>
              <a:t>I/O</a:t>
            </a:r>
            <a:r>
              <a:rPr lang="zh-CN" altLang="en-US" dirty="0"/>
              <a:t>的工作原理</a:t>
            </a:r>
            <a:endParaRPr lang="en-US" altLang="zh-CN" dirty="0"/>
          </a:p>
          <a:p>
            <a:pPr lvl="1" indent="-342900">
              <a:buFont typeface="+mj-lt"/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 err="1"/>
              <a:t>fopen</a:t>
            </a:r>
            <a:r>
              <a:rPr lang="en-US" altLang="zh-CN" dirty="0"/>
              <a:t>()</a:t>
            </a:r>
            <a:r>
              <a:rPr lang="zh-CN" altLang="en-US" dirty="0"/>
              <a:t>打开文件（</a:t>
            </a:r>
            <a:r>
              <a:rPr lang="en-US" altLang="zh-CN" dirty="0" err="1"/>
              <a:t>stdin,stdout,stderr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 indent="-342900">
              <a:buFont typeface="Wingdings" panose="05000000000000000000" pitchFamily="2" charset="2"/>
              <a:buChar char="Ø"/>
            </a:pPr>
            <a:r>
              <a:rPr lang="en-US" altLang="zh-CN" dirty="0" err="1"/>
              <a:t>fopen</a:t>
            </a:r>
            <a:r>
              <a:rPr lang="en-US" altLang="zh-CN" dirty="0"/>
              <a:t>()</a:t>
            </a:r>
            <a:r>
              <a:rPr lang="zh-CN" altLang="en-US" dirty="0"/>
              <a:t>函数不仅打开一个文件</a:t>
            </a:r>
            <a:endParaRPr lang="en-US" altLang="zh-CN" dirty="0"/>
          </a:p>
          <a:p>
            <a:pPr lvl="2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创建一个缓冲区（读写模式下两个缓冲区）</a:t>
            </a:r>
            <a:endParaRPr lang="en-US" altLang="zh-CN" dirty="0"/>
          </a:p>
          <a:p>
            <a:pPr lvl="2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创建一个包含文件和缓冲区数据的结构</a:t>
            </a:r>
            <a:r>
              <a:rPr lang="en-US" altLang="zh-CN" dirty="0"/>
              <a:t>FILE</a:t>
            </a:r>
          </a:p>
          <a:p>
            <a:pPr lvl="2" indent="-342900">
              <a:buFont typeface="Wingdings" panose="05000000000000000000" pitchFamily="2" charset="2"/>
              <a:buChar char="Ø"/>
            </a:pPr>
            <a:r>
              <a:rPr lang="en-US" altLang="zh-CN" dirty="0" err="1"/>
              <a:t>fopen</a:t>
            </a:r>
            <a:r>
              <a:rPr lang="en-US" altLang="zh-CN" dirty="0"/>
              <a:t>()</a:t>
            </a:r>
            <a:r>
              <a:rPr lang="zh-CN" altLang="en-US" dirty="0"/>
              <a:t>返回指向这个结构的指针</a:t>
            </a:r>
            <a:endParaRPr lang="en-US" altLang="zh-CN" dirty="0"/>
          </a:p>
          <a:p>
            <a:pPr lvl="2" indent="-342900">
              <a:buFont typeface="Wingdings" panose="05000000000000000000" pitchFamily="2" charset="2"/>
              <a:buChar char="Ø"/>
            </a:pPr>
            <a:r>
              <a:rPr lang="en-US" altLang="zh-CN" dirty="0" err="1"/>
              <a:t>Fopen</a:t>
            </a:r>
            <a:r>
              <a:rPr lang="en-US" altLang="zh-CN" dirty="0"/>
              <a:t>()</a:t>
            </a:r>
            <a:r>
              <a:rPr lang="zh-CN" altLang="en-US" dirty="0"/>
              <a:t>相当于打开了一个流，文本模式打开就是文本流，二进制模式打开就是二进制流</a:t>
            </a:r>
            <a:endParaRPr lang="en-US" altLang="zh-CN" dirty="0"/>
          </a:p>
          <a:p>
            <a:pPr lvl="2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FILE</a:t>
            </a:r>
            <a:r>
              <a:rPr lang="zh-CN" altLang="en-US" dirty="0"/>
              <a:t>结构中通常包含一个指定流中当前位置的文件位置指示器，错误和文件结尾指示器、一个 指向缓冲区开始处的指针、一个文件标识符和一个计数（统计实际拷贝字节数）</a:t>
            </a:r>
            <a:endParaRPr lang="en-US" altLang="zh-CN" dirty="0"/>
          </a:p>
          <a:p>
            <a:pPr lvl="1" indent="-342900">
              <a:buFont typeface="+mj-lt"/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 err="1"/>
              <a:t>stdio.h</a:t>
            </a:r>
            <a:r>
              <a:rPr lang="zh-CN" altLang="en-US" dirty="0"/>
              <a:t>中的输入函数</a:t>
            </a:r>
            <a:endParaRPr lang="en-US" altLang="zh-CN" dirty="0"/>
          </a:p>
          <a:p>
            <a:pPr lvl="2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调用这些函数，文件中的数据块就被拷贝到缓冲区</a:t>
            </a:r>
            <a:endParaRPr lang="en-US" altLang="zh-CN" dirty="0"/>
          </a:p>
          <a:p>
            <a:pPr lvl="2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缓冲区的大小因实现而异，一般是</a:t>
            </a:r>
            <a:r>
              <a:rPr lang="en-US" altLang="zh-CN" dirty="0"/>
              <a:t>512</a:t>
            </a:r>
            <a:r>
              <a:rPr lang="zh-CN" altLang="en-US" dirty="0"/>
              <a:t>字节或者它的倍数</a:t>
            </a:r>
            <a:endParaRPr lang="en-US" altLang="zh-CN" dirty="0"/>
          </a:p>
          <a:p>
            <a:pPr lvl="2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在初始化结构和缓冲区后，输入函数从缓冲区读取数据</a:t>
            </a:r>
            <a:endParaRPr lang="en-US" altLang="zh-CN" dirty="0"/>
          </a:p>
          <a:p>
            <a:pPr lvl="2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读取数据时，文件位置指示器被设置指向刚读取字符的下一个字符</a:t>
            </a:r>
            <a:endParaRPr lang="en-US" altLang="zh-CN" dirty="0"/>
          </a:p>
          <a:p>
            <a:pPr lvl="2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由于</a:t>
            </a:r>
            <a:r>
              <a:rPr lang="en-US" altLang="zh-CN" dirty="0" err="1"/>
              <a:t>stdio.h</a:t>
            </a:r>
            <a:r>
              <a:rPr lang="zh-CN" altLang="en-US" dirty="0"/>
              <a:t>所有输入函数公用一个缓冲区，所以调用任何函数都是从上一个函数停止调用的位置开始</a:t>
            </a:r>
            <a:endParaRPr lang="en-US" altLang="zh-CN" dirty="0"/>
          </a:p>
          <a:p>
            <a:pPr lvl="2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读完缓冲区后，请求从文件中拷贝下一个缓冲区大小的数据块到缓冲区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686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CF8BA-7F6E-427D-89EB-05301A25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13.7 </a:t>
            </a:r>
            <a:r>
              <a:rPr lang="zh-CN" altLang="en-US" sz="2400" dirty="0"/>
              <a:t>其他标准</a:t>
            </a:r>
            <a:r>
              <a:rPr lang="en-US" altLang="zh-CN" sz="2400" dirty="0"/>
              <a:t>I/O</a:t>
            </a:r>
            <a:r>
              <a:rPr lang="zh-CN" altLang="en-US" sz="2400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01132-5A21-4A61-9098-352650756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ANSI</a:t>
            </a:r>
            <a:r>
              <a:rPr lang="zh-CN" altLang="en-US" dirty="0"/>
              <a:t>标准库的标准</a:t>
            </a:r>
            <a:r>
              <a:rPr lang="en-US" altLang="zh-CN" dirty="0"/>
              <a:t>I/O</a:t>
            </a:r>
            <a:r>
              <a:rPr lang="zh-CN" altLang="en-US" dirty="0"/>
              <a:t>系列有几十个函数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int </a:t>
            </a:r>
            <a:r>
              <a:rPr lang="en-US" altLang="zh-CN" dirty="0" err="1"/>
              <a:t>ungetc</a:t>
            </a:r>
            <a:r>
              <a:rPr lang="en-US" altLang="zh-CN" dirty="0"/>
              <a:t>(int </a:t>
            </a:r>
            <a:r>
              <a:rPr lang="en-US" altLang="zh-CN" dirty="0" err="1"/>
              <a:t>c,FILE</a:t>
            </a:r>
            <a:r>
              <a:rPr lang="en-US" altLang="zh-CN" dirty="0"/>
              <a:t>* </a:t>
            </a:r>
            <a:r>
              <a:rPr lang="en-US" altLang="zh-CN" dirty="0" err="1"/>
              <a:t>fp</a:t>
            </a:r>
            <a:r>
              <a:rPr lang="en-US" altLang="zh-CN" dirty="0"/>
              <a:t>)</a:t>
            </a:r>
          </a:p>
          <a:p>
            <a:pPr marL="400050" lvl="1" indent="0">
              <a:buNone/>
            </a:pPr>
            <a:r>
              <a:rPr lang="zh-CN" altLang="en-US" sz="1600" dirty="0"/>
              <a:t>把</a:t>
            </a:r>
            <a:r>
              <a:rPr lang="en-US" altLang="zh-CN" sz="1600" dirty="0"/>
              <a:t>C</a:t>
            </a:r>
            <a:r>
              <a:rPr lang="zh-CN" altLang="en-US" sz="1600" dirty="0"/>
              <a:t>指定的字符放回输入流，</a:t>
            </a:r>
            <a:r>
              <a:rPr lang="en-US" altLang="zh-CN" sz="1600" dirty="0"/>
              <a:t>ANSI C</a:t>
            </a:r>
            <a:r>
              <a:rPr lang="zh-CN" altLang="en-US" sz="1600" dirty="0"/>
              <a:t>标准保证每次只放回一个字符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/>
              <a:t>int </a:t>
            </a:r>
            <a:r>
              <a:rPr lang="en-US" altLang="zh-CN" sz="1800" dirty="0" err="1"/>
              <a:t>fflush</a:t>
            </a:r>
            <a:r>
              <a:rPr lang="en-US" altLang="zh-CN" sz="1800" dirty="0"/>
              <a:t>(FILE* 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)</a:t>
            </a:r>
          </a:p>
          <a:p>
            <a:pPr marL="400050" lvl="1" indent="0">
              <a:buNone/>
            </a:pPr>
            <a:r>
              <a:rPr lang="zh-CN" altLang="en-US" sz="1600" dirty="0"/>
              <a:t>调用</a:t>
            </a:r>
            <a:r>
              <a:rPr lang="en-US" altLang="zh-CN" sz="1600" dirty="0" err="1"/>
              <a:t>fflush</a:t>
            </a:r>
            <a:r>
              <a:rPr lang="en-US" altLang="zh-CN" sz="1600" dirty="0"/>
              <a:t>()</a:t>
            </a:r>
            <a:r>
              <a:rPr lang="zh-CN" altLang="en-US" sz="1600" dirty="0"/>
              <a:t>函数引起输出缓冲区所有的未写入数据被发送到</a:t>
            </a:r>
            <a:r>
              <a:rPr lang="en-US" altLang="zh-CN" sz="1600" dirty="0" err="1"/>
              <a:t>fp</a:t>
            </a:r>
            <a:r>
              <a:rPr lang="zh-CN" altLang="en-US" sz="1600" dirty="0"/>
              <a:t>指定的输出文件</a:t>
            </a:r>
            <a:endParaRPr lang="en-US" altLang="zh-CN" sz="1600" dirty="0"/>
          </a:p>
          <a:p>
            <a:pPr marL="400050" lvl="1" indent="0">
              <a:buNone/>
            </a:pPr>
            <a:r>
              <a:rPr lang="zh-CN" altLang="en-US" sz="1600" dirty="0"/>
              <a:t>如果</a:t>
            </a:r>
            <a:r>
              <a:rPr lang="en-US" altLang="zh-CN" sz="1600" dirty="0" err="1"/>
              <a:t>fp</a:t>
            </a:r>
            <a:r>
              <a:rPr lang="zh-CN" altLang="en-US" sz="1600" dirty="0"/>
              <a:t>是空指针，则所有输出刷新区都会被刷新</a:t>
            </a:r>
            <a:endParaRPr lang="en-US" altLang="zh-CN" sz="1600" dirty="0"/>
          </a:p>
          <a:p>
            <a:pPr marL="400050" lvl="1" indent="0">
              <a:buNone/>
            </a:pPr>
            <a:r>
              <a:rPr lang="en-US" altLang="zh-CN" sz="1600" dirty="0" err="1"/>
              <a:t>fflush</a:t>
            </a:r>
            <a:r>
              <a:rPr lang="en-US" altLang="zh-CN" sz="1600" dirty="0"/>
              <a:t>()</a:t>
            </a:r>
            <a:r>
              <a:rPr lang="zh-CN" altLang="en-US" sz="1600" dirty="0"/>
              <a:t>不是针对输入流，所以只要最近一次操作不是输入，都可以使用该函数更新流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/>
              <a:t>int </a:t>
            </a:r>
            <a:r>
              <a:rPr lang="en-US" altLang="zh-CN" sz="1800" dirty="0" err="1"/>
              <a:t>setvbuf</a:t>
            </a:r>
            <a:r>
              <a:rPr lang="en-US" altLang="zh-CN" sz="1800" dirty="0"/>
              <a:t>(FILE* restrict 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, char * restrict </a:t>
            </a:r>
            <a:r>
              <a:rPr lang="en-US" altLang="zh-CN" sz="1800" dirty="0" err="1"/>
              <a:t>buf</a:t>
            </a:r>
            <a:r>
              <a:rPr lang="en-US" altLang="zh-CN" sz="1800" dirty="0"/>
              <a:t>, int mode, </a:t>
            </a:r>
            <a:r>
              <a:rPr lang="en-US" altLang="zh-CN" sz="1800" dirty="0" err="1"/>
              <a:t>size_t</a:t>
            </a:r>
            <a:r>
              <a:rPr lang="en-US" altLang="zh-CN" sz="1800" dirty="0"/>
              <a:t> size )</a:t>
            </a:r>
          </a:p>
          <a:p>
            <a:pPr marL="457200" lvl="1" indent="0">
              <a:buNone/>
            </a:pPr>
            <a:r>
              <a:rPr lang="zh-CN" altLang="en-US" sz="1600" dirty="0"/>
              <a:t>创建一个供标准</a:t>
            </a:r>
            <a:r>
              <a:rPr lang="en-US" altLang="zh-CN" sz="1600" dirty="0"/>
              <a:t>I/O</a:t>
            </a:r>
            <a:r>
              <a:rPr lang="zh-CN" altLang="en-US" sz="1600" dirty="0"/>
              <a:t>函数替换使用的缓存区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zh-CN" altLang="en-US" sz="1600" dirty="0"/>
              <a:t>在打开文件后未对流进行任何操作时，调用该函数，</a:t>
            </a:r>
            <a:r>
              <a:rPr lang="en-US" altLang="zh-CN" sz="1600" dirty="0" err="1"/>
              <a:t>fp</a:t>
            </a:r>
            <a:r>
              <a:rPr lang="zh-CN" altLang="en-US" sz="1600" dirty="0"/>
              <a:t>识别待处理的流，</a:t>
            </a:r>
            <a:r>
              <a:rPr lang="en-US" altLang="zh-CN" sz="1600" dirty="0" err="1"/>
              <a:t>buf</a:t>
            </a:r>
            <a:r>
              <a:rPr lang="zh-CN" altLang="en-US" sz="1600" dirty="0"/>
              <a:t>如果不是空，则需要创建一个缓冲区，</a:t>
            </a:r>
            <a:r>
              <a:rPr lang="en-US" altLang="zh-CN" sz="1600" dirty="0"/>
              <a:t>size</a:t>
            </a:r>
            <a:r>
              <a:rPr lang="zh-CN" altLang="en-US" sz="1600" dirty="0"/>
              <a:t>表明该缓冲区的大小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Mode</a:t>
            </a:r>
            <a:r>
              <a:rPr lang="zh-CN" altLang="en-US" sz="1600" dirty="0"/>
              <a:t>有</a:t>
            </a:r>
            <a:r>
              <a:rPr lang="en-US" altLang="zh-CN" sz="1600" dirty="0"/>
              <a:t>_IOFBF</a:t>
            </a:r>
            <a:r>
              <a:rPr lang="zh-CN" altLang="en-US" sz="1600" dirty="0"/>
              <a:t>：完全缓冲</a:t>
            </a:r>
            <a:r>
              <a:rPr lang="en-US" altLang="zh-CN" sz="1600" dirty="0" err="1"/>
              <a:t>full_buff</a:t>
            </a:r>
            <a:r>
              <a:rPr lang="zh-CN" altLang="en-US" sz="1600" dirty="0"/>
              <a:t>，</a:t>
            </a:r>
            <a:r>
              <a:rPr lang="en-US" altLang="zh-CN" sz="1600" dirty="0"/>
              <a:t>_IOLBF</a:t>
            </a:r>
            <a:r>
              <a:rPr lang="zh-CN" altLang="en-US" sz="1600" dirty="0"/>
              <a:t>行缓冲</a:t>
            </a:r>
            <a:r>
              <a:rPr lang="en-US" altLang="zh-CN" sz="1600" dirty="0" err="1"/>
              <a:t>line_buff,_IONBF</a:t>
            </a:r>
            <a:r>
              <a:rPr lang="zh-CN" altLang="en-US" sz="1600" dirty="0"/>
              <a:t>无缓冲</a:t>
            </a:r>
            <a:r>
              <a:rPr lang="en-US" altLang="zh-CN" sz="1600" dirty="0" err="1"/>
              <a:t>no_buff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/>
              <a:t>二进制</a:t>
            </a:r>
            <a:r>
              <a:rPr lang="en-US" altLang="zh-CN" sz="1800" dirty="0"/>
              <a:t>I/O</a:t>
            </a:r>
            <a:r>
              <a:rPr lang="zh-CN" altLang="en-US" sz="1800" dirty="0"/>
              <a:t>：</a:t>
            </a:r>
            <a:r>
              <a:rPr lang="en-US" altLang="zh-CN" sz="1800" dirty="0" err="1"/>
              <a:t>fread</a:t>
            </a:r>
            <a:r>
              <a:rPr lang="en-US" altLang="zh-CN" sz="1800" dirty="0"/>
              <a:t>()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fwrite</a:t>
            </a:r>
            <a:r>
              <a:rPr lang="en-US" altLang="zh-CN" sz="1800" dirty="0"/>
              <a:t>()</a:t>
            </a:r>
          </a:p>
          <a:p>
            <a:pPr marL="457200" lvl="1" indent="0">
              <a:buNone/>
            </a:pPr>
            <a:r>
              <a:rPr lang="zh-CN" altLang="en-US" sz="1600" dirty="0"/>
              <a:t>之前的</a:t>
            </a:r>
            <a:r>
              <a:rPr lang="en-US" altLang="zh-CN" sz="1600" dirty="0"/>
              <a:t>I/O</a:t>
            </a:r>
            <a:r>
              <a:rPr lang="zh-CN" altLang="en-US" sz="1600" dirty="0"/>
              <a:t>函数时面向文本的，即用来处理字符和字符串的，如果转化为数值，存在转化歧义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zh-CN" altLang="en-US" sz="1600" dirty="0"/>
              <a:t>为保证数值在储存前后一致，采用和计算机相同的位组合来储存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zh-CN" altLang="en-US" sz="1600" dirty="0"/>
              <a:t>如果用程序所用的表示法把数据储存在文件中，则称以二进制形式储存数据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zh-CN" altLang="en-US" sz="1600" dirty="0"/>
              <a:t>实际上，所有数据都是以二进制形式储存的，甚至连字符都以字符码的二进制表示来储存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zh-CN" altLang="en-US" sz="1600" dirty="0"/>
              <a:t>如果文件中所有数据都被解释成字符码，则称该文件包含文本数据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zh-CN" altLang="en-US" sz="1600" dirty="0"/>
              <a:t>如果部分或 所有的数据都被解释成二进制形式的数据，则称该文件包含二进制数据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79703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05043-435A-4C3F-9242-9B804ABA6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altLang="zh-CN" dirty="0"/>
              <a:t>13.7.5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fwrite</a:t>
            </a:r>
            <a:r>
              <a:rPr lang="en-US" altLang="zh-CN" dirty="0"/>
              <a:t>()</a:t>
            </a:r>
          </a:p>
          <a:p>
            <a:pPr marL="800100" lvl="2" indent="0">
              <a:buNone/>
            </a:pP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fwrite</a:t>
            </a:r>
            <a:r>
              <a:rPr lang="en-US" altLang="zh-CN" dirty="0"/>
              <a:t>(const void * restrict </a:t>
            </a:r>
            <a:r>
              <a:rPr lang="en-US" altLang="zh-CN" dirty="0" err="1"/>
              <a:t>ptr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size,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nmemb</a:t>
            </a:r>
            <a:r>
              <a:rPr lang="en-US" altLang="zh-CN" dirty="0"/>
              <a:t>, FILE* restrict </a:t>
            </a:r>
            <a:r>
              <a:rPr lang="en-US" altLang="zh-CN" dirty="0" err="1"/>
              <a:t>fp</a:t>
            </a:r>
            <a:r>
              <a:rPr lang="en-US" altLang="zh-CN" dirty="0"/>
              <a:t>);</a:t>
            </a:r>
          </a:p>
          <a:p>
            <a:pPr marL="800100" lvl="2" indent="0">
              <a:buNone/>
            </a:pPr>
            <a:r>
              <a:rPr lang="en-US" altLang="zh-CN" dirty="0" err="1"/>
              <a:t>fwrite</a:t>
            </a:r>
            <a:r>
              <a:rPr lang="en-US" altLang="zh-CN" dirty="0"/>
              <a:t>()</a:t>
            </a:r>
            <a:r>
              <a:rPr lang="zh-CN" altLang="en-US" dirty="0"/>
              <a:t>是把二进制数据写入文件，</a:t>
            </a:r>
            <a:r>
              <a:rPr lang="en-US" altLang="zh-CN" dirty="0" err="1"/>
              <a:t>ptr</a:t>
            </a:r>
            <a:r>
              <a:rPr lang="zh-CN" altLang="en-US" dirty="0"/>
              <a:t>是待写入数据块的地址，</a:t>
            </a:r>
            <a:r>
              <a:rPr lang="en-US" altLang="zh-CN" dirty="0"/>
              <a:t>size</a:t>
            </a:r>
            <a:r>
              <a:rPr lang="zh-CN" altLang="en-US" dirty="0"/>
              <a:t>是带写入数据块的大小，</a:t>
            </a:r>
            <a:r>
              <a:rPr lang="en-US" altLang="zh-CN" dirty="0" err="1"/>
              <a:t>nmemb</a:t>
            </a:r>
            <a:r>
              <a:rPr lang="zh-CN" altLang="en-US" dirty="0"/>
              <a:t>表示待写入数据块的数量，</a:t>
            </a:r>
            <a:r>
              <a:rPr lang="en-US" altLang="zh-CN" dirty="0" err="1"/>
              <a:t>fp</a:t>
            </a:r>
            <a:r>
              <a:rPr lang="zh-CN" altLang="en-US" dirty="0"/>
              <a:t>是待写入文件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/>
              <a:t>char buffer[256];</a:t>
            </a:r>
          </a:p>
          <a:p>
            <a:pPr marL="800100" lvl="2" indent="0">
              <a:buNone/>
            </a:pPr>
            <a:r>
              <a:rPr lang="en-US" altLang="zh-CN" dirty="0" err="1"/>
              <a:t>fwrite</a:t>
            </a:r>
            <a:r>
              <a:rPr lang="en-US" altLang="zh-CN" dirty="0"/>
              <a:t>(buffer,256,1,fp);</a:t>
            </a:r>
          </a:p>
          <a:p>
            <a:pPr marL="800100" lvl="2" indent="0">
              <a:buNone/>
            </a:pPr>
            <a:r>
              <a:rPr lang="zh-CN" altLang="en-US" dirty="0"/>
              <a:t>返回值是写入项的数量，如果写入成功，返回</a:t>
            </a:r>
            <a:r>
              <a:rPr lang="en-US" altLang="zh-CN" dirty="0" err="1"/>
              <a:t>nmemb</a:t>
            </a:r>
            <a:r>
              <a:rPr lang="en-US" altLang="zh-CN" dirty="0"/>
              <a:t>,</a:t>
            </a:r>
            <a:r>
              <a:rPr lang="zh-CN" altLang="en-US" dirty="0"/>
              <a:t>如果写入错误，比</a:t>
            </a:r>
            <a:r>
              <a:rPr lang="en-US" altLang="zh-CN" dirty="0" err="1"/>
              <a:t>nmemb</a:t>
            </a:r>
            <a:r>
              <a:rPr lang="zh-CN" altLang="en-US" dirty="0"/>
              <a:t>小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13.7.6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fread</a:t>
            </a:r>
            <a:r>
              <a:rPr lang="en-US" altLang="zh-CN" dirty="0"/>
              <a:t>()</a:t>
            </a:r>
          </a:p>
          <a:p>
            <a:pPr marL="800100" lvl="2" indent="0">
              <a:buNone/>
            </a:pP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fread</a:t>
            </a:r>
            <a:r>
              <a:rPr lang="en-US" altLang="zh-CN" dirty="0"/>
              <a:t>(void * restrict </a:t>
            </a:r>
            <a:r>
              <a:rPr lang="en-US" altLang="zh-CN" dirty="0" err="1"/>
              <a:t>ptr,size_t</a:t>
            </a:r>
            <a:r>
              <a:rPr lang="en-US" altLang="zh-CN" dirty="0"/>
              <a:t> </a:t>
            </a:r>
            <a:r>
              <a:rPr lang="en-US" altLang="zh-CN" dirty="0" err="1"/>
              <a:t>size,size_t</a:t>
            </a:r>
            <a:r>
              <a:rPr lang="en-US" altLang="zh-CN" dirty="0"/>
              <a:t> </a:t>
            </a:r>
            <a:r>
              <a:rPr lang="en-US" altLang="zh-CN" dirty="0" err="1"/>
              <a:t>nmemb</a:t>
            </a:r>
            <a:r>
              <a:rPr lang="en-US" altLang="zh-CN" dirty="0"/>
              <a:t>, FILE* restrict </a:t>
            </a:r>
            <a:r>
              <a:rPr lang="en-US" altLang="zh-CN" dirty="0" err="1"/>
              <a:t>fp</a:t>
            </a:r>
            <a:r>
              <a:rPr lang="en-US" altLang="zh-CN" dirty="0"/>
              <a:t>)</a:t>
            </a:r>
          </a:p>
          <a:p>
            <a:pPr marL="800100" lvl="2" indent="0">
              <a:buNone/>
            </a:pPr>
            <a:r>
              <a:rPr lang="en-US" altLang="zh-CN" dirty="0" err="1"/>
              <a:t>fread</a:t>
            </a:r>
            <a:r>
              <a:rPr lang="en-US" altLang="zh-CN" dirty="0"/>
              <a:t>()</a:t>
            </a:r>
            <a:r>
              <a:rPr lang="zh-CN" altLang="en-US" dirty="0"/>
              <a:t>从二进制文本里读取数据</a:t>
            </a:r>
            <a:endParaRPr lang="en-US" altLang="zh-CN" dirty="0"/>
          </a:p>
          <a:p>
            <a:pPr marL="800100" lvl="2" indent="0">
              <a:buNone/>
            </a:pPr>
            <a:r>
              <a:rPr lang="zh-CN" altLang="en-US" dirty="0"/>
              <a:t>参数跟</a:t>
            </a:r>
            <a:r>
              <a:rPr lang="en-US" altLang="zh-CN" dirty="0" err="1"/>
              <a:t>fwrite</a:t>
            </a:r>
            <a:r>
              <a:rPr lang="en-US" altLang="zh-CN" dirty="0"/>
              <a:t>()</a:t>
            </a:r>
            <a:r>
              <a:rPr lang="zh-CN" altLang="en-US" dirty="0"/>
              <a:t>意思一样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13.7.7 int </a:t>
            </a:r>
            <a:r>
              <a:rPr lang="en-US" altLang="zh-CN" dirty="0" err="1"/>
              <a:t>feof</a:t>
            </a:r>
            <a:r>
              <a:rPr lang="en-US" altLang="zh-CN" dirty="0"/>
              <a:t>(FILE* </a:t>
            </a:r>
            <a:r>
              <a:rPr lang="en-US" altLang="zh-CN" dirty="0" err="1"/>
              <a:t>fp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int </a:t>
            </a:r>
            <a:r>
              <a:rPr lang="en-US" altLang="zh-CN" dirty="0" err="1"/>
              <a:t>ferror</a:t>
            </a:r>
            <a:r>
              <a:rPr lang="en-US" altLang="zh-CN" dirty="0"/>
              <a:t>(FILE* </a:t>
            </a:r>
            <a:r>
              <a:rPr lang="en-US" altLang="zh-CN" dirty="0" err="1"/>
              <a:t>fp</a:t>
            </a:r>
            <a:r>
              <a:rPr lang="en-US" altLang="zh-CN" dirty="0"/>
              <a:t>)</a:t>
            </a:r>
          </a:p>
          <a:p>
            <a:pPr marL="800100" lvl="2" indent="0">
              <a:buNone/>
            </a:pPr>
            <a:r>
              <a:rPr lang="zh-CN" altLang="en-US" dirty="0"/>
              <a:t>如果标准输入函数返回</a:t>
            </a:r>
            <a:r>
              <a:rPr lang="en-US" altLang="zh-CN" dirty="0"/>
              <a:t>EOF,</a:t>
            </a:r>
            <a:r>
              <a:rPr lang="zh-CN" altLang="en-US" dirty="0"/>
              <a:t>则通常表明函数已到文件结尾；然而，出现读取错误时，函数也会返回</a:t>
            </a:r>
            <a:r>
              <a:rPr lang="en-US" altLang="zh-CN" dirty="0"/>
              <a:t>EOF</a:t>
            </a:r>
            <a:r>
              <a:rPr lang="zh-CN" altLang="en-US" dirty="0"/>
              <a:t>，</a:t>
            </a:r>
            <a:r>
              <a:rPr lang="en-US" altLang="zh-CN" dirty="0" err="1"/>
              <a:t>feof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ferror</a:t>
            </a:r>
            <a:r>
              <a:rPr lang="en-US" altLang="zh-CN" dirty="0"/>
              <a:t>()</a:t>
            </a:r>
            <a:r>
              <a:rPr lang="zh-CN" altLang="en-US" dirty="0"/>
              <a:t>用于这种情况，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7694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DF732-DDD8-4229-B172-FA9FDFBC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13.8 </a:t>
            </a:r>
            <a:r>
              <a:rPr lang="zh-CN" altLang="en-US" sz="2400" dirty="0"/>
              <a:t>关键概念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8D7EE-2DF1-47FE-AADC-24DD91782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dirty="0"/>
              <a:t>C</a:t>
            </a:r>
            <a:r>
              <a:rPr lang="zh-CN" altLang="en-US" dirty="0"/>
              <a:t>程序把输入看作字节流，输入流来源于文件 、输入设备或者甚至是另一个程序的输出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dirty="0"/>
              <a:t>C</a:t>
            </a:r>
            <a:r>
              <a:rPr lang="zh-CN" altLang="en-US" dirty="0"/>
              <a:t>程序把输出也看作字节流，输出流目的地可以是文件、视频显示等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dirty="0"/>
              <a:t>C</a:t>
            </a:r>
            <a:r>
              <a:rPr lang="zh-CN" altLang="en-US" dirty="0"/>
              <a:t>如何解释输入流或输出流取决于所使用的输入</a:t>
            </a:r>
            <a:r>
              <a:rPr lang="en-US" altLang="zh-CN" dirty="0"/>
              <a:t>/</a:t>
            </a:r>
            <a:r>
              <a:rPr lang="zh-CN" altLang="en-US" dirty="0"/>
              <a:t>输出函数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dirty="0"/>
              <a:t>如果要是在不损失精度的情况下保存或恢复数值数据，就用二进制模式以及</a:t>
            </a:r>
            <a:r>
              <a:rPr lang="en-US" altLang="zh-CN" dirty="0" err="1"/>
              <a:t>fread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fwrite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dirty="0"/>
              <a:t>如果打算保存文本信息并创建能在普通文本编辑器查看的文本，请使用文本模式和函数</a:t>
            </a:r>
            <a:r>
              <a:rPr lang="en-US" altLang="zh-CN" dirty="0" err="1"/>
              <a:t>getc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fprintf</a:t>
            </a:r>
            <a:r>
              <a:rPr lang="en-US" altLang="zh-CN" dirty="0"/>
              <a:t>()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dirty="0"/>
              <a:t>要访问文件，必须创建文件指针</a:t>
            </a:r>
            <a:r>
              <a:rPr lang="en-US" altLang="zh-CN" dirty="0"/>
              <a:t>FILE*</a:t>
            </a:r>
            <a:r>
              <a:rPr lang="zh-CN" altLang="en-US" dirty="0"/>
              <a:t>，并用</a:t>
            </a:r>
            <a:r>
              <a:rPr lang="en-US" altLang="zh-CN" dirty="0" err="1"/>
              <a:t>fopen</a:t>
            </a:r>
            <a:r>
              <a:rPr lang="en-US" altLang="zh-CN" dirty="0"/>
              <a:t>()</a:t>
            </a:r>
            <a:r>
              <a:rPr lang="zh-CN" altLang="en-US" dirty="0"/>
              <a:t>将这个指针和文件名关联起来，随后可以通过这个指针处理文件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dirty="0"/>
              <a:t>重点理解</a:t>
            </a:r>
            <a:r>
              <a:rPr lang="en-US" altLang="zh-CN" dirty="0"/>
              <a:t>C</a:t>
            </a:r>
            <a:r>
              <a:rPr lang="zh-CN" altLang="en-US" dirty="0"/>
              <a:t>如何处理文件结尾，</a:t>
            </a:r>
            <a:r>
              <a:rPr lang="en-US" altLang="zh-CN" dirty="0"/>
              <a:t>C</a:t>
            </a:r>
            <a:r>
              <a:rPr lang="zh-CN" altLang="en-US" dirty="0"/>
              <a:t>输入函数在读过文件结尾后才会检测到文件结尾，意味着应该在尝试读取之后立即判断是否是文件结尾</a:t>
            </a:r>
          </a:p>
        </p:txBody>
      </p:sp>
    </p:spTree>
    <p:extLst>
      <p:ext uri="{BB962C8B-B14F-4D97-AF65-F5344CB8AC3E}">
        <p14:creationId xmlns:p14="http://schemas.microsoft.com/office/powerpoint/2010/main" val="816203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68108-D2BA-4A7D-AB5F-BB5EDF1B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13.9 </a:t>
            </a:r>
            <a:r>
              <a:rPr lang="zh-CN" altLang="en-US" sz="2400" dirty="0"/>
              <a:t>本章小结</a:t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8409F-D0A1-4B0F-851E-1750F923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对于大多数</a:t>
            </a:r>
            <a:r>
              <a:rPr lang="en-US" altLang="zh-CN" dirty="0"/>
              <a:t>C</a:t>
            </a:r>
            <a:r>
              <a:rPr lang="zh-CN" altLang="en-US" dirty="0"/>
              <a:t>程序，写入文件和读取文件必不可少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绝对多数</a:t>
            </a:r>
            <a:r>
              <a:rPr lang="en-US" altLang="zh-CN" dirty="0"/>
              <a:t>C</a:t>
            </a:r>
            <a:r>
              <a:rPr lang="zh-CN" altLang="en-US" dirty="0"/>
              <a:t>实现都提供底层</a:t>
            </a:r>
            <a:r>
              <a:rPr lang="en-US" altLang="zh-CN" dirty="0"/>
              <a:t>I/O</a:t>
            </a:r>
            <a:r>
              <a:rPr lang="zh-CN" altLang="en-US" dirty="0"/>
              <a:t>和标准</a:t>
            </a:r>
            <a:r>
              <a:rPr lang="en-US" altLang="zh-CN" dirty="0"/>
              <a:t>I/O,</a:t>
            </a:r>
            <a:r>
              <a:rPr lang="zh-CN" altLang="en-US" dirty="0"/>
              <a:t>考虑到移植性，包含了标准</a:t>
            </a:r>
            <a:r>
              <a:rPr lang="en-US" altLang="zh-CN" dirty="0"/>
              <a:t>I/O</a:t>
            </a:r>
            <a:r>
              <a:rPr lang="zh-CN" altLang="en-US" dirty="0"/>
              <a:t>包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标准</a:t>
            </a:r>
            <a:r>
              <a:rPr lang="en-US" altLang="zh-CN" dirty="0"/>
              <a:t>I/O</a:t>
            </a:r>
            <a:r>
              <a:rPr lang="zh-CN" altLang="en-US" dirty="0"/>
              <a:t>包自动创建输入输出缓冲区以加快数据传输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fopen</a:t>
            </a:r>
            <a:r>
              <a:rPr lang="en-US" altLang="zh-CN" dirty="0"/>
              <a:t>()</a:t>
            </a:r>
            <a:r>
              <a:rPr lang="zh-CN" altLang="en-US" dirty="0"/>
              <a:t>为标准</a:t>
            </a:r>
            <a:r>
              <a:rPr lang="en-US" altLang="zh-CN" dirty="0"/>
              <a:t>I/O</a:t>
            </a:r>
            <a:r>
              <a:rPr lang="zh-CN" altLang="en-US" dirty="0"/>
              <a:t>打开一个文件，创建一个用于存储文件和缓存区信息的结构</a:t>
            </a:r>
            <a:r>
              <a:rPr lang="en-US" altLang="zh-CN" dirty="0"/>
              <a:t>FILE</a:t>
            </a:r>
            <a:r>
              <a:rPr lang="zh-CN" altLang="en-US" dirty="0"/>
              <a:t>，返回一个该结构的指针，其他函数可以使用这个指针处理文件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feof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ferror</a:t>
            </a:r>
            <a:r>
              <a:rPr lang="en-US" altLang="zh-CN" dirty="0"/>
              <a:t>()</a:t>
            </a:r>
            <a:r>
              <a:rPr lang="zh-CN" altLang="en-US" dirty="0"/>
              <a:t>报告</a:t>
            </a:r>
            <a:r>
              <a:rPr lang="en-US" altLang="zh-CN" dirty="0"/>
              <a:t>I/O</a:t>
            </a:r>
            <a:r>
              <a:rPr lang="zh-CN" altLang="en-US" dirty="0"/>
              <a:t>操作失败的原因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</a:t>
            </a:r>
            <a:r>
              <a:rPr lang="zh-CN" altLang="en-US" dirty="0"/>
              <a:t>把输入视作字节流，如果使用</a:t>
            </a:r>
            <a:r>
              <a:rPr lang="en-US" altLang="zh-CN" dirty="0" err="1"/>
              <a:t>fread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把输入看作二进制并将其储存在指定存储位置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如果使用</a:t>
            </a:r>
            <a:r>
              <a:rPr lang="en-US" altLang="zh-CN" dirty="0" err="1"/>
              <a:t>fscanf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getc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fgets</a:t>
            </a:r>
            <a:r>
              <a:rPr lang="en-US" altLang="zh-CN" dirty="0"/>
              <a:t>()</a:t>
            </a:r>
            <a:r>
              <a:rPr lang="zh-CN" altLang="en-US" dirty="0"/>
              <a:t>或者其他相关函数，</a:t>
            </a:r>
            <a:r>
              <a:rPr lang="en-US" altLang="zh-CN" dirty="0"/>
              <a:t>C</a:t>
            </a:r>
            <a:r>
              <a:rPr lang="zh-CN" altLang="en-US" dirty="0"/>
              <a:t>把每个字节看作字符码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fwrite</a:t>
            </a:r>
            <a:r>
              <a:rPr lang="en-US" altLang="zh-CN" dirty="0"/>
              <a:t>()</a:t>
            </a:r>
            <a:r>
              <a:rPr lang="zh-CN" altLang="en-US" dirty="0"/>
              <a:t>将二进制数据直接放入输出流，而其他输出函数把非字符数据转化成字符表示后放入输出流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ASCI C</a:t>
            </a:r>
            <a:r>
              <a:rPr lang="zh-CN" altLang="en-US" dirty="0"/>
              <a:t>提供两种文件打开模式：二进制和文本，二进制模式打开文件，可以逐字节读取文件；文本模式打开文件，会把文件内容从文本表示 法转化为</a:t>
            </a:r>
            <a:r>
              <a:rPr lang="en-US" altLang="zh-CN" dirty="0"/>
              <a:t>C</a:t>
            </a:r>
            <a:r>
              <a:rPr lang="zh-CN" altLang="en-US" dirty="0"/>
              <a:t>表示法，对于</a:t>
            </a:r>
            <a:r>
              <a:rPr lang="en-US" altLang="zh-CN" dirty="0"/>
              <a:t>UNIX</a:t>
            </a:r>
            <a:r>
              <a:rPr lang="zh-CN" altLang="en-US" dirty="0"/>
              <a:t>和</a:t>
            </a:r>
            <a:r>
              <a:rPr lang="en-US" altLang="zh-CN" dirty="0"/>
              <a:t>Linux</a:t>
            </a:r>
            <a:r>
              <a:rPr lang="zh-CN" altLang="en-US" dirty="0"/>
              <a:t>系统，这两种模式完全相同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输入函数</a:t>
            </a:r>
            <a:r>
              <a:rPr lang="en-US" altLang="zh-CN" dirty="0" err="1"/>
              <a:t>getc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fgets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fscanf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fread</a:t>
            </a:r>
            <a:r>
              <a:rPr lang="en-US" altLang="zh-CN" dirty="0"/>
              <a:t>()</a:t>
            </a:r>
            <a:r>
              <a:rPr lang="zh-CN" altLang="en-US" dirty="0"/>
              <a:t>都从文件开始处按顺序读取文件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Fseek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ftell</a:t>
            </a:r>
            <a:r>
              <a:rPr lang="en-US" altLang="zh-CN" dirty="0"/>
              <a:t>()</a:t>
            </a:r>
            <a:r>
              <a:rPr lang="zh-CN" altLang="en-US" dirty="0"/>
              <a:t>函数让程序可以随机访问文件中的任意位置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Fgetpos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fsetpos</a:t>
            </a:r>
            <a:r>
              <a:rPr lang="en-US" altLang="zh-CN" dirty="0"/>
              <a:t>()</a:t>
            </a:r>
            <a:r>
              <a:rPr lang="zh-CN" altLang="en-US" dirty="0"/>
              <a:t>把随机访问文件拓展到更大的文件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与文本模式相比，二进制模式更容易进行随机访问</a:t>
            </a:r>
          </a:p>
        </p:txBody>
      </p:sp>
    </p:spTree>
    <p:extLst>
      <p:ext uri="{BB962C8B-B14F-4D97-AF65-F5344CB8AC3E}">
        <p14:creationId xmlns:p14="http://schemas.microsoft.com/office/powerpoint/2010/main" val="163602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1D033-1C63-4B5D-A4D0-3EA8BE0E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13.1 </a:t>
            </a:r>
            <a:r>
              <a:rPr lang="zh-CN" altLang="en-US" dirty="0"/>
              <a:t>与文件进行通信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sz="1600" dirty="0"/>
              <a:t>有时，需要程序从文件中读取信息或把信息写入文件。这种程序和文件交互的形式就是文件重定向，然后利用重定向方式访问文件粗糙简陋，需要更强大的方式去操作文件</a:t>
            </a:r>
            <a:endParaRPr lang="en-US" altLang="zh-CN" sz="1600" dirty="0"/>
          </a:p>
          <a:p>
            <a:pPr marL="400050" lvl="1" indent="0">
              <a:buNone/>
            </a:pPr>
            <a:r>
              <a:rPr lang="en-US" altLang="zh-CN" sz="1600" dirty="0"/>
              <a:t>13.1.1 </a:t>
            </a:r>
            <a:r>
              <a:rPr lang="zh-CN" altLang="en-US" sz="1600" dirty="0"/>
              <a:t>文件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文件通常是在磁盘或者固态硬盘上一段已命名的存储区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操作系统管理文件，定义文件的存储，文件内的信息，文件的种类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程序员关心的是</a:t>
            </a:r>
            <a:r>
              <a:rPr lang="en-US" altLang="zh-CN" sz="1600" dirty="0"/>
              <a:t>C</a:t>
            </a:r>
            <a:r>
              <a:rPr lang="zh-CN" altLang="en-US" sz="1600" dirty="0"/>
              <a:t>语言如何处理文件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C</a:t>
            </a:r>
            <a:r>
              <a:rPr lang="zh-CN" altLang="en-US" sz="1600" dirty="0"/>
              <a:t>把文件看作一系列连续的字节，每个字节都能被单独读取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C</a:t>
            </a:r>
            <a:r>
              <a:rPr lang="zh-CN" altLang="en-US" sz="1600" dirty="0"/>
              <a:t>提供两种文件模式：文本模式和二进制模式</a:t>
            </a:r>
            <a:endParaRPr lang="en-US" altLang="zh-CN" sz="1600" dirty="0"/>
          </a:p>
          <a:p>
            <a:pPr marL="400050" lvl="1" indent="0">
              <a:buNone/>
            </a:pPr>
            <a:r>
              <a:rPr lang="en-US" altLang="zh-CN" sz="1600" dirty="0"/>
              <a:t>13.1.2 </a:t>
            </a:r>
            <a:r>
              <a:rPr lang="zh-CN" altLang="en-US" sz="1600" dirty="0"/>
              <a:t>文本模式和二进制模式</a:t>
            </a:r>
            <a:endParaRPr lang="en-US" altLang="zh-CN" sz="1600" dirty="0"/>
          </a:p>
          <a:p>
            <a:pPr marL="400050" lvl="1" indent="0">
              <a:buNone/>
            </a:pPr>
            <a:r>
              <a:rPr lang="zh-CN" altLang="en-US" sz="1600" dirty="0"/>
              <a:t>区分文本内容和二进制内容，文本格式和二进制格式，文本模式和 二进制模式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所有文件的内容都以二进制形式存储，如果文件最初以二进制编码字符表示文本，则该文件是文本文件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为了规范文本的处理，</a:t>
            </a:r>
            <a:r>
              <a:rPr lang="en-US" altLang="zh-CN" sz="1600" dirty="0"/>
              <a:t>C</a:t>
            </a:r>
            <a:r>
              <a:rPr lang="zh-CN" altLang="en-US" sz="1600" dirty="0"/>
              <a:t>提供两种访问文件的途径：二进制模式和文本模式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二进制模式中，程序可以访问文件的每个字节，文本模式中，程序所见的内容和文件的内容不同，程序以文本模式读取文件时，本地环境会把文本映射成</a:t>
            </a:r>
            <a:r>
              <a:rPr lang="en-US" altLang="zh-CN" sz="1600" dirty="0"/>
              <a:t>C</a:t>
            </a:r>
            <a:r>
              <a:rPr lang="zh-CN" altLang="en-US" sz="1600" dirty="0"/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92704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93A72-63AC-4D9F-A55D-9E87C803E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zh-CN" sz="1600" dirty="0"/>
              <a:t>13.1.3 I/O</a:t>
            </a:r>
            <a:r>
              <a:rPr lang="zh-CN" altLang="en-US" sz="1600" dirty="0"/>
              <a:t>的级别</a:t>
            </a:r>
            <a:endParaRPr lang="en-US" altLang="zh-CN" sz="1600" dirty="0"/>
          </a:p>
          <a:p>
            <a:pPr marL="400050" lvl="1" indent="0">
              <a:buNone/>
            </a:pPr>
            <a:r>
              <a:rPr lang="zh-CN" altLang="en-US" sz="1600" dirty="0"/>
              <a:t>除了选择文件模式外，大多还可以选择</a:t>
            </a:r>
            <a:r>
              <a:rPr lang="en-US" altLang="zh-CN" sz="1600" dirty="0"/>
              <a:t>I/O</a:t>
            </a:r>
            <a:r>
              <a:rPr lang="zh-CN" altLang="en-US" sz="1600" dirty="0"/>
              <a:t>的两个级别（处理文件访问的两个级别）</a:t>
            </a:r>
            <a:endParaRPr lang="en-US" altLang="zh-CN" sz="16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底层</a:t>
            </a:r>
            <a:r>
              <a:rPr lang="en-US" altLang="zh-CN" sz="1400" dirty="0"/>
              <a:t>I/O:</a:t>
            </a:r>
            <a:r>
              <a:rPr lang="zh-CN" altLang="en-US" sz="1400" dirty="0"/>
              <a:t>使用操作系统提供的基本</a:t>
            </a:r>
            <a:r>
              <a:rPr lang="en-US" altLang="zh-CN" sz="1400" dirty="0"/>
              <a:t>I/O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标准高级</a:t>
            </a:r>
            <a:r>
              <a:rPr lang="en-US" altLang="zh-CN" sz="1400" dirty="0"/>
              <a:t>I/O</a:t>
            </a:r>
            <a:r>
              <a:rPr lang="zh-CN" altLang="en-US" sz="1400" dirty="0"/>
              <a:t>：使用</a:t>
            </a:r>
            <a:r>
              <a:rPr lang="en-US" altLang="zh-CN" sz="1400" dirty="0"/>
              <a:t>C</a:t>
            </a:r>
            <a:r>
              <a:rPr lang="zh-CN" altLang="en-US" sz="1400" dirty="0"/>
              <a:t>库的标准包和</a:t>
            </a:r>
            <a:r>
              <a:rPr lang="en-US" altLang="zh-CN" sz="1400" dirty="0" err="1"/>
              <a:t>stdio.h</a:t>
            </a:r>
            <a:r>
              <a:rPr lang="zh-CN" altLang="en-US" sz="1400" dirty="0"/>
              <a:t>头文件定义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因为无法保证所有操作系统都使用相同的底层</a:t>
            </a:r>
            <a:r>
              <a:rPr lang="en-US" altLang="zh-CN" sz="1400" dirty="0"/>
              <a:t>I/O</a:t>
            </a:r>
            <a:r>
              <a:rPr lang="zh-CN" altLang="en-US" sz="1400" dirty="0"/>
              <a:t>模型，所以</a:t>
            </a:r>
            <a:r>
              <a:rPr lang="en-US" altLang="zh-CN" sz="1400" dirty="0"/>
              <a:t>C</a:t>
            </a:r>
            <a:r>
              <a:rPr lang="zh-CN" altLang="en-US" sz="1400" dirty="0"/>
              <a:t>标准只支持标准 </a:t>
            </a:r>
            <a:r>
              <a:rPr lang="en-US" altLang="zh-CN" sz="1400" dirty="0"/>
              <a:t>I/O</a:t>
            </a:r>
            <a:r>
              <a:rPr lang="zh-CN" altLang="en-US" sz="1400" dirty="0"/>
              <a:t>包</a:t>
            </a:r>
            <a:endParaRPr lang="en-US" altLang="zh-CN" sz="1400" dirty="0"/>
          </a:p>
          <a:p>
            <a:pPr marL="400050" lvl="1" indent="0">
              <a:buNone/>
            </a:pPr>
            <a:r>
              <a:rPr lang="en-US" altLang="zh-CN" sz="1600" dirty="0"/>
              <a:t>13.1.4 </a:t>
            </a:r>
            <a:r>
              <a:rPr lang="zh-CN" altLang="en-US" sz="1600" dirty="0"/>
              <a:t>标准文件</a:t>
            </a:r>
            <a:endParaRPr lang="en-US" altLang="zh-CN" sz="1600" dirty="0"/>
          </a:p>
          <a:p>
            <a:pPr marL="400050" lvl="1" indent="0">
              <a:buNone/>
            </a:pPr>
            <a:r>
              <a:rPr lang="en-US" altLang="zh-CN" sz="1600" dirty="0"/>
              <a:t>C</a:t>
            </a:r>
            <a:r>
              <a:rPr lang="zh-CN" altLang="en-US" sz="1600" dirty="0"/>
              <a:t>程序会自动打开</a:t>
            </a:r>
            <a:r>
              <a:rPr lang="en-US" altLang="zh-CN" sz="1600" dirty="0"/>
              <a:t>3</a:t>
            </a:r>
            <a:r>
              <a:rPr lang="zh-CN" altLang="en-US" sz="1600" dirty="0"/>
              <a:t>个文件：标准输入、标准输出、标准错误输出</a:t>
            </a:r>
            <a:endParaRPr lang="en-US" altLang="zh-CN" sz="1600" dirty="0"/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zh-CN" altLang="en-US" sz="1400" dirty="0"/>
              <a:t>通常，标准输入是系统的普通输入设备，通常为键盘</a:t>
            </a:r>
            <a:endParaRPr lang="en-US" altLang="zh-CN" sz="1400" dirty="0"/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zh-CN" altLang="en-US" sz="1400" dirty="0"/>
              <a:t>标准输出和标准错误输出是系统的输出设备，通常为显示器</a:t>
            </a:r>
            <a:endParaRPr lang="en-US" altLang="zh-CN" sz="1400" dirty="0"/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zh-CN" altLang="en-US" sz="1400" dirty="0"/>
              <a:t>标准输入为程序提供输入，它是</a:t>
            </a:r>
            <a:r>
              <a:rPr lang="en-US" altLang="zh-CN" sz="1400" dirty="0" err="1"/>
              <a:t>getchar</a:t>
            </a:r>
            <a:r>
              <a:rPr lang="en-US" altLang="zh-CN" sz="1400" dirty="0"/>
              <a:t>()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()</a:t>
            </a:r>
            <a:r>
              <a:rPr lang="zh-CN" altLang="en-US" sz="1400" dirty="0"/>
              <a:t>使用的文件</a:t>
            </a:r>
            <a:endParaRPr lang="en-US" altLang="zh-CN" sz="1400" dirty="0"/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zh-CN" altLang="en-US" sz="1400" dirty="0"/>
              <a:t>同理，标准输出文件是</a:t>
            </a:r>
            <a:r>
              <a:rPr lang="en-US" altLang="zh-CN" sz="1400" dirty="0" err="1"/>
              <a:t>putchar</a:t>
            </a:r>
            <a:r>
              <a:rPr lang="en-US" altLang="zh-CN" sz="1400" dirty="0"/>
              <a:t>()</a:t>
            </a:r>
            <a:r>
              <a:rPr lang="zh-CN" altLang="en-US" sz="1400" dirty="0"/>
              <a:t>、</a:t>
            </a:r>
            <a:r>
              <a:rPr lang="en-US" altLang="zh-CN" sz="1400" dirty="0"/>
              <a:t>puts()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()</a:t>
            </a:r>
            <a:r>
              <a:rPr lang="zh-CN" altLang="en-US" sz="1400" dirty="0"/>
              <a:t>使用的文件</a:t>
            </a:r>
            <a:endParaRPr lang="en-US" altLang="zh-CN" sz="1400" dirty="0"/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zh-CN" altLang="en-US" sz="1400" dirty="0"/>
              <a:t>重定向把其他文件视为标准输入标准输出，则需要打开编辑文件或读文件才能完成输入输出</a:t>
            </a:r>
            <a:endParaRPr lang="en-US" altLang="zh-CN" sz="1400" dirty="0"/>
          </a:p>
          <a:p>
            <a:pPr marL="857250" lvl="2" indent="0"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79707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1D033-1C63-4B5D-A4D0-3EA8BE0E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13.2 </a:t>
            </a:r>
            <a:r>
              <a:rPr lang="zh-CN" altLang="en-US" dirty="0"/>
              <a:t>标准</a:t>
            </a:r>
            <a:r>
              <a:rPr lang="en-US" altLang="zh-CN" dirty="0"/>
              <a:t>I/O</a:t>
            </a:r>
          </a:p>
          <a:p>
            <a:pPr marL="400050" lvl="1" indent="0">
              <a:buNone/>
            </a:pPr>
            <a:r>
              <a:rPr lang="zh-CN" altLang="en-US" sz="1600" dirty="0"/>
              <a:t>标准</a:t>
            </a:r>
            <a:r>
              <a:rPr lang="en-US" altLang="zh-CN" sz="1600" dirty="0"/>
              <a:t>I/O</a:t>
            </a:r>
            <a:r>
              <a:rPr lang="zh-CN" altLang="en-US" sz="1600" dirty="0"/>
              <a:t>和底层</a:t>
            </a:r>
            <a:r>
              <a:rPr lang="en-US" altLang="zh-CN" sz="1600" dirty="0"/>
              <a:t>I/O</a:t>
            </a:r>
            <a:r>
              <a:rPr lang="zh-CN" altLang="en-US" sz="1600" dirty="0"/>
              <a:t>相比的好处</a:t>
            </a:r>
            <a:endParaRPr lang="en-US" altLang="zh-CN" sz="16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可移植性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标准</a:t>
            </a:r>
            <a:r>
              <a:rPr lang="en-US" altLang="zh-CN" sz="1400" dirty="0"/>
              <a:t>I/O</a:t>
            </a:r>
            <a:r>
              <a:rPr lang="zh-CN" altLang="en-US" sz="1400" dirty="0"/>
              <a:t>有许多专门的函数简化了处理不同</a:t>
            </a:r>
            <a:r>
              <a:rPr lang="en-US" altLang="zh-CN" sz="1400" dirty="0"/>
              <a:t>I/O</a:t>
            </a:r>
            <a:r>
              <a:rPr lang="zh-CN" altLang="en-US" sz="1400" dirty="0"/>
              <a:t>的问题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输入和输出都是由缓冲的，标准</a:t>
            </a:r>
            <a:r>
              <a:rPr lang="en-US" altLang="zh-CN" sz="1400" dirty="0"/>
              <a:t>I/O</a:t>
            </a:r>
            <a:r>
              <a:rPr lang="zh-CN" altLang="en-US" sz="1400" dirty="0"/>
              <a:t>省去了自己实现复杂的过程</a:t>
            </a:r>
            <a:endParaRPr lang="en-US" altLang="zh-CN" sz="1400" dirty="0"/>
          </a:p>
          <a:p>
            <a:pPr marL="400050" lvl="1" indent="0">
              <a:buNone/>
            </a:pPr>
            <a:r>
              <a:rPr lang="en-US" altLang="zh-CN" sz="1600" dirty="0"/>
              <a:t>13.2.1 </a:t>
            </a:r>
            <a:r>
              <a:rPr lang="zh-CN" altLang="en-US" sz="1600" dirty="0"/>
              <a:t>检查命令行参数</a:t>
            </a:r>
            <a:endParaRPr lang="en-US" altLang="zh-CN" sz="1600" dirty="0"/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zh-CN" altLang="en-US" sz="1400" dirty="0"/>
              <a:t>如果程序中添加了</a:t>
            </a:r>
            <a:r>
              <a:rPr lang="en-US" altLang="zh-CN" sz="1400" dirty="0" err="1"/>
              <a:t>argc</a:t>
            </a:r>
            <a:r>
              <a:rPr lang="en-US" altLang="zh-CN" sz="1400" dirty="0"/>
              <a:t>,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[],</a:t>
            </a:r>
            <a:r>
              <a:rPr lang="zh-CN" altLang="en-US" sz="1400" dirty="0"/>
              <a:t>可以通过</a:t>
            </a:r>
            <a:r>
              <a:rPr lang="en-US" altLang="zh-CN" sz="1400" dirty="0" err="1"/>
              <a:t>argc</a:t>
            </a:r>
            <a:r>
              <a:rPr lang="zh-CN" altLang="en-US" sz="1400" dirty="0"/>
              <a:t>获取命令行参数个数</a:t>
            </a:r>
            <a:r>
              <a:rPr lang="en-US" altLang="zh-CN" sz="1400" dirty="0"/>
              <a:t>,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[]</a:t>
            </a:r>
            <a:r>
              <a:rPr lang="zh-CN" altLang="en-US" sz="1400" dirty="0"/>
              <a:t>获取参数</a:t>
            </a:r>
            <a:endParaRPr lang="en-US" altLang="zh-CN" sz="1400" dirty="0"/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argv</a:t>
            </a:r>
            <a:r>
              <a:rPr lang="en-US" altLang="zh-CN" sz="1400" dirty="0"/>
              <a:t>[0]</a:t>
            </a:r>
            <a:r>
              <a:rPr lang="zh-CN" altLang="en-US" sz="1400" dirty="0"/>
              <a:t>一般是程序的名称</a:t>
            </a:r>
            <a:r>
              <a:rPr lang="en-US" altLang="zh-CN" sz="1400" dirty="0"/>
              <a:t>,</a:t>
            </a:r>
            <a:r>
              <a:rPr lang="zh-CN" altLang="en-US" sz="1400" dirty="0"/>
              <a:t>但是一些操作系统可能不识别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[0]</a:t>
            </a:r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en-US" altLang="zh-CN" sz="1400" dirty="0"/>
              <a:t>exit()</a:t>
            </a:r>
            <a:r>
              <a:rPr lang="zh-CN" altLang="en-US" sz="1400" dirty="0"/>
              <a:t>函数关闭所有打开的文件并结束程序</a:t>
            </a:r>
            <a:r>
              <a:rPr lang="en-US" altLang="zh-CN" sz="1400" dirty="0"/>
              <a:t>,exit()</a:t>
            </a:r>
            <a:r>
              <a:rPr lang="zh-CN" altLang="en-US" sz="1400" dirty="0"/>
              <a:t>的参数回返回给操作系统</a:t>
            </a:r>
            <a:r>
              <a:rPr lang="en-US" altLang="zh-CN" sz="1400" dirty="0"/>
              <a:t>,</a:t>
            </a:r>
            <a:r>
              <a:rPr lang="zh-CN" altLang="en-US" sz="1400" dirty="0"/>
              <a:t>一般正常结束返回</a:t>
            </a:r>
            <a:r>
              <a:rPr lang="en-US" altLang="zh-CN" sz="1400" dirty="0"/>
              <a:t>0,</a:t>
            </a:r>
            <a:r>
              <a:rPr lang="zh-CN" altLang="en-US" sz="1400" dirty="0"/>
              <a:t>不正常结束返回非</a:t>
            </a:r>
            <a:r>
              <a:rPr lang="en-US" altLang="zh-CN" sz="1400" dirty="0"/>
              <a:t>0;</a:t>
            </a:r>
          </a:p>
          <a:p>
            <a:pPr marL="400050" lvl="1" indent="0">
              <a:buNone/>
            </a:pPr>
            <a:r>
              <a:rPr lang="en-US" altLang="zh-CN" sz="1600" dirty="0"/>
              <a:t>13.2.2 </a:t>
            </a:r>
            <a:r>
              <a:rPr lang="en-US" altLang="zh-CN" sz="1600" dirty="0" err="1"/>
              <a:t>fopen</a:t>
            </a:r>
            <a:r>
              <a:rPr lang="en-US" altLang="zh-CN" sz="1600" dirty="0"/>
              <a:t>(char *,char*)</a:t>
            </a:r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包含两个参数</a:t>
            </a:r>
            <a:r>
              <a:rPr lang="en-US" altLang="zh-CN" sz="1400" dirty="0"/>
              <a:t>,</a:t>
            </a:r>
            <a:r>
              <a:rPr lang="zh-CN" altLang="en-US" sz="1400" dirty="0"/>
              <a:t>第一个参数是文件名的地址</a:t>
            </a:r>
            <a:r>
              <a:rPr lang="en-US" altLang="zh-CN" sz="1400" dirty="0"/>
              <a:t>,</a:t>
            </a:r>
            <a:r>
              <a:rPr lang="zh-CN" altLang="en-US" sz="1400" dirty="0"/>
              <a:t>第二个文件名是字符串常量</a:t>
            </a:r>
            <a:r>
              <a:rPr lang="en-US" altLang="zh-CN" sz="1400" dirty="0"/>
              <a:t>,</a:t>
            </a:r>
            <a:r>
              <a:rPr lang="zh-CN" altLang="en-US" sz="1400" dirty="0"/>
              <a:t>待打开文件的模式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fopen</a:t>
            </a:r>
            <a:r>
              <a:rPr lang="en-US" altLang="zh-CN" sz="1400" dirty="0"/>
              <a:t>()</a:t>
            </a:r>
            <a:r>
              <a:rPr lang="zh-CN" altLang="en-US" sz="1400" dirty="0"/>
              <a:t>返回文件的指针</a:t>
            </a:r>
            <a:r>
              <a:rPr lang="en-US" altLang="zh-CN" sz="1400" dirty="0"/>
              <a:t>,</a:t>
            </a:r>
            <a:r>
              <a:rPr lang="zh-CN" altLang="en-US" sz="1400" dirty="0"/>
              <a:t>其他</a:t>
            </a:r>
            <a:r>
              <a:rPr lang="en-US" altLang="zh-CN" sz="1400" dirty="0"/>
              <a:t>I/O</a:t>
            </a:r>
            <a:r>
              <a:rPr lang="zh-CN" altLang="en-US" sz="1400" dirty="0"/>
              <a:t>函数可以使用这个指针指定该文件</a:t>
            </a:r>
            <a:r>
              <a:rPr lang="en-US" altLang="zh-CN" sz="1400" dirty="0"/>
              <a:t>,FILE</a:t>
            </a:r>
            <a:r>
              <a:rPr lang="zh-CN" altLang="en-US" sz="1400" dirty="0"/>
              <a:t>是定义在</a:t>
            </a:r>
            <a:r>
              <a:rPr lang="en-US" altLang="zh-CN" sz="1400" dirty="0" err="1"/>
              <a:t>stdio.h</a:t>
            </a:r>
            <a:r>
              <a:rPr lang="zh-CN" altLang="en-US" sz="1400" dirty="0"/>
              <a:t>中的派生类型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第二个参数</a:t>
            </a:r>
            <a:r>
              <a:rPr lang="en-US" altLang="zh-CN" sz="1400" dirty="0"/>
              <a:t>”r”</a:t>
            </a:r>
            <a:r>
              <a:rPr lang="zh-CN" altLang="en-US" sz="1400" dirty="0"/>
              <a:t>读</a:t>
            </a:r>
            <a:r>
              <a:rPr lang="en-US" altLang="zh-CN" sz="1400" dirty="0"/>
              <a:t>”w”</a:t>
            </a:r>
            <a:r>
              <a:rPr lang="zh-CN" altLang="en-US" sz="1400" dirty="0"/>
              <a:t>从头写</a:t>
            </a:r>
            <a:r>
              <a:rPr lang="en-US" altLang="zh-CN" sz="1400" dirty="0"/>
              <a:t>”a”</a:t>
            </a:r>
            <a:r>
              <a:rPr lang="zh-CN" altLang="en-US" sz="1400" dirty="0"/>
              <a:t>续写，后面加上</a:t>
            </a:r>
            <a:r>
              <a:rPr lang="en-US" altLang="zh-CN" sz="1400" dirty="0"/>
              <a:t>+,</a:t>
            </a:r>
            <a:r>
              <a:rPr lang="zh-CN" altLang="en-US" sz="1400" dirty="0"/>
              <a:t>读写都可以，后面加上</a:t>
            </a:r>
            <a:r>
              <a:rPr lang="en-US" altLang="zh-CN" sz="1400" dirty="0"/>
              <a:t>b,</a:t>
            </a:r>
            <a:r>
              <a:rPr lang="zh-CN" altLang="en-US" sz="1400" dirty="0"/>
              <a:t>以二进制模式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后面不加上</a:t>
            </a:r>
            <a:r>
              <a:rPr lang="en-US" altLang="zh-CN" sz="1400" dirty="0"/>
              <a:t>x,</a:t>
            </a:r>
            <a:r>
              <a:rPr lang="zh-CN" altLang="en-US" sz="1400" dirty="0"/>
              <a:t>文件被占用则打不开文件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62149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D4198-4AB0-4B23-A609-472C55B83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zh-CN" sz="1600" dirty="0"/>
              <a:t>13.2.3 </a:t>
            </a:r>
            <a:r>
              <a:rPr lang="en-US" altLang="zh-CN" sz="1600" dirty="0" err="1"/>
              <a:t>getc</a:t>
            </a:r>
            <a:r>
              <a:rPr lang="en-US" altLang="zh-CN" sz="1600" dirty="0"/>
              <a:t>()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putc</a:t>
            </a:r>
            <a:r>
              <a:rPr lang="en-US" altLang="zh-CN" sz="1600" dirty="0"/>
              <a:t>()</a:t>
            </a:r>
            <a:r>
              <a:rPr lang="zh-CN" altLang="en-US" sz="1600" dirty="0"/>
              <a:t>函数</a:t>
            </a:r>
            <a:endParaRPr lang="en-US" altLang="zh-CN" sz="16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getc</a:t>
            </a:r>
            <a:r>
              <a:rPr lang="en-US" altLang="zh-CN" sz="1400" dirty="0"/>
              <a:t>()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putc</a:t>
            </a:r>
            <a:r>
              <a:rPr lang="en-US" altLang="zh-CN" sz="1400" dirty="0"/>
              <a:t>()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getchar</a:t>
            </a:r>
            <a:r>
              <a:rPr lang="en-US" altLang="zh-CN" sz="1400" dirty="0"/>
              <a:t>()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putchar</a:t>
            </a:r>
            <a:r>
              <a:rPr lang="en-US" altLang="zh-CN" sz="1400" dirty="0"/>
              <a:t>()</a:t>
            </a:r>
            <a:r>
              <a:rPr lang="zh-CN" altLang="en-US" sz="1400" dirty="0"/>
              <a:t>类似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getc</a:t>
            </a:r>
            <a:r>
              <a:rPr lang="en-US" altLang="zh-CN" sz="1400" dirty="0"/>
              <a:t>()/</a:t>
            </a:r>
            <a:r>
              <a:rPr lang="en-US" altLang="zh-CN" sz="1400" dirty="0" err="1"/>
              <a:t>putc</a:t>
            </a:r>
            <a:r>
              <a:rPr lang="en-US" altLang="zh-CN" sz="1400" dirty="0"/>
              <a:t>()</a:t>
            </a:r>
            <a:r>
              <a:rPr lang="zh-CN" altLang="en-US" sz="1400" dirty="0"/>
              <a:t>要使用文件，</a:t>
            </a:r>
            <a:r>
              <a:rPr lang="en-US" altLang="zh-CN" sz="1400" dirty="0" err="1"/>
              <a:t>getchar</a:t>
            </a:r>
            <a:r>
              <a:rPr lang="en-US" altLang="zh-CN" sz="1400" dirty="0"/>
              <a:t>/</a:t>
            </a:r>
            <a:r>
              <a:rPr lang="en-US" altLang="zh-CN" sz="1400" dirty="0" err="1"/>
              <a:t>putchar</a:t>
            </a:r>
            <a:r>
              <a:rPr lang="en-US" altLang="zh-CN" sz="1400" dirty="0"/>
              <a:t>()</a:t>
            </a:r>
            <a:r>
              <a:rPr lang="zh-CN" altLang="en-US" sz="1400" dirty="0"/>
              <a:t>使用的是标准输入输出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ch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getc</a:t>
            </a:r>
            <a:r>
              <a:rPr lang="en-US" altLang="zh-CN" sz="1400" dirty="0"/>
              <a:t>();	</a:t>
            </a:r>
            <a:r>
              <a:rPr lang="en-US" altLang="zh-CN" sz="1400" dirty="0" err="1"/>
              <a:t>putc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ch,fpout</a:t>
            </a:r>
            <a:r>
              <a:rPr lang="en-US" altLang="zh-CN" sz="1400" dirty="0"/>
              <a:t>);</a:t>
            </a:r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stdin/</a:t>
            </a:r>
            <a:r>
              <a:rPr lang="en-US" altLang="zh-CN" sz="1400" dirty="0" err="1"/>
              <a:t>stdout</a:t>
            </a:r>
            <a:r>
              <a:rPr lang="zh-CN" altLang="en-US" sz="1400" dirty="0"/>
              <a:t> ：标准输入输出相关联的文件指针</a:t>
            </a:r>
            <a:endParaRPr lang="en-US" altLang="zh-CN" sz="1400" dirty="0"/>
          </a:p>
          <a:p>
            <a:pPr marL="400050" lvl="1" indent="0">
              <a:buNone/>
            </a:pPr>
            <a:r>
              <a:rPr lang="en-US" altLang="zh-CN" sz="1600" dirty="0"/>
              <a:t>13.2.4 </a:t>
            </a:r>
            <a:r>
              <a:rPr lang="zh-CN" altLang="en-US" sz="1600" dirty="0"/>
              <a:t>文件结尾</a:t>
            </a:r>
            <a:endParaRPr lang="en-US" altLang="zh-CN" sz="16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从文件中读取数据的程序在读到文件结尾时要停止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如果</a:t>
            </a:r>
            <a:r>
              <a:rPr lang="en-US" altLang="zh-CN" sz="1400" dirty="0" err="1"/>
              <a:t>getc</a:t>
            </a:r>
            <a:r>
              <a:rPr lang="en-US" altLang="zh-CN" sz="1400" dirty="0"/>
              <a:t>()</a:t>
            </a:r>
            <a:r>
              <a:rPr lang="zh-CN" altLang="en-US" sz="1400" dirty="0"/>
              <a:t>函数在读取到一个字符时发现是文件结尾，返回特殊值</a:t>
            </a:r>
            <a:r>
              <a:rPr lang="en-US" altLang="zh-CN" sz="1400" dirty="0"/>
              <a:t>EOF</a:t>
            </a:r>
          </a:p>
          <a:p>
            <a:pPr marL="400050" lvl="1" indent="0">
              <a:buNone/>
            </a:pPr>
            <a:r>
              <a:rPr lang="en-US" altLang="zh-CN" sz="1600" dirty="0"/>
              <a:t>13.2.5 </a:t>
            </a:r>
            <a:r>
              <a:rPr lang="en-US" altLang="zh-CN" sz="1600" dirty="0" err="1"/>
              <a:t>fclose</a:t>
            </a:r>
            <a:r>
              <a:rPr lang="en-US" altLang="zh-CN" sz="1600" dirty="0"/>
              <a:t>()</a:t>
            </a:r>
            <a:r>
              <a:rPr lang="zh-CN" altLang="en-US" sz="1600" dirty="0"/>
              <a:t>函数</a:t>
            </a:r>
            <a:endParaRPr lang="en-US" altLang="zh-CN" sz="1600" dirty="0"/>
          </a:p>
          <a:p>
            <a:pPr marL="800100" lvl="2" indent="0">
              <a:buNone/>
            </a:pPr>
            <a:r>
              <a:rPr lang="zh-CN" altLang="en-US" sz="1400" dirty="0"/>
              <a:t>打开文件后要记得关闭文件，避免别的程序访问文件时因一直被占用出错</a:t>
            </a:r>
            <a:endParaRPr lang="en-US" altLang="zh-CN" sz="1400" dirty="0"/>
          </a:p>
          <a:p>
            <a:pPr marL="400050" lvl="1" indent="0">
              <a:buNone/>
            </a:pPr>
            <a:r>
              <a:rPr lang="en-US" altLang="zh-CN" sz="1600" dirty="0"/>
              <a:t>13.2.6 </a:t>
            </a:r>
            <a:r>
              <a:rPr lang="zh-CN" altLang="en-US" sz="1600" dirty="0"/>
              <a:t>指向标准文件的指针</a:t>
            </a:r>
            <a:endParaRPr lang="en-US" altLang="zh-CN" sz="1600" dirty="0"/>
          </a:p>
          <a:p>
            <a:pPr marL="800100" lvl="2" indent="0">
              <a:buNone/>
            </a:pPr>
            <a:r>
              <a:rPr lang="en-US" altLang="zh-CN" sz="1400" dirty="0" err="1"/>
              <a:t>stdio.h</a:t>
            </a:r>
            <a:r>
              <a:rPr lang="zh-CN" altLang="en-US" sz="1400" dirty="0"/>
              <a:t>头文件中把</a:t>
            </a:r>
            <a:r>
              <a:rPr lang="en-US" altLang="zh-CN" sz="1400" dirty="0"/>
              <a:t>3</a:t>
            </a:r>
            <a:r>
              <a:rPr lang="zh-CN" altLang="en-US" sz="1400" dirty="0"/>
              <a:t>个文件指针与</a:t>
            </a:r>
            <a:r>
              <a:rPr lang="en-US" altLang="zh-CN" sz="1400" dirty="0"/>
              <a:t>3</a:t>
            </a:r>
            <a:r>
              <a:rPr lang="zh-CN" altLang="en-US" sz="1400" dirty="0"/>
              <a:t>个标准文件相关联，</a:t>
            </a:r>
            <a:r>
              <a:rPr lang="en-US" altLang="zh-CN" sz="1400" dirty="0"/>
              <a:t>C</a:t>
            </a:r>
            <a:r>
              <a:rPr lang="zh-CN" altLang="en-US" sz="1400" dirty="0"/>
              <a:t>语言会自动打开这</a:t>
            </a:r>
            <a:r>
              <a:rPr lang="en-US" altLang="zh-CN" sz="1400" dirty="0"/>
              <a:t>3</a:t>
            </a:r>
            <a:r>
              <a:rPr lang="zh-CN" altLang="en-US" sz="1400" dirty="0"/>
              <a:t>个标准文件</a:t>
            </a:r>
            <a:endParaRPr lang="en-US" altLang="zh-CN" sz="1400" dirty="0"/>
          </a:p>
          <a:p>
            <a:pPr marL="800100" lvl="2" indent="0">
              <a:buNone/>
            </a:pPr>
            <a:r>
              <a:rPr lang="en-US" altLang="zh-CN" sz="1400" dirty="0"/>
              <a:t>stdin  </a:t>
            </a:r>
            <a:r>
              <a:rPr lang="en-US" altLang="zh-CN" sz="1400" dirty="0" err="1"/>
              <a:t>stdout</a:t>
            </a:r>
            <a:r>
              <a:rPr lang="en-US" altLang="zh-CN" sz="1400" dirty="0"/>
              <a:t>  stderr,</a:t>
            </a:r>
            <a:r>
              <a:rPr lang="zh-CN" altLang="en-US" sz="1400" dirty="0"/>
              <a:t>这些都是指向</a:t>
            </a:r>
            <a:r>
              <a:rPr lang="en-US" altLang="zh-CN" sz="1400" dirty="0"/>
              <a:t>FILE</a:t>
            </a:r>
            <a:r>
              <a:rPr lang="zh-CN" altLang="en-US" sz="1400" dirty="0"/>
              <a:t>的指针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66890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88FA60-9EE2-4284-A18F-FA156B7AB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12.3 </a:t>
            </a:r>
            <a:r>
              <a:rPr lang="zh-CN" altLang="en-US" dirty="0"/>
              <a:t>一个简单的压缩程序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sz="1600" dirty="0"/>
              <a:t>创建一个程序，用来有损压缩（隔三个字符复制一个），接受两个命令行参数，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[1]</a:t>
            </a:r>
            <a:r>
              <a:rPr lang="zh-CN" altLang="en-US" sz="1600" dirty="0"/>
              <a:t>为要压缩的文件名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判断是否正常输入参数：检查</a:t>
            </a:r>
            <a:r>
              <a:rPr lang="en-US" altLang="zh-CN" sz="1600" dirty="0" err="1"/>
              <a:t>argc</a:t>
            </a:r>
            <a:r>
              <a:rPr lang="zh-CN" altLang="en-US" sz="1600" dirty="0"/>
              <a:t>值是否超过</a:t>
            </a:r>
            <a:r>
              <a:rPr lang="en-US" altLang="zh-CN" sz="1600" dirty="0"/>
              <a:t>2</a:t>
            </a:r>
            <a:r>
              <a:rPr lang="zh-CN" altLang="en-US" sz="1600" dirty="0"/>
              <a:t>个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读取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[1]</a:t>
            </a:r>
            <a:r>
              <a:rPr lang="zh-CN" altLang="en-US" sz="1600" dirty="0"/>
              <a:t>的值，打开这个文件名的文件，用</a:t>
            </a:r>
            <a:r>
              <a:rPr lang="en-US" altLang="zh-CN" sz="1600" dirty="0"/>
              <a:t>”r”</a:t>
            </a:r>
            <a:r>
              <a:rPr lang="zh-CN" altLang="en-US" sz="1600" dirty="0"/>
              <a:t>模式通过返回值检查是否有这个文件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通过</a:t>
            </a:r>
            <a:r>
              <a:rPr lang="en-US" altLang="zh-CN" sz="1600" dirty="0" err="1"/>
              <a:t>strncpy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strcat</a:t>
            </a:r>
            <a:r>
              <a:rPr lang="zh-CN" altLang="en-US" sz="1600" dirty="0"/>
              <a:t>函数确定新的文件名</a:t>
            </a:r>
          </a:p>
        </p:txBody>
      </p:sp>
    </p:spTree>
    <p:extLst>
      <p:ext uri="{BB962C8B-B14F-4D97-AF65-F5344CB8AC3E}">
        <p14:creationId xmlns:p14="http://schemas.microsoft.com/office/powerpoint/2010/main" val="223640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54C13-38A2-4246-B24B-7213839D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13.4 </a:t>
            </a:r>
            <a:r>
              <a:rPr lang="zh-CN" altLang="en-US" sz="2400" dirty="0"/>
              <a:t>文件</a:t>
            </a:r>
            <a:r>
              <a:rPr lang="en-US" altLang="zh-CN" sz="2400" dirty="0"/>
              <a:t>I/O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fprintf</a:t>
            </a:r>
            <a:r>
              <a:rPr lang="en-US" altLang="zh-CN" sz="2400" dirty="0"/>
              <a:t>()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fscanf</a:t>
            </a:r>
            <a:r>
              <a:rPr lang="en-US" altLang="zh-CN" sz="2400" dirty="0"/>
              <a:t>()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fgets</a:t>
            </a:r>
            <a:r>
              <a:rPr lang="en-US" altLang="zh-CN" sz="2400" dirty="0"/>
              <a:t>()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fputs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103D5-A44D-43E9-9495-B99D56A2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前面的</a:t>
            </a:r>
            <a:r>
              <a:rPr lang="en-US" altLang="zh-CN" dirty="0"/>
              <a:t>I/O</a:t>
            </a:r>
            <a:r>
              <a:rPr lang="zh-CN" altLang="en-US" dirty="0"/>
              <a:t>函数都是文件</a:t>
            </a:r>
            <a:r>
              <a:rPr lang="en-US" altLang="zh-CN" dirty="0"/>
              <a:t>I/O</a:t>
            </a:r>
            <a:r>
              <a:rPr lang="zh-CN" altLang="en-US" dirty="0"/>
              <a:t>函数，文件</a:t>
            </a:r>
            <a:r>
              <a:rPr lang="en-US" altLang="zh-CN" dirty="0"/>
              <a:t>I/O</a:t>
            </a:r>
            <a:r>
              <a:rPr lang="zh-CN" altLang="en-US" dirty="0"/>
              <a:t>函数要用到</a:t>
            </a:r>
            <a:r>
              <a:rPr lang="en-US" altLang="zh-CN" dirty="0"/>
              <a:t>FILE</a:t>
            </a:r>
            <a:r>
              <a:rPr lang="zh-CN" altLang="en-US" dirty="0"/>
              <a:t>指针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stdio</a:t>
            </a:r>
            <a:r>
              <a:rPr lang="en-US" altLang="zh-CN" dirty="0"/>
              <a:t>/</a:t>
            </a:r>
            <a:r>
              <a:rPr lang="en-US" altLang="zh-CN" dirty="0" err="1"/>
              <a:t>stdout</a:t>
            </a:r>
            <a:r>
              <a:rPr lang="zh-CN" altLang="en-US" dirty="0"/>
              <a:t>，或者</a:t>
            </a:r>
            <a:r>
              <a:rPr lang="en-US" altLang="zh-CN" dirty="0" err="1"/>
              <a:t>fopen</a:t>
            </a:r>
            <a:r>
              <a:rPr lang="en-US" altLang="zh-CN" dirty="0"/>
              <a:t>()</a:t>
            </a:r>
            <a:r>
              <a:rPr lang="zh-CN" altLang="en-US" dirty="0"/>
              <a:t>的返回值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13.4.1 </a:t>
            </a:r>
            <a:r>
              <a:rPr lang="en-US" altLang="zh-CN" dirty="0" err="1"/>
              <a:t>fprintf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fscanf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sz="1600" dirty="0" err="1"/>
              <a:t>fprintf</a:t>
            </a:r>
            <a:r>
              <a:rPr lang="en-US" altLang="zh-CN" sz="1600" dirty="0"/>
              <a:t>()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fscanf</a:t>
            </a:r>
            <a:r>
              <a:rPr lang="en-US" altLang="zh-CN" sz="1600" dirty="0"/>
              <a:t>()</a:t>
            </a:r>
            <a:r>
              <a:rPr lang="zh-CN" altLang="en-US" sz="1600" dirty="0"/>
              <a:t>函数工作方式和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()</a:t>
            </a:r>
            <a:r>
              <a:rPr lang="zh-CN" altLang="en-US" sz="1600" dirty="0"/>
              <a:t>和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()</a:t>
            </a:r>
            <a:r>
              <a:rPr lang="zh-CN" altLang="en-US" sz="1600" dirty="0"/>
              <a:t>类似，第一个参数指定待处理的文件</a:t>
            </a:r>
            <a:endParaRPr lang="en-US" altLang="zh-CN" sz="1600" dirty="0"/>
          </a:p>
          <a:p>
            <a:pPr marL="400050" lvl="1" indent="0">
              <a:buNone/>
            </a:pPr>
            <a:r>
              <a:rPr lang="en-US" altLang="zh-CN" sz="1600" dirty="0"/>
              <a:t>rewind()</a:t>
            </a:r>
            <a:r>
              <a:rPr lang="zh-CN" altLang="en-US" sz="1600" dirty="0"/>
              <a:t>返回文件开头处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dirty="0"/>
              <a:t>13.4.2 </a:t>
            </a:r>
            <a:r>
              <a:rPr lang="en-US" altLang="zh-CN" dirty="0" err="1"/>
              <a:t>fgets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fputs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sz="1600" dirty="0" err="1"/>
              <a:t>fgets</a:t>
            </a:r>
            <a:r>
              <a:rPr lang="en-US" altLang="zh-CN" sz="1600" dirty="0"/>
              <a:t>(char* </a:t>
            </a:r>
            <a:r>
              <a:rPr lang="en-US" altLang="zh-CN" sz="1600" dirty="0" err="1"/>
              <a:t>stradd,int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lenth,FILE</a:t>
            </a:r>
            <a:r>
              <a:rPr lang="en-US" altLang="zh-CN" sz="1600" dirty="0"/>
              <a:t>* </a:t>
            </a:r>
            <a:r>
              <a:rPr lang="en-US" altLang="zh-CN" sz="1600" dirty="0" err="1"/>
              <a:t>fp</a:t>
            </a:r>
            <a:r>
              <a:rPr lang="en-US" altLang="zh-CN" sz="1600" dirty="0"/>
              <a:t>)</a:t>
            </a:r>
          </a:p>
          <a:p>
            <a:pPr marL="400050" lvl="1" indent="0">
              <a:buNone/>
            </a:pPr>
            <a:r>
              <a:rPr lang="en-US" altLang="zh-CN" sz="1600" dirty="0" err="1"/>
              <a:t>fputs</a:t>
            </a:r>
            <a:r>
              <a:rPr lang="en-US" altLang="zh-CN" sz="1600" dirty="0"/>
              <a:t>(char* </a:t>
            </a:r>
            <a:r>
              <a:rPr lang="en-US" altLang="zh-CN" sz="1600" dirty="0" err="1"/>
              <a:t>stradd,FILE</a:t>
            </a:r>
            <a:r>
              <a:rPr lang="en-US" altLang="zh-CN" sz="1600" dirty="0"/>
              <a:t>* </a:t>
            </a:r>
            <a:r>
              <a:rPr lang="en-US" altLang="zh-CN" sz="1600" dirty="0" err="1"/>
              <a:t>fp</a:t>
            </a:r>
            <a:r>
              <a:rPr lang="en-US" altLang="zh-CN" sz="1600" dirty="0"/>
              <a:t>)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887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92564-2825-420A-90C4-0B8D524D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13.5 </a:t>
            </a:r>
            <a:r>
              <a:rPr lang="zh-CN" altLang="en-US" sz="2400" dirty="0"/>
              <a:t>随机访问：</a:t>
            </a:r>
            <a:r>
              <a:rPr lang="en-US" altLang="zh-CN" sz="2400" dirty="0" err="1"/>
              <a:t>fseek</a:t>
            </a:r>
            <a:r>
              <a:rPr lang="en-US" altLang="zh-CN" sz="2400" dirty="0"/>
              <a:t>()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ftell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FB508-F55B-45A2-BDAF-7233D3E4B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fopen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getc</a:t>
            </a:r>
            <a:r>
              <a:rPr lang="en-US" altLang="zh-CN" dirty="0"/>
              <a:t>()</a:t>
            </a:r>
            <a:r>
              <a:rPr lang="zh-CN" altLang="en-US" dirty="0"/>
              <a:t>结合只能顺序读取，我们如果想读取文件某一位置就用到了</a:t>
            </a:r>
            <a:r>
              <a:rPr lang="en-US" altLang="zh-CN" dirty="0" err="1"/>
              <a:t>fseek</a:t>
            </a:r>
            <a:r>
              <a:rPr lang="en-US" altLang="zh-CN" dirty="0"/>
              <a:t>()</a:t>
            </a:r>
            <a:r>
              <a:rPr lang="zh-CN" altLang="en-US" dirty="0"/>
              <a:t>移动到任意字节处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13.5.1 </a:t>
            </a:r>
            <a:r>
              <a:rPr lang="en-US" altLang="zh-CN" dirty="0" err="1"/>
              <a:t>fseek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ftell</a:t>
            </a:r>
            <a:r>
              <a:rPr lang="en-US" altLang="zh-CN" dirty="0"/>
              <a:t>()</a:t>
            </a:r>
            <a:r>
              <a:rPr lang="zh-CN" altLang="en-US" dirty="0"/>
              <a:t>工作原理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int </a:t>
            </a:r>
            <a:r>
              <a:rPr lang="en-US" altLang="zh-CN" sz="1600" dirty="0" err="1"/>
              <a:t>fseek</a:t>
            </a:r>
            <a:r>
              <a:rPr lang="en-US" altLang="zh-CN" sz="1600" dirty="0"/>
              <a:t>(FILE*,long </a:t>
            </a:r>
            <a:r>
              <a:rPr lang="en-US" altLang="zh-CN" sz="1600" dirty="0" err="1"/>
              <a:t>offset,INT</a:t>
            </a:r>
            <a:r>
              <a:rPr lang="en-US" altLang="zh-CN" sz="1600" dirty="0"/>
              <a:t> SEEK_XXX)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明示常量</a:t>
            </a:r>
            <a:r>
              <a:rPr lang="en-US" altLang="zh-CN" sz="1600" dirty="0"/>
              <a:t>SEEK_SET/SEEK_CUR/SEEK_END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long </a:t>
            </a:r>
            <a:r>
              <a:rPr lang="en-US" altLang="zh-CN" sz="1600" dirty="0" err="1"/>
              <a:t>ftell</a:t>
            </a:r>
            <a:r>
              <a:rPr lang="en-US" altLang="zh-CN" sz="1600" dirty="0"/>
              <a:t>()</a:t>
            </a:r>
            <a:r>
              <a:rPr lang="zh-CN" altLang="en-US" sz="1600" dirty="0"/>
              <a:t>返回距文件开头的字节数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dirty="0"/>
              <a:t>13.5.2 </a:t>
            </a:r>
            <a:r>
              <a:rPr lang="zh-CN" altLang="en-US" dirty="0"/>
              <a:t>二进制模式和文本模式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UNIX</a:t>
            </a:r>
            <a:r>
              <a:rPr lang="zh-CN" altLang="en-US" sz="1600" dirty="0"/>
              <a:t>只有一种文件格式，</a:t>
            </a:r>
            <a:r>
              <a:rPr lang="en-US" altLang="zh-CN" sz="1600" dirty="0"/>
              <a:t>MS-DOS</a:t>
            </a:r>
            <a:r>
              <a:rPr lang="zh-CN" altLang="en-US" sz="1600" dirty="0"/>
              <a:t>编辑器都用</a:t>
            </a:r>
            <a:r>
              <a:rPr lang="en-US" altLang="zh-CN" sz="1600" dirty="0" err="1"/>
              <a:t>ctrl+z</a:t>
            </a:r>
            <a:r>
              <a:rPr lang="zh-CN" altLang="en-US" sz="1600" dirty="0"/>
              <a:t>标记文本结尾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以文本模式打开文件，</a:t>
            </a:r>
            <a:r>
              <a:rPr lang="en-US" altLang="zh-CN" sz="1600" dirty="0"/>
              <a:t>C</a:t>
            </a:r>
            <a:r>
              <a:rPr lang="zh-CN" altLang="en-US" sz="1600" dirty="0"/>
              <a:t>能识别这个作为文本结尾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以二进制模式打开文件，</a:t>
            </a:r>
            <a:r>
              <a:rPr lang="en-US" altLang="zh-CN" sz="1600" dirty="0" err="1"/>
              <a:t>Ctrl+Z</a:t>
            </a:r>
            <a:r>
              <a:rPr lang="zh-CN" altLang="en-US" sz="1600" dirty="0"/>
              <a:t>被看成文件中的一个字符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二进制模式打开文件，文件结尾符可能紧跟在</a:t>
            </a:r>
            <a:r>
              <a:rPr lang="en-US" altLang="zh-CN" sz="1600" dirty="0" err="1"/>
              <a:t>Ctrl+Z</a:t>
            </a:r>
            <a:r>
              <a:rPr lang="zh-CN" altLang="en-US" sz="1600" dirty="0"/>
              <a:t>后，也可能</a:t>
            </a:r>
            <a:r>
              <a:rPr lang="en-US" altLang="zh-CN" sz="1600" dirty="0" err="1"/>
              <a:t>Ctrl+Z</a:t>
            </a:r>
            <a:r>
              <a:rPr lang="zh-CN" altLang="en-US" sz="1600" dirty="0"/>
              <a:t>和文件结尾符之间有好多空字符填充，使该文件的大小是</a:t>
            </a:r>
            <a:r>
              <a:rPr lang="en-US" altLang="zh-CN" sz="1600" dirty="0"/>
              <a:t>256</a:t>
            </a:r>
            <a:r>
              <a:rPr lang="zh-CN" altLang="en-US" sz="1600" dirty="0"/>
              <a:t>的倍数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MS-DOS</a:t>
            </a:r>
            <a:r>
              <a:rPr lang="zh-CN" altLang="en-US" sz="1600" dirty="0"/>
              <a:t>以</a:t>
            </a:r>
            <a:r>
              <a:rPr lang="en-US" altLang="zh-CN" sz="1600" dirty="0"/>
              <a:t>\r\n</a:t>
            </a:r>
            <a:r>
              <a:rPr lang="zh-CN" altLang="en-US" sz="1600" dirty="0"/>
              <a:t>表示换行，文本模式会正常识别，二进制模式会堪称两个字符</a:t>
            </a:r>
            <a:endParaRPr lang="en-US" altLang="zh-CN" sz="16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38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F9DEE-B3EA-4116-B53E-89DBBCE5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zh-CN" sz="1600" dirty="0"/>
              <a:t>13.5.3 </a:t>
            </a:r>
            <a:r>
              <a:rPr lang="zh-CN" altLang="en-US" sz="1600" dirty="0"/>
              <a:t>可移植性</a:t>
            </a:r>
            <a:endParaRPr lang="en-US" altLang="zh-CN" sz="1600" dirty="0"/>
          </a:p>
          <a:p>
            <a:pPr marL="400050" lvl="1" indent="0">
              <a:buNone/>
            </a:pPr>
            <a:r>
              <a:rPr lang="zh-CN" altLang="en-US" sz="1600" dirty="0"/>
              <a:t>理论上，</a:t>
            </a:r>
            <a:r>
              <a:rPr lang="en-US" altLang="zh-CN" sz="1600" dirty="0" err="1"/>
              <a:t>fseek</a:t>
            </a:r>
            <a:r>
              <a:rPr lang="en-US" altLang="zh-CN" sz="1600" dirty="0"/>
              <a:t>()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ftell</a:t>
            </a:r>
            <a:r>
              <a:rPr lang="en-US" altLang="zh-CN" sz="1600" dirty="0"/>
              <a:t>()</a:t>
            </a:r>
            <a:r>
              <a:rPr lang="zh-CN" altLang="en-US" sz="1600" dirty="0"/>
              <a:t>应该符合</a:t>
            </a:r>
            <a:r>
              <a:rPr lang="en-US" altLang="zh-CN" sz="1600" dirty="0"/>
              <a:t>UNIX</a:t>
            </a:r>
            <a:r>
              <a:rPr lang="zh-CN" altLang="en-US" sz="1600" dirty="0"/>
              <a:t>模型，但是，不同系统存在着差异，所以</a:t>
            </a:r>
            <a:r>
              <a:rPr lang="en-US" altLang="zh-CN" sz="1600" dirty="0"/>
              <a:t>ANSI</a:t>
            </a:r>
            <a:r>
              <a:rPr lang="zh-CN" altLang="en-US" sz="1600" dirty="0"/>
              <a:t>对函数放低了要求</a:t>
            </a:r>
            <a:endParaRPr lang="en-US" altLang="zh-CN" sz="16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在二进制模式中，实现不必支持</a:t>
            </a:r>
            <a:r>
              <a:rPr lang="en-US" altLang="zh-CN" sz="1400" dirty="0"/>
              <a:t>SEEK_END</a:t>
            </a:r>
            <a:r>
              <a:rPr lang="zh-CN" altLang="en-US" sz="1400" dirty="0"/>
              <a:t>模式，后面会给出一种系统方法来处理这种情况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文本模式中，大多能支持</a:t>
            </a:r>
            <a:endParaRPr lang="en-US" altLang="zh-CN" sz="1400" dirty="0"/>
          </a:p>
          <a:p>
            <a:pPr marL="400050" lvl="1" indent="0">
              <a:buNone/>
            </a:pPr>
            <a:r>
              <a:rPr lang="en-US" altLang="zh-CN" sz="1600" dirty="0"/>
              <a:t>13.5.4 </a:t>
            </a:r>
            <a:r>
              <a:rPr lang="en-US" altLang="zh-CN" sz="1600" dirty="0" err="1"/>
              <a:t>fgetpos</a:t>
            </a:r>
            <a:r>
              <a:rPr lang="en-US" altLang="zh-CN" sz="1600" dirty="0"/>
              <a:t>()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fsetpos</a:t>
            </a:r>
            <a:r>
              <a:rPr lang="en-US" altLang="zh-CN" sz="1600" dirty="0"/>
              <a:t>()</a:t>
            </a:r>
          </a:p>
          <a:p>
            <a:pPr marL="400050" lvl="1" indent="0">
              <a:buNone/>
            </a:pPr>
            <a:r>
              <a:rPr lang="en-US" altLang="zh-CN" sz="1600" dirty="0" err="1"/>
              <a:t>fseek</a:t>
            </a:r>
            <a:r>
              <a:rPr lang="en-US" altLang="zh-CN" sz="1600" dirty="0"/>
              <a:t>()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ftell</a:t>
            </a:r>
            <a:r>
              <a:rPr lang="en-US" altLang="zh-CN" sz="1600" dirty="0"/>
              <a:t>()</a:t>
            </a:r>
            <a:r>
              <a:rPr lang="zh-CN" altLang="en-US" sz="1600" dirty="0"/>
              <a:t>把文件大小限制在</a:t>
            </a:r>
            <a:r>
              <a:rPr lang="en-US" altLang="zh-CN" sz="1600" dirty="0"/>
              <a:t>long</a:t>
            </a:r>
            <a:r>
              <a:rPr lang="zh-CN" altLang="en-US" sz="1600" dirty="0"/>
              <a:t>个字节内能访问，即</a:t>
            </a:r>
            <a:r>
              <a:rPr lang="en-US" altLang="zh-CN" sz="1600" dirty="0"/>
              <a:t>20</a:t>
            </a:r>
            <a:r>
              <a:rPr lang="zh-CN" altLang="en-US" sz="1600" dirty="0"/>
              <a:t>亿字节，但文件会越来越大，所以引入</a:t>
            </a:r>
            <a:r>
              <a:rPr lang="en-US" altLang="zh-CN" sz="1600" dirty="0" err="1"/>
              <a:t>fgetpos</a:t>
            </a:r>
            <a:r>
              <a:rPr lang="en-US" altLang="zh-CN" sz="1600" dirty="0"/>
              <a:t>()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fsetpos</a:t>
            </a:r>
            <a:r>
              <a:rPr lang="en-US" altLang="zh-CN" sz="1600" dirty="0"/>
              <a:t>()</a:t>
            </a:r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新类型</a:t>
            </a:r>
            <a:r>
              <a:rPr lang="en-US" altLang="zh-CN" sz="1400" dirty="0" err="1"/>
              <a:t>fpos_t</a:t>
            </a:r>
            <a:r>
              <a:rPr lang="zh-CN" altLang="en-US" sz="1400" dirty="0"/>
              <a:t>（一种复合类型）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int </a:t>
            </a:r>
            <a:r>
              <a:rPr lang="en-US" altLang="zh-CN" sz="1400" dirty="0" err="1"/>
              <a:t>fgetpos</a:t>
            </a:r>
            <a:r>
              <a:rPr lang="en-US" altLang="zh-CN" sz="1400" dirty="0"/>
              <a:t>(FILE* restrict </a:t>
            </a:r>
            <a:r>
              <a:rPr lang="en-US" altLang="zh-CN" sz="1400" dirty="0" err="1"/>
              <a:t>stream,fpos_t</a:t>
            </a:r>
            <a:r>
              <a:rPr lang="en-US" altLang="zh-CN" sz="1400" dirty="0"/>
              <a:t> * restrict pos)</a:t>
            </a:r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fgetpos</a:t>
            </a:r>
            <a:r>
              <a:rPr lang="zh-CN" altLang="en-US" sz="1400" dirty="0"/>
              <a:t>把</a:t>
            </a:r>
            <a:r>
              <a:rPr lang="en-US" altLang="zh-CN" sz="1400" dirty="0" err="1"/>
              <a:t>fpos_t</a:t>
            </a:r>
            <a:r>
              <a:rPr lang="zh-CN" altLang="en-US" sz="1400" dirty="0"/>
              <a:t>类型的值放在</a:t>
            </a:r>
            <a:r>
              <a:rPr lang="en-US" altLang="zh-CN" sz="1400" dirty="0"/>
              <a:t>pos</a:t>
            </a:r>
            <a:r>
              <a:rPr lang="zh-CN" altLang="en-US" sz="1400" dirty="0"/>
              <a:t>指向的位置上，该值反应当前文件读取位置 </a:t>
            </a:r>
            <a:r>
              <a:rPr lang="en-US" altLang="zh-CN" sz="1400" dirty="0"/>
              <a:t>,</a:t>
            </a:r>
            <a:r>
              <a:rPr lang="zh-CN" altLang="en-US" sz="1400" dirty="0"/>
              <a:t>成功返回</a:t>
            </a:r>
            <a:r>
              <a:rPr lang="en-US" altLang="zh-CN" sz="1400" dirty="0"/>
              <a:t>0</a:t>
            </a:r>
            <a:r>
              <a:rPr lang="zh-CN" altLang="en-US" sz="1400" dirty="0"/>
              <a:t>，不成功返回非</a:t>
            </a:r>
            <a:r>
              <a:rPr lang="en-US" altLang="zh-CN" sz="1400" dirty="0"/>
              <a:t>0</a:t>
            </a:r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Int </a:t>
            </a:r>
            <a:r>
              <a:rPr lang="en-US" altLang="zh-CN" sz="1400" dirty="0" err="1"/>
              <a:t>fsetpos</a:t>
            </a:r>
            <a:r>
              <a:rPr lang="en-US" altLang="zh-CN" sz="1400" dirty="0"/>
              <a:t>(FILE * </a:t>
            </a:r>
            <a:r>
              <a:rPr lang="en-US" altLang="zh-CN" sz="1400" dirty="0" err="1"/>
              <a:t>stream,const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fpos_t</a:t>
            </a:r>
            <a:r>
              <a:rPr lang="en-US" altLang="zh-CN" sz="1400" dirty="0"/>
              <a:t> * pos)</a:t>
            </a:r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fsetpos</a:t>
            </a:r>
            <a:r>
              <a:rPr lang="en-US" altLang="zh-CN" sz="1400" dirty="0"/>
              <a:t>()</a:t>
            </a:r>
            <a:r>
              <a:rPr lang="zh-CN" altLang="en-US" sz="1400" dirty="0"/>
              <a:t>中的</a:t>
            </a:r>
            <a:r>
              <a:rPr lang="en-US" altLang="zh-CN" sz="1400" dirty="0"/>
              <a:t>pos</a:t>
            </a:r>
            <a:r>
              <a:rPr lang="zh-CN" altLang="en-US" sz="1400" dirty="0"/>
              <a:t>必须是调用</a:t>
            </a:r>
            <a:r>
              <a:rPr lang="en-US" altLang="zh-CN" sz="1400" dirty="0" err="1"/>
              <a:t>fgetpos</a:t>
            </a:r>
            <a:r>
              <a:rPr lang="zh-CN" altLang="en-US" sz="1400" dirty="0"/>
              <a:t>获得的</a:t>
            </a:r>
            <a:r>
              <a:rPr lang="en-US" altLang="zh-CN" sz="1400" dirty="0"/>
              <a:t>,</a:t>
            </a:r>
            <a:r>
              <a:rPr lang="zh-CN" altLang="en-US" sz="1400" dirty="0"/>
              <a:t>即使用</a:t>
            </a:r>
            <a:r>
              <a:rPr lang="en-US" altLang="zh-CN" sz="1400" dirty="0" err="1"/>
              <a:t>fsetpos</a:t>
            </a:r>
            <a:r>
              <a:rPr lang="en-US" altLang="zh-CN" sz="1400" dirty="0"/>
              <a:t>()</a:t>
            </a:r>
            <a:r>
              <a:rPr lang="zh-CN" altLang="en-US" sz="1400" dirty="0"/>
              <a:t>前必须先使用</a:t>
            </a:r>
            <a:r>
              <a:rPr lang="en-US" altLang="zh-CN" sz="1400" dirty="0" err="1"/>
              <a:t>fgetpos</a:t>
            </a:r>
            <a:r>
              <a:rPr lang="en-US" altLang="zh-CN" sz="1400" dirty="0"/>
              <a:t>()</a:t>
            </a:r>
          </a:p>
          <a:p>
            <a:pPr marL="1085850" lvl="2" indent="-285750">
              <a:buFont typeface="Wingdings" panose="05000000000000000000" pitchFamily="2" charset="2"/>
              <a:buChar char="Ø"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5992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5230</TotalTime>
  <Words>2835</Words>
  <Application>Microsoft Office PowerPoint</Application>
  <PresentationFormat>宽屏</PresentationFormat>
  <Paragraphs>169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Arial</vt:lpstr>
      <vt:lpstr>Calibri</vt:lpstr>
      <vt:lpstr>Wingdings</vt:lpstr>
      <vt:lpstr>Wingdings 3</vt:lpstr>
      <vt:lpstr>离子</vt:lpstr>
      <vt:lpstr>第13章 文件输入/输出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13.4 文件I/O：fprintf()、fscanf()、fgets()和fputs()</vt:lpstr>
      <vt:lpstr>13.5 随机访问：fseek()和ftell()</vt:lpstr>
      <vt:lpstr>PowerPoint 演示文稿</vt:lpstr>
      <vt:lpstr>13.6 标准I/O的机理</vt:lpstr>
      <vt:lpstr>13.7 其他标准I/O函数</vt:lpstr>
      <vt:lpstr>PowerPoint 演示文稿</vt:lpstr>
      <vt:lpstr>13.8 关键概念</vt:lpstr>
      <vt:lpstr>13.9 本章小结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chengyin tang</dc:creator>
  <cp:lastModifiedBy>chengyin tang</cp:lastModifiedBy>
  <cp:revision>42</cp:revision>
  <dcterms:created xsi:type="dcterms:W3CDTF">2022-03-08T07:21:05Z</dcterms:created>
  <dcterms:modified xsi:type="dcterms:W3CDTF">2022-03-19T11:18:39Z</dcterms:modified>
</cp:coreProperties>
</file>