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7" autoAdjust="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61A38-70B3-452D-8FB4-19C5E06282F9}" type="datetimeFigureOut">
              <a:rPr lang="zh-CN" altLang="en-US" smtClean="0"/>
              <a:t>2022-3-18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04A94-3B77-40CB-B293-CCAD2ED7B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03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1943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972152"/>
            <a:ext cx="8946541" cy="527624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2022-3-18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6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2022-3-18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74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2022-3-18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419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2022-3-18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558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2022-3-18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029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2022-3-18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71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2022-3-18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47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2022-3-18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389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2022-3-18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7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2022-3-18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5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2022-3-18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0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2022-3-18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3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2022-3-18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00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2022-3-18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2022-3-18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5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2022-3-18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2022-3-18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0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1220406"/>
            <a:ext cx="8946541" cy="5027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9263D0-5F7A-4856-87AB-CBD44750035F}" type="datetimeFigureOut">
              <a:rPr lang="zh-CN" altLang="en-US" smtClean="0"/>
              <a:t>2022-3-18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620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3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BE680-D8B8-4C93-9DFC-999A4DA7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第</a:t>
            </a:r>
            <a:r>
              <a:rPr lang="en-US" altLang="zh-CN" sz="3200" dirty="0"/>
              <a:t>13</a:t>
            </a:r>
            <a:r>
              <a:rPr lang="zh-CN" altLang="en-US" sz="3200" dirty="0"/>
              <a:t>章 文件输入</a:t>
            </a:r>
            <a:r>
              <a:rPr lang="en-US" altLang="zh-CN" sz="3200" dirty="0"/>
              <a:t>/</a:t>
            </a:r>
            <a:r>
              <a:rPr lang="zh-CN" altLang="en-US" sz="3200" dirty="0"/>
              <a:t>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9FC59C-4098-43BA-A0EF-C55122EA7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学习内容：</a:t>
            </a:r>
            <a:endParaRPr lang="en-US" altLang="zh-CN" sz="2400" dirty="0"/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函数：</a:t>
            </a:r>
            <a:r>
              <a:rPr lang="en-US" altLang="zh-CN" sz="2000" dirty="0" err="1"/>
              <a:t>getc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putc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/>
              <a:t>exit()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 </a:t>
            </a:r>
            <a:r>
              <a:rPr lang="en-US" altLang="zh-CN" sz="2000" dirty="0" err="1"/>
              <a:t>fopen</a:t>
            </a:r>
            <a:r>
              <a:rPr lang="en-US" altLang="zh-CN" sz="2000" dirty="0"/>
              <a:t>() 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fclose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fprintf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fscanf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fgets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fputs</a:t>
            </a:r>
            <a:r>
              <a:rPr lang="en-US" altLang="zh-CN" sz="2000" dirty="0"/>
              <a:t>()</a:t>
            </a:r>
          </a:p>
          <a:p>
            <a:pPr marL="400050" lvl="1" indent="0">
              <a:buNone/>
            </a:pPr>
            <a:r>
              <a:rPr lang="en-US" altLang="zh-CN" sz="2000" dirty="0"/>
              <a:t>rewind()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fseek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ftell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fflush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fgetpos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fsetpos</a:t>
            </a:r>
            <a:r>
              <a:rPr lang="en-US" altLang="zh-CN" sz="2000" dirty="0"/>
              <a:t>()</a:t>
            </a:r>
          </a:p>
          <a:p>
            <a:pPr marL="400050" lvl="1" indent="0">
              <a:buNone/>
            </a:pPr>
            <a:r>
              <a:rPr lang="en-US" altLang="zh-CN" sz="2000" dirty="0" err="1"/>
              <a:t>feof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ferror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ungetc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setvbuf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fread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fwrite</a:t>
            </a:r>
            <a:r>
              <a:rPr lang="en-US" altLang="zh-CN" sz="2000" dirty="0"/>
              <a:t>()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如何使用</a:t>
            </a:r>
            <a:r>
              <a:rPr lang="en-US" altLang="zh-CN" sz="2000" dirty="0"/>
              <a:t>C</a:t>
            </a:r>
            <a:r>
              <a:rPr lang="zh-CN" altLang="en-US" sz="2000" dirty="0"/>
              <a:t>标准</a:t>
            </a:r>
            <a:r>
              <a:rPr lang="en-US" altLang="zh-CN" sz="2000" dirty="0"/>
              <a:t>I/O</a:t>
            </a:r>
            <a:r>
              <a:rPr lang="zh-CN" altLang="en-US" sz="2000" dirty="0"/>
              <a:t>系列函数处理文件</a:t>
            </a:r>
            <a:endParaRPr lang="en-US" altLang="zh-CN" sz="2000" dirty="0"/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文件模式和二进制模式、文本和二进制格式、缓冲和无缓冲</a:t>
            </a:r>
            <a:r>
              <a:rPr lang="en-US" altLang="zh-CN" sz="2000" dirty="0"/>
              <a:t>I/O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使用既可以顺序访问文件也可以随机访问文件的函数</a:t>
            </a:r>
            <a:endParaRPr lang="en-US" altLang="zh-CN" sz="2000" dirty="0"/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文件是当今计算机系统不可或缺的部分。文件用于存储程序、文档、数据、书信、表格、图形、照片、视频、音频、邮件等</a:t>
            </a:r>
            <a:endParaRPr lang="en-US" altLang="zh-CN" sz="2000" dirty="0"/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学会编写创建文件和从文件读写的程序</a:t>
            </a:r>
          </a:p>
        </p:txBody>
      </p:sp>
    </p:spTree>
    <p:extLst>
      <p:ext uri="{BB962C8B-B14F-4D97-AF65-F5344CB8AC3E}">
        <p14:creationId xmlns:p14="http://schemas.microsoft.com/office/powerpoint/2010/main" val="111417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1D033-1C63-4B5D-A4D0-3EA8BE0E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13.1 </a:t>
            </a:r>
            <a:r>
              <a:rPr lang="zh-CN" altLang="en-US" dirty="0"/>
              <a:t>与文件进行通信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sz="1600" dirty="0"/>
              <a:t>有时，需要程序从文件中读取信息或把信息写入文件。这种程序和文件交互的形式就是文件重定向，然后利用重定向方式访问文件粗糙简陋，需要更强大的方式去操作文件</a:t>
            </a:r>
            <a:endParaRPr lang="en-US" altLang="zh-CN" sz="1600" dirty="0"/>
          </a:p>
          <a:p>
            <a:pPr marL="400050" lvl="1" indent="0">
              <a:buNone/>
            </a:pPr>
            <a:r>
              <a:rPr lang="en-US" altLang="zh-CN" sz="1600" dirty="0"/>
              <a:t>13.1.1 </a:t>
            </a:r>
            <a:r>
              <a:rPr lang="zh-CN" altLang="en-US" sz="1600" dirty="0"/>
              <a:t>文件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文件通常是在磁盘或者固态硬盘上一段已命名的存储区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操作系统管理文件，定义文件的存储，文件内的信息，文件的种类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程序员关心的是</a:t>
            </a:r>
            <a:r>
              <a:rPr lang="en-US" altLang="zh-CN" sz="1600" dirty="0"/>
              <a:t>C</a:t>
            </a:r>
            <a:r>
              <a:rPr lang="zh-CN" altLang="en-US" sz="1600" dirty="0"/>
              <a:t>语言如何处理文件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C</a:t>
            </a:r>
            <a:r>
              <a:rPr lang="zh-CN" altLang="en-US" sz="1600" dirty="0"/>
              <a:t>把文件看作一系列连续的字节，每个字节都能被单独读取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C</a:t>
            </a:r>
            <a:r>
              <a:rPr lang="zh-CN" altLang="en-US" sz="1600" dirty="0"/>
              <a:t>提供两种文件模式：文本模式和二进制模式</a:t>
            </a:r>
            <a:endParaRPr lang="en-US" altLang="zh-CN" sz="1600" dirty="0"/>
          </a:p>
          <a:p>
            <a:pPr marL="400050" lvl="1" indent="0">
              <a:buNone/>
            </a:pPr>
            <a:r>
              <a:rPr lang="en-US" altLang="zh-CN" sz="1600" dirty="0"/>
              <a:t>13.1.2 </a:t>
            </a:r>
            <a:r>
              <a:rPr lang="zh-CN" altLang="en-US" sz="1600" dirty="0"/>
              <a:t>文本模式和二进制模式</a:t>
            </a:r>
            <a:endParaRPr lang="en-US" altLang="zh-CN" sz="1600" dirty="0"/>
          </a:p>
          <a:p>
            <a:pPr marL="400050" lvl="1" indent="0">
              <a:buNone/>
            </a:pPr>
            <a:r>
              <a:rPr lang="zh-CN" altLang="en-US" sz="1600" dirty="0"/>
              <a:t>区分文本内容和二进制内容，文本格式和二进制格式，文本模式和 二进制模式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所有文件的内容都以二进制形式存储，如果文件最初以二进制编码字符表示文本，则该文件是文本文件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为了规范文本的处理，</a:t>
            </a:r>
            <a:r>
              <a:rPr lang="en-US" altLang="zh-CN" sz="1600" dirty="0"/>
              <a:t>C</a:t>
            </a:r>
            <a:r>
              <a:rPr lang="zh-CN" altLang="en-US" sz="1600" dirty="0"/>
              <a:t>提供两种访问文件的途径：二进制模式和文本模式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二进制模式中，程序可以访问文件的每个字节，文本模式中，程序所见的内容和文件的内容不同，程序以文本模式读取文件时，本地环境会把文本映射成</a:t>
            </a:r>
            <a:r>
              <a:rPr lang="en-US" altLang="zh-CN" sz="1600" dirty="0"/>
              <a:t>C</a:t>
            </a:r>
            <a:r>
              <a:rPr lang="zh-CN" altLang="en-US" sz="1600" dirty="0"/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92704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093A72-63AC-4D9F-A55D-9E87C803E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altLang="zh-CN" sz="1600" dirty="0"/>
              <a:t>13.1.3 I/O</a:t>
            </a:r>
            <a:r>
              <a:rPr lang="zh-CN" altLang="en-US" sz="1600" dirty="0"/>
              <a:t>的级别</a:t>
            </a:r>
            <a:endParaRPr lang="en-US" altLang="zh-CN" sz="1600" dirty="0"/>
          </a:p>
          <a:p>
            <a:pPr marL="400050" lvl="1" indent="0">
              <a:buNone/>
            </a:pPr>
            <a:r>
              <a:rPr lang="zh-CN" altLang="en-US" sz="1600" dirty="0"/>
              <a:t>除了选择文件模式外，大多还可以选择</a:t>
            </a:r>
            <a:r>
              <a:rPr lang="en-US" altLang="zh-CN" sz="1600" dirty="0"/>
              <a:t>I/O</a:t>
            </a:r>
            <a:r>
              <a:rPr lang="zh-CN" altLang="en-US" sz="1600" dirty="0"/>
              <a:t>的两个级别（处理文件访问的两个级别）</a:t>
            </a:r>
            <a:endParaRPr lang="en-US" altLang="zh-CN" sz="16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底层</a:t>
            </a:r>
            <a:r>
              <a:rPr lang="en-US" altLang="zh-CN" sz="1400" dirty="0"/>
              <a:t>I/O:</a:t>
            </a:r>
            <a:r>
              <a:rPr lang="zh-CN" altLang="en-US" sz="1400" dirty="0"/>
              <a:t>使用操作系统提供的基本</a:t>
            </a:r>
            <a:r>
              <a:rPr lang="en-US" altLang="zh-CN" sz="1400" dirty="0"/>
              <a:t>I/O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标准高级</a:t>
            </a:r>
            <a:r>
              <a:rPr lang="en-US" altLang="zh-CN" sz="1400" dirty="0"/>
              <a:t>I/O</a:t>
            </a:r>
            <a:r>
              <a:rPr lang="zh-CN" altLang="en-US" sz="1400" dirty="0"/>
              <a:t>：使用</a:t>
            </a:r>
            <a:r>
              <a:rPr lang="en-US" altLang="zh-CN" sz="1400" dirty="0"/>
              <a:t>C</a:t>
            </a:r>
            <a:r>
              <a:rPr lang="zh-CN" altLang="en-US" sz="1400" dirty="0"/>
              <a:t>库的标准包和</a:t>
            </a:r>
            <a:r>
              <a:rPr lang="en-US" altLang="zh-CN" sz="1400" dirty="0" err="1"/>
              <a:t>stdio.h</a:t>
            </a:r>
            <a:r>
              <a:rPr lang="zh-CN" altLang="en-US" sz="1400" dirty="0"/>
              <a:t>头文件定义</a:t>
            </a:r>
            <a:endParaRPr lang="en-US" altLang="zh-CN" sz="14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因为无法保证所有操作系统都使用相同的底层</a:t>
            </a:r>
            <a:r>
              <a:rPr lang="en-US" altLang="zh-CN" sz="1400" dirty="0"/>
              <a:t>I/O</a:t>
            </a:r>
            <a:r>
              <a:rPr lang="zh-CN" altLang="en-US" sz="1400" dirty="0"/>
              <a:t>模型，所以</a:t>
            </a:r>
            <a:r>
              <a:rPr lang="en-US" altLang="zh-CN" sz="1400" dirty="0"/>
              <a:t>C</a:t>
            </a:r>
            <a:r>
              <a:rPr lang="zh-CN" altLang="en-US" sz="1400" dirty="0"/>
              <a:t>标准只支持标准 </a:t>
            </a:r>
            <a:r>
              <a:rPr lang="en-US" altLang="zh-CN" sz="1400" dirty="0"/>
              <a:t>I/O</a:t>
            </a:r>
            <a:r>
              <a:rPr lang="zh-CN" altLang="en-US" sz="1400" dirty="0"/>
              <a:t>包</a:t>
            </a:r>
            <a:endParaRPr lang="en-US" altLang="zh-CN" sz="1400" dirty="0"/>
          </a:p>
          <a:p>
            <a:pPr marL="400050" lvl="1" indent="0">
              <a:buNone/>
            </a:pPr>
            <a:r>
              <a:rPr lang="en-US" altLang="zh-CN" sz="1600" dirty="0"/>
              <a:t>13.1.4 </a:t>
            </a:r>
            <a:r>
              <a:rPr lang="zh-CN" altLang="en-US" sz="1600" dirty="0"/>
              <a:t>标准文件</a:t>
            </a:r>
            <a:endParaRPr lang="en-US" altLang="zh-CN" sz="1600" dirty="0"/>
          </a:p>
          <a:p>
            <a:pPr marL="400050" lvl="1" indent="0">
              <a:buNone/>
            </a:pPr>
            <a:r>
              <a:rPr lang="en-US" altLang="zh-CN" sz="1600" dirty="0"/>
              <a:t>C</a:t>
            </a:r>
            <a:r>
              <a:rPr lang="zh-CN" altLang="en-US" sz="1600" dirty="0"/>
              <a:t>程序会自动打开</a:t>
            </a:r>
            <a:r>
              <a:rPr lang="en-US" altLang="zh-CN" sz="1600" dirty="0"/>
              <a:t>3</a:t>
            </a:r>
            <a:r>
              <a:rPr lang="zh-CN" altLang="en-US" sz="1600" dirty="0"/>
              <a:t>个文件：标准输入、标准输出、标准错误输出</a:t>
            </a:r>
            <a:endParaRPr lang="en-US" altLang="zh-CN" sz="1600" dirty="0"/>
          </a:p>
          <a:p>
            <a:pPr marL="1085850" lvl="2">
              <a:buFont typeface="Wingdings" panose="05000000000000000000" pitchFamily="2" charset="2"/>
              <a:buChar char="Ø"/>
            </a:pPr>
            <a:r>
              <a:rPr lang="zh-CN" altLang="en-US" sz="1400" dirty="0"/>
              <a:t>通常，标准输入是系统的普通输入设备，通常为键盘</a:t>
            </a:r>
            <a:endParaRPr lang="en-US" altLang="zh-CN" sz="1400" dirty="0"/>
          </a:p>
          <a:p>
            <a:pPr marL="1085850" lvl="2">
              <a:buFont typeface="Wingdings" panose="05000000000000000000" pitchFamily="2" charset="2"/>
              <a:buChar char="Ø"/>
            </a:pPr>
            <a:r>
              <a:rPr lang="zh-CN" altLang="en-US" sz="1400" dirty="0"/>
              <a:t>标准输出和标准错误输出是系统的输出设备，通常为显示器</a:t>
            </a:r>
            <a:endParaRPr lang="en-US" altLang="zh-CN" sz="1400" dirty="0"/>
          </a:p>
          <a:p>
            <a:pPr marL="1085850" lvl="2">
              <a:buFont typeface="Wingdings" panose="05000000000000000000" pitchFamily="2" charset="2"/>
              <a:buChar char="Ø"/>
            </a:pPr>
            <a:r>
              <a:rPr lang="zh-CN" altLang="en-US" sz="1400" dirty="0"/>
              <a:t>标准输入为程序提供输入，它是</a:t>
            </a:r>
            <a:r>
              <a:rPr lang="en-US" altLang="zh-CN" sz="1400" dirty="0" err="1"/>
              <a:t>getchar</a:t>
            </a:r>
            <a:r>
              <a:rPr lang="en-US" altLang="zh-CN" sz="1400" dirty="0"/>
              <a:t>()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()</a:t>
            </a:r>
            <a:r>
              <a:rPr lang="zh-CN" altLang="en-US" sz="1400" dirty="0"/>
              <a:t>使用的文件</a:t>
            </a:r>
            <a:endParaRPr lang="en-US" altLang="zh-CN" sz="1400" dirty="0"/>
          </a:p>
          <a:p>
            <a:pPr marL="1085850" lvl="2">
              <a:buFont typeface="Wingdings" panose="05000000000000000000" pitchFamily="2" charset="2"/>
              <a:buChar char="Ø"/>
            </a:pPr>
            <a:r>
              <a:rPr lang="zh-CN" altLang="en-US" sz="1400" dirty="0"/>
              <a:t>同理，标准输出文件是</a:t>
            </a:r>
            <a:r>
              <a:rPr lang="en-US" altLang="zh-CN" sz="1400" dirty="0" err="1"/>
              <a:t>putchar</a:t>
            </a:r>
            <a:r>
              <a:rPr lang="en-US" altLang="zh-CN" sz="1400" dirty="0"/>
              <a:t>()</a:t>
            </a:r>
            <a:r>
              <a:rPr lang="zh-CN" altLang="en-US" sz="1400" dirty="0"/>
              <a:t>、</a:t>
            </a:r>
            <a:r>
              <a:rPr lang="en-US" altLang="zh-CN" sz="1400" dirty="0"/>
              <a:t>puts()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()</a:t>
            </a:r>
            <a:r>
              <a:rPr lang="zh-CN" altLang="en-US" sz="1400" dirty="0"/>
              <a:t>使用的文件</a:t>
            </a:r>
            <a:endParaRPr lang="en-US" altLang="zh-CN" sz="1400" dirty="0"/>
          </a:p>
          <a:p>
            <a:pPr marL="1085850" lvl="2">
              <a:buFont typeface="Wingdings" panose="05000000000000000000" pitchFamily="2" charset="2"/>
              <a:buChar char="Ø"/>
            </a:pPr>
            <a:r>
              <a:rPr lang="zh-CN" altLang="en-US" sz="1400" dirty="0"/>
              <a:t>重定向把其他文件视为标准输入标准输出，则需要打开编辑文件或读文件才能完成输入输出</a:t>
            </a:r>
            <a:endParaRPr lang="en-US" altLang="zh-CN" sz="1400" dirty="0"/>
          </a:p>
          <a:p>
            <a:pPr marL="857250" lvl="2" indent="0">
              <a:buNone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79707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1D033-1C63-4B5D-A4D0-3EA8BE0E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13.2 </a:t>
            </a:r>
            <a:r>
              <a:rPr lang="zh-CN" altLang="en-US" dirty="0"/>
              <a:t>标准</a:t>
            </a:r>
            <a:r>
              <a:rPr lang="en-US" altLang="zh-CN" dirty="0"/>
              <a:t>I/O</a:t>
            </a:r>
          </a:p>
          <a:p>
            <a:pPr marL="400050" lvl="1" indent="0">
              <a:buNone/>
            </a:pPr>
            <a:r>
              <a:rPr lang="zh-CN" altLang="en-US" sz="1600" dirty="0"/>
              <a:t>标准</a:t>
            </a:r>
            <a:r>
              <a:rPr lang="en-US" altLang="zh-CN" sz="1600" dirty="0"/>
              <a:t>I/O</a:t>
            </a:r>
            <a:r>
              <a:rPr lang="zh-CN" altLang="en-US" sz="1600" dirty="0"/>
              <a:t>和底层</a:t>
            </a:r>
            <a:r>
              <a:rPr lang="en-US" altLang="zh-CN" sz="1600" dirty="0"/>
              <a:t>I/O</a:t>
            </a:r>
            <a:r>
              <a:rPr lang="zh-CN" altLang="en-US" sz="1600" dirty="0"/>
              <a:t>相比的好处</a:t>
            </a:r>
            <a:endParaRPr lang="en-US" altLang="zh-CN" sz="16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可移植性</a:t>
            </a:r>
            <a:endParaRPr lang="en-US" altLang="zh-CN" sz="14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标准</a:t>
            </a:r>
            <a:r>
              <a:rPr lang="en-US" altLang="zh-CN" sz="1400" dirty="0"/>
              <a:t>I/O</a:t>
            </a:r>
            <a:r>
              <a:rPr lang="zh-CN" altLang="en-US" sz="1400" dirty="0"/>
              <a:t>有许多专门的函数简化了处理不同</a:t>
            </a:r>
            <a:r>
              <a:rPr lang="en-US" altLang="zh-CN" sz="1400" dirty="0"/>
              <a:t>I/O</a:t>
            </a:r>
            <a:r>
              <a:rPr lang="zh-CN" altLang="en-US" sz="1400" dirty="0"/>
              <a:t>的问题</a:t>
            </a:r>
            <a:endParaRPr lang="en-US" altLang="zh-CN" sz="14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输入和输出都是由缓冲的，标准</a:t>
            </a:r>
            <a:r>
              <a:rPr lang="en-US" altLang="zh-CN" sz="1400" dirty="0"/>
              <a:t>I/O</a:t>
            </a:r>
            <a:r>
              <a:rPr lang="zh-CN" altLang="en-US" sz="1400" dirty="0"/>
              <a:t>省去了自己实现复杂的过程</a:t>
            </a:r>
            <a:endParaRPr lang="en-US" altLang="zh-CN" sz="1400" dirty="0"/>
          </a:p>
          <a:p>
            <a:pPr marL="400050" lvl="1" indent="0">
              <a:buNone/>
            </a:pPr>
            <a:r>
              <a:rPr lang="en-US" altLang="zh-CN" sz="1600" dirty="0"/>
              <a:t>13.2.1 </a:t>
            </a:r>
            <a:r>
              <a:rPr lang="zh-CN" altLang="en-US" sz="1600" dirty="0"/>
              <a:t>检查命令行参数</a:t>
            </a:r>
            <a:endParaRPr lang="en-US" altLang="zh-CN" sz="1600" dirty="0"/>
          </a:p>
          <a:p>
            <a:pPr marL="1085850" lvl="2">
              <a:buFont typeface="Wingdings" panose="05000000000000000000" pitchFamily="2" charset="2"/>
              <a:buChar char="Ø"/>
            </a:pPr>
            <a:r>
              <a:rPr lang="zh-CN" altLang="en-US" sz="1400" dirty="0"/>
              <a:t>如果程序中添加了</a:t>
            </a:r>
            <a:r>
              <a:rPr lang="en-US" altLang="zh-CN" sz="1400" dirty="0" err="1"/>
              <a:t>argc</a:t>
            </a:r>
            <a:r>
              <a:rPr lang="en-US" altLang="zh-CN" sz="1400" dirty="0"/>
              <a:t>,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argv</a:t>
            </a:r>
            <a:r>
              <a:rPr lang="en-US" altLang="zh-CN" sz="1400" dirty="0"/>
              <a:t>[],</a:t>
            </a:r>
            <a:r>
              <a:rPr lang="zh-CN" altLang="en-US" sz="1400" dirty="0"/>
              <a:t>可以通过</a:t>
            </a:r>
            <a:r>
              <a:rPr lang="en-US" altLang="zh-CN" sz="1400" dirty="0" err="1"/>
              <a:t>argc</a:t>
            </a:r>
            <a:r>
              <a:rPr lang="zh-CN" altLang="en-US" sz="1400" dirty="0"/>
              <a:t>获取命令行参数个数</a:t>
            </a:r>
            <a:r>
              <a:rPr lang="en-US" altLang="zh-CN" sz="1400" dirty="0"/>
              <a:t>,</a:t>
            </a:r>
            <a:r>
              <a:rPr lang="en-US" altLang="zh-CN" sz="1400" dirty="0" err="1"/>
              <a:t>argv</a:t>
            </a:r>
            <a:r>
              <a:rPr lang="en-US" altLang="zh-CN" sz="1400" dirty="0"/>
              <a:t>[]</a:t>
            </a:r>
            <a:r>
              <a:rPr lang="zh-CN" altLang="en-US" sz="1400" dirty="0"/>
              <a:t>获取参数</a:t>
            </a:r>
            <a:endParaRPr lang="en-US" altLang="zh-CN" sz="1400" dirty="0"/>
          </a:p>
          <a:p>
            <a:pPr marL="1085850" lvl="2">
              <a:buFont typeface="Wingdings" panose="05000000000000000000" pitchFamily="2" charset="2"/>
              <a:buChar char="Ø"/>
            </a:pPr>
            <a:r>
              <a:rPr lang="en-US" altLang="zh-CN" sz="1400" dirty="0" err="1"/>
              <a:t>argv</a:t>
            </a:r>
            <a:r>
              <a:rPr lang="en-US" altLang="zh-CN" sz="1400" dirty="0"/>
              <a:t>[0]</a:t>
            </a:r>
            <a:r>
              <a:rPr lang="zh-CN" altLang="en-US" sz="1400" dirty="0"/>
              <a:t>一般是程序的名称</a:t>
            </a:r>
            <a:r>
              <a:rPr lang="en-US" altLang="zh-CN" sz="1400" dirty="0"/>
              <a:t>,</a:t>
            </a:r>
            <a:r>
              <a:rPr lang="zh-CN" altLang="en-US" sz="1400" dirty="0"/>
              <a:t>但是一些操作系统可能不识别</a:t>
            </a:r>
            <a:r>
              <a:rPr lang="en-US" altLang="zh-CN" sz="1400" dirty="0" err="1"/>
              <a:t>argv</a:t>
            </a:r>
            <a:r>
              <a:rPr lang="en-US" altLang="zh-CN" sz="1400" dirty="0"/>
              <a:t>[0]</a:t>
            </a:r>
          </a:p>
          <a:p>
            <a:pPr marL="1085850" lvl="2">
              <a:buFont typeface="Wingdings" panose="05000000000000000000" pitchFamily="2" charset="2"/>
              <a:buChar char="Ø"/>
            </a:pPr>
            <a:r>
              <a:rPr lang="en-US" altLang="zh-CN" sz="1400" dirty="0"/>
              <a:t>exit()</a:t>
            </a:r>
            <a:r>
              <a:rPr lang="zh-CN" altLang="en-US" sz="1400" dirty="0"/>
              <a:t>函数关闭所有打开的文件并结束程序</a:t>
            </a:r>
            <a:r>
              <a:rPr lang="en-US" altLang="zh-CN" sz="1400" dirty="0"/>
              <a:t>,exit()</a:t>
            </a:r>
            <a:r>
              <a:rPr lang="zh-CN" altLang="en-US" sz="1400" dirty="0"/>
              <a:t>的参数回返回给操作系统</a:t>
            </a:r>
            <a:r>
              <a:rPr lang="en-US" altLang="zh-CN" sz="1400" dirty="0"/>
              <a:t>,</a:t>
            </a:r>
            <a:r>
              <a:rPr lang="zh-CN" altLang="en-US" sz="1400" dirty="0"/>
              <a:t>一般正常结束返回</a:t>
            </a:r>
            <a:r>
              <a:rPr lang="en-US" altLang="zh-CN" sz="1400" dirty="0"/>
              <a:t>0,</a:t>
            </a:r>
            <a:r>
              <a:rPr lang="zh-CN" altLang="en-US" sz="1400" dirty="0"/>
              <a:t>不正常结束返回非</a:t>
            </a:r>
            <a:r>
              <a:rPr lang="en-US" altLang="zh-CN" sz="1400" dirty="0"/>
              <a:t>0;</a:t>
            </a:r>
          </a:p>
          <a:p>
            <a:pPr marL="400050" lvl="1" indent="0">
              <a:buNone/>
            </a:pPr>
            <a:r>
              <a:rPr lang="en-US" altLang="zh-CN" sz="1600" dirty="0"/>
              <a:t>13.2.2 </a:t>
            </a:r>
            <a:r>
              <a:rPr lang="en-US" altLang="zh-CN" sz="1600" dirty="0" err="1"/>
              <a:t>fopen</a:t>
            </a:r>
            <a:r>
              <a:rPr lang="en-US" altLang="zh-CN" sz="1600" dirty="0"/>
              <a:t>(char *,char*)</a:t>
            </a:r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包含两个参数</a:t>
            </a:r>
            <a:r>
              <a:rPr lang="en-US" altLang="zh-CN" sz="1400" dirty="0"/>
              <a:t>,</a:t>
            </a:r>
            <a:r>
              <a:rPr lang="zh-CN" altLang="en-US" sz="1400" dirty="0"/>
              <a:t>第一个参数是文件名的地址</a:t>
            </a:r>
            <a:r>
              <a:rPr lang="en-US" altLang="zh-CN" sz="1400" dirty="0"/>
              <a:t>,</a:t>
            </a:r>
            <a:r>
              <a:rPr lang="zh-CN" altLang="en-US" sz="1400" dirty="0"/>
              <a:t>第二个文件名是字符串常量</a:t>
            </a:r>
            <a:r>
              <a:rPr lang="en-US" altLang="zh-CN" sz="1400" dirty="0"/>
              <a:t>,</a:t>
            </a:r>
            <a:r>
              <a:rPr lang="zh-CN" altLang="en-US" sz="1400" dirty="0"/>
              <a:t>待打开文件的模式</a:t>
            </a:r>
            <a:endParaRPr lang="en-US" altLang="zh-CN" sz="14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en-US" altLang="zh-CN" sz="1400" dirty="0" err="1"/>
              <a:t>fopen</a:t>
            </a:r>
            <a:r>
              <a:rPr lang="en-US" altLang="zh-CN" sz="1400" dirty="0"/>
              <a:t>()</a:t>
            </a:r>
            <a:r>
              <a:rPr lang="zh-CN" altLang="en-US" sz="1400" dirty="0"/>
              <a:t>返回文件的指针</a:t>
            </a:r>
            <a:r>
              <a:rPr lang="en-US" altLang="zh-CN" sz="1400" dirty="0"/>
              <a:t>,</a:t>
            </a:r>
            <a:r>
              <a:rPr lang="zh-CN" altLang="en-US" sz="1400" dirty="0"/>
              <a:t>其他</a:t>
            </a:r>
            <a:r>
              <a:rPr lang="en-US" altLang="zh-CN" sz="1400" dirty="0"/>
              <a:t>I/O</a:t>
            </a:r>
            <a:r>
              <a:rPr lang="zh-CN" altLang="en-US" sz="1400" dirty="0"/>
              <a:t>函数可以使用这个指针指定该文件</a:t>
            </a:r>
            <a:r>
              <a:rPr lang="en-US" altLang="zh-CN" sz="1400" dirty="0"/>
              <a:t>,FILE</a:t>
            </a:r>
            <a:r>
              <a:rPr lang="zh-CN" altLang="en-US" sz="1400" dirty="0"/>
              <a:t>是定义在</a:t>
            </a:r>
            <a:r>
              <a:rPr lang="en-US" altLang="zh-CN" sz="1400" dirty="0" err="1"/>
              <a:t>stdio.h</a:t>
            </a:r>
            <a:r>
              <a:rPr lang="zh-CN" altLang="en-US" sz="1400" dirty="0"/>
              <a:t>中的派生类型</a:t>
            </a:r>
            <a:endParaRPr lang="en-US" altLang="zh-CN" sz="14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第二个参数</a:t>
            </a:r>
            <a:r>
              <a:rPr lang="en-US" altLang="zh-CN" sz="1400" dirty="0"/>
              <a:t>”r”</a:t>
            </a:r>
            <a:r>
              <a:rPr lang="zh-CN" altLang="en-US" sz="1400" dirty="0"/>
              <a:t>读</a:t>
            </a:r>
            <a:r>
              <a:rPr lang="en-US" altLang="zh-CN" sz="1400" dirty="0"/>
              <a:t>”w”</a:t>
            </a:r>
            <a:r>
              <a:rPr lang="zh-CN" altLang="en-US" sz="1400" dirty="0"/>
              <a:t>从头写</a:t>
            </a:r>
            <a:r>
              <a:rPr lang="en-US" altLang="zh-CN" sz="1400" dirty="0"/>
              <a:t>”a”</a:t>
            </a:r>
            <a:r>
              <a:rPr lang="zh-CN" altLang="en-US" sz="1400" dirty="0"/>
              <a:t>续写，后面加上</a:t>
            </a:r>
            <a:r>
              <a:rPr lang="en-US" altLang="zh-CN" sz="1400" dirty="0"/>
              <a:t>+,</a:t>
            </a:r>
            <a:r>
              <a:rPr lang="zh-CN" altLang="en-US" sz="1400" dirty="0"/>
              <a:t>读写都可以，后面加上</a:t>
            </a:r>
            <a:r>
              <a:rPr lang="en-US" altLang="zh-CN" sz="1400" dirty="0"/>
              <a:t>b,</a:t>
            </a:r>
            <a:r>
              <a:rPr lang="zh-CN" altLang="en-US" sz="1400" dirty="0"/>
              <a:t>以二进制模式</a:t>
            </a:r>
            <a:endParaRPr lang="en-US" altLang="zh-CN" sz="14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后面不加上</a:t>
            </a:r>
            <a:r>
              <a:rPr lang="en-US" altLang="zh-CN" sz="1400" dirty="0"/>
              <a:t>x,</a:t>
            </a:r>
            <a:r>
              <a:rPr lang="zh-CN" altLang="en-US" sz="1400" dirty="0"/>
              <a:t>文件被占用则打不开文件</a:t>
            </a:r>
            <a:endParaRPr lang="en-US" altLang="zh-CN" sz="14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62149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D4198-4AB0-4B23-A609-472C55B83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altLang="zh-CN" sz="1600" dirty="0"/>
              <a:t>13.2.3 </a:t>
            </a:r>
            <a:r>
              <a:rPr lang="en-US" altLang="zh-CN" sz="1600" dirty="0" err="1"/>
              <a:t>getc</a:t>
            </a:r>
            <a:r>
              <a:rPr lang="en-US" altLang="zh-CN" sz="1600" dirty="0"/>
              <a:t>()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putc</a:t>
            </a:r>
            <a:r>
              <a:rPr lang="en-US" altLang="zh-CN" sz="1600" dirty="0"/>
              <a:t>()</a:t>
            </a:r>
            <a:r>
              <a:rPr lang="zh-CN" altLang="en-US" sz="1600" dirty="0"/>
              <a:t>函数</a:t>
            </a:r>
            <a:endParaRPr lang="en-US" altLang="zh-CN" sz="16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en-US" altLang="zh-CN" sz="1400" dirty="0" err="1"/>
              <a:t>getc</a:t>
            </a:r>
            <a:r>
              <a:rPr lang="en-US" altLang="zh-CN" sz="1400" dirty="0"/>
              <a:t>()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putc</a:t>
            </a:r>
            <a:r>
              <a:rPr lang="en-US" altLang="zh-CN" sz="1400" dirty="0"/>
              <a:t>()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getchar</a:t>
            </a:r>
            <a:r>
              <a:rPr lang="en-US" altLang="zh-CN" sz="1400" dirty="0"/>
              <a:t>()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putchar</a:t>
            </a:r>
            <a:r>
              <a:rPr lang="en-US" altLang="zh-CN" sz="1400" dirty="0"/>
              <a:t>()</a:t>
            </a:r>
            <a:r>
              <a:rPr lang="zh-CN" altLang="en-US" sz="1400" dirty="0"/>
              <a:t>类似</a:t>
            </a:r>
            <a:endParaRPr lang="en-US" altLang="zh-CN" sz="14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en-US" altLang="zh-CN" sz="1400" dirty="0" err="1"/>
              <a:t>getc</a:t>
            </a:r>
            <a:r>
              <a:rPr lang="en-US" altLang="zh-CN" sz="1400" dirty="0"/>
              <a:t>()/</a:t>
            </a:r>
            <a:r>
              <a:rPr lang="en-US" altLang="zh-CN" sz="1400" dirty="0" err="1"/>
              <a:t>putc</a:t>
            </a:r>
            <a:r>
              <a:rPr lang="en-US" altLang="zh-CN" sz="1400" dirty="0"/>
              <a:t>()</a:t>
            </a:r>
            <a:r>
              <a:rPr lang="zh-CN" altLang="en-US" sz="1400" dirty="0"/>
              <a:t>要使用文件，</a:t>
            </a:r>
            <a:r>
              <a:rPr lang="en-US" altLang="zh-CN" sz="1400" dirty="0" err="1"/>
              <a:t>getchar</a:t>
            </a:r>
            <a:r>
              <a:rPr lang="en-US" altLang="zh-CN" sz="1400" dirty="0"/>
              <a:t>/</a:t>
            </a:r>
            <a:r>
              <a:rPr lang="en-US" altLang="zh-CN" sz="1400" dirty="0" err="1"/>
              <a:t>putchar</a:t>
            </a:r>
            <a:r>
              <a:rPr lang="en-US" altLang="zh-CN" sz="1400" dirty="0"/>
              <a:t>()</a:t>
            </a:r>
            <a:r>
              <a:rPr lang="zh-CN" altLang="en-US" sz="1400" dirty="0"/>
              <a:t>使用的是标准输入输出</a:t>
            </a:r>
            <a:endParaRPr lang="en-US" altLang="zh-CN" sz="14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en-US" altLang="zh-CN" sz="1400" dirty="0" err="1"/>
              <a:t>ch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getc</a:t>
            </a:r>
            <a:r>
              <a:rPr lang="en-US" altLang="zh-CN" sz="1400" dirty="0"/>
              <a:t>();	</a:t>
            </a:r>
            <a:r>
              <a:rPr lang="en-US" altLang="zh-CN" sz="1400" dirty="0" err="1"/>
              <a:t>putc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ch,fpout</a:t>
            </a:r>
            <a:r>
              <a:rPr lang="en-US" altLang="zh-CN" sz="1400" dirty="0"/>
              <a:t>);</a:t>
            </a:r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stdin/</a:t>
            </a:r>
            <a:r>
              <a:rPr lang="en-US" altLang="zh-CN" sz="1400" dirty="0" err="1"/>
              <a:t>stdout</a:t>
            </a:r>
            <a:r>
              <a:rPr lang="zh-CN" altLang="en-US" sz="1400" dirty="0"/>
              <a:t> ：标准输入输出相关联的文件指针</a:t>
            </a:r>
            <a:endParaRPr lang="en-US" altLang="zh-CN" sz="1400" dirty="0"/>
          </a:p>
          <a:p>
            <a:pPr marL="400050" lvl="1" indent="0">
              <a:buNone/>
            </a:pPr>
            <a:r>
              <a:rPr lang="en-US" altLang="zh-CN" sz="1600" dirty="0"/>
              <a:t>13.2.4 </a:t>
            </a:r>
            <a:r>
              <a:rPr lang="zh-CN" altLang="en-US" sz="1600" dirty="0"/>
              <a:t>文件结尾</a:t>
            </a:r>
            <a:endParaRPr lang="en-US" altLang="zh-CN" sz="16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从文件中读取数据的程序在读到文件结尾时要停止</a:t>
            </a:r>
            <a:endParaRPr lang="en-US" altLang="zh-CN" sz="1400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如果</a:t>
            </a:r>
            <a:r>
              <a:rPr lang="en-US" altLang="zh-CN" sz="1400" dirty="0" err="1"/>
              <a:t>getc</a:t>
            </a:r>
            <a:r>
              <a:rPr lang="en-US" altLang="zh-CN" sz="1400" dirty="0"/>
              <a:t>()</a:t>
            </a:r>
            <a:r>
              <a:rPr lang="zh-CN" altLang="en-US" sz="1400" dirty="0"/>
              <a:t>函数在读取到一个字符时发现是文件结尾，返回特殊值</a:t>
            </a:r>
            <a:r>
              <a:rPr lang="en-US" altLang="zh-CN" sz="1400" dirty="0"/>
              <a:t>EOF</a:t>
            </a:r>
          </a:p>
          <a:p>
            <a:pPr marL="400050" lvl="1" indent="0">
              <a:buNone/>
            </a:pPr>
            <a:r>
              <a:rPr lang="en-US" altLang="zh-CN" sz="1600" dirty="0"/>
              <a:t>13.2.5 </a:t>
            </a:r>
            <a:r>
              <a:rPr lang="en-US" altLang="zh-CN" sz="1600" dirty="0" err="1"/>
              <a:t>fclose</a:t>
            </a:r>
            <a:r>
              <a:rPr lang="en-US" altLang="zh-CN" sz="1600" dirty="0"/>
              <a:t>()</a:t>
            </a:r>
            <a:r>
              <a:rPr lang="zh-CN" altLang="en-US" sz="1600" dirty="0"/>
              <a:t>函数</a:t>
            </a:r>
            <a:endParaRPr lang="en-US" altLang="zh-CN" sz="1600" dirty="0"/>
          </a:p>
          <a:p>
            <a:pPr marL="800100" lvl="2" indent="0">
              <a:buNone/>
            </a:pPr>
            <a:r>
              <a:rPr lang="zh-CN" altLang="en-US" sz="1400" dirty="0"/>
              <a:t>打开文件后要记得关闭文件，避免别的程序访问文件时因一直被占用出错</a:t>
            </a:r>
            <a:endParaRPr lang="en-US" altLang="zh-CN" sz="1400" dirty="0"/>
          </a:p>
          <a:p>
            <a:pPr marL="400050" lvl="1" indent="0">
              <a:buNone/>
            </a:pPr>
            <a:r>
              <a:rPr lang="en-US" altLang="zh-CN" sz="1600" dirty="0"/>
              <a:t>13.2.6 </a:t>
            </a:r>
            <a:r>
              <a:rPr lang="zh-CN" altLang="en-US" sz="1600" dirty="0"/>
              <a:t>指向标准文件的指针</a:t>
            </a:r>
            <a:endParaRPr lang="en-US" altLang="zh-CN" sz="1600" dirty="0"/>
          </a:p>
          <a:p>
            <a:pPr marL="800100" lvl="2" indent="0">
              <a:buNone/>
            </a:pPr>
            <a:r>
              <a:rPr lang="en-US" altLang="zh-CN" sz="1400" dirty="0" err="1"/>
              <a:t>Stdio.h</a:t>
            </a:r>
            <a:r>
              <a:rPr lang="zh-CN" altLang="en-US" sz="1400" dirty="0"/>
              <a:t>头文件中把</a:t>
            </a:r>
            <a:r>
              <a:rPr lang="en-US" altLang="zh-CN" sz="1400" dirty="0"/>
              <a:t>3</a:t>
            </a:r>
            <a:r>
              <a:rPr lang="zh-CN" altLang="en-US" sz="1400" dirty="0"/>
              <a:t>个文件指针与</a:t>
            </a:r>
            <a:r>
              <a:rPr lang="en-US" altLang="zh-CN" sz="1400" dirty="0"/>
              <a:t>3</a:t>
            </a:r>
            <a:r>
              <a:rPr lang="zh-CN" altLang="en-US" sz="1400" dirty="0"/>
              <a:t>个标准文件相关联，</a:t>
            </a:r>
            <a:r>
              <a:rPr lang="en-US" altLang="zh-CN" sz="1400" dirty="0"/>
              <a:t>C</a:t>
            </a:r>
            <a:r>
              <a:rPr lang="zh-CN" altLang="en-US" sz="1400" dirty="0"/>
              <a:t>语言会自动打开这</a:t>
            </a:r>
            <a:r>
              <a:rPr lang="en-US" altLang="zh-CN" sz="1400" dirty="0"/>
              <a:t>3</a:t>
            </a:r>
            <a:r>
              <a:rPr lang="zh-CN" altLang="en-US" sz="1400" dirty="0"/>
              <a:t>个标准文件</a:t>
            </a:r>
            <a:endParaRPr lang="en-US" altLang="zh-CN" sz="1400" dirty="0"/>
          </a:p>
          <a:p>
            <a:pPr marL="800100" lvl="2" indent="0">
              <a:buNone/>
            </a:pPr>
            <a:r>
              <a:rPr lang="en-US" altLang="zh-CN" sz="1400" dirty="0"/>
              <a:t>Stdin  </a:t>
            </a:r>
            <a:r>
              <a:rPr lang="en-US" altLang="zh-CN" sz="1400" dirty="0" err="1"/>
              <a:t>stdout</a:t>
            </a:r>
            <a:r>
              <a:rPr lang="en-US" altLang="zh-CN" sz="1400" dirty="0"/>
              <a:t>  stderr,</a:t>
            </a:r>
            <a:r>
              <a:rPr lang="zh-CN" altLang="en-US" sz="1400" dirty="0"/>
              <a:t>这些都是指向</a:t>
            </a:r>
            <a:r>
              <a:rPr lang="en-US" altLang="zh-CN" sz="1400" dirty="0"/>
              <a:t>FILE</a:t>
            </a:r>
            <a:r>
              <a:rPr lang="zh-CN" altLang="en-US" sz="1400"/>
              <a:t>的指针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668901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4389</TotalTime>
  <Words>969</Words>
  <Application>Microsoft Office PowerPoint</Application>
  <PresentationFormat>宽屏</PresentationFormat>
  <Paragraphs>63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Arial</vt:lpstr>
      <vt:lpstr>Calibri</vt:lpstr>
      <vt:lpstr>Wingdings</vt:lpstr>
      <vt:lpstr>Wingdings 3</vt:lpstr>
      <vt:lpstr>离子</vt:lpstr>
      <vt:lpstr>第13章 文件输入/输出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chengyin tang</dc:creator>
  <cp:lastModifiedBy>dd ss</cp:lastModifiedBy>
  <cp:revision>34</cp:revision>
  <dcterms:created xsi:type="dcterms:W3CDTF">2022-03-08T07:21:05Z</dcterms:created>
  <dcterms:modified xsi:type="dcterms:W3CDTF">2022-03-18T06:01:26Z</dcterms:modified>
</cp:coreProperties>
</file>