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1A38-70B3-452D-8FB4-19C5E06282F9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4A94-3B77-40CB-B293-CCAD2ED7B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943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152"/>
            <a:ext cx="8946541" cy="52762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220406"/>
            <a:ext cx="8946541" cy="502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3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A451-0D01-4B96-A71E-C3F43A8F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15</a:t>
            </a:r>
            <a:r>
              <a:rPr lang="zh-CN" altLang="en-US" sz="3200" dirty="0"/>
              <a:t>章 位操作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运算符</a:t>
            </a:r>
            <a:r>
              <a:rPr lang="en-US" altLang="zh-CN" dirty="0"/>
              <a:t>:~</a:t>
            </a:r>
            <a:r>
              <a:rPr lang="zh-CN" altLang="en-US" dirty="0"/>
              <a:t>、</a:t>
            </a:r>
            <a:r>
              <a:rPr lang="en-US" altLang="zh-CN" dirty="0"/>
              <a:t>&amp;</a:t>
            </a:r>
            <a:r>
              <a:rPr lang="zh-CN" altLang="en-US" dirty="0"/>
              <a:t>、</a:t>
            </a:r>
            <a:r>
              <a:rPr lang="en-US" altLang="zh-CN" dirty="0"/>
              <a:t>|</a:t>
            </a:r>
            <a:r>
              <a:rPr lang="zh-CN" altLang="en-US" dirty="0"/>
              <a:t>、</a:t>
            </a:r>
            <a:r>
              <a:rPr lang="en-US" altLang="zh-CN" dirty="0"/>
              <a:t>^</a:t>
            </a:r>
            <a:r>
              <a:rPr lang="zh-CN" altLang="en-US" dirty="0"/>
              <a:t>、</a:t>
            </a:r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、</a:t>
            </a:r>
            <a:r>
              <a:rPr lang="en-US" altLang="zh-CN" dirty="0"/>
              <a:t>&amp;=</a:t>
            </a:r>
            <a:r>
              <a:rPr lang="zh-CN" altLang="en-US" dirty="0"/>
              <a:t>、</a:t>
            </a:r>
            <a:r>
              <a:rPr lang="en-US" altLang="zh-CN" dirty="0"/>
              <a:t>|=</a:t>
            </a:r>
            <a:r>
              <a:rPr lang="zh-CN" altLang="en-US" dirty="0"/>
              <a:t>、</a:t>
            </a:r>
            <a:r>
              <a:rPr lang="en-US" altLang="zh-CN" dirty="0"/>
              <a:t>^=</a:t>
            </a:r>
            <a:r>
              <a:rPr lang="zh-CN" altLang="en-US" dirty="0"/>
              <a:t>、</a:t>
            </a:r>
            <a:r>
              <a:rPr lang="en-US" altLang="zh-CN" dirty="0"/>
              <a:t>&gt;&gt;=</a:t>
            </a:r>
            <a:r>
              <a:rPr lang="zh-CN" altLang="en-US" dirty="0"/>
              <a:t>、</a:t>
            </a:r>
            <a:r>
              <a:rPr lang="en-US" altLang="zh-CN" dirty="0"/>
              <a:t>&lt;&lt;=</a:t>
            </a:r>
          </a:p>
          <a:p>
            <a:pPr marL="0" indent="0">
              <a:buNone/>
            </a:pPr>
            <a:r>
              <a:rPr lang="zh-CN" altLang="en-US" dirty="0"/>
              <a:t>二进制、十进制、十六进制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处理一个值中的位的工具：位运算符和位字符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关键字：</a:t>
            </a:r>
            <a:r>
              <a:rPr lang="en-US" altLang="zh-CN" dirty="0"/>
              <a:t>_</a:t>
            </a:r>
            <a:r>
              <a:rPr lang="en-US" altLang="zh-CN" dirty="0" err="1"/>
              <a:t>Alignas</a:t>
            </a:r>
            <a:r>
              <a:rPr lang="zh-CN" altLang="en-US" dirty="0"/>
              <a:t>、</a:t>
            </a:r>
            <a:r>
              <a:rPr lang="en-US" altLang="zh-CN" dirty="0"/>
              <a:t>_</a:t>
            </a:r>
            <a:r>
              <a:rPr lang="en-US" altLang="zh-CN" dirty="0" err="1"/>
              <a:t>Alignaof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语言中，可以单独操作变量中的位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位操作的重要性</a:t>
            </a:r>
            <a:r>
              <a:rPr lang="en-US" altLang="zh-CN" dirty="0"/>
              <a:t>:</a:t>
            </a:r>
            <a:r>
              <a:rPr lang="zh-CN" altLang="en-US" dirty="0"/>
              <a:t>向硬件设备发送 一两个字节来控制这些设备</a:t>
            </a:r>
            <a:r>
              <a:rPr lang="en-US" altLang="zh-CN" dirty="0"/>
              <a:t>;</a:t>
            </a:r>
            <a:r>
              <a:rPr lang="zh-CN" altLang="en-US" dirty="0"/>
              <a:t>与文件相关的操作系统</a:t>
            </a:r>
            <a:r>
              <a:rPr lang="en-US" altLang="zh-CN" dirty="0"/>
              <a:t>,</a:t>
            </a:r>
            <a:r>
              <a:rPr lang="zh-CN" altLang="en-US" dirty="0"/>
              <a:t>通过特定位来表明特征</a:t>
            </a:r>
            <a:r>
              <a:rPr lang="en-US" altLang="zh-CN" dirty="0"/>
              <a:t>;</a:t>
            </a:r>
            <a:r>
              <a:rPr lang="zh-CN" altLang="en-US" dirty="0"/>
              <a:t>压缩和加密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969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15.5 </a:t>
            </a:r>
            <a:r>
              <a:rPr lang="zh-CN" altLang="en-US" sz="2400" dirty="0"/>
              <a:t>对齐特性</a:t>
            </a:r>
            <a:endParaRPr lang="en-US" altLang="zh-CN" sz="24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C11</a:t>
            </a:r>
            <a:r>
              <a:rPr lang="zh-CN" altLang="en-US" sz="1600" dirty="0"/>
              <a:t>的对齐特性比用位填充字节更自然</a:t>
            </a:r>
            <a:r>
              <a:rPr lang="en-US" altLang="zh-CN" sz="1600" dirty="0"/>
              <a:t>,</a:t>
            </a:r>
            <a:r>
              <a:rPr lang="zh-CN" altLang="en-US" sz="1600" dirty="0"/>
              <a:t>代表</a:t>
            </a:r>
            <a:r>
              <a:rPr lang="en-US" altLang="zh-CN" sz="1600" dirty="0"/>
              <a:t>C</a:t>
            </a:r>
            <a:r>
              <a:rPr lang="zh-CN" altLang="en-US" sz="1600" dirty="0"/>
              <a:t>在处理相关问题上的能力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对齐指的是如何安排对象在内存中的位置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_</a:t>
            </a:r>
            <a:r>
              <a:rPr lang="en-US" altLang="zh-CN" sz="1600" dirty="0" err="1"/>
              <a:t>Alignof</a:t>
            </a:r>
            <a:r>
              <a:rPr lang="zh-CN" altLang="en-US" sz="1600" dirty="0"/>
              <a:t>运算符给出一个类型对齐的要求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_</a:t>
            </a:r>
            <a:r>
              <a:rPr lang="en-US" altLang="zh-CN" sz="1600" dirty="0" err="1"/>
              <a:t>Alignas</a:t>
            </a:r>
            <a:r>
              <a:rPr lang="zh-CN" altLang="en-US" sz="1600" dirty="0"/>
              <a:t>说明符指定一个变量或者类型的对齐值</a:t>
            </a:r>
            <a:endParaRPr lang="en-US" altLang="zh-CN" sz="1600" dirty="0"/>
          </a:p>
          <a:p>
            <a:pPr marL="400050" lvl="1" indent="0">
              <a:buNone/>
            </a:pP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5261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15.1 </a:t>
            </a:r>
            <a:r>
              <a:rPr lang="zh-CN" altLang="en-US" sz="2400" dirty="0"/>
              <a:t>二进制、位和字节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15.1.1 </a:t>
            </a:r>
            <a:r>
              <a:rPr lang="zh-CN" altLang="en-US" dirty="0"/>
              <a:t>二进制整数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通常，一字节是</a:t>
            </a:r>
            <a:r>
              <a:rPr lang="en-US" altLang="zh-CN" sz="1600" dirty="0"/>
              <a:t>8</a:t>
            </a:r>
            <a:r>
              <a:rPr lang="zh-CN" altLang="en-US" sz="1600" dirty="0"/>
              <a:t>位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C</a:t>
            </a:r>
            <a:r>
              <a:rPr lang="zh-CN" altLang="en-US" sz="1600" dirty="0"/>
              <a:t>语言用字节表示储存系统字符集所需的大小，所以可能是</a:t>
            </a:r>
            <a:r>
              <a:rPr lang="en-US" altLang="zh-CN" sz="1600" dirty="0"/>
              <a:t>8</a:t>
            </a:r>
            <a:r>
              <a:rPr lang="zh-CN" altLang="en-US" sz="1600" dirty="0"/>
              <a:t>、</a:t>
            </a:r>
            <a:r>
              <a:rPr lang="en-US" altLang="zh-CN" sz="1600" dirty="0"/>
              <a:t>9</a:t>
            </a:r>
            <a:r>
              <a:rPr lang="zh-CN" altLang="en-US" sz="1600" dirty="0"/>
              <a:t>、</a:t>
            </a:r>
            <a:r>
              <a:rPr lang="en-US" altLang="zh-CN" sz="1600" dirty="0"/>
              <a:t>16</a:t>
            </a:r>
            <a:r>
              <a:rPr lang="zh-CN" altLang="en-US" sz="1600" dirty="0"/>
              <a:t>位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通常用的最多的是</a:t>
            </a:r>
            <a:r>
              <a:rPr lang="en-US" altLang="zh-CN" sz="1600" dirty="0"/>
              <a:t>8</a:t>
            </a:r>
            <a:r>
              <a:rPr lang="zh-CN" altLang="en-US" sz="1600" dirty="0"/>
              <a:t>位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7</a:t>
            </a:r>
            <a:r>
              <a:rPr lang="zh-CN" altLang="en-US" sz="1600" dirty="0"/>
              <a:t>被称为高阶位，</a:t>
            </a:r>
            <a:r>
              <a:rPr lang="en-US" altLang="zh-CN" sz="1600" dirty="0"/>
              <a:t>0</a:t>
            </a:r>
            <a:r>
              <a:rPr lang="zh-CN" altLang="en-US" sz="1600" dirty="0"/>
              <a:t>被称为低阶位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所以一个字节最大表示</a:t>
            </a:r>
            <a:r>
              <a:rPr lang="en-US" altLang="zh-CN" sz="1600" dirty="0"/>
              <a:t>2^7+2^6+2^5…..+2^0=255,</a:t>
            </a:r>
            <a:r>
              <a:rPr lang="zh-CN" altLang="en-US" sz="1600" dirty="0"/>
              <a:t>最小是</a:t>
            </a:r>
            <a:r>
              <a:rPr lang="en-US" altLang="zh-CN" sz="1600" dirty="0"/>
              <a:t>0</a:t>
            </a:r>
          </a:p>
          <a:p>
            <a:pPr marL="0" indent="0">
              <a:buNone/>
            </a:pPr>
            <a:r>
              <a:rPr lang="en-US" altLang="zh-CN" dirty="0"/>
              <a:t>15.1.2 </a:t>
            </a:r>
            <a:r>
              <a:rPr lang="zh-CN" altLang="en-US" dirty="0"/>
              <a:t>有符号整数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如何表示有符号整数取决于硬件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也许用最高位表示符号位，则表示范围大小是</a:t>
            </a:r>
            <a:r>
              <a:rPr lang="en-US" altLang="zh-CN" sz="1600" dirty="0"/>
              <a:t>-127~127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因为有</a:t>
            </a:r>
            <a:r>
              <a:rPr lang="en-US" altLang="zh-CN" sz="1600" dirty="0"/>
              <a:t>+0</a:t>
            </a:r>
            <a:r>
              <a:rPr lang="zh-CN" altLang="en-US" sz="1600" dirty="0"/>
              <a:t>和</a:t>
            </a:r>
            <a:r>
              <a:rPr lang="en-US" altLang="zh-CN" sz="1600" dirty="0"/>
              <a:t>-0</a:t>
            </a:r>
            <a:r>
              <a:rPr lang="zh-CN" altLang="en-US" sz="1600" dirty="0"/>
              <a:t>，所以有了二进制补码来解决这问题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补码表示就有</a:t>
            </a:r>
            <a:r>
              <a:rPr lang="en-US" altLang="zh-CN" sz="1600" dirty="0"/>
              <a:t>-128~127</a:t>
            </a:r>
          </a:p>
          <a:p>
            <a:pPr marL="0" indent="0">
              <a:buNone/>
            </a:pPr>
            <a:r>
              <a:rPr lang="en-US" altLang="zh-CN" dirty="0"/>
              <a:t>15.1.2 </a:t>
            </a:r>
            <a:r>
              <a:rPr lang="zh-CN" altLang="en-US" dirty="0"/>
              <a:t>二进制浮点数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浮点数分两部分存储：整数部分和小数部分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小数部分用多个</a:t>
            </a:r>
            <a:r>
              <a:rPr lang="en-US" altLang="zh-CN" sz="1600" dirty="0"/>
              <a:t>1/2</a:t>
            </a:r>
            <a:r>
              <a:rPr lang="zh-CN" altLang="en-US" sz="1600" dirty="0"/>
              <a:t>的幂之和表示，所以只有一部分数能精确表示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留出若干位存储二进制分数，其他位存储指数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所以数字的实际值是由二进制小数乘以</a:t>
            </a:r>
            <a:r>
              <a:rPr lang="en-US" altLang="zh-CN" sz="1600" dirty="0"/>
              <a:t>2</a:t>
            </a:r>
            <a:r>
              <a:rPr lang="zh-CN" altLang="en-US" sz="1600" dirty="0"/>
              <a:t>的指定次幂组成</a:t>
            </a:r>
            <a:endParaRPr lang="en-US" altLang="zh-CN" sz="1600" dirty="0"/>
          </a:p>
          <a:p>
            <a:pPr marL="400050" lvl="1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4614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15.2 </a:t>
            </a:r>
            <a:r>
              <a:rPr lang="zh-CN" altLang="en-US" sz="2400" dirty="0"/>
              <a:t>其他进制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15.2.1 </a:t>
            </a:r>
            <a:r>
              <a:rPr lang="zh-CN" altLang="en-US" dirty="0"/>
              <a:t>八进制（</a:t>
            </a:r>
            <a:r>
              <a:rPr lang="en-US" altLang="zh-CN" dirty="0"/>
              <a:t>octal)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八进制是八进制计数系统，基于</a:t>
            </a:r>
            <a:r>
              <a:rPr lang="en-US" altLang="zh-CN" sz="1600" dirty="0"/>
              <a:t>8</a:t>
            </a:r>
            <a:r>
              <a:rPr lang="zh-CN" altLang="en-US" sz="1600" dirty="0"/>
              <a:t>的幂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每个八进制位对应</a:t>
            </a:r>
            <a:r>
              <a:rPr lang="en-US" altLang="zh-CN" sz="1600" dirty="0"/>
              <a:t>3</a:t>
            </a:r>
            <a:r>
              <a:rPr lang="zh-CN" altLang="en-US" sz="1600" dirty="0"/>
              <a:t>个二进制位，所以八进制和二进制之间的转换很容易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写法：在数字字面量前加</a:t>
            </a:r>
            <a:r>
              <a:rPr lang="en-US" altLang="zh-CN" sz="1600" dirty="0"/>
              <a:t>0</a:t>
            </a:r>
          </a:p>
          <a:p>
            <a:pPr marL="0" indent="0">
              <a:buNone/>
            </a:pPr>
            <a:r>
              <a:rPr lang="en-US" altLang="zh-CN" dirty="0"/>
              <a:t>15.2.2 </a:t>
            </a:r>
            <a:r>
              <a:rPr lang="zh-CN" altLang="en-US" dirty="0"/>
              <a:t>十六进制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每个十六进制位对应</a:t>
            </a:r>
            <a:r>
              <a:rPr lang="en-US" altLang="zh-CN" sz="1600" dirty="0"/>
              <a:t>4</a:t>
            </a:r>
            <a:r>
              <a:rPr lang="zh-CN" altLang="en-US" sz="1600" dirty="0"/>
              <a:t>个二进制位，同理也很容易转换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写法：在前面加上</a:t>
            </a:r>
            <a:r>
              <a:rPr lang="en-US" altLang="zh-CN" sz="1600" dirty="0"/>
              <a:t>0x</a:t>
            </a:r>
          </a:p>
          <a:p>
            <a:pPr marL="400050" lvl="1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7544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15.3 C</a:t>
            </a:r>
            <a:r>
              <a:rPr lang="zh-CN" altLang="en-US" sz="2400" dirty="0"/>
              <a:t>按位运算符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15.3.1 </a:t>
            </a:r>
            <a:r>
              <a:rPr lang="zh-CN" altLang="en-US" dirty="0"/>
              <a:t>按位逻辑运算符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4</a:t>
            </a:r>
            <a:r>
              <a:rPr lang="zh-CN" altLang="en-US" sz="1600" dirty="0"/>
              <a:t>个按位逻辑运算符 ：按位取反</a:t>
            </a:r>
            <a:r>
              <a:rPr lang="en-US" altLang="zh-CN" sz="1600" dirty="0"/>
              <a:t>~</a:t>
            </a:r>
            <a:r>
              <a:rPr lang="zh-CN" altLang="en-US" sz="1600" dirty="0"/>
              <a:t>、按位与</a:t>
            </a:r>
            <a:r>
              <a:rPr lang="en-US" altLang="zh-CN" sz="1600" dirty="0"/>
              <a:t>&amp;</a:t>
            </a:r>
            <a:r>
              <a:rPr lang="zh-CN" altLang="en-US" sz="1600" dirty="0"/>
              <a:t>、按位或</a:t>
            </a:r>
            <a:r>
              <a:rPr lang="en-US" altLang="zh-CN" sz="1600" dirty="0"/>
              <a:t>|</a:t>
            </a:r>
            <a:r>
              <a:rPr lang="zh-CN" altLang="en-US" sz="1600" dirty="0"/>
              <a:t>、按位异或</a:t>
            </a:r>
            <a:r>
              <a:rPr lang="en-US" altLang="zh-CN" sz="1600" dirty="0"/>
              <a:t>^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按位逻辑运算符都用于整型数据，包含</a:t>
            </a:r>
            <a:r>
              <a:rPr lang="en-US" altLang="zh-CN" sz="1600" dirty="0"/>
              <a:t>char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这些操作都是针对每一个位进行，所以不影响它左右的位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dirty="0"/>
              <a:t>15.3.2 </a:t>
            </a:r>
            <a:r>
              <a:rPr lang="zh-CN" altLang="en-US" dirty="0"/>
              <a:t>掩码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按位与运算符常用于掩码（</a:t>
            </a:r>
            <a:r>
              <a:rPr lang="en-US" altLang="zh-CN" sz="1600" dirty="0"/>
              <a:t>mask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掩码：意思是用这个数与目标数进行位与运算，结果只保留目标数中我们想看到的位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掩码中</a:t>
            </a:r>
            <a:r>
              <a:rPr lang="en-US" altLang="zh-CN" sz="1600" dirty="0"/>
              <a:t>0</a:t>
            </a:r>
            <a:r>
              <a:rPr lang="zh-CN" altLang="en-US" sz="1600" dirty="0"/>
              <a:t>相当于不透明，</a:t>
            </a:r>
            <a:r>
              <a:rPr lang="en-US" altLang="zh-CN" sz="1600" dirty="0"/>
              <a:t>1</a:t>
            </a:r>
            <a:r>
              <a:rPr lang="zh-CN" altLang="en-US" sz="1600" dirty="0"/>
              <a:t>看作透明，两个重叠，只看到我们想看到的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flags &amp;= mask;</a:t>
            </a:r>
          </a:p>
        </p:txBody>
      </p:sp>
    </p:spTree>
    <p:extLst>
      <p:ext uri="{BB962C8B-B14F-4D97-AF65-F5344CB8AC3E}">
        <p14:creationId xmlns:p14="http://schemas.microsoft.com/office/powerpoint/2010/main" val="191379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15.3.3 </a:t>
            </a:r>
            <a:r>
              <a:rPr lang="zh-CN" altLang="en-US" dirty="0"/>
              <a:t>打开位（设置位）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有时，需要打开一个值中的特定位，同时保持其他位不变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例如一台老式电脑，通过给端口发送值控制硬件，打开扬声器，其他保持不变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Flags |= mask; //mask</a:t>
            </a:r>
            <a:r>
              <a:rPr lang="zh-CN" altLang="en-US" sz="1600" dirty="0"/>
              <a:t>中内置扬声器的位为</a:t>
            </a:r>
            <a:r>
              <a:rPr lang="en-US" altLang="zh-CN" sz="1600" dirty="0"/>
              <a:t>1</a:t>
            </a:r>
            <a:r>
              <a:rPr lang="zh-CN" altLang="en-US" sz="1600" dirty="0"/>
              <a:t>其他为</a:t>
            </a:r>
            <a:r>
              <a:rPr lang="en-US" altLang="zh-CN" sz="1600" dirty="0"/>
              <a:t>0</a:t>
            </a:r>
          </a:p>
          <a:p>
            <a:pPr marL="0" indent="0">
              <a:buNone/>
            </a:pPr>
            <a:r>
              <a:rPr lang="en-US" altLang="zh-CN" dirty="0"/>
              <a:t>15.3.4 </a:t>
            </a:r>
            <a:r>
              <a:rPr lang="zh-CN" altLang="en-US" dirty="0"/>
              <a:t>关闭位（清空位）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与打开位类似，不影响其他位的情况，关闭指定位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Flags = flags &amp; ~mask;</a:t>
            </a:r>
          </a:p>
          <a:p>
            <a:pPr marL="0" indent="0">
              <a:buNone/>
            </a:pPr>
            <a:r>
              <a:rPr lang="en-US" altLang="zh-CN" dirty="0"/>
              <a:t>15.3.5 </a:t>
            </a:r>
            <a:r>
              <a:rPr lang="zh-CN" altLang="en-US" dirty="0"/>
              <a:t>切换位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切换位是打开已关闭的，关闭已打开的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Flags ^= mask;</a:t>
            </a:r>
          </a:p>
          <a:p>
            <a:pPr marL="0" indent="0">
              <a:buNone/>
            </a:pPr>
            <a:r>
              <a:rPr lang="en-US" altLang="zh-CN" dirty="0"/>
              <a:t>15.3.6 </a:t>
            </a:r>
            <a:r>
              <a:rPr lang="zh-CN" altLang="en-US" dirty="0"/>
              <a:t>检查位的值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检查</a:t>
            </a:r>
            <a:r>
              <a:rPr lang="en-US" altLang="zh-CN" sz="1600" dirty="0"/>
              <a:t>flags</a:t>
            </a:r>
            <a:r>
              <a:rPr lang="zh-CN" altLang="en-US" sz="1600" dirty="0"/>
              <a:t>的值是否与我预期的</a:t>
            </a:r>
            <a:r>
              <a:rPr lang="en-US" altLang="zh-CN" sz="1600" dirty="0"/>
              <a:t>mask</a:t>
            </a:r>
            <a:r>
              <a:rPr lang="zh-CN" altLang="en-US" sz="1600" dirty="0"/>
              <a:t>值一样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If((flags &amp; mask) == mask)</a:t>
            </a:r>
          </a:p>
          <a:p>
            <a:pPr marL="400050" lvl="1" indent="0">
              <a:buNone/>
            </a:pP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7530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15.3.7 </a:t>
            </a:r>
            <a:r>
              <a:rPr lang="zh-CN" altLang="en-US" dirty="0"/>
              <a:t>移位运算符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左移 </a:t>
            </a:r>
            <a:r>
              <a:rPr lang="en-US" altLang="zh-CN" sz="1600" dirty="0"/>
              <a:t>:&lt;&lt;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左移运算符将左侧运算数每一位向左移动右侧运算数的位数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（</a:t>
            </a:r>
            <a:r>
              <a:rPr lang="en-US" altLang="zh-CN" sz="1600" dirty="0"/>
              <a:t>101010100</a:t>
            </a:r>
            <a:r>
              <a:rPr lang="zh-CN" altLang="en-US" sz="1600" dirty="0"/>
              <a:t>）</a:t>
            </a:r>
            <a:r>
              <a:rPr lang="en-US" altLang="zh-CN" sz="1600" dirty="0"/>
              <a:t>&lt;&lt; 2;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右移类似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右移对于空的符号位，无符号位，则用</a:t>
            </a:r>
            <a:r>
              <a:rPr lang="en-US" altLang="zh-CN" sz="1600" dirty="0"/>
              <a:t>0</a:t>
            </a:r>
            <a:r>
              <a:rPr lang="zh-CN" altLang="en-US" sz="1600" dirty="0"/>
              <a:t>填充，有符号位，其结果取决于机器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400050" lvl="1" indent="0">
              <a:buNone/>
            </a:pP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3956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15.4 </a:t>
            </a:r>
            <a:r>
              <a:rPr lang="zh-CN" altLang="en-US" sz="2400" dirty="0"/>
              <a:t>位字段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zh-CN" altLang="en-US" dirty="0"/>
              <a:t>操作位的第二种方法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位字段是一个</a:t>
            </a:r>
            <a:r>
              <a:rPr lang="en-US" altLang="zh-CN" dirty="0"/>
              <a:t>signed</a:t>
            </a:r>
            <a:r>
              <a:rPr lang="zh-CN" altLang="en-US" dirty="0"/>
              <a:t>或者</a:t>
            </a:r>
            <a:r>
              <a:rPr lang="en-US" altLang="zh-CN" dirty="0"/>
              <a:t>unsigned int </a:t>
            </a:r>
            <a:r>
              <a:rPr lang="zh-CN" altLang="en-US" dirty="0"/>
              <a:t>类型变量中的一组相邻的位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C99</a:t>
            </a:r>
            <a:r>
              <a:rPr lang="zh-CN" altLang="en-US" dirty="0"/>
              <a:t>和</a:t>
            </a:r>
            <a:r>
              <a:rPr lang="en-US" altLang="zh-CN" dirty="0"/>
              <a:t>C11</a:t>
            </a:r>
            <a:r>
              <a:rPr lang="zh-CN" altLang="en-US" dirty="0"/>
              <a:t>新增</a:t>
            </a:r>
            <a:r>
              <a:rPr lang="en-US" altLang="zh-CN" dirty="0"/>
              <a:t>_Bool</a:t>
            </a:r>
            <a:r>
              <a:rPr lang="zh-CN" altLang="en-US" dirty="0"/>
              <a:t>类型位字段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位字段是通过结构声明来建立的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该结构为每个字段提供标签</a:t>
            </a:r>
            <a:r>
              <a:rPr lang="en-US" altLang="zh-CN" dirty="0"/>
              <a:t>,</a:t>
            </a:r>
            <a:r>
              <a:rPr lang="zh-CN" altLang="en-US" dirty="0"/>
              <a:t>并确定该字段的宽度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sz="1600" dirty="0"/>
              <a:t>Struct {</a:t>
            </a:r>
          </a:p>
          <a:p>
            <a:pPr marL="400050" lvl="1" indent="0">
              <a:buNone/>
            </a:pPr>
            <a:r>
              <a:rPr lang="en-US" altLang="zh-CN" sz="1600" dirty="0"/>
              <a:t>		unsigned int autfd:1;</a:t>
            </a:r>
          </a:p>
          <a:p>
            <a:pPr marL="400050" lvl="1" indent="0">
              <a:buNone/>
            </a:pPr>
            <a:r>
              <a:rPr lang="en-US" altLang="zh-CN" sz="1600" dirty="0"/>
              <a:t>		unsigned int bldfc:1;</a:t>
            </a:r>
          </a:p>
          <a:p>
            <a:pPr marL="400050" lvl="1" indent="0">
              <a:buNone/>
            </a:pPr>
            <a:r>
              <a:rPr lang="en-US" altLang="zh-CN" sz="1600" dirty="0"/>
              <a:t>		unsigned int undln:1;</a:t>
            </a:r>
          </a:p>
          <a:p>
            <a:pPr marL="400050" lvl="1" indent="0">
              <a:buNone/>
            </a:pPr>
            <a:r>
              <a:rPr lang="en-US" altLang="zh-CN" sz="1600" dirty="0"/>
              <a:t>		unsigned int itals:1;</a:t>
            </a:r>
          </a:p>
          <a:p>
            <a:pPr marL="400050" lvl="1" indent="0">
              <a:buNone/>
            </a:pPr>
            <a:r>
              <a:rPr lang="en-US" altLang="zh-CN" sz="1600" dirty="0"/>
              <a:t>} </a:t>
            </a:r>
            <a:r>
              <a:rPr lang="en-US" altLang="zh-CN" sz="1600" dirty="0" err="1"/>
              <a:t>prnt</a:t>
            </a:r>
            <a:r>
              <a:rPr lang="en-US" altLang="zh-CN" sz="1600" dirty="0"/>
              <a:t>;</a:t>
            </a:r>
          </a:p>
          <a:p>
            <a:pPr marL="400050" lvl="1" indent="0">
              <a:buNone/>
            </a:pPr>
            <a:r>
              <a:rPr lang="zh-CN" altLang="en-US" sz="1600" dirty="0"/>
              <a:t>该结构声明</a:t>
            </a:r>
            <a:r>
              <a:rPr lang="en-US" altLang="zh-CN" sz="1600" dirty="0"/>
              <a:t>,</a:t>
            </a:r>
            <a:r>
              <a:rPr lang="en-US" altLang="zh-CN" sz="1600" dirty="0" err="1"/>
              <a:t>prnt</a:t>
            </a:r>
            <a:r>
              <a:rPr lang="zh-CN" altLang="en-US" sz="1600" dirty="0"/>
              <a:t>包含</a:t>
            </a:r>
            <a:r>
              <a:rPr lang="en-US" altLang="zh-CN" sz="1600" dirty="0"/>
              <a:t>4</a:t>
            </a:r>
            <a:r>
              <a:rPr lang="zh-CN" altLang="en-US" sz="1600" dirty="0"/>
              <a:t>个</a:t>
            </a:r>
            <a:r>
              <a:rPr lang="en-US" altLang="zh-CN" sz="1600" dirty="0"/>
              <a:t>1</a:t>
            </a:r>
            <a:r>
              <a:rPr lang="zh-CN" altLang="en-US" sz="1600" dirty="0"/>
              <a:t>位的字段</a:t>
            </a:r>
            <a:r>
              <a:rPr lang="en-US" altLang="zh-CN" sz="1600" dirty="0"/>
              <a:t>,</a:t>
            </a:r>
            <a:r>
              <a:rPr lang="zh-CN" altLang="en-US" sz="1600" dirty="0"/>
              <a:t>可以用结构成员运算符单独给这些字段赋值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28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15.4.1 </a:t>
            </a:r>
            <a:r>
              <a:rPr lang="zh-CN" altLang="en-US" dirty="0"/>
              <a:t>位字段示例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通常</a:t>
            </a:r>
            <a:r>
              <a:rPr lang="en-US" altLang="zh-CN" sz="1600" dirty="0"/>
              <a:t>,</a:t>
            </a:r>
            <a:r>
              <a:rPr lang="zh-CN" altLang="en-US" sz="1600" dirty="0"/>
              <a:t>把位字段作为一种更紧凑储存数据的方式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如果用单独的变量或者全长结构成员来表示每个属性</a:t>
            </a:r>
            <a:r>
              <a:rPr lang="en-US" altLang="zh-CN" sz="1600" dirty="0"/>
              <a:t>,</a:t>
            </a:r>
            <a:r>
              <a:rPr lang="zh-CN" altLang="en-US" sz="1600" dirty="0"/>
              <a:t>可能会浪费位的信息</a:t>
            </a:r>
            <a:endParaRPr lang="en-US" altLang="zh-CN" sz="1600" dirty="0"/>
          </a:p>
          <a:p>
            <a:pPr marL="800100" lvl="2" indent="0">
              <a:buNone/>
            </a:pPr>
            <a:r>
              <a:rPr lang="en-US" altLang="zh-CN" sz="1400" dirty="0"/>
              <a:t>Struct </a:t>
            </a:r>
            <a:r>
              <a:rPr lang="en-US" altLang="zh-CN" sz="1400" dirty="0" err="1"/>
              <a:t>box_props</a:t>
            </a:r>
            <a:r>
              <a:rPr lang="en-US" altLang="zh-CN" sz="1400" dirty="0"/>
              <a:t>{</a:t>
            </a:r>
          </a:p>
          <a:p>
            <a:pPr marL="800100" lvl="2" indent="0">
              <a:buNone/>
            </a:pPr>
            <a:r>
              <a:rPr lang="en-US" altLang="zh-CN" sz="1400" dirty="0"/>
              <a:t>bool opaque :1;	//</a:t>
            </a:r>
            <a:r>
              <a:rPr lang="zh-CN" altLang="en-US" sz="1400" dirty="0"/>
              <a:t>只需</a:t>
            </a:r>
            <a:r>
              <a:rPr lang="en-US" altLang="zh-CN" sz="1400" dirty="0"/>
              <a:t>1</a:t>
            </a:r>
            <a:r>
              <a:rPr lang="zh-CN" altLang="en-US" sz="1400" dirty="0"/>
              <a:t>位即可表示方框是透明的还是不透明的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unsigned int </a:t>
            </a:r>
            <a:r>
              <a:rPr lang="en-US" altLang="zh-CN" sz="1400" dirty="0" err="1"/>
              <a:t>fill_color</a:t>
            </a:r>
            <a:r>
              <a:rPr lang="en-US" altLang="zh-CN" sz="1400" dirty="0"/>
              <a:t> : 3;	//8</a:t>
            </a:r>
            <a:r>
              <a:rPr lang="zh-CN" altLang="en-US" sz="1400" dirty="0"/>
              <a:t>种颜色可以用</a:t>
            </a:r>
            <a:r>
              <a:rPr lang="en-US" altLang="zh-CN" sz="1400" dirty="0"/>
              <a:t>3</a:t>
            </a:r>
            <a:r>
              <a:rPr lang="zh-CN" altLang="en-US" sz="1400" dirty="0"/>
              <a:t>位单元的</a:t>
            </a:r>
            <a:r>
              <a:rPr lang="en-US" altLang="zh-CN" sz="1400" dirty="0"/>
              <a:t>8</a:t>
            </a:r>
            <a:r>
              <a:rPr lang="zh-CN" altLang="en-US" sz="1400" dirty="0"/>
              <a:t>个可能的值来表示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unsigned int :4 ;	//4</a:t>
            </a:r>
            <a:r>
              <a:rPr lang="zh-CN" altLang="en-US" sz="1400" dirty="0"/>
              <a:t>位来填补</a:t>
            </a:r>
            <a:r>
              <a:rPr lang="en-US" altLang="zh-CN" sz="1400" dirty="0"/>
              <a:t>1</a:t>
            </a:r>
            <a:r>
              <a:rPr lang="zh-CN" altLang="en-US" sz="1400" dirty="0"/>
              <a:t>个</a:t>
            </a:r>
            <a:r>
              <a:rPr lang="en-US" altLang="zh-CN" sz="1400" dirty="0"/>
              <a:t>unsigned int</a:t>
            </a:r>
            <a:r>
              <a:rPr lang="zh-CN" altLang="en-US" sz="1400" dirty="0"/>
              <a:t>的空洞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Bool show_border:1 ;	//1</a:t>
            </a:r>
            <a:r>
              <a:rPr lang="zh-CN" altLang="en-US" sz="1400" dirty="0"/>
              <a:t>位来表示边框是否显示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Unsigned int </a:t>
            </a:r>
            <a:r>
              <a:rPr lang="en-US" altLang="zh-CN" sz="1400" dirty="0" err="1"/>
              <a:t>border_color</a:t>
            </a:r>
            <a:r>
              <a:rPr lang="en-US" altLang="zh-CN" sz="1400" dirty="0"/>
              <a:t> : 3;	//3</a:t>
            </a:r>
            <a:r>
              <a:rPr lang="zh-CN" altLang="en-US" sz="1400" dirty="0"/>
              <a:t>位来表示边框的颜色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Unsigned int </a:t>
            </a:r>
            <a:r>
              <a:rPr lang="en-US" altLang="zh-CN" sz="1400" dirty="0" err="1"/>
              <a:t>border_style</a:t>
            </a:r>
            <a:r>
              <a:rPr lang="en-US" altLang="zh-CN" sz="1400" dirty="0"/>
              <a:t> : 2;	//2</a:t>
            </a:r>
            <a:r>
              <a:rPr lang="zh-CN" altLang="en-US" sz="1400" dirty="0"/>
              <a:t>位变式边框样式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Unsigned int :2;	//2</a:t>
            </a:r>
            <a:r>
              <a:rPr lang="zh-CN" altLang="en-US" sz="1400" dirty="0"/>
              <a:t>位来填补</a:t>
            </a:r>
            <a:r>
              <a:rPr lang="en-US" altLang="zh-CN" sz="1400" dirty="0"/>
              <a:t>1</a:t>
            </a:r>
            <a:r>
              <a:rPr lang="zh-CN" altLang="en-US" sz="1400" dirty="0"/>
              <a:t>个</a:t>
            </a:r>
            <a:r>
              <a:rPr lang="en-US" altLang="zh-CN" sz="1400" dirty="0"/>
              <a:t>unsigned int</a:t>
            </a:r>
            <a:r>
              <a:rPr lang="zh-CN" altLang="en-US" sz="1400" dirty="0"/>
              <a:t>的空洞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}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400050" lvl="1" indent="0">
              <a:buNone/>
            </a:pP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6571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15.4.2 </a:t>
            </a:r>
            <a:r>
              <a:rPr lang="zh-CN" altLang="en-US" dirty="0"/>
              <a:t>位字段和按位运算符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通常</a:t>
            </a:r>
            <a:r>
              <a:rPr lang="en-US" altLang="zh-CN" sz="1600" dirty="0"/>
              <a:t>,</a:t>
            </a:r>
            <a:r>
              <a:rPr lang="zh-CN" altLang="en-US" sz="1600" dirty="0"/>
              <a:t>把位字段作为一种更紧凑储存数据的方式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如果用单独的变量或者全长结构成员来表示每个属性</a:t>
            </a:r>
            <a:r>
              <a:rPr lang="en-US" altLang="zh-CN" sz="1600" dirty="0"/>
              <a:t>,</a:t>
            </a:r>
            <a:r>
              <a:rPr lang="zh-CN" altLang="en-US" sz="1600" dirty="0"/>
              <a:t>可能会浪费位的信息</a:t>
            </a:r>
            <a:endParaRPr lang="en-US" altLang="zh-CN" sz="1600" dirty="0"/>
          </a:p>
          <a:p>
            <a:pPr marL="800100" lvl="2" indent="0">
              <a:buNone/>
            </a:pPr>
            <a:r>
              <a:rPr lang="en-US" altLang="zh-CN" sz="1400" dirty="0"/>
              <a:t>Struct </a:t>
            </a:r>
            <a:r>
              <a:rPr lang="en-US" altLang="zh-CN" sz="1400" dirty="0" err="1"/>
              <a:t>box_props</a:t>
            </a:r>
            <a:r>
              <a:rPr lang="en-US" altLang="zh-CN" sz="1400" dirty="0"/>
              <a:t>{</a:t>
            </a:r>
          </a:p>
          <a:p>
            <a:pPr marL="800100" lvl="2" indent="0">
              <a:buNone/>
            </a:pPr>
            <a:r>
              <a:rPr lang="en-US" altLang="zh-CN" sz="1400" dirty="0"/>
              <a:t>bool opaque :1;	//</a:t>
            </a:r>
            <a:r>
              <a:rPr lang="zh-CN" altLang="en-US" sz="1400" dirty="0"/>
              <a:t>只需</a:t>
            </a:r>
            <a:r>
              <a:rPr lang="en-US" altLang="zh-CN" sz="1400" dirty="0"/>
              <a:t>1</a:t>
            </a:r>
            <a:r>
              <a:rPr lang="zh-CN" altLang="en-US" sz="1400" dirty="0"/>
              <a:t>位即可表示方框是透明的还是不透明的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unsigned int </a:t>
            </a:r>
            <a:r>
              <a:rPr lang="en-US" altLang="zh-CN" sz="1400" dirty="0" err="1"/>
              <a:t>fill_color</a:t>
            </a:r>
            <a:r>
              <a:rPr lang="en-US" altLang="zh-CN" sz="1400" dirty="0"/>
              <a:t> : 3;	//8</a:t>
            </a:r>
            <a:r>
              <a:rPr lang="zh-CN" altLang="en-US" sz="1400" dirty="0"/>
              <a:t>种颜色可以用</a:t>
            </a:r>
            <a:r>
              <a:rPr lang="en-US" altLang="zh-CN" sz="1400" dirty="0"/>
              <a:t>3</a:t>
            </a:r>
            <a:r>
              <a:rPr lang="zh-CN" altLang="en-US" sz="1400" dirty="0"/>
              <a:t>位单元的</a:t>
            </a:r>
            <a:r>
              <a:rPr lang="en-US" altLang="zh-CN" sz="1400" dirty="0"/>
              <a:t>8</a:t>
            </a:r>
            <a:r>
              <a:rPr lang="zh-CN" altLang="en-US" sz="1400" dirty="0"/>
              <a:t>个可能的值来表示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unsigned int :4 ;	//4</a:t>
            </a:r>
            <a:r>
              <a:rPr lang="zh-CN" altLang="en-US" sz="1400" dirty="0"/>
              <a:t>位来填补</a:t>
            </a:r>
            <a:r>
              <a:rPr lang="en-US" altLang="zh-CN" sz="1400" dirty="0"/>
              <a:t>1</a:t>
            </a:r>
            <a:r>
              <a:rPr lang="zh-CN" altLang="en-US" sz="1400" dirty="0"/>
              <a:t>个</a:t>
            </a:r>
            <a:r>
              <a:rPr lang="en-US" altLang="zh-CN" sz="1400" dirty="0"/>
              <a:t>unsigned int</a:t>
            </a:r>
            <a:r>
              <a:rPr lang="zh-CN" altLang="en-US" sz="1400" dirty="0"/>
              <a:t>的空洞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Bool show_border:1 ;	//1</a:t>
            </a:r>
            <a:r>
              <a:rPr lang="zh-CN" altLang="en-US" sz="1400" dirty="0"/>
              <a:t>位来表示边框是否显示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Unsigned int </a:t>
            </a:r>
            <a:r>
              <a:rPr lang="en-US" altLang="zh-CN" sz="1400" dirty="0" err="1"/>
              <a:t>border_color</a:t>
            </a:r>
            <a:r>
              <a:rPr lang="en-US" altLang="zh-CN" sz="1400" dirty="0"/>
              <a:t> : 3;	//3</a:t>
            </a:r>
            <a:r>
              <a:rPr lang="zh-CN" altLang="en-US" sz="1400" dirty="0"/>
              <a:t>位来表示边框的颜色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Unsigned int </a:t>
            </a:r>
            <a:r>
              <a:rPr lang="en-US" altLang="zh-CN" sz="1400" dirty="0" err="1"/>
              <a:t>border_style</a:t>
            </a:r>
            <a:r>
              <a:rPr lang="en-US" altLang="zh-CN" sz="1400" dirty="0"/>
              <a:t> : 2;	//2</a:t>
            </a:r>
            <a:r>
              <a:rPr lang="zh-CN" altLang="en-US" sz="1400" dirty="0"/>
              <a:t>位变式边框样式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Unsigned int :2;	//2</a:t>
            </a:r>
            <a:r>
              <a:rPr lang="zh-CN" altLang="en-US" sz="1400" dirty="0"/>
              <a:t>位来填补</a:t>
            </a:r>
            <a:r>
              <a:rPr lang="en-US" altLang="zh-CN" sz="1400" dirty="0"/>
              <a:t>1</a:t>
            </a:r>
            <a:r>
              <a:rPr lang="zh-CN" altLang="en-US" sz="1400" dirty="0"/>
              <a:t>个</a:t>
            </a:r>
            <a:r>
              <a:rPr lang="en-US" altLang="zh-CN" sz="1400" dirty="0"/>
              <a:t>unsigned int</a:t>
            </a:r>
            <a:r>
              <a:rPr lang="zh-CN" altLang="en-US" sz="1400" dirty="0"/>
              <a:t>的空洞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}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400050" lvl="1" indent="0">
              <a:buNone/>
            </a:pP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423371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6301</TotalTime>
  <Words>1177</Words>
  <Application>Microsoft Office PowerPoint</Application>
  <PresentationFormat>宽屏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Wingdings</vt:lpstr>
      <vt:lpstr>Wingdings 3</vt:lpstr>
      <vt:lpstr>离子</vt:lpstr>
      <vt:lpstr>第15章 位操作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chengyin tang</dc:creator>
  <cp:lastModifiedBy>dd ss</cp:lastModifiedBy>
  <cp:revision>91</cp:revision>
  <dcterms:created xsi:type="dcterms:W3CDTF">2022-03-08T07:21:05Z</dcterms:created>
  <dcterms:modified xsi:type="dcterms:W3CDTF">2022-04-06T14:20:08Z</dcterms:modified>
</cp:coreProperties>
</file>