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07" autoAdjust="0"/>
  </p:normalViewPr>
  <p:slideViewPr>
    <p:cSldViewPr snapToGrid="0">
      <p:cViewPr varScale="1">
        <p:scale>
          <a:sx n="114" d="100"/>
          <a:sy n="114" d="100"/>
        </p:scale>
        <p:origin x="414" y="10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561A38-70B3-452D-8FB4-19C5E06282F9}" type="datetimeFigureOut">
              <a:rPr lang="zh-CN" altLang="en-US" smtClean="0"/>
              <a:t>2022/4/12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F04A94-3B77-40CB-B293-CCAD2ED7B970}" type="slidenum">
              <a:rPr lang="zh-CN" altLang="en-US" smtClean="0"/>
              <a:t>‹#›</a:t>
            </a:fld>
            <a:endParaRPr lang="zh-CN" altLang="en-US"/>
          </a:p>
        </p:txBody>
      </p:sp>
    </p:spTree>
    <p:extLst>
      <p:ext uri="{BB962C8B-B14F-4D97-AF65-F5344CB8AC3E}">
        <p14:creationId xmlns:p14="http://schemas.microsoft.com/office/powerpoint/2010/main" val="2832037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19434"/>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103312" y="972152"/>
            <a:ext cx="8946541" cy="5276248"/>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7" name="Date Placeholder 3"/>
          <p:cNvSpPr>
            <a:spLocks noGrp="1"/>
          </p:cNvSpPr>
          <p:nvPr>
            <p:ph type="dt" sz="half" idx="10"/>
          </p:nvPr>
        </p:nvSpPr>
        <p:spPr/>
        <p:txBody>
          <a:bodyPr/>
          <a:lstStyle/>
          <a:p>
            <a:fld id="{219263D0-5F7A-4856-87AB-CBD44750035F}" type="datetimeFigureOut">
              <a:rPr lang="zh-CN" altLang="en-US" smtClean="0"/>
              <a:t>2022/4/12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2661367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19263D0-5F7A-4856-87AB-CBD44750035F}" type="datetimeFigureOut">
              <a:rPr lang="zh-CN" altLang="en-US" smtClean="0"/>
              <a:t>2022/4/12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900740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2022/4/12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001419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2022/4/12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96558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2022/4/12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141029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9263D0-5F7A-4856-87AB-CBD44750035F}" type="datetimeFigureOut">
              <a:rPr lang="zh-CN" altLang="en-US" smtClean="0"/>
              <a:t>2022/4/12</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000712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9263D0-5F7A-4856-87AB-CBD44750035F}" type="datetimeFigureOut">
              <a:rPr lang="zh-CN" altLang="en-US" smtClean="0"/>
              <a:t>2022/4/12</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526247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19263D0-5F7A-4856-87AB-CBD44750035F}" type="datetimeFigureOut">
              <a:rPr lang="zh-CN" altLang="en-US" smtClean="0"/>
              <a:t>2022/4/12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2049389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19263D0-5F7A-4856-87AB-CBD44750035F}" type="datetimeFigureOut">
              <a:rPr lang="zh-CN" altLang="en-US" smtClean="0"/>
              <a:t>2022/4/12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124977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19263D0-5F7A-4856-87AB-CBD44750035F}" type="datetimeFigureOut">
              <a:rPr lang="zh-CN" altLang="en-US" smtClean="0"/>
              <a:t>2022/4/12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813356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2022/4/12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051106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19263D0-5F7A-4856-87AB-CBD44750035F}" type="datetimeFigureOut">
              <a:rPr lang="zh-CN" altLang="en-US" smtClean="0"/>
              <a:t>2022/4/12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888530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19263D0-5F7A-4856-87AB-CBD44750035F}" type="datetimeFigureOut">
              <a:rPr lang="zh-CN" altLang="en-US" smtClean="0"/>
              <a:t>2022/4/12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102003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219263D0-5F7A-4856-87AB-CBD44750035F}" type="datetimeFigureOut">
              <a:rPr lang="zh-CN" altLang="en-US" smtClean="0"/>
              <a:t>2022/4/12</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1042371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19263D0-5F7A-4856-87AB-CBD44750035F}" type="datetimeFigureOut">
              <a:rPr lang="zh-CN" altLang="en-US" smtClean="0"/>
              <a:t>2022/4/12</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912056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219263D0-5F7A-4856-87AB-CBD44750035F}" type="datetimeFigureOut">
              <a:rPr lang="zh-CN" altLang="en-US" smtClean="0"/>
              <a:t>2022/4/12</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34908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19263D0-5F7A-4856-87AB-CBD44750035F}" type="datetimeFigureOut">
              <a:rPr lang="zh-CN" altLang="en-US" smtClean="0"/>
              <a:t>2022/4/12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1750300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767687"/>
          </a:xfrm>
          <a:prstGeom prst="rect">
            <a:avLst/>
          </a:prstGeom>
        </p:spPr>
        <p:txBody>
          <a:bodyPr vert="horz" lIns="91440" tIns="45720" rIns="91440" bIns="45720" rtlCol="0" anchor="t">
            <a:no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1103312" y="1220406"/>
            <a:ext cx="8946541" cy="502799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19263D0-5F7A-4856-87AB-CBD44750035F}" type="datetimeFigureOut">
              <a:rPr lang="zh-CN" altLang="en-US" smtClean="0"/>
              <a:t>2022/4/12</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898620941"/>
      </p:ext>
    </p:extLst>
  </p:cSld>
  <p:clrMap bg1="dk1" tx1="lt1" bg2="dk2" tx2="lt2" accent1="accent1" accent2="accent2" accent3="accent3" accent4="accent4" accent5="accent5" accent6="accent6" hlink="hlink" folHlink="folHlink"/>
  <p:sldLayoutIdLst>
    <p:sldLayoutId id="2147483824" r:id="rId1"/>
    <p:sldLayoutId id="2147483823"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D6A451-0D01-4B96-A71E-C3F43A8FF008}"/>
              </a:ext>
            </a:extLst>
          </p:cNvPr>
          <p:cNvSpPr>
            <a:spLocks noGrp="1"/>
          </p:cNvSpPr>
          <p:nvPr>
            <p:ph type="title"/>
          </p:nvPr>
        </p:nvSpPr>
        <p:spPr/>
        <p:txBody>
          <a:bodyPr/>
          <a:lstStyle/>
          <a:p>
            <a:r>
              <a:rPr lang="zh-CN" altLang="en-US" sz="3200" dirty="0"/>
              <a:t>第</a:t>
            </a:r>
            <a:r>
              <a:rPr lang="en-US" altLang="zh-CN" sz="3200" dirty="0"/>
              <a:t>17</a:t>
            </a:r>
            <a:r>
              <a:rPr lang="zh-CN" altLang="en-US" sz="3200" dirty="0"/>
              <a:t>章 高级数据表示</a:t>
            </a:r>
            <a:br>
              <a:rPr lang="en-US" altLang="zh-CN" sz="3200" dirty="0"/>
            </a:br>
            <a:endParaRPr lang="zh-CN" altLang="en-US" sz="3200" dirty="0"/>
          </a:p>
        </p:txBody>
      </p:sp>
      <p:sp>
        <p:nvSpPr>
          <p:cNvPr id="3" name="内容占位符 2">
            <a:extLst>
              <a:ext uri="{FF2B5EF4-FFF2-40B4-BE49-F238E27FC236}">
                <a16:creationId xmlns:a16="http://schemas.microsoft.com/office/drawing/2014/main" id="{E4E2B587-CAD5-488E-ACEF-3D0F1DB5FEF3}"/>
              </a:ext>
            </a:extLst>
          </p:cNvPr>
          <p:cNvSpPr>
            <a:spLocks noGrp="1"/>
          </p:cNvSpPr>
          <p:nvPr>
            <p:ph idx="1"/>
          </p:nvPr>
        </p:nvSpPr>
        <p:spPr/>
        <p:txBody>
          <a:bodyPr>
            <a:normAutofit fontScale="92500" lnSpcReduction="20000"/>
          </a:bodyPr>
          <a:lstStyle/>
          <a:p>
            <a:pPr marL="0" indent="0">
              <a:buNone/>
            </a:pPr>
            <a:r>
              <a:rPr lang="zh-CN" altLang="en-US" dirty="0"/>
              <a:t>进一步学习</a:t>
            </a:r>
            <a:r>
              <a:rPr lang="en-US" altLang="zh-CN" dirty="0"/>
              <a:t>malloc()</a:t>
            </a:r>
          </a:p>
          <a:p>
            <a:pPr marL="0" indent="0">
              <a:buNone/>
            </a:pPr>
            <a:r>
              <a:rPr lang="zh-CN" altLang="en-US" dirty="0"/>
              <a:t>使用</a:t>
            </a:r>
            <a:r>
              <a:rPr lang="en-US" altLang="zh-CN" dirty="0"/>
              <a:t>C</a:t>
            </a:r>
            <a:r>
              <a:rPr lang="zh-CN" altLang="en-US" dirty="0"/>
              <a:t>表示不同类型的数据</a:t>
            </a:r>
            <a:endParaRPr lang="en-US" altLang="zh-CN" dirty="0"/>
          </a:p>
          <a:p>
            <a:pPr marL="0" indent="0">
              <a:buNone/>
            </a:pPr>
            <a:r>
              <a:rPr lang="zh-CN" altLang="en-US" dirty="0"/>
              <a:t>新的算法，从概念上增强开发程序的能力</a:t>
            </a:r>
            <a:endParaRPr lang="en-US" altLang="zh-CN" dirty="0"/>
          </a:p>
          <a:p>
            <a:pPr marL="0" indent="0">
              <a:buNone/>
            </a:pPr>
            <a:r>
              <a:rPr lang="zh-CN" altLang="en-US" dirty="0"/>
              <a:t>抽象数据类型（</a:t>
            </a:r>
            <a:r>
              <a:rPr lang="en-US" altLang="zh-CN" dirty="0"/>
              <a:t>ADT</a:t>
            </a:r>
            <a:r>
              <a:rPr lang="zh-CN" altLang="en-US" dirty="0"/>
              <a:t>）</a:t>
            </a:r>
            <a:endParaRPr lang="en-US" altLang="zh-CN" dirty="0"/>
          </a:p>
          <a:p>
            <a:pPr marL="0" indent="0">
              <a:buNone/>
            </a:pPr>
            <a:r>
              <a:rPr lang="zh-CN" altLang="en-US" dirty="0"/>
              <a:t>学习计算机语言和学习音乐一样</a:t>
            </a:r>
            <a:r>
              <a:rPr lang="en-US" altLang="zh-CN" dirty="0"/>
              <a:t>,</a:t>
            </a:r>
            <a:r>
              <a:rPr lang="zh-CN" altLang="en-US" dirty="0"/>
              <a:t>先要学习如何去弹</a:t>
            </a:r>
            <a:r>
              <a:rPr lang="en-US" altLang="zh-CN" dirty="0"/>
              <a:t>,</a:t>
            </a:r>
            <a:r>
              <a:rPr lang="zh-CN" altLang="en-US" dirty="0"/>
              <a:t>做到熟练自由的弹</a:t>
            </a:r>
            <a:r>
              <a:rPr lang="en-US" altLang="zh-CN" dirty="0"/>
              <a:t>,</a:t>
            </a:r>
            <a:r>
              <a:rPr lang="zh-CN" altLang="en-US" dirty="0"/>
              <a:t>再到自己 能编曲子</a:t>
            </a:r>
            <a:r>
              <a:rPr lang="en-US" altLang="zh-CN" dirty="0"/>
              <a:t>;</a:t>
            </a:r>
          </a:p>
          <a:p>
            <a:pPr marL="0" indent="0">
              <a:buNone/>
            </a:pPr>
            <a:r>
              <a:rPr lang="zh-CN" altLang="en-US" dirty="0"/>
              <a:t>学习</a:t>
            </a:r>
            <a:r>
              <a:rPr lang="en-US" altLang="zh-CN" dirty="0"/>
              <a:t>C</a:t>
            </a:r>
            <a:r>
              <a:rPr lang="zh-CN" altLang="en-US" dirty="0"/>
              <a:t>语言首先也得学习和练习各种编程技巧</a:t>
            </a:r>
            <a:r>
              <a:rPr lang="en-US" altLang="zh-CN" dirty="0"/>
              <a:t>,</a:t>
            </a:r>
            <a:r>
              <a:rPr lang="zh-CN" altLang="en-US" dirty="0"/>
              <a:t>如创建变量、结构、函数等，如果要提升一个档次，工具是次要的，真正的挑战是设计和创建一个项目，学会把项目看作一个整体</a:t>
            </a:r>
            <a:endParaRPr lang="en-US" altLang="zh-CN" dirty="0"/>
          </a:p>
          <a:p>
            <a:pPr lvl="1">
              <a:buFont typeface="Wingdings" panose="05000000000000000000" pitchFamily="2" charset="2"/>
              <a:buChar char="Ø"/>
            </a:pPr>
            <a:r>
              <a:rPr lang="zh-CN" altLang="en-US" dirty="0"/>
              <a:t>程序设计的关键部分：程序表示数据的方式</a:t>
            </a:r>
            <a:endParaRPr lang="en-US" altLang="zh-CN" dirty="0"/>
          </a:p>
          <a:p>
            <a:pPr lvl="1">
              <a:buFont typeface="Wingdings" panose="05000000000000000000" pitchFamily="2" charset="2"/>
              <a:buChar char="Ø"/>
            </a:pPr>
            <a:r>
              <a:rPr lang="en-US" altLang="zh-CN" dirty="0"/>
              <a:t>C</a:t>
            </a:r>
            <a:r>
              <a:rPr lang="zh-CN" altLang="en-US" dirty="0"/>
              <a:t>的基本内置类型：简单变量、数组、指针、结构和联合</a:t>
            </a:r>
            <a:endParaRPr lang="en-US" altLang="zh-CN" dirty="0"/>
          </a:p>
          <a:p>
            <a:pPr lvl="1">
              <a:buFont typeface="Wingdings" panose="05000000000000000000" pitchFamily="2" charset="2"/>
              <a:buChar char="Ø"/>
            </a:pPr>
            <a:r>
              <a:rPr lang="zh-CN" altLang="en-US" dirty="0"/>
              <a:t>设计数据类型包括设计如何存储该数据类型和一套管理该数据的函数</a:t>
            </a:r>
            <a:endParaRPr lang="en-US" altLang="zh-CN" dirty="0"/>
          </a:p>
          <a:p>
            <a:pPr lvl="1">
              <a:buFont typeface="Wingdings" panose="05000000000000000000" pitchFamily="2" charset="2"/>
              <a:buChar char="Ø"/>
            </a:pPr>
            <a:r>
              <a:rPr lang="zh-CN" altLang="en-US" dirty="0"/>
              <a:t>一系列算法，即操控数据的方法</a:t>
            </a:r>
            <a:endParaRPr lang="en-US" altLang="zh-CN" dirty="0"/>
          </a:p>
          <a:p>
            <a:pPr lvl="1">
              <a:buFont typeface="Wingdings" panose="05000000000000000000" pitchFamily="2" charset="2"/>
              <a:buChar char="Ø"/>
            </a:pPr>
            <a:r>
              <a:rPr lang="zh-CN" altLang="en-US" dirty="0"/>
              <a:t>把算法和数据表示相匹配的过程，队列、列表和二叉树</a:t>
            </a:r>
            <a:endParaRPr lang="en-US" altLang="zh-CN" dirty="0"/>
          </a:p>
          <a:p>
            <a:pPr lvl="1">
              <a:buFont typeface="Wingdings" panose="05000000000000000000" pitchFamily="2" charset="2"/>
              <a:buChar char="Ø"/>
            </a:pPr>
            <a:r>
              <a:rPr lang="zh-CN" altLang="en-US" dirty="0"/>
              <a:t>抽象数据类型，抽象数据类型以面向问题而不是面向语言的方式，把解决问题的方法和数据表示结合起来，理解</a:t>
            </a:r>
            <a:r>
              <a:rPr lang="en-US" altLang="zh-CN" dirty="0"/>
              <a:t>ADT</a:t>
            </a:r>
            <a:r>
              <a:rPr lang="zh-CN" altLang="en-US" dirty="0"/>
              <a:t>可以为学习</a:t>
            </a:r>
            <a:r>
              <a:rPr lang="en-US" altLang="zh-CN" dirty="0"/>
              <a:t>OPP</a:t>
            </a:r>
            <a:r>
              <a:rPr lang="zh-CN" altLang="en-US" dirty="0"/>
              <a:t>以及</a:t>
            </a:r>
            <a:r>
              <a:rPr lang="en-US" altLang="zh-CN" dirty="0"/>
              <a:t>C++</a:t>
            </a:r>
            <a:r>
              <a:rPr lang="zh-CN" altLang="en-US" dirty="0"/>
              <a:t>做准备</a:t>
            </a:r>
            <a:endParaRPr lang="en-US" altLang="zh-CN" dirty="0"/>
          </a:p>
        </p:txBody>
      </p:sp>
    </p:spTree>
    <p:extLst>
      <p:ext uri="{BB962C8B-B14F-4D97-AF65-F5344CB8AC3E}">
        <p14:creationId xmlns:p14="http://schemas.microsoft.com/office/powerpoint/2010/main" val="3099693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4E2B587-CAD5-488E-ACEF-3D0F1DB5FEF3}"/>
              </a:ext>
            </a:extLst>
          </p:cNvPr>
          <p:cNvSpPr>
            <a:spLocks noGrp="1"/>
          </p:cNvSpPr>
          <p:nvPr>
            <p:ph idx="1"/>
          </p:nvPr>
        </p:nvSpPr>
        <p:spPr/>
        <p:txBody>
          <a:bodyPr>
            <a:normAutofit/>
          </a:bodyPr>
          <a:lstStyle/>
          <a:p>
            <a:pPr marL="0" indent="0">
              <a:buNone/>
            </a:pPr>
            <a:r>
              <a:rPr lang="en-US" altLang="zh-CN" sz="2400" dirty="0"/>
              <a:t>17.1 </a:t>
            </a:r>
            <a:r>
              <a:rPr lang="zh-CN" altLang="en-US" sz="2400" dirty="0"/>
              <a:t>研究</a:t>
            </a:r>
            <a:r>
              <a:rPr lang="zh-CN" altLang="en-US" sz="2400"/>
              <a:t>数据表示</a:t>
            </a:r>
            <a:endParaRPr lang="en-US" altLang="zh-CN" sz="2400" dirty="0"/>
          </a:p>
          <a:p>
            <a:pPr marL="685800" lvl="1">
              <a:buFont typeface="Wingdings" panose="05000000000000000000" pitchFamily="2" charset="2"/>
              <a:buChar char="Ø"/>
            </a:pPr>
            <a:r>
              <a:rPr lang="zh-CN" altLang="en-US" sz="1600" dirty="0"/>
              <a:t>在预处理之前，编译器必须对程序进行一些翻译处理</a:t>
            </a:r>
            <a:endParaRPr lang="en-US" altLang="zh-CN" sz="1600" dirty="0"/>
          </a:p>
          <a:p>
            <a:pPr marL="685800" lvl="1">
              <a:buFont typeface="Wingdings" panose="05000000000000000000" pitchFamily="2" charset="2"/>
              <a:buChar char="Ø"/>
            </a:pPr>
            <a:r>
              <a:rPr lang="zh-CN" altLang="en-US" sz="1600" dirty="0"/>
              <a:t>首先，编译器把源代码中出现的字符映射到字符集</a:t>
            </a:r>
            <a:endParaRPr lang="en-US" altLang="zh-CN" sz="1600" dirty="0"/>
          </a:p>
          <a:p>
            <a:pPr marL="685800" lvl="1">
              <a:buFont typeface="Wingdings" panose="05000000000000000000" pitchFamily="2" charset="2"/>
              <a:buChar char="Ø"/>
            </a:pPr>
            <a:r>
              <a:rPr lang="zh-CN" altLang="en-US" sz="1600" dirty="0"/>
              <a:t>第二，编译器定位每个反斜杠后面跟着换行符的实例，并删除它们，即把多行组合成一行</a:t>
            </a:r>
            <a:endParaRPr lang="en-US" altLang="zh-CN" sz="1600" dirty="0"/>
          </a:p>
          <a:p>
            <a:pPr marL="685800" lvl="1">
              <a:buFont typeface="Wingdings" panose="05000000000000000000" pitchFamily="2" charset="2"/>
              <a:buChar char="Ø"/>
            </a:pPr>
            <a:r>
              <a:rPr lang="zh-CN" altLang="en-US" sz="1600" dirty="0"/>
              <a:t>第三，编译器把文本划分预处理记号序列、空白序列和注释序列（记号是由空格、制表符、或换行符分隔的项），在这一步，编译器将用一个空格替换每一条注释，用一个空格替换所有的空白字符序列（不包括换行符）</a:t>
            </a:r>
            <a:endParaRPr lang="en-US" altLang="zh-CN" sz="1600" dirty="0"/>
          </a:p>
          <a:p>
            <a:pPr marL="685800" lvl="1">
              <a:buFont typeface="Wingdings" panose="05000000000000000000" pitchFamily="2" charset="2"/>
              <a:buChar char="Ø"/>
            </a:pPr>
            <a:r>
              <a:rPr lang="zh-CN" altLang="en-US" sz="1600" dirty="0"/>
              <a:t>然后进行预处理阶段，预处理器查找一行中以</a:t>
            </a:r>
            <a:r>
              <a:rPr lang="en-US" altLang="zh-CN" sz="1600" dirty="0"/>
              <a:t>#</a:t>
            </a:r>
            <a:r>
              <a:rPr lang="zh-CN" altLang="en-US" sz="1600" dirty="0"/>
              <a:t>号开始的预处理指令</a:t>
            </a:r>
            <a:endParaRPr lang="en-US" altLang="zh-CN" sz="1600" dirty="0"/>
          </a:p>
        </p:txBody>
      </p:sp>
    </p:spTree>
    <p:extLst>
      <p:ext uri="{BB962C8B-B14F-4D97-AF65-F5344CB8AC3E}">
        <p14:creationId xmlns:p14="http://schemas.microsoft.com/office/powerpoint/2010/main" val="6461419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7140</TotalTime>
  <Words>337</Words>
  <Application>Microsoft Office PowerPoint</Application>
  <PresentationFormat>宽屏</PresentationFormat>
  <Paragraphs>19</Paragraphs>
  <Slides>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vt:i4>
      </vt:variant>
    </vt:vector>
  </HeadingPairs>
  <TitlesOfParts>
    <vt:vector size="8" baseType="lpstr">
      <vt:lpstr>等线</vt:lpstr>
      <vt:lpstr>Arial</vt:lpstr>
      <vt:lpstr>Calibri</vt:lpstr>
      <vt:lpstr>Wingdings</vt:lpstr>
      <vt:lpstr>Wingdings 3</vt:lpstr>
      <vt:lpstr>离子</vt:lpstr>
      <vt:lpstr>第17章 高级数据表示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chengyin tang</dc:creator>
  <cp:lastModifiedBy>chengyin tang</cp:lastModifiedBy>
  <cp:revision>101</cp:revision>
  <dcterms:created xsi:type="dcterms:W3CDTF">2022-03-08T07:21:05Z</dcterms:created>
  <dcterms:modified xsi:type="dcterms:W3CDTF">2022-04-12T05:46:55Z</dcterms:modified>
</cp:coreProperties>
</file>