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89CBBBE-C011-4F45-BF5C-39DEEA854873}">
          <p14:sldIdLst>
            <p14:sldId id="257"/>
            <p14:sldId id="258"/>
            <p14:sldId id="259"/>
            <p14:sldId id="260"/>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07" autoAdjust="0"/>
  </p:normalViewPr>
  <p:slideViewPr>
    <p:cSldViewPr snapToGrid="0">
      <p:cViewPr varScale="1">
        <p:scale>
          <a:sx n="108" d="100"/>
          <a:sy n="108" d="100"/>
        </p:scale>
        <p:origin x="678"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61A38-70B3-452D-8FB4-19C5E06282F9}" type="datetimeFigureOut">
              <a:rPr lang="zh-CN" altLang="en-US" smtClean="0"/>
              <a:t>2022/3/12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04A94-3B77-40CB-B293-CCAD2ED7B970}" type="slidenum">
              <a:rPr lang="zh-CN" altLang="en-US" smtClean="0"/>
              <a:t>‹#›</a:t>
            </a:fld>
            <a:endParaRPr lang="zh-CN" altLang="en-US"/>
          </a:p>
        </p:txBody>
      </p:sp>
    </p:spTree>
    <p:extLst>
      <p:ext uri="{BB962C8B-B14F-4D97-AF65-F5344CB8AC3E}">
        <p14:creationId xmlns:p14="http://schemas.microsoft.com/office/powerpoint/2010/main" val="283203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FF04A94-3B77-40CB-B293-CCAD2ED7B970}" type="slidenum">
              <a:rPr lang="zh-CN" altLang="en-US" smtClean="0"/>
              <a:t>2</a:t>
            </a:fld>
            <a:endParaRPr lang="zh-CN" altLang="en-US"/>
          </a:p>
        </p:txBody>
      </p:sp>
    </p:spTree>
    <p:extLst>
      <p:ext uri="{BB962C8B-B14F-4D97-AF65-F5344CB8AC3E}">
        <p14:creationId xmlns:p14="http://schemas.microsoft.com/office/powerpoint/2010/main" val="3443168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FF04A94-3B77-40CB-B293-CCAD2ED7B970}" type="slidenum">
              <a:rPr lang="zh-CN" altLang="en-US" smtClean="0"/>
              <a:t>3</a:t>
            </a:fld>
            <a:endParaRPr lang="zh-CN" altLang="en-US"/>
          </a:p>
        </p:txBody>
      </p:sp>
    </p:spTree>
    <p:extLst>
      <p:ext uri="{BB962C8B-B14F-4D97-AF65-F5344CB8AC3E}">
        <p14:creationId xmlns:p14="http://schemas.microsoft.com/office/powerpoint/2010/main" val="1224153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19434"/>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03312" y="972152"/>
            <a:ext cx="8946541" cy="527624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3"/>
          <p:cNvSpPr>
            <a:spLocks noGrp="1"/>
          </p:cNvSpPr>
          <p:nvPr>
            <p:ph type="dt" sz="half" idx="10"/>
          </p:nvPr>
        </p:nvSpPr>
        <p:spPr/>
        <p:txBody>
          <a:bodyPr/>
          <a:lstStyle/>
          <a:p>
            <a:fld id="{219263D0-5F7A-4856-87AB-CBD44750035F}" type="datetimeFigureOut">
              <a:rPr lang="zh-CN" altLang="en-US" smtClean="0"/>
              <a:t>2022/3/12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66136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0074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1419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6558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41029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2022/3/12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0712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2022/3/12</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52624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049389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2497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1335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5110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8853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19263D0-5F7A-4856-87AB-CBD44750035F}" type="datetimeFigureOut">
              <a:rPr lang="zh-CN" altLang="en-US" smtClean="0"/>
              <a:t>2022/3/12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0200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219263D0-5F7A-4856-87AB-CBD44750035F}" type="datetimeFigureOut">
              <a:rPr lang="zh-CN" altLang="en-US" smtClean="0"/>
              <a:t>2022/3/12</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04237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9263D0-5F7A-4856-87AB-CBD44750035F}" type="datetimeFigureOut">
              <a:rPr lang="zh-CN" altLang="en-US" smtClean="0"/>
              <a:t>2022/3/12</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1205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219263D0-5F7A-4856-87AB-CBD44750035F}" type="datetimeFigureOut">
              <a:rPr lang="zh-CN" altLang="en-US" smtClean="0"/>
              <a:t>2022/3/12</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3490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75030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767687"/>
          </a:xfrm>
          <a:prstGeom prst="rect">
            <a:avLst/>
          </a:prstGeom>
        </p:spPr>
        <p:txBody>
          <a:bodyPr vert="horz" lIns="91440" tIns="45720" rIns="91440" bIns="45720" rtlCol="0" anchor="t">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103312" y="1220406"/>
            <a:ext cx="8946541" cy="502799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9263D0-5F7A-4856-87AB-CBD44750035F}" type="datetimeFigureOut">
              <a:rPr lang="zh-CN" altLang="en-US" smtClean="0"/>
              <a:t>2022/3/12</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898620941"/>
      </p:ext>
    </p:extLst>
  </p:cSld>
  <p:clrMap bg1="dk1" tx1="lt1" bg2="dk2" tx2="lt2" accent1="accent1" accent2="accent2" accent3="accent3" accent4="accent4" accent5="accent5" accent6="accent6" hlink="hlink" folHlink="folHlink"/>
  <p:sldLayoutIdLst>
    <p:sldLayoutId id="2147483824" r:id="rId1"/>
    <p:sldLayoutId id="2147483823"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05C99-335C-4029-BB23-1EC85811C6D0}"/>
              </a:ext>
            </a:extLst>
          </p:cNvPr>
          <p:cNvSpPr>
            <a:spLocks noGrp="1"/>
          </p:cNvSpPr>
          <p:nvPr>
            <p:ph type="title"/>
          </p:nvPr>
        </p:nvSpPr>
        <p:spPr/>
        <p:txBody>
          <a:bodyPr/>
          <a:lstStyle/>
          <a:p>
            <a:r>
              <a:rPr lang="zh-CN" altLang="en-US" sz="3600" dirty="0"/>
              <a:t>第</a:t>
            </a:r>
            <a:r>
              <a:rPr lang="en-US" altLang="zh-CN" sz="3600" dirty="0"/>
              <a:t>11</a:t>
            </a:r>
            <a:r>
              <a:rPr lang="zh-CN" altLang="en-US" sz="3600" dirty="0"/>
              <a:t>章 字符串和字符串函数</a:t>
            </a:r>
          </a:p>
        </p:txBody>
      </p:sp>
      <p:sp>
        <p:nvSpPr>
          <p:cNvPr id="3" name="内容占位符 2">
            <a:extLst>
              <a:ext uri="{FF2B5EF4-FFF2-40B4-BE49-F238E27FC236}">
                <a16:creationId xmlns:a16="http://schemas.microsoft.com/office/drawing/2014/main" id="{6AE55535-9EF6-48E4-AD26-793376CE3AB0}"/>
              </a:ext>
            </a:extLst>
          </p:cNvPr>
          <p:cNvSpPr>
            <a:spLocks noGrp="1"/>
          </p:cNvSpPr>
          <p:nvPr>
            <p:ph idx="1"/>
          </p:nvPr>
        </p:nvSpPr>
        <p:spPr/>
        <p:txBody>
          <a:bodyPr/>
          <a:lstStyle/>
          <a:p>
            <a:r>
              <a:rPr lang="zh-CN" altLang="en-US" dirty="0">
                <a:latin typeface="+mj-ea"/>
              </a:rPr>
              <a:t>函数：</a:t>
            </a:r>
            <a:r>
              <a:rPr lang="en-US" altLang="zh-CN" dirty="0">
                <a:latin typeface="+mj-ea"/>
              </a:rPr>
              <a:t>gets()</a:t>
            </a:r>
            <a:r>
              <a:rPr lang="zh-CN" altLang="en-US" dirty="0">
                <a:latin typeface="+mj-ea"/>
              </a:rPr>
              <a:t>、</a:t>
            </a:r>
            <a:r>
              <a:rPr lang="en-US" altLang="zh-CN" dirty="0" err="1">
                <a:latin typeface="+mj-ea"/>
              </a:rPr>
              <a:t>gets_s</a:t>
            </a:r>
            <a:r>
              <a:rPr lang="en-US" altLang="zh-CN" dirty="0">
                <a:latin typeface="+mj-ea"/>
              </a:rPr>
              <a:t>()</a:t>
            </a:r>
            <a:r>
              <a:rPr lang="zh-CN" altLang="en-US" dirty="0">
                <a:latin typeface="+mj-ea"/>
              </a:rPr>
              <a:t>、</a:t>
            </a:r>
            <a:r>
              <a:rPr lang="en-US" altLang="zh-CN" dirty="0" err="1">
                <a:latin typeface="+mj-ea"/>
              </a:rPr>
              <a:t>fgets</a:t>
            </a:r>
            <a:r>
              <a:rPr lang="en-US" altLang="zh-CN" dirty="0">
                <a:latin typeface="+mj-ea"/>
              </a:rPr>
              <a:t>()</a:t>
            </a:r>
            <a:r>
              <a:rPr lang="zh-CN" altLang="en-US" dirty="0">
                <a:latin typeface="+mj-ea"/>
              </a:rPr>
              <a:t>、</a:t>
            </a:r>
            <a:r>
              <a:rPr lang="en-US" altLang="zh-CN" dirty="0">
                <a:latin typeface="+mj-ea"/>
              </a:rPr>
              <a:t>puts()</a:t>
            </a:r>
            <a:r>
              <a:rPr lang="zh-CN" altLang="en-US" dirty="0">
                <a:latin typeface="+mj-ea"/>
              </a:rPr>
              <a:t>、</a:t>
            </a:r>
            <a:r>
              <a:rPr lang="en-US" altLang="zh-CN" dirty="0" err="1">
                <a:latin typeface="+mj-ea"/>
              </a:rPr>
              <a:t>fputs</a:t>
            </a:r>
            <a:r>
              <a:rPr lang="en-US" altLang="zh-CN" dirty="0">
                <a:latin typeface="+mj-ea"/>
              </a:rPr>
              <a:t>()</a:t>
            </a:r>
          </a:p>
          <a:p>
            <a:pPr marL="0" indent="0">
              <a:buNone/>
            </a:pPr>
            <a:r>
              <a:rPr lang="en-US" altLang="zh-CN" dirty="0" err="1">
                <a:latin typeface="+mj-ea"/>
              </a:rPr>
              <a:t>strcat</a:t>
            </a:r>
            <a:r>
              <a:rPr lang="en-US" altLang="zh-CN" dirty="0">
                <a:latin typeface="+mj-ea"/>
              </a:rPr>
              <a:t>()</a:t>
            </a:r>
            <a:r>
              <a:rPr lang="zh-CN" altLang="en-US" dirty="0">
                <a:latin typeface="+mj-ea"/>
              </a:rPr>
              <a:t>、</a:t>
            </a:r>
            <a:r>
              <a:rPr lang="en-US" altLang="zh-CN" dirty="0" err="1">
                <a:latin typeface="+mj-ea"/>
              </a:rPr>
              <a:t>strncat</a:t>
            </a:r>
            <a:r>
              <a:rPr lang="en-US" altLang="zh-CN" dirty="0">
                <a:latin typeface="+mj-ea"/>
              </a:rPr>
              <a:t>()</a:t>
            </a:r>
            <a:r>
              <a:rPr lang="zh-CN" altLang="en-US" dirty="0">
                <a:latin typeface="+mj-ea"/>
              </a:rPr>
              <a:t>、</a:t>
            </a:r>
            <a:r>
              <a:rPr lang="en-US" altLang="zh-CN" dirty="0" err="1">
                <a:latin typeface="+mj-ea"/>
              </a:rPr>
              <a:t>strcmp</a:t>
            </a:r>
            <a:r>
              <a:rPr lang="en-US" altLang="zh-CN" dirty="0">
                <a:latin typeface="+mj-ea"/>
              </a:rPr>
              <a:t>()</a:t>
            </a:r>
            <a:r>
              <a:rPr lang="zh-CN" altLang="en-US" dirty="0">
                <a:latin typeface="+mj-ea"/>
              </a:rPr>
              <a:t>、</a:t>
            </a:r>
            <a:r>
              <a:rPr lang="en-US" altLang="zh-CN" dirty="0" err="1">
                <a:latin typeface="+mj-ea"/>
              </a:rPr>
              <a:t>strncmp</a:t>
            </a:r>
            <a:r>
              <a:rPr lang="en-US" altLang="zh-CN" dirty="0">
                <a:latin typeface="+mj-ea"/>
              </a:rPr>
              <a:t>()</a:t>
            </a:r>
            <a:r>
              <a:rPr lang="zh-CN" altLang="en-US" dirty="0">
                <a:latin typeface="+mj-ea"/>
              </a:rPr>
              <a:t>、</a:t>
            </a:r>
            <a:r>
              <a:rPr lang="en-US" altLang="zh-CN" dirty="0" err="1">
                <a:latin typeface="+mj-ea"/>
              </a:rPr>
              <a:t>strcpy</a:t>
            </a:r>
            <a:r>
              <a:rPr lang="en-US" altLang="zh-CN" dirty="0">
                <a:latin typeface="+mj-ea"/>
              </a:rPr>
              <a:t>()</a:t>
            </a:r>
            <a:r>
              <a:rPr lang="zh-CN" altLang="en-US" dirty="0">
                <a:latin typeface="+mj-ea"/>
              </a:rPr>
              <a:t>、</a:t>
            </a:r>
            <a:r>
              <a:rPr lang="en-US" altLang="zh-CN" dirty="0" err="1">
                <a:latin typeface="+mj-ea"/>
              </a:rPr>
              <a:t>strncpy</a:t>
            </a:r>
            <a:r>
              <a:rPr lang="en-US" altLang="zh-CN" dirty="0">
                <a:latin typeface="+mj-ea"/>
              </a:rPr>
              <a:t>()</a:t>
            </a:r>
            <a:r>
              <a:rPr lang="zh-CN" altLang="en-US" dirty="0">
                <a:latin typeface="+mj-ea"/>
              </a:rPr>
              <a:t>、</a:t>
            </a:r>
            <a:endParaRPr lang="en-US" altLang="zh-CN" dirty="0">
              <a:latin typeface="+mj-ea"/>
            </a:endParaRPr>
          </a:p>
          <a:p>
            <a:pPr marL="0" indent="0">
              <a:buNone/>
            </a:pPr>
            <a:r>
              <a:rPr lang="en-US" altLang="zh-CN" dirty="0" err="1">
                <a:latin typeface="+mj-ea"/>
              </a:rPr>
              <a:t>sprintf</a:t>
            </a:r>
            <a:r>
              <a:rPr lang="en-US" altLang="zh-CN" dirty="0">
                <a:latin typeface="+mj-ea"/>
              </a:rPr>
              <a:t>()</a:t>
            </a:r>
            <a:r>
              <a:rPr lang="zh-CN" altLang="en-US" dirty="0">
                <a:latin typeface="+mj-ea"/>
              </a:rPr>
              <a:t>、</a:t>
            </a:r>
            <a:r>
              <a:rPr lang="en-US" altLang="zh-CN" dirty="0" err="1">
                <a:latin typeface="+mj-ea"/>
              </a:rPr>
              <a:t>strchr</a:t>
            </a:r>
            <a:r>
              <a:rPr lang="en-US" altLang="zh-CN" dirty="0">
                <a:latin typeface="+mj-ea"/>
              </a:rPr>
              <a:t>()</a:t>
            </a:r>
          </a:p>
          <a:p>
            <a:r>
              <a:rPr lang="zh-CN" altLang="en-US" dirty="0">
                <a:latin typeface="+mj-ea"/>
              </a:rPr>
              <a:t>创建并使用字符串</a:t>
            </a:r>
            <a:endParaRPr lang="en-US" altLang="zh-CN" dirty="0">
              <a:latin typeface="+mj-ea"/>
            </a:endParaRPr>
          </a:p>
          <a:p>
            <a:r>
              <a:rPr lang="zh-CN" altLang="en-US" dirty="0">
                <a:latin typeface="+mj-ea"/>
              </a:rPr>
              <a:t>使用</a:t>
            </a:r>
            <a:r>
              <a:rPr lang="en-US" altLang="zh-CN" dirty="0">
                <a:latin typeface="+mj-ea"/>
              </a:rPr>
              <a:t>c</a:t>
            </a:r>
            <a:r>
              <a:rPr lang="zh-CN" altLang="en-US" dirty="0">
                <a:latin typeface="+mj-ea"/>
              </a:rPr>
              <a:t>库中的字符和字符串函数，自定义字符串函数</a:t>
            </a:r>
            <a:endParaRPr lang="en-US" altLang="zh-CN" dirty="0">
              <a:latin typeface="+mj-ea"/>
            </a:endParaRPr>
          </a:p>
          <a:p>
            <a:r>
              <a:rPr lang="zh-CN" altLang="en-US" dirty="0">
                <a:latin typeface="+mj-ea"/>
              </a:rPr>
              <a:t>使用命令行参数</a:t>
            </a:r>
            <a:endParaRPr lang="en-US" altLang="zh-CN" dirty="0">
              <a:latin typeface="+mj-ea"/>
            </a:endParaRPr>
          </a:p>
          <a:p>
            <a:endParaRPr lang="en-US" altLang="zh-CN" dirty="0">
              <a:latin typeface="+mj-ea"/>
            </a:endParaRPr>
          </a:p>
        </p:txBody>
      </p:sp>
    </p:spTree>
    <p:extLst>
      <p:ext uri="{BB962C8B-B14F-4D97-AF65-F5344CB8AC3E}">
        <p14:creationId xmlns:p14="http://schemas.microsoft.com/office/powerpoint/2010/main" val="3458772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ECCE154-292E-4B70-A6ED-792E23D11410}"/>
              </a:ext>
            </a:extLst>
          </p:cNvPr>
          <p:cNvSpPr>
            <a:spLocks noGrp="1"/>
          </p:cNvSpPr>
          <p:nvPr>
            <p:ph idx="1"/>
          </p:nvPr>
        </p:nvSpPr>
        <p:spPr>
          <a:xfrm>
            <a:off x="1103312" y="239697"/>
            <a:ext cx="8946541" cy="6008703"/>
          </a:xfrm>
        </p:spPr>
        <p:txBody>
          <a:bodyPr>
            <a:normAutofit fontScale="85000" lnSpcReduction="20000"/>
          </a:bodyPr>
          <a:lstStyle/>
          <a:p>
            <a:pPr marL="0" indent="0">
              <a:buNone/>
            </a:pPr>
            <a:r>
              <a:rPr lang="en-US" altLang="zh-CN" dirty="0">
                <a:latin typeface="+mj-ea"/>
              </a:rPr>
              <a:t>11.5.6 sprint(char*,</a:t>
            </a:r>
            <a:r>
              <a:rPr lang="zh-CN" altLang="en-US" dirty="0">
                <a:latin typeface="+mj-ea"/>
              </a:rPr>
              <a:t>字面量</a:t>
            </a:r>
            <a:r>
              <a:rPr lang="en-US" altLang="zh-CN" dirty="0">
                <a:latin typeface="+mj-ea"/>
              </a:rPr>
              <a:t>,</a:t>
            </a:r>
            <a:r>
              <a:rPr lang="zh-CN" altLang="en-US" dirty="0">
                <a:latin typeface="+mj-ea"/>
              </a:rPr>
              <a:t>参数</a:t>
            </a:r>
            <a:r>
              <a:rPr lang="en-US" altLang="zh-CN" dirty="0">
                <a:latin typeface="+mj-ea"/>
              </a:rPr>
              <a:t>)</a:t>
            </a:r>
          </a:p>
          <a:p>
            <a:pPr marL="400050" lvl="1" indent="0">
              <a:buNone/>
            </a:pPr>
            <a:r>
              <a:rPr lang="en-US" altLang="zh-CN" dirty="0">
                <a:latin typeface="+mj-ea"/>
              </a:rPr>
              <a:t>	</a:t>
            </a:r>
            <a:r>
              <a:rPr lang="en-US" altLang="zh-CN" dirty="0" err="1">
                <a:latin typeface="+mj-ea"/>
              </a:rPr>
              <a:t>sprintf</a:t>
            </a:r>
            <a:r>
              <a:rPr lang="en-US" altLang="zh-CN" dirty="0">
                <a:latin typeface="+mj-ea"/>
              </a:rPr>
              <a:t>()</a:t>
            </a:r>
            <a:r>
              <a:rPr lang="zh-CN" altLang="en-US" dirty="0">
                <a:latin typeface="+mj-ea"/>
              </a:rPr>
              <a:t>声明在</a:t>
            </a:r>
            <a:r>
              <a:rPr lang="en-US" altLang="zh-CN" dirty="0" err="1">
                <a:latin typeface="+mj-ea"/>
              </a:rPr>
              <a:t>stdio.h</a:t>
            </a:r>
            <a:r>
              <a:rPr lang="zh-CN" altLang="en-US" dirty="0">
                <a:latin typeface="+mj-ea"/>
              </a:rPr>
              <a:t>中，而不是在</a:t>
            </a:r>
            <a:r>
              <a:rPr lang="en-US" altLang="zh-CN" dirty="0" err="1">
                <a:latin typeface="+mj-ea"/>
              </a:rPr>
              <a:t>string.h</a:t>
            </a:r>
            <a:endParaRPr lang="en-US" altLang="zh-CN" dirty="0">
              <a:latin typeface="+mj-ea"/>
            </a:endParaRPr>
          </a:p>
          <a:p>
            <a:pPr marL="400050" lvl="1" indent="0">
              <a:buNone/>
            </a:pPr>
            <a:r>
              <a:rPr lang="en-US" altLang="zh-CN" dirty="0">
                <a:latin typeface="+mj-ea"/>
              </a:rPr>
              <a:t>	sprint()</a:t>
            </a:r>
            <a:r>
              <a:rPr lang="zh-CN" altLang="en-US" dirty="0">
                <a:latin typeface="+mj-ea"/>
              </a:rPr>
              <a:t>和</a:t>
            </a:r>
            <a:r>
              <a:rPr lang="en-US" altLang="zh-CN" dirty="0">
                <a:latin typeface="+mj-ea"/>
              </a:rPr>
              <a:t>print()</a:t>
            </a:r>
            <a:r>
              <a:rPr lang="zh-CN" altLang="en-US" dirty="0">
                <a:latin typeface="+mj-ea"/>
              </a:rPr>
              <a:t>很像，但是它不是打印在显示器上，而是把多个元素组合成一个字符串</a:t>
            </a:r>
            <a:endParaRPr lang="en-US" altLang="zh-CN" dirty="0">
              <a:latin typeface="+mj-ea"/>
            </a:endParaRPr>
          </a:p>
          <a:p>
            <a:pPr marL="0" indent="0">
              <a:buNone/>
            </a:pPr>
            <a:r>
              <a:rPr lang="en-US" altLang="zh-CN" dirty="0">
                <a:latin typeface="+mj-ea"/>
              </a:rPr>
              <a:t>11.5.7 </a:t>
            </a:r>
            <a:r>
              <a:rPr lang="zh-CN" altLang="en-US" dirty="0">
                <a:latin typeface="+mj-ea"/>
              </a:rPr>
              <a:t>其他字符串函数</a:t>
            </a:r>
            <a:endParaRPr lang="en-US" altLang="zh-CN" dirty="0">
              <a:latin typeface="+mj-ea"/>
            </a:endParaRPr>
          </a:p>
          <a:p>
            <a:pPr marL="400050" lvl="1" indent="0">
              <a:buNone/>
            </a:pPr>
            <a:r>
              <a:rPr lang="en-US" altLang="zh-CN" dirty="0">
                <a:latin typeface="+mj-ea"/>
              </a:rPr>
              <a:t>	ANSI C</a:t>
            </a:r>
            <a:r>
              <a:rPr lang="zh-CN" altLang="en-US" dirty="0">
                <a:latin typeface="+mj-ea"/>
              </a:rPr>
              <a:t>库中有</a:t>
            </a:r>
            <a:r>
              <a:rPr lang="en-US" altLang="zh-CN" dirty="0">
                <a:latin typeface="+mj-ea"/>
              </a:rPr>
              <a:t>20</a:t>
            </a:r>
            <a:r>
              <a:rPr lang="zh-CN" altLang="en-US" dirty="0">
                <a:latin typeface="+mj-ea"/>
              </a:rPr>
              <a:t>多个用于处理字符串的函数，下面总结一些常用的</a:t>
            </a:r>
            <a:endParaRPr lang="en-US" altLang="zh-CN" dirty="0">
              <a:latin typeface="+mj-ea"/>
            </a:endParaRPr>
          </a:p>
          <a:p>
            <a:pPr marL="685800" lvl="1">
              <a:buFont typeface="Wingdings" panose="05000000000000000000" pitchFamily="2" charset="2"/>
              <a:buChar char="Ø"/>
            </a:pPr>
            <a:r>
              <a:rPr lang="en-US" altLang="zh-CN" dirty="0">
                <a:latin typeface="+mj-ea"/>
              </a:rPr>
              <a:t>char *</a:t>
            </a:r>
            <a:r>
              <a:rPr lang="en-US" altLang="zh-CN" dirty="0" err="1">
                <a:latin typeface="+mj-ea"/>
              </a:rPr>
              <a:t>strcpy</a:t>
            </a:r>
            <a:r>
              <a:rPr lang="en-US" altLang="zh-CN" dirty="0">
                <a:latin typeface="+mj-ea"/>
              </a:rPr>
              <a:t>(char *,const char*)</a:t>
            </a:r>
          </a:p>
          <a:p>
            <a:pPr marL="685800" lvl="1">
              <a:buFont typeface="Wingdings" panose="05000000000000000000" pitchFamily="2" charset="2"/>
              <a:buChar char="Ø"/>
            </a:pPr>
            <a:r>
              <a:rPr lang="en-US" altLang="zh-CN" dirty="0">
                <a:latin typeface="+mj-ea"/>
              </a:rPr>
              <a:t>char *</a:t>
            </a:r>
            <a:r>
              <a:rPr lang="en-US" altLang="zh-CN" dirty="0" err="1">
                <a:latin typeface="+mj-ea"/>
              </a:rPr>
              <a:t>strncpy</a:t>
            </a:r>
            <a:r>
              <a:rPr lang="en-US" altLang="zh-CN" dirty="0">
                <a:latin typeface="+mj-ea"/>
              </a:rPr>
              <a:t>(char *,const char *,int)</a:t>
            </a:r>
          </a:p>
          <a:p>
            <a:pPr marL="685800" lvl="1">
              <a:buFont typeface="Wingdings" panose="05000000000000000000" pitchFamily="2" charset="2"/>
              <a:buChar char="Ø"/>
            </a:pPr>
            <a:r>
              <a:rPr lang="en-US" altLang="zh-CN" dirty="0">
                <a:latin typeface="+mj-ea"/>
              </a:rPr>
              <a:t>char *</a:t>
            </a:r>
            <a:r>
              <a:rPr lang="en-US" altLang="zh-CN" dirty="0" err="1">
                <a:latin typeface="+mj-ea"/>
              </a:rPr>
              <a:t>strcat</a:t>
            </a:r>
            <a:r>
              <a:rPr lang="en-US" altLang="zh-CN" dirty="0">
                <a:latin typeface="+mj-ea"/>
              </a:rPr>
              <a:t>(char *,const char *)</a:t>
            </a:r>
          </a:p>
          <a:p>
            <a:pPr marL="685800" lvl="1">
              <a:buFont typeface="Wingdings" panose="05000000000000000000" pitchFamily="2" charset="2"/>
              <a:buChar char="Ø"/>
            </a:pPr>
            <a:r>
              <a:rPr lang="en-US" altLang="zh-CN" dirty="0">
                <a:latin typeface="+mj-ea"/>
              </a:rPr>
              <a:t>char *</a:t>
            </a:r>
            <a:r>
              <a:rPr lang="en-US" altLang="zh-CN" dirty="0" err="1">
                <a:latin typeface="+mj-ea"/>
              </a:rPr>
              <a:t>strncat</a:t>
            </a:r>
            <a:r>
              <a:rPr lang="en-US" altLang="zh-CN" dirty="0">
                <a:latin typeface="+mj-ea"/>
              </a:rPr>
              <a:t>(char *,const char *,int)</a:t>
            </a:r>
          </a:p>
          <a:p>
            <a:pPr marL="685800" lvl="1">
              <a:buFont typeface="Wingdings" panose="05000000000000000000" pitchFamily="2" charset="2"/>
              <a:buChar char="Ø"/>
            </a:pPr>
            <a:r>
              <a:rPr lang="en-US" altLang="zh-CN" dirty="0">
                <a:latin typeface="+mj-ea"/>
              </a:rPr>
              <a:t>int </a:t>
            </a:r>
            <a:r>
              <a:rPr lang="en-US" altLang="zh-CN" dirty="0" err="1">
                <a:latin typeface="+mj-ea"/>
              </a:rPr>
              <a:t>strcmp</a:t>
            </a:r>
            <a:r>
              <a:rPr lang="en-US" altLang="zh-CN" dirty="0">
                <a:latin typeface="+mj-ea"/>
              </a:rPr>
              <a:t>(const char *,const char *)</a:t>
            </a:r>
          </a:p>
          <a:p>
            <a:pPr marL="685800" lvl="1">
              <a:buFont typeface="Wingdings" panose="05000000000000000000" pitchFamily="2" charset="2"/>
              <a:buChar char="Ø"/>
            </a:pPr>
            <a:r>
              <a:rPr lang="en-US" altLang="zh-CN" dirty="0">
                <a:latin typeface="+mj-ea"/>
              </a:rPr>
              <a:t>int </a:t>
            </a:r>
            <a:r>
              <a:rPr lang="en-US" altLang="zh-CN" dirty="0" err="1">
                <a:latin typeface="+mj-ea"/>
              </a:rPr>
              <a:t>strncmp</a:t>
            </a:r>
            <a:r>
              <a:rPr lang="en-US" altLang="zh-CN" dirty="0">
                <a:latin typeface="+mj-ea"/>
              </a:rPr>
              <a:t>(const char *,const char *,int)</a:t>
            </a:r>
          </a:p>
          <a:p>
            <a:pPr marL="685800" lvl="1">
              <a:buFont typeface="Wingdings" panose="05000000000000000000" pitchFamily="2" charset="2"/>
              <a:buChar char="Ø"/>
            </a:pPr>
            <a:r>
              <a:rPr lang="en-US" altLang="zh-CN" dirty="0">
                <a:latin typeface="+mj-ea"/>
              </a:rPr>
              <a:t>char *</a:t>
            </a:r>
            <a:r>
              <a:rPr lang="en-US" altLang="zh-CN" dirty="0" err="1">
                <a:latin typeface="+mj-ea"/>
              </a:rPr>
              <a:t>strchr</a:t>
            </a:r>
            <a:r>
              <a:rPr lang="en-US" altLang="zh-CN" dirty="0">
                <a:latin typeface="+mj-ea"/>
              </a:rPr>
              <a:t>(const char*,int)</a:t>
            </a:r>
          </a:p>
          <a:p>
            <a:pPr marL="685800" lvl="1">
              <a:buFont typeface="Wingdings" panose="05000000000000000000" pitchFamily="2" charset="2"/>
              <a:buChar char="Ø"/>
            </a:pPr>
            <a:r>
              <a:rPr lang="en-US" altLang="zh-CN" dirty="0">
                <a:latin typeface="+mj-ea"/>
              </a:rPr>
              <a:t>char *</a:t>
            </a:r>
            <a:r>
              <a:rPr lang="en-US" altLang="zh-CN" dirty="0" err="1">
                <a:latin typeface="+mj-ea"/>
              </a:rPr>
              <a:t>strpbrk</a:t>
            </a:r>
            <a:r>
              <a:rPr lang="en-US" altLang="zh-CN" dirty="0">
                <a:latin typeface="+mj-ea"/>
              </a:rPr>
              <a:t>(const char*,const char*)</a:t>
            </a:r>
          </a:p>
          <a:p>
            <a:pPr marL="685800" lvl="1">
              <a:buFont typeface="Wingdings" panose="05000000000000000000" pitchFamily="2" charset="2"/>
              <a:buChar char="Ø"/>
            </a:pPr>
            <a:r>
              <a:rPr lang="en-US" altLang="zh-CN" dirty="0">
                <a:latin typeface="+mj-ea"/>
              </a:rPr>
              <a:t>char *</a:t>
            </a:r>
            <a:r>
              <a:rPr lang="en-US" altLang="zh-CN" dirty="0" err="1">
                <a:latin typeface="+mj-ea"/>
              </a:rPr>
              <a:t>strrchr</a:t>
            </a:r>
            <a:r>
              <a:rPr lang="en-US" altLang="zh-CN" dirty="0">
                <a:latin typeface="+mj-ea"/>
              </a:rPr>
              <a:t>(const char*,int)</a:t>
            </a:r>
          </a:p>
          <a:p>
            <a:pPr marL="685800" lvl="1">
              <a:buFont typeface="Wingdings" panose="05000000000000000000" pitchFamily="2" charset="2"/>
              <a:buChar char="Ø"/>
            </a:pPr>
            <a:r>
              <a:rPr lang="en-US" altLang="zh-CN" dirty="0">
                <a:latin typeface="+mj-ea"/>
              </a:rPr>
              <a:t>char *</a:t>
            </a:r>
            <a:r>
              <a:rPr lang="en-US" altLang="zh-CN" dirty="0" err="1">
                <a:latin typeface="+mj-ea"/>
              </a:rPr>
              <a:t>strstr</a:t>
            </a:r>
            <a:r>
              <a:rPr lang="en-US" altLang="zh-CN" dirty="0">
                <a:latin typeface="+mj-ea"/>
              </a:rPr>
              <a:t>(const char*,const char*)</a:t>
            </a:r>
          </a:p>
          <a:p>
            <a:pPr marL="685800" lvl="1">
              <a:buFont typeface="Wingdings" panose="05000000000000000000" pitchFamily="2" charset="2"/>
              <a:buChar char="Ø"/>
            </a:pPr>
            <a:r>
              <a:rPr lang="en-US" altLang="zh-CN" dirty="0">
                <a:latin typeface="+mj-ea"/>
              </a:rPr>
              <a:t>int </a:t>
            </a:r>
            <a:r>
              <a:rPr lang="en-US" altLang="zh-CN" dirty="0" err="1">
                <a:latin typeface="+mj-ea"/>
              </a:rPr>
              <a:t>strlen</a:t>
            </a:r>
            <a:r>
              <a:rPr lang="en-US" altLang="zh-CN" dirty="0">
                <a:latin typeface="+mj-ea"/>
              </a:rPr>
              <a:t>(const char*)</a:t>
            </a:r>
          </a:p>
          <a:p>
            <a:pPr marL="400050" lvl="1" indent="0">
              <a:buNone/>
            </a:pPr>
            <a:r>
              <a:rPr lang="en-US" altLang="zh-CN" dirty="0" err="1">
                <a:latin typeface="+mj-ea"/>
              </a:rPr>
              <a:t>size_t</a:t>
            </a:r>
            <a:r>
              <a:rPr lang="zh-CN" altLang="en-US" dirty="0">
                <a:latin typeface="+mj-ea"/>
              </a:rPr>
              <a:t>是</a:t>
            </a:r>
            <a:r>
              <a:rPr lang="en-US" altLang="zh-CN" dirty="0" err="1">
                <a:latin typeface="+mj-ea"/>
              </a:rPr>
              <a:t>sizeof</a:t>
            </a:r>
            <a:r>
              <a:rPr lang="en-US" altLang="zh-CN" dirty="0">
                <a:latin typeface="+mj-ea"/>
              </a:rPr>
              <a:t>()</a:t>
            </a:r>
            <a:r>
              <a:rPr lang="zh-CN" altLang="en-US" dirty="0">
                <a:latin typeface="+mj-ea"/>
              </a:rPr>
              <a:t>运算符的返回类型</a:t>
            </a:r>
            <a:endParaRPr lang="en-US" altLang="zh-CN" dirty="0">
              <a:latin typeface="+mj-ea"/>
            </a:endParaRPr>
          </a:p>
          <a:p>
            <a:pPr marL="685800" lvl="1">
              <a:buFont typeface="Wingdings" panose="05000000000000000000" pitchFamily="2" charset="2"/>
              <a:buChar char="Ø"/>
            </a:pPr>
            <a:endParaRPr lang="en-US" altLang="zh-CN" dirty="0">
              <a:latin typeface="+mj-ea"/>
            </a:endParaRPr>
          </a:p>
          <a:p>
            <a:pPr marL="0" indent="0">
              <a:buNone/>
            </a:pPr>
            <a:r>
              <a:rPr lang="en-US" altLang="zh-CN" dirty="0">
                <a:latin typeface="+mj-ea"/>
              </a:rPr>
              <a:t>		</a:t>
            </a:r>
            <a:endParaRPr lang="zh-CN" altLang="en-US" dirty="0">
              <a:latin typeface="+mj-ea"/>
            </a:endParaRPr>
          </a:p>
        </p:txBody>
      </p:sp>
    </p:spTree>
    <p:extLst>
      <p:ext uri="{BB962C8B-B14F-4D97-AF65-F5344CB8AC3E}">
        <p14:creationId xmlns:p14="http://schemas.microsoft.com/office/powerpoint/2010/main" val="3037713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33C30-467F-46B7-93D4-1E6D0A54D2D5}"/>
              </a:ext>
            </a:extLst>
          </p:cNvPr>
          <p:cNvSpPr>
            <a:spLocks noGrp="1"/>
          </p:cNvSpPr>
          <p:nvPr>
            <p:ph type="title"/>
          </p:nvPr>
        </p:nvSpPr>
        <p:spPr/>
        <p:txBody>
          <a:bodyPr/>
          <a:lstStyle/>
          <a:p>
            <a:r>
              <a:rPr lang="en-US" altLang="zh-CN" sz="3200" dirty="0"/>
              <a:t>11.6 </a:t>
            </a:r>
            <a:r>
              <a:rPr lang="zh-CN" altLang="en-US" sz="3200" dirty="0"/>
              <a:t>字符串示例：字符串排序</a:t>
            </a:r>
          </a:p>
        </p:txBody>
      </p:sp>
      <p:sp>
        <p:nvSpPr>
          <p:cNvPr id="3" name="内容占位符 2">
            <a:extLst>
              <a:ext uri="{FF2B5EF4-FFF2-40B4-BE49-F238E27FC236}">
                <a16:creationId xmlns:a16="http://schemas.microsoft.com/office/drawing/2014/main" id="{21E54F2F-6E04-4A2C-BD48-053963B4302D}"/>
              </a:ext>
            </a:extLst>
          </p:cNvPr>
          <p:cNvSpPr>
            <a:spLocks noGrp="1"/>
          </p:cNvSpPr>
          <p:nvPr>
            <p:ph idx="1"/>
          </p:nvPr>
        </p:nvSpPr>
        <p:spPr>
          <a:xfrm>
            <a:off x="1103312" y="972152"/>
            <a:ext cx="8946541" cy="1211755"/>
          </a:xfrm>
        </p:spPr>
        <p:txBody>
          <a:bodyPr/>
          <a:lstStyle/>
          <a:p>
            <a:pPr marL="0" indent="0">
              <a:buNone/>
            </a:pPr>
            <a:r>
              <a:rPr lang="zh-CN" altLang="en-US" dirty="0"/>
              <a:t>选择排序法</a:t>
            </a:r>
            <a:endParaRPr lang="en-US" altLang="zh-CN" dirty="0"/>
          </a:p>
          <a:p>
            <a:pPr marL="0" indent="0">
              <a:buNone/>
            </a:pPr>
            <a:r>
              <a:rPr lang="en-US" altLang="zh-CN" dirty="0"/>
              <a:t>	</a:t>
            </a:r>
            <a:r>
              <a:rPr lang="zh-CN" altLang="en-US" dirty="0"/>
              <a:t>从数组的第一个元素开始，与后面的元素进行比较，满足条件与第一个元素交换，直到最后一个元素，然后从以后的元素开始，一直到倒数第二个结束</a:t>
            </a:r>
            <a:endParaRPr lang="en-US" altLang="zh-CN" dirty="0"/>
          </a:p>
          <a:p>
            <a:pPr marL="0" indent="0">
              <a:buNone/>
            </a:pPr>
            <a:endParaRPr lang="en-US" altLang="zh-CN" dirty="0"/>
          </a:p>
        </p:txBody>
      </p:sp>
      <p:sp>
        <p:nvSpPr>
          <p:cNvPr id="4" name="标题 1">
            <a:extLst>
              <a:ext uri="{FF2B5EF4-FFF2-40B4-BE49-F238E27FC236}">
                <a16:creationId xmlns:a16="http://schemas.microsoft.com/office/drawing/2014/main" id="{449CBA27-1DB7-40F1-88D7-5BA8827B7A34}"/>
              </a:ext>
            </a:extLst>
          </p:cNvPr>
          <p:cNvSpPr txBox="1">
            <a:spLocks/>
          </p:cNvSpPr>
          <p:nvPr/>
        </p:nvSpPr>
        <p:spPr>
          <a:xfrm>
            <a:off x="645130" y="2309630"/>
            <a:ext cx="9404723" cy="51943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3200" dirty="0"/>
              <a:t>11.7 </a:t>
            </a:r>
            <a:r>
              <a:rPr lang="en-US" altLang="zh-CN" sz="3200" dirty="0" err="1"/>
              <a:t>ctype.h</a:t>
            </a:r>
            <a:r>
              <a:rPr lang="zh-CN" altLang="en-US" sz="3200" dirty="0"/>
              <a:t>字符函数和字符串</a:t>
            </a:r>
            <a:endParaRPr lang="en-US" altLang="zh-CN" sz="3200" dirty="0"/>
          </a:p>
          <a:p>
            <a:endParaRPr lang="zh-CN" altLang="en-US" sz="3200" dirty="0"/>
          </a:p>
        </p:txBody>
      </p:sp>
      <p:sp>
        <p:nvSpPr>
          <p:cNvPr id="5" name="内容占位符 2">
            <a:extLst>
              <a:ext uri="{FF2B5EF4-FFF2-40B4-BE49-F238E27FC236}">
                <a16:creationId xmlns:a16="http://schemas.microsoft.com/office/drawing/2014/main" id="{1A404DB4-5B03-4C58-BA4D-0F4DD7271EF0}"/>
              </a:ext>
            </a:extLst>
          </p:cNvPr>
          <p:cNvSpPr txBox="1">
            <a:spLocks/>
          </p:cNvSpPr>
          <p:nvPr/>
        </p:nvSpPr>
        <p:spPr>
          <a:xfrm>
            <a:off x="1103311" y="2954787"/>
            <a:ext cx="8946541" cy="29310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zh-CN" altLang="en-US" dirty="0"/>
              <a:t>第</a:t>
            </a:r>
            <a:r>
              <a:rPr lang="en-US" altLang="zh-CN" dirty="0"/>
              <a:t>7</a:t>
            </a:r>
            <a:r>
              <a:rPr lang="zh-CN" altLang="en-US" dirty="0"/>
              <a:t>章介绍了</a:t>
            </a:r>
            <a:r>
              <a:rPr lang="en-US" altLang="zh-CN" dirty="0" err="1"/>
              <a:t>ctype</a:t>
            </a:r>
            <a:r>
              <a:rPr lang="zh-CN" altLang="en-US" dirty="0"/>
              <a:t>系列和字符相关的函数，虽然不能用这些函数直接处理字符串，但是可以用来处理字符串中的字符达到间接处理字符串的效果</a:t>
            </a:r>
            <a:endParaRPr lang="en-US" altLang="zh-CN" dirty="0"/>
          </a:p>
          <a:p>
            <a:pPr marL="685800" lvl="1">
              <a:buFont typeface="Wingdings" panose="05000000000000000000" pitchFamily="2" charset="2"/>
              <a:buChar char="Ø"/>
            </a:pPr>
            <a:r>
              <a:rPr lang="zh-CN" altLang="en-US" dirty="0"/>
              <a:t>利用</a:t>
            </a:r>
            <a:r>
              <a:rPr lang="en-US" altLang="zh-CN" dirty="0" err="1"/>
              <a:t>toupper</a:t>
            </a:r>
            <a:r>
              <a:rPr lang="en-US" altLang="zh-CN" dirty="0"/>
              <a:t>()</a:t>
            </a:r>
            <a:r>
              <a:rPr lang="zh-CN" altLang="en-US" dirty="0"/>
              <a:t>将字符串中的字符全都转化为大写</a:t>
            </a:r>
            <a:endParaRPr lang="en-US" altLang="zh-CN" dirty="0"/>
          </a:p>
          <a:p>
            <a:pPr marL="685800" lvl="1">
              <a:buFont typeface="Wingdings" panose="05000000000000000000" pitchFamily="2" charset="2"/>
              <a:buChar char="Ø"/>
            </a:pPr>
            <a:r>
              <a:rPr lang="zh-CN" altLang="en-US" dirty="0"/>
              <a:t>利用</a:t>
            </a:r>
            <a:r>
              <a:rPr lang="en-US" altLang="zh-CN" dirty="0" err="1"/>
              <a:t>ispunct</a:t>
            </a:r>
            <a:r>
              <a:rPr lang="en-US" altLang="zh-CN" dirty="0"/>
              <a:t>()</a:t>
            </a:r>
            <a:r>
              <a:rPr lang="zh-CN" altLang="en-US" dirty="0"/>
              <a:t>统计字符串中的标点符号</a:t>
            </a:r>
            <a:endParaRPr lang="en-US" altLang="zh-CN" dirty="0"/>
          </a:p>
          <a:p>
            <a:pPr marL="685800" lvl="1">
              <a:buFont typeface="Wingdings" panose="05000000000000000000" pitchFamily="2" charset="2"/>
              <a:buChar char="Ø"/>
            </a:pPr>
            <a:r>
              <a:rPr lang="zh-CN" altLang="en-US" dirty="0"/>
              <a:t>利用</a:t>
            </a:r>
            <a:r>
              <a:rPr lang="en-US" altLang="zh-CN" dirty="0" err="1"/>
              <a:t>strchr</a:t>
            </a:r>
            <a:r>
              <a:rPr lang="en-US" altLang="zh-CN" dirty="0"/>
              <a:t>()</a:t>
            </a:r>
            <a:r>
              <a:rPr lang="zh-CN" altLang="en-US" dirty="0"/>
              <a:t>处理</a:t>
            </a:r>
            <a:r>
              <a:rPr lang="en-US" altLang="zh-CN" dirty="0" err="1"/>
              <a:t>fgets</a:t>
            </a:r>
            <a:r>
              <a:rPr lang="en-US" altLang="zh-CN" dirty="0"/>
              <a:t>()</a:t>
            </a:r>
            <a:r>
              <a:rPr lang="zh-CN" altLang="en-US" dirty="0"/>
              <a:t>读入的字符串的换行符</a:t>
            </a:r>
            <a:endParaRPr lang="en-US" altLang="zh-CN" dirty="0"/>
          </a:p>
        </p:txBody>
      </p:sp>
    </p:spTree>
    <p:extLst>
      <p:ext uri="{BB962C8B-B14F-4D97-AF65-F5344CB8AC3E}">
        <p14:creationId xmlns:p14="http://schemas.microsoft.com/office/powerpoint/2010/main" val="3494369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316E43-462D-497F-B55E-7BF1B2A2A2FE}"/>
              </a:ext>
            </a:extLst>
          </p:cNvPr>
          <p:cNvSpPr>
            <a:spLocks noGrp="1"/>
          </p:cNvSpPr>
          <p:nvPr>
            <p:ph type="title"/>
          </p:nvPr>
        </p:nvSpPr>
        <p:spPr/>
        <p:txBody>
          <a:bodyPr/>
          <a:lstStyle/>
          <a:p>
            <a:r>
              <a:rPr lang="en-US" altLang="zh-CN" sz="3200" dirty="0"/>
              <a:t>11.8 </a:t>
            </a:r>
            <a:r>
              <a:rPr lang="zh-CN" altLang="en-US" sz="3200" dirty="0"/>
              <a:t>命令行参数</a:t>
            </a:r>
          </a:p>
        </p:txBody>
      </p:sp>
      <p:sp>
        <p:nvSpPr>
          <p:cNvPr id="3" name="内容占位符 2">
            <a:extLst>
              <a:ext uri="{FF2B5EF4-FFF2-40B4-BE49-F238E27FC236}">
                <a16:creationId xmlns:a16="http://schemas.microsoft.com/office/drawing/2014/main" id="{88CB4270-A5A0-437A-A22D-077FA5917CC5}"/>
              </a:ext>
            </a:extLst>
          </p:cNvPr>
          <p:cNvSpPr>
            <a:spLocks noGrp="1"/>
          </p:cNvSpPr>
          <p:nvPr>
            <p:ph idx="1"/>
          </p:nvPr>
        </p:nvSpPr>
        <p:spPr/>
        <p:txBody>
          <a:bodyPr/>
          <a:lstStyle/>
          <a:p>
            <a:pPr marL="0" indent="0">
              <a:buNone/>
            </a:pPr>
            <a:r>
              <a:rPr lang="zh-CN" altLang="en-US" dirty="0"/>
              <a:t>在图形界面普及前，使用计算机用的是命令行界面</a:t>
            </a:r>
            <a:endParaRPr lang="en-US" altLang="zh-CN" dirty="0"/>
          </a:p>
          <a:p>
            <a:pPr marL="0" indent="0">
              <a:buNone/>
            </a:pPr>
            <a:r>
              <a:rPr lang="en-US" altLang="zh-CN" dirty="0"/>
              <a:t>	</a:t>
            </a:r>
            <a:r>
              <a:rPr lang="zh-CN" altLang="en-US" dirty="0"/>
              <a:t>使用命令时有时需要提供参数来完善命令的执行，这些参数叫命令行参数</a:t>
            </a:r>
            <a:endParaRPr lang="en-US" altLang="zh-CN" dirty="0"/>
          </a:p>
          <a:p>
            <a:pPr marL="0" indent="0">
              <a:buNone/>
            </a:pPr>
            <a:r>
              <a:rPr lang="en-US" altLang="zh-CN" dirty="0"/>
              <a:t>	</a:t>
            </a:r>
            <a:r>
              <a:rPr lang="zh-CN" altLang="en-US" dirty="0"/>
              <a:t>那我们在</a:t>
            </a:r>
            <a:r>
              <a:rPr lang="en-US" altLang="zh-CN" dirty="0"/>
              <a:t>c</a:t>
            </a:r>
            <a:r>
              <a:rPr lang="zh-CN" altLang="en-US" dirty="0"/>
              <a:t>程序中也可以读取并使用这些附加项来让我们的生成的可执行程序的功能更加强大</a:t>
            </a:r>
            <a:endParaRPr lang="en-US" altLang="zh-CN" dirty="0"/>
          </a:p>
          <a:p>
            <a:pPr marL="0" indent="0">
              <a:buNone/>
            </a:pPr>
            <a:r>
              <a:rPr lang="en-US" altLang="zh-CN" dirty="0"/>
              <a:t>	int main(int </a:t>
            </a:r>
            <a:r>
              <a:rPr lang="en-US" altLang="zh-CN" dirty="0" err="1"/>
              <a:t>argc,char</a:t>
            </a:r>
            <a:r>
              <a:rPr lang="en-US" altLang="zh-CN" dirty="0"/>
              <a:t> *</a:t>
            </a:r>
            <a:r>
              <a:rPr lang="en-US" altLang="zh-CN" dirty="0" err="1"/>
              <a:t>argv</a:t>
            </a:r>
            <a:r>
              <a:rPr lang="en-US" altLang="zh-CN" dirty="0"/>
              <a:t> [])</a:t>
            </a:r>
          </a:p>
          <a:p>
            <a:pPr marL="0" indent="0">
              <a:buNone/>
            </a:pPr>
            <a:r>
              <a:rPr lang="en-US" altLang="zh-CN" dirty="0"/>
              <a:t>	</a:t>
            </a:r>
            <a:r>
              <a:rPr lang="zh-CN" altLang="en-US" dirty="0"/>
              <a:t>当执行</a:t>
            </a:r>
            <a:r>
              <a:rPr lang="en-US" altLang="zh-CN" dirty="0"/>
              <a:t>exe</a:t>
            </a:r>
            <a:r>
              <a:rPr lang="zh-CN" altLang="en-US" dirty="0"/>
              <a:t>可执行程序时，程序名 参数去</a:t>
            </a:r>
            <a:endParaRPr lang="en-US" altLang="zh-CN" dirty="0"/>
          </a:p>
          <a:p>
            <a:pPr marL="0" indent="0">
              <a:buNone/>
            </a:pPr>
            <a:r>
              <a:rPr lang="en-US" altLang="zh-CN" dirty="0"/>
              <a:t>	</a:t>
            </a:r>
            <a:r>
              <a:rPr lang="zh-CN" altLang="en-US" dirty="0"/>
              <a:t>会按照空字符去读取参数和参数个数，但是许多环境允许用双引号把多个单词括起来形成一个参数</a:t>
            </a:r>
            <a:endParaRPr lang="en-US" altLang="zh-CN" dirty="0"/>
          </a:p>
          <a:p>
            <a:pPr marL="0" indent="0">
              <a:buNone/>
            </a:pPr>
            <a:r>
              <a:rPr lang="en-US" altLang="zh-CN" dirty="0"/>
              <a:t>	</a:t>
            </a:r>
            <a:r>
              <a:rPr lang="en-US" altLang="zh-CN" dirty="0" err="1"/>
              <a:t>argc</a:t>
            </a:r>
            <a:r>
              <a:rPr lang="zh-CN" altLang="en-US" dirty="0"/>
              <a:t>是参数的个数，包括可执行命令名</a:t>
            </a:r>
            <a:endParaRPr lang="en-US" altLang="zh-CN" dirty="0"/>
          </a:p>
          <a:p>
            <a:pPr marL="0" indent="0">
              <a:buNone/>
            </a:pPr>
            <a:r>
              <a:rPr lang="en-US" altLang="zh-CN" dirty="0"/>
              <a:t>	</a:t>
            </a:r>
            <a:r>
              <a:rPr lang="en-US" altLang="zh-CN" dirty="0" err="1"/>
              <a:t>argv</a:t>
            </a:r>
            <a:r>
              <a:rPr lang="zh-CN" altLang="en-US" dirty="0"/>
              <a:t>表示参数数组</a:t>
            </a:r>
            <a:endParaRPr lang="en-US" altLang="zh-CN" dirty="0"/>
          </a:p>
          <a:p>
            <a:pPr marL="0" indent="0">
              <a:buNone/>
            </a:pPr>
            <a:r>
              <a:rPr lang="en-US" altLang="zh-CN" dirty="0"/>
              <a:t>	char *</a:t>
            </a:r>
            <a:r>
              <a:rPr lang="en-US" altLang="zh-CN" dirty="0" err="1"/>
              <a:t>argv</a:t>
            </a:r>
            <a:r>
              <a:rPr lang="en-US" altLang="zh-CN" dirty="0"/>
              <a:t>[]</a:t>
            </a:r>
            <a:r>
              <a:rPr lang="zh-CN" altLang="en-US" dirty="0"/>
              <a:t>等效于</a:t>
            </a:r>
            <a:r>
              <a:rPr lang="en-US" altLang="zh-CN" dirty="0"/>
              <a:t>char ** </a:t>
            </a:r>
            <a:r>
              <a:rPr lang="en-US" altLang="zh-CN" dirty="0" err="1"/>
              <a:t>argv</a:t>
            </a:r>
            <a:endParaRPr lang="en-US" altLang="zh-CN" dirty="0"/>
          </a:p>
        </p:txBody>
      </p:sp>
    </p:spTree>
    <p:extLst>
      <p:ext uri="{BB962C8B-B14F-4D97-AF65-F5344CB8AC3E}">
        <p14:creationId xmlns:p14="http://schemas.microsoft.com/office/powerpoint/2010/main" val="1989383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A9280-2C97-4630-9175-0D2754592268}"/>
              </a:ext>
            </a:extLst>
          </p:cNvPr>
          <p:cNvSpPr>
            <a:spLocks noGrp="1"/>
          </p:cNvSpPr>
          <p:nvPr>
            <p:ph type="title"/>
          </p:nvPr>
        </p:nvSpPr>
        <p:spPr/>
        <p:txBody>
          <a:bodyPr/>
          <a:lstStyle/>
          <a:p>
            <a:r>
              <a:rPr lang="en-US" altLang="zh-CN" sz="3200" dirty="0">
                <a:latin typeface="+mj-ea"/>
              </a:rPr>
              <a:t>11.9 </a:t>
            </a:r>
            <a:r>
              <a:rPr lang="zh-CN" altLang="en-US" sz="3200" dirty="0">
                <a:latin typeface="+mj-ea"/>
              </a:rPr>
              <a:t>把字符串转化成数字</a:t>
            </a:r>
          </a:p>
        </p:txBody>
      </p:sp>
      <p:sp>
        <p:nvSpPr>
          <p:cNvPr id="3" name="内容占位符 2">
            <a:extLst>
              <a:ext uri="{FF2B5EF4-FFF2-40B4-BE49-F238E27FC236}">
                <a16:creationId xmlns:a16="http://schemas.microsoft.com/office/drawing/2014/main" id="{4CB00670-84B8-44E2-BFDA-42BEEEFBAFAF}"/>
              </a:ext>
            </a:extLst>
          </p:cNvPr>
          <p:cNvSpPr>
            <a:spLocks noGrp="1"/>
          </p:cNvSpPr>
          <p:nvPr>
            <p:ph idx="1"/>
          </p:nvPr>
        </p:nvSpPr>
        <p:spPr/>
        <p:txBody>
          <a:bodyPr/>
          <a:lstStyle/>
          <a:p>
            <a:pPr marL="0" indent="0">
              <a:buNone/>
            </a:pPr>
            <a:r>
              <a:rPr lang="zh-CN" altLang="en-US" dirty="0"/>
              <a:t>可以用</a:t>
            </a:r>
            <a:r>
              <a:rPr lang="en-US" altLang="zh-CN" dirty="0" err="1"/>
              <a:t>atoi</a:t>
            </a:r>
            <a:r>
              <a:rPr lang="en-US" altLang="zh-CN" dirty="0"/>
              <a:t>()</a:t>
            </a:r>
            <a:r>
              <a:rPr lang="zh-CN" altLang="en-US" dirty="0"/>
              <a:t>函数把字母数字转化为整数，在</a:t>
            </a:r>
            <a:r>
              <a:rPr lang="en-US" altLang="zh-CN" dirty="0" err="1"/>
              <a:t>stdlib.h</a:t>
            </a:r>
            <a:r>
              <a:rPr lang="zh-CN" altLang="en-US" dirty="0"/>
              <a:t>中声明</a:t>
            </a:r>
            <a:endParaRPr lang="en-US" altLang="zh-CN" dirty="0"/>
          </a:p>
          <a:p>
            <a:pPr marL="0" indent="0">
              <a:buNone/>
            </a:pPr>
            <a:r>
              <a:rPr lang="en-US" altLang="zh-CN" dirty="0" err="1"/>
              <a:t>atof</a:t>
            </a:r>
            <a:r>
              <a:rPr lang="en-US" altLang="zh-CN" dirty="0"/>
              <a:t>()</a:t>
            </a:r>
            <a:r>
              <a:rPr lang="zh-CN" altLang="en-US" dirty="0"/>
              <a:t>把字符串转化为</a:t>
            </a:r>
            <a:r>
              <a:rPr lang="en-US" altLang="zh-CN" dirty="0"/>
              <a:t>double</a:t>
            </a:r>
            <a:r>
              <a:rPr lang="zh-CN" altLang="en-US" dirty="0"/>
              <a:t>类型</a:t>
            </a:r>
            <a:endParaRPr lang="en-US" altLang="zh-CN" dirty="0"/>
          </a:p>
          <a:p>
            <a:pPr marL="0" indent="0">
              <a:buNone/>
            </a:pPr>
            <a:r>
              <a:rPr lang="en-US" altLang="zh-CN" dirty="0" err="1"/>
              <a:t>atol</a:t>
            </a:r>
            <a:r>
              <a:rPr lang="en-US" altLang="zh-CN" dirty="0"/>
              <a:t>()</a:t>
            </a:r>
            <a:r>
              <a:rPr lang="zh-CN" altLang="en-US" dirty="0"/>
              <a:t>把字符串转化为</a:t>
            </a:r>
            <a:r>
              <a:rPr lang="en-US" altLang="zh-CN" dirty="0"/>
              <a:t>long</a:t>
            </a:r>
            <a:r>
              <a:rPr lang="zh-CN" altLang="en-US" dirty="0"/>
              <a:t>类型</a:t>
            </a:r>
            <a:endParaRPr lang="en-US" altLang="zh-CN" dirty="0"/>
          </a:p>
          <a:p>
            <a:pPr marL="0" indent="0">
              <a:buNone/>
            </a:pPr>
            <a:r>
              <a:rPr lang="en-US" altLang="zh-CN" dirty="0"/>
              <a:t>ANSI C</a:t>
            </a:r>
            <a:r>
              <a:rPr lang="zh-CN" altLang="en-US" dirty="0"/>
              <a:t>提供一套更智能的函数：</a:t>
            </a:r>
            <a:endParaRPr lang="en-US" altLang="zh-CN" dirty="0"/>
          </a:p>
          <a:p>
            <a:pPr marL="0" indent="0">
              <a:buNone/>
            </a:pPr>
            <a:r>
              <a:rPr lang="en-US" altLang="zh-CN" dirty="0" err="1"/>
              <a:t>strtol</a:t>
            </a:r>
            <a:r>
              <a:rPr lang="en-US" altLang="zh-CN" dirty="0"/>
              <a:t>()</a:t>
            </a:r>
            <a:r>
              <a:rPr lang="zh-CN" altLang="en-US" dirty="0"/>
              <a:t>，</a:t>
            </a:r>
            <a:r>
              <a:rPr lang="en-US" altLang="zh-CN" dirty="0" err="1"/>
              <a:t>strtoul</a:t>
            </a:r>
            <a:r>
              <a:rPr lang="en-US" altLang="zh-CN" dirty="0"/>
              <a:t>(),</a:t>
            </a:r>
            <a:r>
              <a:rPr lang="en-US" altLang="zh-CN" dirty="0" err="1"/>
              <a:t>strtod</a:t>
            </a:r>
            <a:r>
              <a:rPr lang="en-US" altLang="zh-CN" dirty="0"/>
              <a:t>(),</a:t>
            </a:r>
          </a:p>
          <a:p>
            <a:pPr marL="0" indent="0">
              <a:buNone/>
            </a:pPr>
            <a:r>
              <a:rPr lang="en-US" altLang="zh-CN" dirty="0" err="1"/>
              <a:t>strtol</a:t>
            </a:r>
            <a:r>
              <a:rPr lang="en-US" altLang="zh-CN" dirty="0"/>
              <a:t>()</a:t>
            </a:r>
            <a:r>
              <a:rPr lang="zh-CN" altLang="en-US" dirty="0"/>
              <a:t>原型</a:t>
            </a:r>
            <a:endParaRPr lang="en-US" altLang="zh-CN" dirty="0"/>
          </a:p>
          <a:p>
            <a:pPr marL="0" indent="0">
              <a:buNone/>
            </a:pPr>
            <a:r>
              <a:rPr lang="en-US" altLang="zh-CN" dirty="0"/>
              <a:t>long </a:t>
            </a:r>
            <a:r>
              <a:rPr lang="en-US" altLang="zh-CN" dirty="0" err="1"/>
              <a:t>strtol</a:t>
            </a:r>
            <a:r>
              <a:rPr lang="en-US" altLang="zh-CN" dirty="0"/>
              <a:t>(const char*restrict </a:t>
            </a:r>
            <a:r>
              <a:rPr lang="en-US" altLang="zh-CN" dirty="0" err="1"/>
              <a:t>nptr,char</a:t>
            </a:r>
            <a:r>
              <a:rPr lang="en-US" altLang="zh-CN" dirty="0"/>
              <a:t> **restrict </a:t>
            </a:r>
            <a:r>
              <a:rPr lang="en-US" altLang="zh-CN" dirty="0" err="1"/>
              <a:t>endptr,int</a:t>
            </a:r>
            <a:r>
              <a:rPr lang="en-US" altLang="zh-CN" dirty="0"/>
              <a:t> base)</a:t>
            </a:r>
          </a:p>
          <a:p>
            <a:pPr marL="0" indent="0">
              <a:buNone/>
            </a:pPr>
            <a:r>
              <a:rPr lang="en-US" altLang="zh-CN" dirty="0" err="1"/>
              <a:t>nptr</a:t>
            </a:r>
            <a:r>
              <a:rPr lang="zh-CN" altLang="en-US" dirty="0"/>
              <a:t>是指向待转换字符串的指针，</a:t>
            </a:r>
            <a:r>
              <a:rPr lang="en-US" altLang="zh-CN" dirty="0" err="1"/>
              <a:t>endptr</a:t>
            </a:r>
            <a:r>
              <a:rPr lang="zh-CN" altLang="en-US" dirty="0"/>
              <a:t>是标识输入数字结束字符的地址，</a:t>
            </a:r>
            <a:r>
              <a:rPr lang="en-US" altLang="zh-CN" dirty="0"/>
              <a:t>base</a:t>
            </a:r>
            <a:r>
              <a:rPr lang="zh-CN" altLang="en-US" dirty="0"/>
              <a:t>是以什么进制写入数字</a:t>
            </a:r>
            <a:endParaRPr lang="en-US" altLang="zh-CN" dirty="0"/>
          </a:p>
          <a:p>
            <a:pPr marL="0" indent="0">
              <a:buNone/>
            </a:pPr>
            <a:r>
              <a:rPr lang="en-US" altLang="zh-CN" dirty="0"/>
              <a:t>	</a:t>
            </a:r>
            <a:endParaRPr lang="zh-CN" altLang="en-US" dirty="0"/>
          </a:p>
        </p:txBody>
      </p:sp>
    </p:spTree>
    <p:extLst>
      <p:ext uri="{BB962C8B-B14F-4D97-AF65-F5344CB8AC3E}">
        <p14:creationId xmlns:p14="http://schemas.microsoft.com/office/powerpoint/2010/main" val="4040114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7FD29E-1D2A-4802-BE41-98D49A6EE970}"/>
              </a:ext>
            </a:extLst>
          </p:cNvPr>
          <p:cNvSpPr>
            <a:spLocks noGrp="1"/>
          </p:cNvSpPr>
          <p:nvPr>
            <p:ph type="title"/>
          </p:nvPr>
        </p:nvSpPr>
        <p:spPr/>
        <p:txBody>
          <a:bodyPr/>
          <a:lstStyle/>
          <a:p>
            <a:r>
              <a:rPr lang="en-US" altLang="zh-CN" sz="3200" dirty="0">
                <a:latin typeface="+mj-ea"/>
              </a:rPr>
              <a:t>10.10 </a:t>
            </a:r>
            <a:r>
              <a:rPr lang="zh-CN" altLang="en-US" sz="3200" dirty="0">
                <a:latin typeface="+mj-ea"/>
              </a:rPr>
              <a:t>关键概念</a:t>
            </a:r>
          </a:p>
        </p:txBody>
      </p:sp>
      <p:sp>
        <p:nvSpPr>
          <p:cNvPr id="3" name="内容占位符 2">
            <a:extLst>
              <a:ext uri="{FF2B5EF4-FFF2-40B4-BE49-F238E27FC236}">
                <a16:creationId xmlns:a16="http://schemas.microsoft.com/office/drawing/2014/main" id="{3C35AD11-9B2A-4ADC-AF89-A3B5C5CB83CE}"/>
              </a:ext>
            </a:extLst>
          </p:cNvPr>
          <p:cNvSpPr>
            <a:spLocks noGrp="1"/>
          </p:cNvSpPr>
          <p:nvPr>
            <p:ph idx="1"/>
          </p:nvPr>
        </p:nvSpPr>
        <p:spPr/>
        <p:txBody>
          <a:bodyPr/>
          <a:lstStyle/>
          <a:p>
            <a:pPr marL="0" indent="0">
              <a:buNone/>
            </a:pPr>
            <a:r>
              <a:rPr lang="zh-CN" altLang="en-US" dirty="0"/>
              <a:t>字符串，无论由字符数组，指针还是字符串常量标识</a:t>
            </a:r>
            <a:endParaRPr lang="en-US" altLang="zh-CN" dirty="0"/>
          </a:p>
          <a:p>
            <a:pPr marL="0" indent="0">
              <a:buNone/>
            </a:pPr>
            <a:endParaRPr lang="zh-CN" altLang="en-US" dirty="0"/>
          </a:p>
        </p:txBody>
      </p:sp>
    </p:spTree>
    <p:extLst>
      <p:ext uri="{BB962C8B-B14F-4D97-AF65-F5344CB8AC3E}">
        <p14:creationId xmlns:p14="http://schemas.microsoft.com/office/powerpoint/2010/main" val="230345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6F32D-6FCC-4768-BD9D-B1CD073BC07D}"/>
              </a:ext>
            </a:extLst>
          </p:cNvPr>
          <p:cNvSpPr>
            <a:spLocks noGrp="1"/>
          </p:cNvSpPr>
          <p:nvPr>
            <p:ph type="title"/>
          </p:nvPr>
        </p:nvSpPr>
        <p:spPr>
          <a:xfrm>
            <a:off x="646111" y="452719"/>
            <a:ext cx="9404723" cy="519434"/>
          </a:xfrm>
        </p:spPr>
        <p:txBody>
          <a:bodyPr/>
          <a:lstStyle/>
          <a:p>
            <a:r>
              <a:rPr lang="en-US" altLang="zh-CN" sz="2400" dirty="0"/>
              <a:t>11.1 </a:t>
            </a:r>
            <a:r>
              <a:rPr lang="zh-CN" altLang="en-US" sz="2400" dirty="0"/>
              <a:t>表示字符串和字符串</a:t>
            </a:r>
            <a:r>
              <a:rPr lang="en-US" altLang="zh-CN" sz="2400" dirty="0"/>
              <a:t>I/O</a:t>
            </a:r>
            <a:endParaRPr lang="zh-CN" altLang="en-US" sz="2400" dirty="0"/>
          </a:p>
        </p:txBody>
      </p:sp>
      <p:sp>
        <p:nvSpPr>
          <p:cNvPr id="4" name="内容占位符 3">
            <a:extLst>
              <a:ext uri="{FF2B5EF4-FFF2-40B4-BE49-F238E27FC236}">
                <a16:creationId xmlns:a16="http://schemas.microsoft.com/office/drawing/2014/main" id="{F719D261-35BD-411D-8177-45D6BDA8566B}"/>
              </a:ext>
            </a:extLst>
          </p:cNvPr>
          <p:cNvSpPr>
            <a:spLocks noGrp="1"/>
          </p:cNvSpPr>
          <p:nvPr>
            <p:ph idx="1"/>
          </p:nvPr>
        </p:nvSpPr>
        <p:spPr>
          <a:xfrm>
            <a:off x="1103312" y="1049154"/>
            <a:ext cx="8946541" cy="5199245"/>
          </a:xfrm>
        </p:spPr>
        <p:txBody>
          <a:bodyPr>
            <a:normAutofit fontScale="92500" lnSpcReduction="10000"/>
          </a:bodyPr>
          <a:lstStyle/>
          <a:p>
            <a:r>
              <a:rPr lang="zh-CN" altLang="en-US" dirty="0"/>
              <a:t>字符串：在</a:t>
            </a:r>
            <a:r>
              <a:rPr lang="en-US" altLang="zh-CN" dirty="0"/>
              <a:t>c</a:t>
            </a:r>
            <a:r>
              <a:rPr lang="zh-CN" altLang="en-US" dirty="0"/>
              <a:t>语言中，字符串是以</a:t>
            </a:r>
            <a:r>
              <a:rPr lang="en-US" altLang="zh-CN" dirty="0"/>
              <a:t>\0</a:t>
            </a:r>
            <a:r>
              <a:rPr lang="zh-CN" altLang="en-US" dirty="0"/>
              <a:t>结尾的</a:t>
            </a:r>
            <a:r>
              <a:rPr lang="en-US" altLang="zh-CN" dirty="0"/>
              <a:t>	char</a:t>
            </a:r>
            <a:r>
              <a:rPr lang="zh-CN" altLang="en-US" dirty="0"/>
              <a:t>类型数组</a:t>
            </a:r>
            <a:endParaRPr lang="en-US" altLang="zh-CN" dirty="0"/>
          </a:p>
          <a:p>
            <a:pPr marL="0" indent="0">
              <a:buNone/>
            </a:pPr>
            <a:r>
              <a:rPr lang="en-US" altLang="zh-CN" dirty="0"/>
              <a:t>11.1.1 </a:t>
            </a:r>
            <a:r>
              <a:rPr lang="zh-CN" altLang="en-US" dirty="0"/>
              <a:t>在程序中定义字符串</a:t>
            </a:r>
            <a:endParaRPr lang="en-US" altLang="zh-CN" dirty="0"/>
          </a:p>
          <a:p>
            <a:pPr marL="0" indent="0">
              <a:buNone/>
            </a:pPr>
            <a:r>
              <a:rPr lang="zh-CN" altLang="en-US" dirty="0"/>
              <a:t>字符串有多种定义的方式</a:t>
            </a:r>
            <a:endParaRPr lang="en-US" altLang="zh-CN" dirty="0"/>
          </a:p>
          <a:p>
            <a:pPr marL="400050" lvl="1" indent="0">
              <a:buNone/>
            </a:pPr>
            <a:r>
              <a:rPr lang="zh-CN" altLang="en-US" sz="1600" dirty="0"/>
              <a:t>字符串字面量、</a:t>
            </a:r>
            <a:r>
              <a:rPr lang="en-US" altLang="zh-CN" sz="1600" dirty="0"/>
              <a:t>char</a:t>
            </a:r>
            <a:r>
              <a:rPr lang="zh-CN" altLang="en-US" sz="1600" dirty="0"/>
              <a:t>类型的数组、指向</a:t>
            </a:r>
            <a:r>
              <a:rPr lang="en-US" altLang="zh-CN" sz="1600" dirty="0"/>
              <a:t>char</a:t>
            </a:r>
            <a:r>
              <a:rPr lang="zh-CN" altLang="en-US" sz="1600" dirty="0"/>
              <a:t>类型数组的指针</a:t>
            </a:r>
            <a:endParaRPr lang="en-US" altLang="zh-CN" sz="1600" dirty="0"/>
          </a:p>
          <a:p>
            <a:pPr>
              <a:buFont typeface="Wingdings" panose="05000000000000000000" pitchFamily="2" charset="2"/>
              <a:buChar char="Ø"/>
            </a:pPr>
            <a:r>
              <a:rPr lang="zh-CN" altLang="en-US" sz="1600" dirty="0"/>
              <a:t>字符串常量（字符串字面量）</a:t>
            </a:r>
            <a:endParaRPr lang="en-US" altLang="zh-CN" sz="1600" dirty="0"/>
          </a:p>
          <a:p>
            <a:pPr marL="457200" lvl="1" indent="0">
              <a:buNone/>
            </a:pPr>
            <a:r>
              <a:rPr lang="zh-CN" altLang="en-US" sz="1400" dirty="0"/>
              <a:t>利用双引号括起来的内容叫字符串字面量，编译器会自动把双引号中的字符内容加入</a:t>
            </a:r>
            <a:r>
              <a:rPr lang="en-US" altLang="zh-CN" sz="1400" dirty="0"/>
              <a:t>\0</a:t>
            </a:r>
            <a:r>
              <a:rPr lang="zh-CN" altLang="en-US" sz="1400" dirty="0"/>
              <a:t>字符存储在内存中</a:t>
            </a:r>
            <a:endParaRPr lang="en-US" altLang="zh-CN" sz="1400" dirty="0"/>
          </a:p>
          <a:p>
            <a:pPr marL="457200" lvl="1" indent="0">
              <a:buNone/>
            </a:pPr>
            <a:r>
              <a:rPr lang="zh-CN" altLang="en-US" sz="1400" dirty="0"/>
              <a:t>字符串字面量之间没有间隔或者用空白字符间隔（空格、</a:t>
            </a:r>
            <a:r>
              <a:rPr lang="en-US" altLang="zh-CN" sz="1400" dirty="0"/>
              <a:t>tab</a:t>
            </a:r>
            <a:r>
              <a:rPr lang="zh-CN" altLang="en-US" sz="1400" dirty="0"/>
              <a:t>、回车），</a:t>
            </a:r>
            <a:r>
              <a:rPr lang="en-US" altLang="zh-CN" sz="1400" dirty="0"/>
              <a:t>c</a:t>
            </a:r>
            <a:r>
              <a:rPr lang="zh-CN" altLang="en-US" sz="1400" dirty="0"/>
              <a:t>会视为他们是串联的</a:t>
            </a:r>
            <a:endParaRPr lang="en-US" altLang="zh-CN" sz="1400" dirty="0"/>
          </a:p>
          <a:p>
            <a:pPr marL="457200" lvl="1" indent="0">
              <a:buNone/>
            </a:pPr>
            <a:r>
              <a:rPr lang="zh-CN" altLang="en-US" sz="1400" dirty="0"/>
              <a:t>字符串字面量属于静态存储类别，在函数中使用它，只会存储一次，双引号的内容视为指向存储位置的指针</a:t>
            </a:r>
            <a:endParaRPr lang="en-US" altLang="zh-CN" sz="1600" dirty="0"/>
          </a:p>
          <a:p>
            <a:pPr indent="-285750">
              <a:buFont typeface="Wingdings" panose="05000000000000000000" pitchFamily="2" charset="2"/>
              <a:buChar char="Ø"/>
            </a:pPr>
            <a:r>
              <a:rPr lang="zh-CN" altLang="en-US" sz="1600" dirty="0"/>
              <a:t>字符串数组和初始化</a:t>
            </a:r>
            <a:endParaRPr lang="en-US" altLang="zh-CN" sz="1600" dirty="0"/>
          </a:p>
          <a:p>
            <a:pPr marL="457200" lvl="1" indent="0">
              <a:buNone/>
            </a:pPr>
            <a:r>
              <a:rPr lang="zh-CN" altLang="en-US" sz="1400" dirty="0"/>
              <a:t>定义数组时，必须让编译器知道需要多少空间</a:t>
            </a:r>
            <a:endParaRPr lang="en-US" altLang="zh-CN" sz="1400" dirty="0"/>
          </a:p>
          <a:p>
            <a:pPr marL="457200" lvl="1" indent="0">
              <a:buNone/>
            </a:pPr>
            <a:r>
              <a:rPr lang="en-US" altLang="zh-CN" sz="1400" dirty="0"/>
              <a:t>1.</a:t>
            </a:r>
            <a:r>
              <a:rPr lang="zh-CN" altLang="en-US" sz="1400" dirty="0"/>
              <a:t>申请足够的空间去存储字符串</a:t>
            </a:r>
            <a:endParaRPr lang="en-US" altLang="zh-CN" sz="1400" dirty="0"/>
          </a:p>
          <a:p>
            <a:pPr marL="457200" lvl="1" indent="0">
              <a:buNone/>
            </a:pPr>
            <a:r>
              <a:rPr lang="en-US" altLang="zh-CN" sz="1400" dirty="0"/>
              <a:t>	const char m1[40] = “I have a pen!”;</a:t>
            </a:r>
          </a:p>
          <a:p>
            <a:pPr marL="457200" lvl="1" indent="0">
              <a:buNone/>
            </a:pPr>
            <a:r>
              <a:rPr lang="en-US" altLang="zh-CN" sz="1400" dirty="0"/>
              <a:t>	</a:t>
            </a:r>
            <a:r>
              <a:rPr lang="zh-CN" altLang="en-US" sz="1400" dirty="0"/>
              <a:t>在申请时注意数组大小必须比字符串字符个数多一个用来存储</a:t>
            </a:r>
            <a:r>
              <a:rPr lang="en-US" altLang="zh-CN" sz="1400" dirty="0"/>
              <a:t>\0</a:t>
            </a:r>
            <a:r>
              <a:rPr lang="zh-CN" altLang="en-US" sz="1400" dirty="0"/>
              <a:t>作为字符串的结尾</a:t>
            </a:r>
            <a:endParaRPr lang="en-US" altLang="zh-CN" sz="1400" dirty="0"/>
          </a:p>
          <a:p>
            <a:pPr marL="457200" lvl="1" indent="0">
              <a:buNone/>
            </a:pPr>
            <a:r>
              <a:rPr lang="en-US" altLang="zh-CN" sz="1400" dirty="0"/>
              <a:t>2.</a:t>
            </a:r>
            <a:r>
              <a:rPr lang="zh-CN" altLang="en-US" sz="1400" dirty="0"/>
              <a:t>省略数组初始化大小让编译器自动确认数组大小</a:t>
            </a:r>
            <a:endParaRPr lang="en-US" altLang="zh-CN" sz="1400" dirty="0"/>
          </a:p>
          <a:p>
            <a:pPr marL="457200" lvl="1" indent="0">
              <a:buNone/>
            </a:pPr>
            <a:r>
              <a:rPr lang="en-US" altLang="zh-CN" sz="1400" dirty="0"/>
              <a:t>	</a:t>
            </a:r>
            <a:r>
              <a:rPr lang="zh-CN" altLang="en-US" sz="1400" dirty="0"/>
              <a:t>省略数组大小只适用在初始化过程中省略，如果对数组重新赋值，则会容易出现越界</a:t>
            </a:r>
            <a:endParaRPr lang="en-US" altLang="zh-CN" sz="1400" dirty="0"/>
          </a:p>
        </p:txBody>
      </p:sp>
    </p:spTree>
    <p:extLst>
      <p:ext uri="{BB962C8B-B14F-4D97-AF65-F5344CB8AC3E}">
        <p14:creationId xmlns:p14="http://schemas.microsoft.com/office/powerpoint/2010/main" val="86590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719D261-35BD-411D-8177-45D6BDA8566B}"/>
              </a:ext>
            </a:extLst>
          </p:cNvPr>
          <p:cNvSpPr>
            <a:spLocks noGrp="1"/>
          </p:cNvSpPr>
          <p:nvPr>
            <p:ph idx="1"/>
          </p:nvPr>
        </p:nvSpPr>
        <p:spPr>
          <a:xfrm>
            <a:off x="1103312" y="481264"/>
            <a:ext cx="8946541" cy="5767136"/>
          </a:xfrm>
        </p:spPr>
        <p:txBody>
          <a:bodyPr>
            <a:normAutofit/>
          </a:bodyPr>
          <a:lstStyle/>
          <a:p>
            <a:pPr lvl="1">
              <a:buFont typeface="Wingdings" panose="05000000000000000000" pitchFamily="2" charset="2"/>
              <a:buChar char="Ø"/>
            </a:pPr>
            <a:r>
              <a:rPr lang="zh-CN" altLang="en-US" sz="1600" dirty="0"/>
              <a:t>数组和指针</a:t>
            </a:r>
            <a:endParaRPr lang="en-US" altLang="zh-CN" sz="1600" dirty="0"/>
          </a:p>
          <a:p>
            <a:pPr marL="400050" lvl="1" indent="0">
              <a:buNone/>
            </a:pPr>
            <a:r>
              <a:rPr lang="zh-CN" altLang="en-US" sz="1400" dirty="0"/>
              <a:t>前面说过字符串字面量一般作为可执行程序的一部分储存在数据段中，在程序加载到内存时载入到内存的静态存储区</a:t>
            </a:r>
            <a:endParaRPr lang="en-US" altLang="zh-CN" sz="1400" dirty="0"/>
          </a:p>
          <a:p>
            <a:pPr marL="857250" lvl="2" indent="0">
              <a:buNone/>
            </a:pPr>
            <a:r>
              <a:rPr lang="zh-CN" altLang="en-US" sz="1400" dirty="0"/>
              <a:t>数组形式初始化是在程序运行到初始化的过程时为数组分配一段内存，再把静态存储区的内容复制到数组内存空间 </a:t>
            </a:r>
            <a:endParaRPr lang="en-US" altLang="zh-CN" sz="1400" dirty="0"/>
          </a:p>
          <a:p>
            <a:pPr marL="857250" lvl="2" indent="0">
              <a:buNone/>
            </a:pPr>
            <a:r>
              <a:rPr lang="zh-CN" altLang="en-US" sz="1400" dirty="0"/>
              <a:t>指针形式的初始化只把静态存储区的地址拷贝给指针</a:t>
            </a:r>
            <a:endParaRPr lang="en-US" altLang="zh-CN" sz="1400" dirty="0"/>
          </a:p>
          <a:p>
            <a:pPr lvl="1">
              <a:buFont typeface="Wingdings" panose="05000000000000000000" pitchFamily="2" charset="2"/>
              <a:buChar char="Ø"/>
            </a:pPr>
            <a:r>
              <a:rPr lang="zh-CN" altLang="en-US" sz="1600" dirty="0"/>
              <a:t>数组和指针的区别</a:t>
            </a:r>
            <a:endParaRPr lang="en-US" altLang="zh-CN" sz="1600" dirty="0"/>
          </a:p>
          <a:p>
            <a:pPr marL="857250" lvl="2" indent="0">
              <a:buNone/>
            </a:pPr>
            <a:r>
              <a:rPr lang="zh-CN" altLang="en-US" sz="1400" dirty="0">
                <a:latin typeface="+mj-ea"/>
              </a:rPr>
              <a:t>数组名是常量，指针名是变量</a:t>
            </a:r>
            <a:endParaRPr lang="en-US" altLang="zh-CN" sz="1400" dirty="0">
              <a:latin typeface="+mj-ea"/>
            </a:endParaRPr>
          </a:p>
          <a:p>
            <a:pPr lvl="2">
              <a:buFont typeface="Arial" panose="020B0604020202020204" pitchFamily="34" charset="0"/>
              <a:buChar char="•"/>
            </a:pPr>
            <a:r>
              <a:rPr lang="zh-CN" altLang="en-US" sz="1400" dirty="0">
                <a:latin typeface="+mj-ea"/>
              </a:rPr>
              <a:t>都可以用数组表示法</a:t>
            </a:r>
            <a:endParaRPr lang="en-US" altLang="zh-CN" sz="1400" dirty="0">
              <a:latin typeface="+mj-ea"/>
            </a:endParaRPr>
          </a:p>
          <a:p>
            <a:pPr lvl="2">
              <a:buFont typeface="Arial" panose="020B0604020202020204" pitchFamily="34" charset="0"/>
              <a:buChar char="•"/>
            </a:pPr>
            <a:r>
              <a:rPr lang="zh-CN" altLang="en-US" sz="1400" dirty="0">
                <a:latin typeface="+mj-ea"/>
              </a:rPr>
              <a:t>都可以用指针加法</a:t>
            </a:r>
            <a:endParaRPr lang="en-US" altLang="zh-CN" sz="1400" dirty="0">
              <a:latin typeface="+mj-ea"/>
            </a:endParaRPr>
          </a:p>
          <a:p>
            <a:pPr lvl="2">
              <a:buFont typeface="Arial" panose="020B0604020202020204" pitchFamily="34" charset="0"/>
              <a:buChar char="•"/>
            </a:pPr>
            <a:r>
              <a:rPr lang="zh-CN" altLang="en-US" sz="1400" dirty="0">
                <a:latin typeface="+mj-ea"/>
              </a:rPr>
              <a:t>只有指针可以自增操作</a:t>
            </a:r>
            <a:endParaRPr lang="en-US" altLang="zh-CN" sz="1400" dirty="0">
              <a:latin typeface="+mj-ea"/>
            </a:endParaRPr>
          </a:p>
          <a:p>
            <a:pPr lvl="2">
              <a:buFont typeface="Arial" panose="020B0604020202020204" pitchFamily="34" charset="0"/>
              <a:buChar char="•"/>
            </a:pPr>
            <a:r>
              <a:rPr lang="zh-CN" altLang="en-US" sz="1400" dirty="0">
                <a:latin typeface="+mj-ea"/>
              </a:rPr>
              <a:t>指针名不能用数组的下标法访问字符串中的字符，因为这里的指针指向的不是数组，可能会改变字面量的值</a:t>
            </a:r>
            <a:endParaRPr lang="en-US" altLang="zh-CN" sz="1400" dirty="0">
              <a:latin typeface="+mj-ea"/>
            </a:endParaRPr>
          </a:p>
          <a:p>
            <a:pPr lvl="2">
              <a:buFont typeface="Arial" panose="020B0604020202020204" pitchFamily="34" charset="0"/>
              <a:buChar char="•"/>
            </a:pPr>
            <a:r>
              <a:rPr lang="zh-CN" altLang="en-US" sz="1400" dirty="0">
                <a:latin typeface="+mj-ea"/>
              </a:rPr>
              <a:t>指针名表示法加上</a:t>
            </a:r>
            <a:r>
              <a:rPr lang="en-US" altLang="zh-CN" sz="1400" dirty="0">
                <a:latin typeface="+mj-ea"/>
              </a:rPr>
              <a:t>const</a:t>
            </a:r>
            <a:r>
              <a:rPr lang="zh-CN" altLang="en-US" sz="1400" dirty="0">
                <a:latin typeface="+mj-ea"/>
              </a:rPr>
              <a:t>，避免指针修改内容</a:t>
            </a:r>
            <a:endParaRPr lang="en-US" altLang="zh-CN" sz="1400" dirty="0">
              <a:latin typeface="+mj-ea"/>
            </a:endParaRPr>
          </a:p>
          <a:p>
            <a:pPr marL="400050" lvl="1" indent="0">
              <a:buNone/>
            </a:pPr>
            <a:r>
              <a:rPr lang="en-US" altLang="zh-CN" sz="1400" dirty="0"/>
              <a:t>	</a:t>
            </a:r>
            <a:endParaRPr lang="en-US" altLang="zh-CN" sz="1200" dirty="0"/>
          </a:p>
        </p:txBody>
      </p:sp>
    </p:spTree>
    <p:extLst>
      <p:ext uri="{BB962C8B-B14F-4D97-AF65-F5344CB8AC3E}">
        <p14:creationId xmlns:p14="http://schemas.microsoft.com/office/powerpoint/2010/main" val="492125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0F569-F1CD-4CC2-BA51-615BB48BC60B}"/>
              </a:ext>
            </a:extLst>
          </p:cNvPr>
          <p:cNvSpPr>
            <a:spLocks noGrp="1"/>
          </p:cNvSpPr>
          <p:nvPr>
            <p:ph type="title"/>
          </p:nvPr>
        </p:nvSpPr>
        <p:spPr/>
        <p:txBody>
          <a:bodyPr/>
          <a:lstStyle/>
          <a:p>
            <a:r>
              <a:rPr lang="en-US" altLang="zh-CN" sz="2400" dirty="0">
                <a:latin typeface="+mj-ea"/>
              </a:rPr>
              <a:t>11.2 </a:t>
            </a:r>
            <a:r>
              <a:rPr lang="zh-CN" altLang="en-US" sz="2400" dirty="0">
                <a:latin typeface="+mj-ea"/>
              </a:rPr>
              <a:t>字符串的输入</a:t>
            </a:r>
          </a:p>
        </p:txBody>
      </p:sp>
      <p:sp>
        <p:nvSpPr>
          <p:cNvPr id="3" name="内容占位符 2">
            <a:extLst>
              <a:ext uri="{FF2B5EF4-FFF2-40B4-BE49-F238E27FC236}">
                <a16:creationId xmlns:a16="http://schemas.microsoft.com/office/drawing/2014/main" id="{57EB2649-82A8-4E62-8040-74E39F94AC5A}"/>
              </a:ext>
            </a:extLst>
          </p:cNvPr>
          <p:cNvSpPr>
            <a:spLocks noGrp="1"/>
          </p:cNvSpPr>
          <p:nvPr>
            <p:ph idx="1"/>
          </p:nvPr>
        </p:nvSpPr>
        <p:spPr/>
        <p:txBody>
          <a:bodyPr>
            <a:normAutofit lnSpcReduction="10000"/>
          </a:bodyPr>
          <a:lstStyle/>
          <a:p>
            <a:pPr marL="0" indent="0">
              <a:buNone/>
            </a:pPr>
            <a:r>
              <a:rPr lang="en-US" altLang="zh-CN" sz="1800" dirty="0">
                <a:latin typeface="+mj-ea"/>
              </a:rPr>
              <a:t>11.2.1 </a:t>
            </a:r>
            <a:r>
              <a:rPr lang="zh-CN" altLang="en-US" sz="1800" dirty="0">
                <a:latin typeface="+mj-ea"/>
              </a:rPr>
              <a:t>分配空间</a:t>
            </a:r>
            <a:endParaRPr lang="en-US" altLang="zh-CN" sz="1800" dirty="0">
              <a:latin typeface="+mj-ea"/>
            </a:endParaRPr>
          </a:p>
          <a:p>
            <a:pPr marL="685800" lvl="1">
              <a:buFont typeface="Wingdings" panose="05000000000000000000" pitchFamily="2" charset="2"/>
              <a:buChar char="Ø"/>
            </a:pPr>
            <a:r>
              <a:rPr lang="zh-CN" altLang="en-US" sz="1600" dirty="0">
                <a:latin typeface="+mj-ea"/>
              </a:rPr>
              <a:t>计算机不会在自动去根据输入分配空间来存储字符串</a:t>
            </a:r>
            <a:endParaRPr lang="en-US" altLang="zh-CN" sz="1600" dirty="0">
              <a:latin typeface="+mj-ea"/>
            </a:endParaRPr>
          </a:p>
          <a:p>
            <a:pPr marL="685800" lvl="1">
              <a:buFont typeface="Wingdings" panose="05000000000000000000" pitchFamily="2" charset="2"/>
              <a:buChar char="Ø"/>
            </a:pPr>
            <a:r>
              <a:rPr lang="zh-CN" altLang="en-US" sz="1600" dirty="0">
                <a:latin typeface="+mj-ea"/>
              </a:rPr>
              <a:t>最简单的方法就是去声明一个数组去存储字符串</a:t>
            </a:r>
            <a:endParaRPr lang="en-US" altLang="zh-CN" sz="1600" dirty="0">
              <a:latin typeface="+mj-ea"/>
            </a:endParaRPr>
          </a:p>
          <a:p>
            <a:pPr marL="0" indent="0">
              <a:buNone/>
            </a:pPr>
            <a:r>
              <a:rPr lang="en-US" altLang="zh-CN" sz="1800" dirty="0">
                <a:latin typeface="+mj-ea"/>
              </a:rPr>
              <a:t>11.2.2 </a:t>
            </a:r>
            <a:r>
              <a:rPr lang="zh-CN" altLang="en-US" sz="1800" dirty="0">
                <a:latin typeface="+mj-ea"/>
              </a:rPr>
              <a:t>不幸的</a:t>
            </a:r>
            <a:r>
              <a:rPr lang="en-US" altLang="zh-CN" sz="1800" dirty="0">
                <a:latin typeface="+mj-ea"/>
              </a:rPr>
              <a:t>gets()</a:t>
            </a:r>
            <a:r>
              <a:rPr lang="zh-CN" altLang="en-US" sz="1800" dirty="0">
                <a:latin typeface="+mj-ea"/>
              </a:rPr>
              <a:t>函数</a:t>
            </a:r>
            <a:endParaRPr lang="en-US" altLang="zh-CN" sz="1800" dirty="0">
              <a:latin typeface="+mj-ea"/>
            </a:endParaRPr>
          </a:p>
          <a:p>
            <a:pPr marL="685800" lvl="1">
              <a:buFont typeface="Wingdings" panose="05000000000000000000" pitchFamily="2" charset="2"/>
              <a:buChar char="Ø"/>
            </a:pPr>
            <a:r>
              <a:rPr lang="en-US" altLang="zh-CN" sz="1600" dirty="0" err="1">
                <a:latin typeface="+mj-ea"/>
              </a:rPr>
              <a:t>scanf</a:t>
            </a:r>
            <a:r>
              <a:rPr lang="zh-CN" altLang="en-US" sz="1600" dirty="0">
                <a:latin typeface="+mj-ea"/>
              </a:rPr>
              <a:t>也能读取一个字符串，但是只能读取一个单词，因为它是以空白来判定读取的</a:t>
            </a:r>
            <a:endParaRPr lang="en-US" altLang="zh-CN" sz="1600" dirty="0">
              <a:latin typeface="+mj-ea"/>
            </a:endParaRPr>
          </a:p>
          <a:p>
            <a:pPr marL="685800" lvl="1">
              <a:buFont typeface="Wingdings" panose="05000000000000000000" pitchFamily="2" charset="2"/>
              <a:buChar char="Ø"/>
            </a:pPr>
            <a:r>
              <a:rPr lang="zh-CN" altLang="en-US" sz="1600" dirty="0">
                <a:latin typeface="+mj-ea"/>
              </a:rPr>
              <a:t>所以有了</a:t>
            </a:r>
            <a:r>
              <a:rPr lang="en-US" altLang="zh-CN" sz="1600" dirty="0">
                <a:latin typeface="+mj-ea"/>
              </a:rPr>
              <a:t>gets()</a:t>
            </a:r>
            <a:r>
              <a:rPr lang="zh-CN" altLang="en-US" sz="1600" dirty="0">
                <a:latin typeface="+mj-ea"/>
              </a:rPr>
              <a:t>函数来处理，能整行读取，遇到换行符后丢弃换行符，在结尾自动加入空字符</a:t>
            </a:r>
            <a:r>
              <a:rPr lang="en-US" altLang="zh-CN" sz="1600" dirty="0">
                <a:latin typeface="+mj-ea"/>
              </a:rPr>
              <a:t>\0</a:t>
            </a:r>
            <a:r>
              <a:rPr lang="zh-CN" altLang="en-US" sz="1600" dirty="0">
                <a:latin typeface="+mj-ea"/>
              </a:rPr>
              <a:t>来形成字符串</a:t>
            </a:r>
            <a:endParaRPr lang="en-US" altLang="zh-CN" sz="1600" dirty="0">
              <a:latin typeface="+mj-ea"/>
            </a:endParaRPr>
          </a:p>
          <a:p>
            <a:pPr marL="685800" lvl="1">
              <a:buFont typeface="Wingdings" panose="05000000000000000000" pitchFamily="2" charset="2"/>
              <a:buChar char="Ø"/>
            </a:pPr>
            <a:r>
              <a:rPr lang="en-US" altLang="zh-CN" sz="1600" dirty="0">
                <a:latin typeface="+mj-ea"/>
              </a:rPr>
              <a:t>puts()</a:t>
            </a:r>
            <a:r>
              <a:rPr lang="zh-CN" altLang="en-US" sz="1600" dirty="0">
                <a:latin typeface="+mj-ea"/>
              </a:rPr>
              <a:t>输出字符串函数跟他是一对，它自动在字符串后面加上换行符用来输出字符串</a:t>
            </a:r>
            <a:endParaRPr lang="en-US" altLang="zh-CN" sz="1600" dirty="0">
              <a:latin typeface="+mj-ea"/>
            </a:endParaRPr>
          </a:p>
          <a:p>
            <a:pPr marL="685800" lvl="1">
              <a:buFont typeface="Wingdings" panose="05000000000000000000" pitchFamily="2" charset="2"/>
              <a:buChar char="Ø"/>
            </a:pPr>
            <a:r>
              <a:rPr lang="zh-CN" altLang="en-US" sz="1600" dirty="0">
                <a:latin typeface="+mj-ea"/>
              </a:rPr>
              <a:t>用</a:t>
            </a:r>
            <a:r>
              <a:rPr lang="en-US" altLang="zh-CN" sz="1600" dirty="0">
                <a:latin typeface="+mj-ea"/>
              </a:rPr>
              <a:t>gets()</a:t>
            </a:r>
            <a:r>
              <a:rPr lang="zh-CN" altLang="en-US" sz="1600" dirty="0">
                <a:latin typeface="+mj-ea"/>
              </a:rPr>
              <a:t>编译器会给出警告，有的在编译过程中，有些在输出中，因为编译器不确定你给的空间能否足够放入输入的内容</a:t>
            </a:r>
            <a:endParaRPr lang="en-US" altLang="zh-CN" sz="1600" dirty="0">
              <a:latin typeface="+mj-ea"/>
            </a:endParaRPr>
          </a:p>
          <a:p>
            <a:pPr marL="0" indent="0">
              <a:buNone/>
            </a:pPr>
            <a:r>
              <a:rPr lang="en-US" altLang="zh-CN" sz="1600" dirty="0">
                <a:latin typeface="+mj-ea"/>
              </a:rPr>
              <a:t>11.2.3 </a:t>
            </a:r>
            <a:r>
              <a:rPr lang="en-US" altLang="zh-CN" sz="1800" dirty="0">
                <a:latin typeface="+mj-ea"/>
              </a:rPr>
              <a:t>gets()</a:t>
            </a:r>
            <a:r>
              <a:rPr lang="zh-CN" altLang="en-US" sz="1800" dirty="0">
                <a:latin typeface="+mj-ea"/>
              </a:rPr>
              <a:t>的替代品</a:t>
            </a:r>
            <a:endParaRPr lang="en-US" altLang="zh-CN" sz="1800" dirty="0">
              <a:latin typeface="+mj-ea"/>
            </a:endParaRPr>
          </a:p>
          <a:p>
            <a:pPr lvl="1">
              <a:buFont typeface="Wingdings" panose="05000000000000000000" pitchFamily="2" charset="2"/>
              <a:buChar char="Ø"/>
            </a:pPr>
            <a:r>
              <a:rPr lang="en-US" altLang="zh-CN" sz="1600" dirty="0" err="1">
                <a:latin typeface="+mj-ea"/>
              </a:rPr>
              <a:t>fgets</a:t>
            </a:r>
            <a:r>
              <a:rPr lang="en-US" altLang="zh-CN" sz="1600" dirty="0">
                <a:latin typeface="+mj-ea"/>
              </a:rPr>
              <a:t>()</a:t>
            </a:r>
            <a:r>
              <a:rPr lang="zh-CN" altLang="en-US" sz="1600" dirty="0">
                <a:latin typeface="+mj-ea"/>
              </a:rPr>
              <a:t>：通过第二个参数来限制输入的字符数来解决溢出问题，并且专门用于文件处理，</a:t>
            </a:r>
            <a:endParaRPr lang="en-US" altLang="zh-CN" sz="1600" dirty="0">
              <a:latin typeface="+mj-ea"/>
            </a:endParaRPr>
          </a:p>
          <a:p>
            <a:pPr marL="457200" lvl="1" indent="0">
              <a:buNone/>
            </a:pPr>
            <a:r>
              <a:rPr lang="zh-CN" altLang="en-US" sz="1600" dirty="0">
                <a:latin typeface="+mj-ea"/>
              </a:rPr>
              <a:t>如果参数是</a:t>
            </a:r>
            <a:r>
              <a:rPr lang="en-US" altLang="zh-CN" sz="1600" dirty="0">
                <a:latin typeface="+mj-ea"/>
              </a:rPr>
              <a:t>n</a:t>
            </a:r>
            <a:r>
              <a:rPr lang="zh-CN" altLang="en-US" sz="1600" dirty="0">
                <a:latin typeface="+mj-ea"/>
              </a:rPr>
              <a:t>，则读入</a:t>
            </a:r>
            <a:r>
              <a:rPr lang="en-US" altLang="zh-CN" sz="1600" dirty="0">
                <a:latin typeface="+mj-ea"/>
              </a:rPr>
              <a:t>n-1</a:t>
            </a:r>
            <a:r>
              <a:rPr lang="zh-CN" altLang="en-US" sz="1600" dirty="0">
                <a:latin typeface="+mj-ea"/>
              </a:rPr>
              <a:t>个字符，或者读取到下一个换行符，但是会存储在字符中</a:t>
            </a:r>
            <a:endParaRPr lang="en-US" altLang="zh-CN" sz="1600" dirty="0">
              <a:latin typeface="+mj-ea"/>
            </a:endParaRPr>
          </a:p>
          <a:p>
            <a:pPr marL="457200" lvl="1" indent="0">
              <a:buNone/>
            </a:pPr>
            <a:r>
              <a:rPr lang="en-US" altLang="zh-CN" sz="1600" dirty="0" err="1">
                <a:latin typeface="+mj-ea"/>
              </a:rPr>
              <a:t>fgets</a:t>
            </a:r>
            <a:r>
              <a:rPr lang="zh-CN" altLang="en-US" sz="1600" dirty="0">
                <a:latin typeface="+mj-ea"/>
              </a:rPr>
              <a:t>的第三个参数指明要读入的文件</a:t>
            </a:r>
            <a:r>
              <a:rPr lang="en-US" altLang="zh-CN" sz="1600" dirty="0">
                <a:latin typeface="+mj-ea"/>
              </a:rPr>
              <a:t>,</a:t>
            </a:r>
            <a:r>
              <a:rPr lang="zh-CN" altLang="en-US" sz="1600" dirty="0">
                <a:latin typeface="+mj-ea"/>
              </a:rPr>
              <a:t>用</a:t>
            </a:r>
            <a:r>
              <a:rPr lang="en-US" altLang="zh-CN" sz="1600" dirty="0">
                <a:latin typeface="+mj-ea"/>
              </a:rPr>
              <a:t>stdin</a:t>
            </a:r>
            <a:r>
              <a:rPr lang="zh-CN" altLang="en-US" sz="1600" dirty="0">
                <a:latin typeface="+mj-ea"/>
              </a:rPr>
              <a:t>就相当于从命令行输入</a:t>
            </a:r>
            <a:endParaRPr lang="en-US" altLang="zh-CN" sz="1600" dirty="0">
              <a:latin typeface="+mj-ea"/>
            </a:endParaRPr>
          </a:p>
          <a:p>
            <a:pPr lvl="1">
              <a:buFont typeface="Wingdings" panose="05000000000000000000" pitchFamily="2" charset="2"/>
              <a:buChar char="Ø"/>
            </a:pPr>
            <a:r>
              <a:rPr lang="en-US" altLang="zh-CN" sz="1600" dirty="0" err="1">
                <a:latin typeface="+mj-ea"/>
              </a:rPr>
              <a:t>fputs</a:t>
            </a:r>
            <a:r>
              <a:rPr lang="en-US" altLang="zh-CN" sz="1600" dirty="0">
                <a:latin typeface="+mj-ea"/>
              </a:rPr>
              <a:t>() </a:t>
            </a:r>
            <a:r>
              <a:rPr lang="zh-CN" altLang="en-US" sz="1600" dirty="0">
                <a:latin typeface="+mj-ea"/>
              </a:rPr>
              <a:t>返回</a:t>
            </a:r>
            <a:r>
              <a:rPr lang="en-US" altLang="zh-CN" sz="1600" dirty="0">
                <a:latin typeface="+mj-ea"/>
              </a:rPr>
              <a:t>char</a:t>
            </a:r>
            <a:r>
              <a:rPr lang="zh-CN" altLang="en-US" sz="1600" dirty="0">
                <a:latin typeface="+mj-ea"/>
              </a:rPr>
              <a:t>指针，返回地址与第一个参数相同，如果读到文件结尾，则返回空指针</a:t>
            </a:r>
            <a:r>
              <a:rPr lang="en-US" altLang="zh-CN" sz="1600" dirty="0">
                <a:latin typeface="+mj-ea"/>
              </a:rPr>
              <a:t>NULL</a:t>
            </a:r>
          </a:p>
          <a:p>
            <a:pPr marL="685800" lvl="1">
              <a:buFont typeface="Wingdings" panose="05000000000000000000" pitchFamily="2" charset="2"/>
              <a:buChar char="Ø"/>
            </a:pPr>
            <a:endParaRPr lang="en-US" altLang="zh-CN" sz="1600" dirty="0">
              <a:latin typeface="+mj-ea"/>
            </a:endParaRPr>
          </a:p>
        </p:txBody>
      </p:sp>
    </p:spTree>
    <p:extLst>
      <p:ext uri="{BB962C8B-B14F-4D97-AF65-F5344CB8AC3E}">
        <p14:creationId xmlns:p14="http://schemas.microsoft.com/office/powerpoint/2010/main" val="1553750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18FCB71-CFC8-430F-A315-44C374A36D38}"/>
              </a:ext>
            </a:extLst>
          </p:cNvPr>
          <p:cNvSpPr>
            <a:spLocks noGrp="1"/>
          </p:cNvSpPr>
          <p:nvPr>
            <p:ph idx="1"/>
          </p:nvPr>
        </p:nvSpPr>
        <p:spPr/>
        <p:txBody>
          <a:bodyPr>
            <a:normAutofit/>
          </a:bodyPr>
          <a:lstStyle/>
          <a:p>
            <a:pPr marL="1085850" lvl="2">
              <a:buFont typeface="Wingdings" panose="05000000000000000000" pitchFamily="2" charset="2"/>
              <a:buChar char="Ø"/>
            </a:pPr>
            <a:r>
              <a:rPr lang="en-US" altLang="zh-CN" dirty="0" err="1">
                <a:latin typeface="+mj-ea"/>
              </a:rPr>
              <a:t>gets_s</a:t>
            </a:r>
            <a:r>
              <a:rPr lang="en-US" altLang="zh-CN" dirty="0">
                <a:latin typeface="+mj-ea"/>
              </a:rPr>
              <a:t>()   </a:t>
            </a:r>
            <a:r>
              <a:rPr lang="en-US" altLang="zh-CN" dirty="0" err="1">
                <a:latin typeface="+mj-ea"/>
              </a:rPr>
              <a:t>gets_s</a:t>
            </a:r>
            <a:r>
              <a:rPr lang="en-US" altLang="zh-CN" dirty="0">
                <a:latin typeface="+mj-ea"/>
              </a:rPr>
              <a:t>(</a:t>
            </a:r>
            <a:r>
              <a:rPr lang="en-US" altLang="zh-CN" dirty="0" err="1">
                <a:latin typeface="+mj-ea"/>
              </a:rPr>
              <a:t>words,STLEN</a:t>
            </a:r>
            <a:r>
              <a:rPr lang="en-US" altLang="zh-CN" dirty="0">
                <a:latin typeface="+mj-ea"/>
              </a:rPr>
              <a:t>)</a:t>
            </a:r>
          </a:p>
          <a:p>
            <a:pPr lvl="3" indent="-285750">
              <a:buFont typeface="Arial" panose="020B0604020202020204" pitchFamily="34" charset="0"/>
              <a:buChar char="•"/>
            </a:pPr>
            <a:r>
              <a:rPr lang="en-US" altLang="zh-CN" dirty="0" err="1">
                <a:latin typeface="+mn-ea"/>
                <a:ea typeface="+mn-ea"/>
              </a:rPr>
              <a:t>gets_s</a:t>
            </a:r>
            <a:r>
              <a:rPr lang="en-US" altLang="zh-CN" dirty="0">
                <a:latin typeface="+mn-ea"/>
                <a:ea typeface="+mn-ea"/>
              </a:rPr>
              <a:t>()</a:t>
            </a:r>
            <a:r>
              <a:rPr lang="zh-CN" altLang="en-US" dirty="0">
                <a:latin typeface="+mn-ea"/>
                <a:ea typeface="+mn-ea"/>
              </a:rPr>
              <a:t>从标准输入读取数据，不要第三个参数</a:t>
            </a:r>
            <a:endParaRPr lang="en-US" altLang="zh-CN" dirty="0">
              <a:latin typeface="+mn-ea"/>
              <a:ea typeface="+mn-ea"/>
            </a:endParaRPr>
          </a:p>
          <a:p>
            <a:pPr lvl="3" indent="-285750">
              <a:buFont typeface="Arial" panose="020B0604020202020204" pitchFamily="34" charset="0"/>
              <a:buChar char="•"/>
            </a:pPr>
            <a:r>
              <a:rPr lang="en-US" altLang="zh-CN" dirty="0" err="1">
                <a:latin typeface="+mn-ea"/>
                <a:ea typeface="+mn-ea"/>
              </a:rPr>
              <a:t>gets_s</a:t>
            </a:r>
            <a:r>
              <a:rPr lang="en-US" altLang="zh-CN" dirty="0">
                <a:latin typeface="+mn-ea"/>
                <a:ea typeface="+mn-ea"/>
              </a:rPr>
              <a:t>()</a:t>
            </a:r>
            <a:r>
              <a:rPr lang="zh-CN" altLang="en-US" dirty="0">
                <a:latin typeface="+mn-ea"/>
                <a:ea typeface="+mn-ea"/>
              </a:rPr>
              <a:t>读到换行符，会丢弃它而不是储存它</a:t>
            </a:r>
            <a:endParaRPr lang="en-US" altLang="zh-CN" dirty="0">
              <a:latin typeface="+mn-ea"/>
              <a:ea typeface="+mn-ea"/>
            </a:endParaRPr>
          </a:p>
          <a:p>
            <a:pPr lvl="3" indent="-285750">
              <a:buFont typeface="Arial" panose="020B0604020202020204" pitchFamily="34" charset="0"/>
              <a:buChar char="•"/>
            </a:pPr>
            <a:r>
              <a:rPr lang="en-US" altLang="zh-CN" dirty="0" err="1">
                <a:latin typeface="+mn-ea"/>
                <a:ea typeface="+mn-ea"/>
              </a:rPr>
              <a:t>gets_s</a:t>
            </a:r>
            <a:r>
              <a:rPr lang="en-US" altLang="zh-CN" dirty="0">
                <a:latin typeface="+mn-ea"/>
                <a:ea typeface="+mn-ea"/>
              </a:rPr>
              <a:t>()</a:t>
            </a:r>
            <a:r>
              <a:rPr lang="zh-CN" altLang="en-US" dirty="0">
                <a:latin typeface="+mn-ea"/>
                <a:ea typeface="+mn-ea"/>
              </a:rPr>
              <a:t>读到最大字符数都没读到换行符，数组首字符设置为空字符，丢弃接下来的输入直到换行符或者文件结尾，并返回空指针</a:t>
            </a:r>
            <a:endParaRPr lang="en-US" altLang="zh-CN" dirty="0">
              <a:latin typeface="+mn-ea"/>
              <a:ea typeface="+mn-ea"/>
            </a:endParaRPr>
          </a:p>
          <a:p>
            <a:pPr lvl="3" indent="-285750">
              <a:buFont typeface="Arial" panose="020B0604020202020204" pitchFamily="34" charset="0"/>
              <a:buChar char="•"/>
            </a:pPr>
            <a:r>
              <a:rPr lang="en-US" altLang="zh-CN" dirty="0">
                <a:latin typeface="+mn-ea"/>
                <a:ea typeface="+mn-ea"/>
              </a:rPr>
              <a:t>gets()</a:t>
            </a:r>
            <a:r>
              <a:rPr lang="zh-CN" altLang="en-US" dirty="0">
                <a:latin typeface="+mn-ea"/>
                <a:ea typeface="+mn-ea"/>
              </a:rPr>
              <a:t>会擦写数据，不安全，所以如果不超过的话</a:t>
            </a:r>
            <a:r>
              <a:rPr lang="en-US" altLang="zh-CN" dirty="0">
                <a:latin typeface="+mn-ea"/>
                <a:ea typeface="+mn-ea"/>
              </a:rPr>
              <a:t>gets()</a:t>
            </a:r>
            <a:r>
              <a:rPr lang="zh-CN" altLang="en-US" dirty="0">
                <a:latin typeface="+mn-ea"/>
                <a:ea typeface="+mn-ea"/>
              </a:rPr>
              <a:t>和</a:t>
            </a:r>
            <a:r>
              <a:rPr lang="en-US" altLang="zh-CN" dirty="0" err="1">
                <a:latin typeface="+mn-ea"/>
                <a:ea typeface="+mn-ea"/>
              </a:rPr>
              <a:t>gets_s</a:t>
            </a:r>
            <a:r>
              <a:rPr lang="en-US" altLang="zh-CN" dirty="0">
                <a:latin typeface="+mn-ea"/>
                <a:ea typeface="+mn-ea"/>
              </a:rPr>
              <a:t>()</a:t>
            </a:r>
            <a:r>
              <a:rPr lang="zh-CN" altLang="en-US" dirty="0">
                <a:latin typeface="+mn-ea"/>
                <a:ea typeface="+mn-ea"/>
              </a:rPr>
              <a:t>一样</a:t>
            </a:r>
            <a:endParaRPr lang="en-US" altLang="zh-CN" dirty="0">
              <a:latin typeface="+mn-ea"/>
              <a:ea typeface="+mn-ea"/>
            </a:endParaRPr>
          </a:p>
          <a:p>
            <a:pPr lvl="3" indent="-285750">
              <a:buFont typeface="Arial" panose="020B0604020202020204" pitchFamily="34" charset="0"/>
              <a:buChar char="•"/>
            </a:pPr>
            <a:r>
              <a:rPr lang="zh-CN" altLang="en-US" dirty="0">
                <a:latin typeface="+mn-ea"/>
                <a:ea typeface="+mn-ea"/>
              </a:rPr>
              <a:t>超过的话</a:t>
            </a:r>
            <a:r>
              <a:rPr lang="en-US" altLang="zh-CN" dirty="0" err="1">
                <a:latin typeface="+mn-ea"/>
                <a:ea typeface="+mn-ea"/>
              </a:rPr>
              <a:t>get_s</a:t>
            </a:r>
            <a:r>
              <a:rPr lang="en-US" altLang="zh-CN" dirty="0">
                <a:latin typeface="+mn-ea"/>
                <a:ea typeface="+mn-ea"/>
              </a:rPr>
              <a:t>()</a:t>
            </a:r>
            <a:r>
              <a:rPr lang="zh-CN" altLang="en-US" dirty="0">
                <a:latin typeface="+mn-ea"/>
                <a:ea typeface="+mn-ea"/>
              </a:rPr>
              <a:t>要有后续处理这种情况</a:t>
            </a:r>
            <a:endParaRPr lang="en-US" altLang="zh-CN" dirty="0">
              <a:latin typeface="+mn-ea"/>
              <a:ea typeface="+mn-ea"/>
            </a:endParaRPr>
          </a:p>
          <a:p>
            <a:pPr marL="457200" lvl="1" indent="0">
              <a:buNone/>
            </a:pPr>
            <a:r>
              <a:rPr lang="en-US" altLang="zh-CN" dirty="0"/>
              <a:t>11.2.4 </a:t>
            </a:r>
            <a:r>
              <a:rPr lang="en-US" altLang="zh-CN" dirty="0" err="1">
                <a:latin typeface="+mj-ea"/>
              </a:rPr>
              <a:t>scanf</a:t>
            </a:r>
            <a:r>
              <a:rPr lang="en-US" altLang="zh-CN" dirty="0">
                <a:latin typeface="+mj-ea"/>
              </a:rPr>
              <a:t>()</a:t>
            </a:r>
            <a:r>
              <a:rPr lang="zh-CN" altLang="en-US" dirty="0">
                <a:latin typeface="+mj-ea"/>
              </a:rPr>
              <a:t>函数</a:t>
            </a:r>
            <a:endParaRPr lang="en-US" altLang="zh-CN" dirty="0">
              <a:latin typeface="+mj-ea"/>
            </a:endParaRPr>
          </a:p>
          <a:p>
            <a:pPr marL="457200" lvl="1" indent="0">
              <a:buNone/>
            </a:pPr>
            <a:r>
              <a:rPr lang="en-US" altLang="zh-CN" dirty="0">
                <a:latin typeface="+mj-ea"/>
              </a:rPr>
              <a:t>	</a:t>
            </a:r>
            <a:r>
              <a:rPr lang="zh-CN" altLang="en-US" sz="1400" dirty="0">
                <a:latin typeface="+mn-ea"/>
                <a:ea typeface="+mn-ea"/>
              </a:rPr>
              <a:t>读取固定的宽度的或者到空白字符停止，返回值是读取的项数或者</a:t>
            </a:r>
            <a:r>
              <a:rPr lang="en-US" altLang="zh-CN" sz="1400" dirty="0">
                <a:latin typeface="+mn-ea"/>
                <a:ea typeface="+mn-ea"/>
              </a:rPr>
              <a:t>EOF(</a:t>
            </a:r>
            <a:r>
              <a:rPr lang="zh-CN" altLang="en-US" sz="1400" dirty="0">
                <a:latin typeface="+mn-ea"/>
                <a:ea typeface="+mn-ea"/>
              </a:rPr>
              <a:t>读取文件结尾返回</a:t>
            </a:r>
            <a:r>
              <a:rPr lang="en-US" altLang="zh-CN" sz="1400" dirty="0">
                <a:latin typeface="+mn-ea"/>
                <a:ea typeface="+mn-ea"/>
              </a:rPr>
              <a:t>EOF)</a:t>
            </a:r>
          </a:p>
        </p:txBody>
      </p:sp>
    </p:spTree>
    <p:extLst>
      <p:ext uri="{BB962C8B-B14F-4D97-AF65-F5344CB8AC3E}">
        <p14:creationId xmlns:p14="http://schemas.microsoft.com/office/powerpoint/2010/main" val="1141049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3D544-733A-47C8-BBB4-A50CE98E4C87}"/>
              </a:ext>
            </a:extLst>
          </p:cNvPr>
          <p:cNvSpPr>
            <a:spLocks noGrp="1"/>
          </p:cNvSpPr>
          <p:nvPr>
            <p:ph type="title"/>
          </p:nvPr>
        </p:nvSpPr>
        <p:spPr/>
        <p:txBody>
          <a:bodyPr/>
          <a:lstStyle/>
          <a:p>
            <a:r>
              <a:rPr lang="en-US" altLang="zh-CN" sz="2400" dirty="0"/>
              <a:t>11.3 </a:t>
            </a:r>
            <a:r>
              <a:rPr lang="zh-CN" altLang="en-US" sz="2400" dirty="0"/>
              <a:t>字符串的输出</a:t>
            </a:r>
          </a:p>
        </p:txBody>
      </p:sp>
      <p:sp>
        <p:nvSpPr>
          <p:cNvPr id="3" name="内容占位符 2">
            <a:extLst>
              <a:ext uri="{FF2B5EF4-FFF2-40B4-BE49-F238E27FC236}">
                <a16:creationId xmlns:a16="http://schemas.microsoft.com/office/drawing/2014/main" id="{814BB054-A29C-4F25-B24C-A6A2B679145A}"/>
              </a:ext>
            </a:extLst>
          </p:cNvPr>
          <p:cNvSpPr>
            <a:spLocks noGrp="1"/>
          </p:cNvSpPr>
          <p:nvPr>
            <p:ph idx="1"/>
          </p:nvPr>
        </p:nvSpPr>
        <p:spPr/>
        <p:txBody>
          <a:bodyPr/>
          <a:lstStyle/>
          <a:p>
            <a:pPr marL="0" indent="0">
              <a:buNone/>
            </a:pPr>
            <a:r>
              <a:rPr lang="en-US" altLang="zh-CN" dirty="0">
                <a:latin typeface="+mj-ea"/>
              </a:rPr>
              <a:t>11.3.1 puts()</a:t>
            </a:r>
            <a:r>
              <a:rPr lang="zh-CN" altLang="en-US" dirty="0">
                <a:latin typeface="+mj-ea"/>
              </a:rPr>
              <a:t>函数</a:t>
            </a:r>
            <a:endParaRPr lang="en-US" altLang="zh-CN" dirty="0">
              <a:latin typeface="+mj-ea"/>
            </a:endParaRPr>
          </a:p>
          <a:p>
            <a:pPr marL="400050" lvl="1" indent="0">
              <a:buNone/>
            </a:pPr>
            <a:r>
              <a:rPr lang="en-US" altLang="zh-CN" dirty="0">
                <a:latin typeface="+mj-ea"/>
              </a:rPr>
              <a:t>	</a:t>
            </a:r>
            <a:r>
              <a:rPr lang="zh-CN" altLang="en-US" sz="1600" dirty="0">
                <a:latin typeface="+mj-ea"/>
              </a:rPr>
              <a:t>字符串的地址作为参数传递给</a:t>
            </a:r>
            <a:r>
              <a:rPr lang="en-US" altLang="zh-CN" sz="1600" dirty="0">
                <a:latin typeface="+mj-ea"/>
              </a:rPr>
              <a:t>puts()</a:t>
            </a:r>
            <a:r>
              <a:rPr lang="zh-CN" altLang="en-US" sz="1600" dirty="0">
                <a:latin typeface="+mj-ea"/>
              </a:rPr>
              <a:t>就可以使用了</a:t>
            </a:r>
            <a:endParaRPr lang="en-US" altLang="zh-CN" sz="1600" dirty="0">
              <a:latin typeface="+mj-ea"/>
            </a:endParaRPr>
          </a:p>
          <a:p>
            <a:pPr marL="400050" lvl="1" indent="0">
              <a:buNone/>
            </a:pPr>
            <a:r>
              <a:rPr lang="en-US" altLang="zh-CN" sz="1600" dirty="0">
                <a:latin typeface="+mj-ea"/>
              </a:rPr>
              <a:t>puts()</a:t>
            </a:r>
            <a:r>
              <a:rPr lang="zh-CN" altLang="en-US" sz="1600" dirty="0">
                <a:latin typeface="+mj-ea"/>
              </a:rPr>
              <a:t>输出直到一个空字符停止，当你给了一个没有空字符的数组时，将会一直输出</a:t>
            </a:r>
            <a:endParaRPr lang="en-US" altLang="zh-CN" sz="1600" dirty="0">
              <a:latin typeface="+mj-ea"/>
            </a:endParaRPr>
          </a:p>
          <a:p>
            <a:pPr marL="0" indent="0">
              <a:buNone/>
            </a:pPr>
            <a:r>
              <a:rPr lang="en-US" altLang="zh-CN" dirty="0">
                <a:latin typeface="+mj-ea"/>
              </a:rPr>
              <a:t>11.3.2 </a:t>
            </a:r>
            <a:r>
              <a:rPr lang="en-US" altLang="zh-CN" dirty="0" err="1">
                <a:latin typeface="+mj-ea"/>
              </a:rPr>
              <a:t>fputs</a:t>
            </a:r>
            <a:r>
              <a:rPr lang="en-US" altLang="zh-CN" dirty="0">
                <a:latin typeface="+mj-ea"/>
              </a:rPr>
              <a:t>()</a:t>
            </a:r>
            <a:r>
              <a:rPr lang="zh-CN" altLang="en-US" dirty="0">
                <a:latin typeface="+mj-ea"/>
              </a:rPr>
              <a:t>函数</a:t>
            </a:r>
            <a:endParaRPr lang="en-US" altLang="zh-CN" dirty="0">
              <a:latin typeface="+mj-ea"/>
            </a:endParaRPr>
          </a:p>
          <a:p>
            <a:pPr marL="0" indent="0">
              <a:buNone/>
            </a:pPr>
            <a:r>
              <a:rPr lang="en-US" altLang="zh-CN" dirty="0">
                <a:latin typeface="+mj-ea"/>
              </a:rPr>
              <a:t>	</a:t>
            </a:r>
            <a:r>
              <a:rPr lang="en-US" altLang="zh-CN" sz="1800" dirty="0" err="1">
                <a:latin typeface="+mj-ea"/>
              </a:rPr>
              <a:t>fputs</a:t>
            </a:r>
            <a:r>
              <a:rPr lang="en-US" altLang="zh-CN" sz="1800" dirty="0">
                <a:latin typeface="+mj-ea"/>
              </a:rPr>
              <a:t>()</a:t>
            </a:r>
            <a:r>
              <a:rPr lang="zh-CN" altLang="en-US" sz="1800" dirty="0">
                <a:latin typeface="+mj-ea"/>
              </a:rPr>
              <a:t>时针对文件的</a:t>
            </a:r>
            <a:r>
              <a:rPr lang="en-US" altLang="zh-CN" sz="1800" dirty="0">
                <a:latin typeface="+mj-ea"/>
              </a:rPr>
              <a:t>puts(),</a:t>
            </a:r>
            <a:r>
              <a:rPr lang="en-US" altLang="zh-CN" sz="1800" dirty="0" err="1">
                <a:latin typeface="+mj-ea"/>
              </a:rPr>
              <a:t>fputs</a:t>
            </a:r>
            <a:r>
              <a:rPr lang="en-US" altLang="zh-CN" sz="1800" dirty="0">
                <a:latin typeface="+mj-ea"/>
              </a:rPr>
              <a:t>()</a:t>
            </a:r>
            <a:r>
              <a:rPr lang="zh-CN" altLang="en-US" sz="1800" dirty="0">
                <a:latin typeface="+mj-ea"/>
              </a:rPr>
              <a:t>不像</a:t>
            </a:r>
            <a:r>
              <a:rPr lang="en-US" altLang="zh-CN" sz="1800" dirty="0">
                <a:latin typeface="+mj-ea"/>
              </a:rPr>
              <a:t>puts()</a:t>
            </a:r>
            <a:r>
              <a:rPr lang="zh-CN" altLang="en-US" sz="1800" dirty="0">
                <a:latin typeface="+mj-ea"/>
              </a:rPr>
              <a:t>在结尾加入换行符</a:t>
            </a:r>
            <a:endParaRPr lang="en-US" altLang="zh-CN" sz="1800" dirty="0">
              <a:latin typeface="+mj-ea"/>
            </a:endParaRPr>
          </a:p>
          <a:p>
            <a:pPr marL="0" indent="0">
              <a:buNone/>
            </a:pPr>
            <a:r>
              <a:rPr lang="en-US" altLang="zh-CN" sz="1800" dirty="0">
                <a:latin typeface="+mj-ea"/>
              </a:rPr>
              <a:t>	</a:t>
            </a:r>
            <a:r>
              <a:rPr lang="zh-CN" altLang="en-US" sz="1800" dirty="0">
                <a:latin typeface="+mj-ea"/>
              </a:rPr>
              <a:t>如果把</a:t>
            </a:r>
            <a:r>
              <a:rPr lang="en-US" altLang="zh-CN" sz="1800" dirty="0" err="1">
                <a:latin typeface="+mj-ea"/>
              </a:rPr>
              <a:t>fgets</a:t>
            </a:r>
            <a:r>
              <a:rPr lang="en-US" altLang="zh-CN" sz="1800" dirty="0">
                <a:latin typeface="+mj-ea"/>
              </a:rPr>
              <a:t>()</a:t>
            </a:r>
            <a:r>
              <a:rPr lang="zh-CN" altLang="en-US" sz="1800" dirty="0">
                <a:latin typeface="+mj-ea"/>
              </a:rPr>
              <a:t>和</a:t>
            </a:r>
            <a:r>
              <a:rPr lang="en-US" altLang="zh-CN" sz="1800" dirty="0">
                <a:latin typeface="+mj-ea"/>
              </a:rPr>
              <a:t>puts()</a:t>
            </a:r>
            <a:r>
              <a:rPr lang="zh-CN" altLang="en-US" sz="1800" dirty="0">
                <a:latin typeface="+mj-ea"/>
              </a:rPr>
              <a:t>混用，会在结尾多一个换行符</a:t>
            </a:r>
            <a:endParaRPr lang="en-US" altLang="zh-CN" sz="1800" dirty="0">
              <a:latin typeface="+mj-ea"/>
            </a:endParaRPr>
          </a:p>
          <a:p>
            <a:pPr marL="0" indent="0">
              <a:buNone/>
            </a:pPr>
            <a:r>
              <a:rPr lang="en-US" altLang="zh-CN" dirty="0">
                <a:latin typeface="+mj-ea"/>
              </a:rPr>
              <a:t>11.3.3 </a:t>
            </a:r>
            <a:r>
              <a:rPr lang="en-US" altLang="zh-CN" dirty="0" err="1">
                <a:latin typeface="+mj-ea"/>
              </a:rPr>
              <a:t>printf</a:t>
            </a:r>
            <a:r>
              <a:rPr lang="en-US" altLang="zh-CN" dirty="0">
                <a:latin typeface="+mj-ea"/>
              </a:rPr>
              <a:t>()</a:t>
            </a:r>
            <a:r>
              <a:rPr lang="zh-CN" altLang="en-US" dirty="0">
                <a:latin typeface="+mj-ea"/>
              </a:rPr>
              <a:t>函数</a:t>
            </a:r>
            <a:endParaRPr lang="en-US" altLang="zh-CN" dirty="0">
              <a:latin typeface="+mj-ea"/>
            </a:endParaRPr>
          </a:p>
          <a:p>
            <a:pPr marL="0" indent="0">
              <a:buNone/>
            </a:pPr>
            <a:r>
              <a:rPr lang="en-US" altLang="zh-CN" dirty="0">
                <a:latin typeface="+mj-ea"/>
              </a:rPr>
              <a:t>	</a:t>
            </a:r>
            <a:r>
              <a:rPr lang="en-US" altLang="zh-CN" sz="1600" dirty="0" err="1">
                <a:latin typeface="+mj-ea"/>
              </a:rPr>
              <a:t>printf</a:t>
            </a:r>
            <a:r>
              <a:rPr lang="en-US" altLang="zh-CN" sz="1600" dirty="0">
                <a:latin typeface="+mj-ea"/>
              </a:rPr>
              <a:t>()</a:t>
            </a:r>
            <a:r>
              <a:rPr lang="zh-CN" altLang="en-US" sz="1600" dirty="0">
                <a:latin typeface="+mj-ea"/>
              </a:rPr>
              <a:t>虽然参数多，用起来不像</a:t>
            </a:r>
            <a:r>
              <a:rPr lang="en-US" altLang="zh-CN" sz="1600" dirty="0">
                <a:latin typeface="+mj-ea"/>
              </a:rPr>
              <a:t>puts()</a:t>
            </a:r>
            <a:r>
              <a:rPr lang="zh-CN" altLang="en-US" sz="1600" dirty="0">
                <a:latin typeface="+mj-ea"/>
              </a:rPr>
              <a:t>那样方便，但是它的功能最强大，能够格式花输出各种类型的数据</a:t>
            </a:r>
            <a:endParaRPr lang="en-US" altLang="zh-CN" sz="1600" dirty="0">
              <a:latin typeface="+mj-ea"/>
            </a:endParaRPr>
          </a:p>
          <a:p>
            <a:pPr marL="0" indent="0">
              <a:buNone/>
            </a:pPr>
            <a:endParaRPr lang="en-US" altLang="zh-CN" dirty="0">
              <a:latin typeface="+mj-ea"/>
            </a:endParaRPr>
          </a:p>
          <a:p>
            <a:pPr marL="0" indent="0">
              <a:buNone/>
            </a:pPr>
            <a:r>
              <a:rPr lang="en-US" altLang="zh-CN" dirty="0"/>
              <a:t>	</a:t>
            </a:r>
          </a:p>
        </p:txBody>
      </p:sp>
    </p:spTree>
    <p:extLst>
      <p:ext uri="{BB962C8B-B14F-4D97-AF65-F5344CB8AC3E}">
        <p14:creationId xmlns:p14="http://schemas.microsoft.com/office/powerpoint/2010/main" val="927697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326C5-F725-4BEE-9DC6-50EA8D0D0D65}"/>
              </a:ext>
            </a:extLst>
          </p:cNvPr>
          <p:cNvSpPr>
            <a:spLocks noGrp="1"/>
          </p:cNvSpPr>
          <p:nvPr>
            <p:ph type="title"/>
          </p:nvPr>
        </p:nvSpPr>
        <p:spPr/>
        <p:txBody>
          <a:bodyPr/>
          <a:lstStyle/>
          <a:p>
            <a:r>
              <a:rPr lang="en-US" altLang="zh-CN" sz="2400" dirty="0"/>
              <a:t>11.4 </a:t>
            </a:r>
            <a:r>
              <a:rPr lang="zh-CN" altLang="en-US" sz="2400" dirty="0"/>
              <a:t>自定义输入输出函数</a:t>
            </a:r>
          </a:p>
        </p:txBody>
      </p:sp>
      <p:sp>
        <p:nvSpPr>
          <p:cNvPr id="3" name="内容占位符 2">
            <a:extLst>
              <a:ext uri="{FF2B5EF4-FFF2-40B4-BE49-F238E27FC236}">
                <a16:creationId xmlns:a16="http://schemas.microsoft.com/office/drawing/2014/main" id="{7184146E-6A89-45FC-B090-8E22ACDDA0E3}"/>
              </a:ext>
            </a:extLst>
          </p:cNvPr>
          <p:cNvSpPr>
            <a:spLocks noGrp="1"/>
          </p:cNvSpPr>
          <p:nvPr>
            <p:ph idx="1"/>
          </p:nvPr>
        </p:nvSpPr>
        <p:spPr/>
        <p:txBody>
          <a:bodyPr/>
          <a:lstStyle/>
          <a:p>
            <a:pPr marL="0" indent="0">
              <a:buNone/>
            </a:pPr>
            <a:r>
              <a:rPr lang="zh-CN" altLang="en-US" dirty="0"/>
              <a:t>不一定使用</a:t>
            </a:r>
            <a:r>
              <a:rPr lang="en-US" altLang="zh-CN" dirty="0"/>
              <a:t>c</a:t>
            </a:r>
            <a:r>
              <a:rPr lang="zh-CN" altLang="en-US" dirty="0"/>
              <a:t>提供的标准输入输出函数，可以在</a:t>
            </a:r>
            <a:r>
              <a:rPr lang="en-US" altLang="zh-CN" dirty="0" err="1"/>
              <a:t>getchar</a:t>
            </a:r>
            <a:r>
              <a:rPr lang="en-US" altLang="zh-CN" dirty="0"/>
              <a:t>()</a:t>
            </a:r>
            <a:r>
              <a:rPr lang="zh-CN" altLang="en-US" dirty="0"/>
              <a:t>和</a:t>
            </a:r>
            <a:r>
              <a:rPr lang="en-US" altLang="zh-CN" dirty="0" err="1"/>
              <a:t>putchar</a:t>
            </a:r>
            <a:r>
              <a:rPr lang="en-US" altLang="zh-CN" dirty="0"/>
              <a:t>()</a:t>
            </a:r>
            <a:r>
              <a:rPr lang="zh-CN" altLang="en-US" dirty="0"/>
              <a:t>的基础上自定义输入输出函数</a:t>
            </a:r>
            <a:endParaRPr lang="en-US" altLang="zh-CN" dirty="0"/>
          </a:p>
          <a:p>
            <a:pPr marL="0" indent="0">
              <a:buNone/>
            </a:pPr>
            <a:endParaRPr lang="zh-CN" altLang="en-US" dirty="0"/>
          </a:p>
        </p:txBody>
      </p:sp>
    </p:spTree>
    <p:extLst>
      <p:ext uri="{BB962C8B-B14F-4D97-AF65-F5344CB8AC3E}">
        <p14:creationId xmlns:p14="http://schemas.microsoft.com/office/powerpoint/2010/main" val="24681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3D0B1-FE10-4E5C-BEE8-7BE2CF01F485}"/>
              </a:ext>
            </a:extLst>
          </p:cNvPr>
          <p:cNvSpPr>
            <a:spLocks noGrp="1"/>
          </p:cNvSpPr>
          <p:nvPr>
            <p:ph type="title"/>
          </p:nvPr>
        </p:nvSpPr>
        <p:spPr/>
        <p:txBody>
          <a:bodyPr/>
          <a:lstStyle/>
          <a:p>
            <a:r>
              <a:rPr lang="en-US" altLang="zh-CN" sz="2400" dirty="0">
                <a:latin typeface="+mj-ea"/>
              </a:rPr>
              <a:t>11.5 </a:t>
            </a:r>
            <a:r>
              <a:rPr lang="zh-CN" altLang="en-US" sz="2400" dirty="0">
                <a:latin typeface="+mj-ea"/>
              </a:rPr>
              <a:t>字符串函数</a:t>
            </a:r>
          </a:p>
        </p:txBody>
      </p:sp>
      <p:sp>
        <p:nvSpPr>
          <p:cNvPr id="3" name="内容占位符 2">
            <a:extLst>
              <a:ext uri="{FF2B5EF4-FFF2-40B4-BE49-F238E27FC236}">
                <a16:creationId xmlns:a16="http://schemas.microsoft.com/office/drawing/2014/main" id="{AA9C4C9C-B3A6-49D8-BFFF-D8EA60F9450E}"/>
              </a:ext>
            </a:extLst>
          </p:cNvPr>
          <p:cNvSpPr>
            <a:spLocks noGrp="1"/>
          </p:cNvSpPr>
          <p:nvPr>
            <p:ph idx="1"/>
          </p:nvPr>
        </p:nvSpPr>
        <p:spPr/>
        <p:txBody>
          <a:bodyPr/>
          <a:lstStyle/>
          <a:p>
            <a:pPr marL="0" indent="0">
              <a:buNone/>
            </a:pPr>
            <a:r>
              <a:rPr lang="en-US" altLang="zh-CN" dirty="0">
                <a:latin typeface="+mj-ea"/>
              </a:rPr>
              <a:t>11.5.1 </a:t>
            </a:r>
            <a:r>
              <a:rPr lang="en-US" altLang="zh-CN" dirty="0" err="1">
                <a:latin typeface="+mj-ea"/>
              </a:rPr>
              <a:t>strlen</a:t>
            </a:r>
            <a:r>
              <a:rPr lang="en-US" altLang="zh-CN" dirty="0">
                <a:latin typeface="+mj-ea"/>
              </a:rPr>
              <a:t>(char *)</a:t>
            </a:r>
          </a:p>
          <a:p>
            <a:pPr marL="0" indent="0">
              <a:buNone/>
            </a:pPr>
            <a:r>
              <a:rPr lang="en-US" altLang="zh-CN" dirty="0">
                <a:latin typeface="+mj-ea"/>
              </a:rPr>
              <a:t>	</a:t>
            </a:r>
            <a:r>
              <a:rPr lang="zh-CN" altLang="en-US" sz="1600" dirty="0">
                <a:latin typeface="+mj-ea"/>
              </a:rPr>
              <a:t>用于统计字符串的长度，其参数为指向字符串首地址的指针，不算结尾的</a:t>
            </a:r>
            <a:r>
              <a:rPr lang="en-US" altLang="zh-CN" sz="1600" dirty="0">
                <a:latin typeface="+mj-ea"/>
              </a:rPr>
              <a:t>\0</a:t>
            </a:r>
          </a:p>
          <a:p>
            <a:pPr marL="0" indent="0">
              <a:buNone/>
            </a:pPr>
            <a:r>
              <a:rPr lang="en-US" altLang="zh-CN" dirty="0">
                <a:latin typeface="+mj-ea"/>
              </a:rPr>
              <a:t>11.5.2 </a:t>
            </a:r>
            <a:r>
              <a:rPr lang="en-US" altLang="zh-CN" dirty="0" err="1">
                <a:latin typeface="+mj-ea"/>
              </a:rPr>
              <a:t>strcat</a:t>
            </a:r>
            <a:r>
              <a:rPr lang="en-US" altLang="zh-CN" dirty="0">
                <a:latin typeface="+mj-ea"/>
              </a:rPr>
              <a:t>(char *,char *)</a:t>
            </a:r>
          </a:p>
          <a:p>
            <a:pPr marL="0" indent="0">
              <a:buNone/>
            </a:pPr>
            <a:r>
              <a:rPr lang="en-US" altLang="zh-CN" dirty="0">
                <a:latin typeface="+mj-ea"/>
              </a:rPr>
              <a:t>	</a:t>
            </a:r>
            <a:r>
              <a:rPr lang="zh-CN" altLang="en-US" sz="1600" dirty="0">
                <a:latin typeface="+mj-ea"/>
              </a:rPr>
              <a:t>用于拼接字符串，接受两个字符串作为参数</a:t>
            </a:r>
            <a:endParaRPr lang="en-US" altLang="zh-CN" sz="1600" dirty="0">
              <a:latin typeface="+mj-ea"/>
            </a:endParaRPr>
          </a:p>
          <a:p>
            <a:pPr marL="0" indent="0">
              <a:buNone/>
            </a:pPr>
            <a:r>
              <a:rPr lang="en-US" altLang="zh-CN" sz="1600" dirty="0">
                <a:latin typeface="+mj-ea"/>
              </a:rPr>
              <a:t>	</a:t>
            </a:r>
            <a:r>
              <a:rPr lang="zh-CN" altLang="en-US" sz="1600" dirty="0">
                <a:latin typeface="+mj-ea"/>
              </a:rPr>
              <a:t>把第</a:t>
            </a:r>
            <a:r>
              <a:rPr lang="en-US" altLang="zh-CN" sz="1600" dirty="0">
                <a:latin typeface="+mj-ea"/>
              </a:rPr>
              <a:t>2</a:t>
            </a:r>
            <a:r>
              <a:rPr lang="zh-CN" altLang="en-US" sz="1600" dirty="0">
                <a:latin typeface="+mj-ea"/>
              </a:rPr>
              <a:t>个字符串的备份附加在第</a:t>
            </a:r>
            <a:r>
              <a:rPr lang="en-US" altLang="zh-CN" sz="1600" dirty="0">
                <a:latin typeface="+mj-ea"/>
              </a:rPr>
              <a:t>1</a:t>
            </a:r>
            <a:r>
              <a:rPr lang="zh-CN" altLang="en-US" sz="1600" dirty="0">
                <a:latin typeface="+mj-ea"/>
              </a:rPr>
              <a:t>个字符串的末尾，形成一个新字符串作为第</a:t>
            </a:r>
            <a:r>
              <a:rPr lang="en-US" altLang="zh-CN" sz="1600" dirty="0">
                <a:latin typeface="+mj-ea"/>
              </a:rPr>
              <a:t>1</a:t>
            </a:r>
            <a:r>
              <a:rPr lang="zh-CN" altLang="en-US" sz="1600" dirty="0">
                <a:latin typeface="+mj-ea"/>
              </a:rPr>
              <a:t>个字符串，第</a:t>
            </a:r>
            <a:r>
              <a:rPr lang="en-US" altLang="zh-CN" sz="1600" dirty="0">
                <a:latin typeface="+mj-ea"/>
              </a:rPr>
              <a:t>2</a:t>
            </a:r>
            <a:r>
              <a:rPr lang="zh-CN" altLang="en-US" sz="1600" dirty="0">
                <a:latin typeface="+mj-ea"/>
              </a:rPr>
              <a:t>个字符串的不变</a:t>
            </a:r>
            <a:endParaRPr lang="en-US" altLang="zh-CN" sz="1600" dirty="0">
              <a:latin typeface="+mj-ea"/>
            </a:endParaRPr>
          </a:p>
          <a:p>
            <a:pPr marL="0" indent="0">
              <a:buNone/>
            </a:pPr>
            <a:r>
              <a:rPr lang="en-US" altLang="zh-CN" dirty="0">
                <a:latin typeface="+mj-ea"/>
              </a:rPr>
              <a:t>	</a:t>
            </a:r>
            <a:r>
              <a:rPr lang="zh-CN" altLang="en-US" sz="1600" dirty="0">
                <a:latin typeface="+mj-ea"/>
              </a:rPr>
              <a:t>函数返回第</a:t>
            </a:r>
            <a:r>
              <a:rPr lang="en-US" altLang="zh-CN" sz="1600" dirty="0">
                <a:latin typeface="+mj-ea"/>
              </a:rPr>
              <a:t>1</a:t>
            </a:r>
            <a:r>
              <a:rPr lang="zh-CN" altLang="en-US" sz="1600" dirty="0">
                <a:latin typeface="+mj-ea"/>
              </a:rPr>
              <a:t>个参数</a:t>
            </a:r>
            <a:endParaRPr lang="en-US" altLang="zh-CN" sz="1600" dirty="0">
              <a:latin typeface="+mj-ea"/>
            </a:endParaRPr>
          </a:p>
          <a:p>
            <a:pPr marL="0" indent="0">
              <a:buNone/>
            </a:pPr>
            <a:r>
              <a:rPr lang="en-US" altLang="zh-CN" dirty="0">
                <a:latin typeface="+mj-ea"/>
              </a:rPr>
              <a:t>11.5.3 </a:t>
            </a:r>
            <a:r>
              <a:rPr lang="en-US" altLang="zh-CN" dirty="0" err="1">
                <a:latin typeface="+mj-ea"/>
              </a:rPr>
              <a:t>strncat</a:t>
            </a:r>
            <a:r>
              <a:rPr lang="en-US" altLang="zh-CN" dirty="0">
                <a:latin typeface="+mj-ea"/>
              </a:rPr>
              <a:t>(char *,char *,int n)</a:t>
            </a:r>
          </a:p>
          <a:p>
            <a:pPr marL="0" indent="0">
              <a:buNone/>
            </a:pPr>
            <a:r>
              <a:rPr lang="en-US" altLang="zh-CN" dirty="0">
                <a:latin typeface="+mj-ea"/>
              </a:rPr>
              <a:t>	</a:t>
            </a:r>
            <a:r>
              <a:rPr lang="en-US" altLang="zh-CN" sz="1600" dirty="0" err="1">
                <a:latin typeface="+mj-ea"/>
              </a:rPr>
              <a:t>strcat</a:t>
            </a:r>
            <a:r>
              <a:rPr lang="en-US" altLang="zh-CN" sz="1600" dirty="0">
                <a:latin typeface="+mj-ea"/>
              </a:rPr>
              <a:t>()</a:t>
            </a:r>
            <a:r>
              <a:rPr lang="zh-CN" altLang="en-US" sz="1600" dirty="0">
                <a:latin typeface="+mj-ea"/>
              </a:rPr>
              <a:t>无法检查第</a:t>
            </a:r>
            <a:r>
              <a:rPr lang="en-US" altLang="zh-CN" sz="1600" dirty="0">
                <a:latin typeface="+mj-ea"/>
              </a:rPr>
              <a:t>1</a:t>
            </a:r>
            <a:r>
              <a:rPr lang="zh-CN" altLang="en-US" sz="1600" dirty="0">
                <a:latin typeface="+mj-ea"/>
              </a:rPr>
              <a:t>个数组是否能容纳第</a:t>
            </a:r>
            <a:r>
              <a:rPr lang="en-US" altLang="zh-CN" sz="1600" dirty="0">
                <a:latin typeface="+mj-ea"/>
              </a:rPr>
              <a:t>2</a:t>
            </a:r>
            <a:r>
              <a:rPr lang="zh-CN" altLang="en-US" sz="1600" dirty="0">
                <a:latin typeface="+mj-ea"/>
              </a:rPr>
              <a:t>个字符串，如果第</a:t>
            </a:r>
            <a:r>
              <a:rPr lang="en-US" altLang="zh-CN" sz="1600" dirty="0">
                <a:latin typeface="+mj-ea"/>
              </a:rPr>
              <a:t>1</a:t>
            </a:r>
            <a:r>
              <a:rPr lang="zh-CN" altLang="en-US" sz="1600" dirty="0">
                <a:latin typeface="+mj-ea"/>
              </a:rPr>
              <a:t>个字符串数组空间不够容纳两个字符串，会导致第</a:t>
            </a:r>
            <a:r>
              <a:rPr lang="en-US" altLang="zh-CN" sz="1600" dirty="0">
                <a:latin typeface="+mj-ea"/>
              </a:rPr>
              <a:t>1</a:t>
            </a:r>
            <a:r>
              <a:rPr lang="zh-CN" altLang="en-US" sz="1600" dirty="0">
                <a:latin typeface="+mj-ea"/>
              </a:rPr>
              <a:t>个数组溢出，覆盖相邻存储空间的内容</a:t>
            </a:r>
            <a:endParaRPr lang="en-US" altLang="zh-CN" sz="1600" dirty="0">
              <a:latin typeface="+mj-ea"/>
            </a:endParaRPr>
          </a:p>
          <a:p>
            <a:pPr marL="0" indent="0">
              <a:buNone/>
            </a:pPr>
            <a:r>
              <a:rPr lang="en-US" altLang="zh-CN" dirty="0">
                <a:latin typeface="+mj-ea"/>
              </a:rPr>
              <a:t>	</a:t>
            </a:r>
            <a:r>
              <a:rPr lang="en-US" altLang="zh-CN" sz="1600" dirty="0" err="1">
                <a:latin typeface="+mj-ea"/>
              </a:rPr>
              <a:t>strncat</a:t>
            </a:r>
            <a:r>
              <a:rPr lang="en-US" altLang="zh-CN" sz="1600" dirty="0">
                <a:latin typeface="+mj-ea"/>
              </a:rPr>
              <a:t>()</a:t>
            </a:r>
            <a:r>
              <a:rPr lang="zh-CN" altLang="en-US" sz="1600" dirty="0">
                <a:latin typeface="+mj-ea"/>
              </a:rPr>
              <a:t>比</a:t>
            </a:r>
            <a:r>
              <a:rPr lang="en-US" altLang="zh-CN" sz="1600" dirty="0" err="1">
                <a:latin typeface="+mj-ea"/>
              </a:rPr>
              <a:t>strcat</a:t>
            </a:r>
            <a:r>
              <a:rPr lang="en-US" altLang="zh-CN" sz="1600" dirty="0">
                <a:latin typeface="+mj-ea"/>
              </a:rPr>
              <a:t>()</a:t>
            </a:r>
            <a:r>
              <a:rPr lang="zh-CN" altLang="en-US" sz="1600" dirty="0">
                <a:latin typeface="+mj-ea"/>
              </a:rPr>
              <a:t>多了一个第三个参数</a:t>
            </a:r>
            <a:endParaRPr lang="en-US" altLang="zh-CN" sz="1600" dirty="0">
              <a:latin typeface="+mj-ea"/>
            </a:endParaRPr>
          </a:p>
          <a:p>
            <a:pPr marL="0" indent="0">
              <a:buNone/>
            </a:pPr>
            <a:r>
              <a:rPr lang="en-US" altLang="zh-CN" dirty="0">
                <a:latin typeface="+mj-ea"/>
              </a:rPr>
              <a:t>	</a:t>
            </a:r>
            <a:r>
              <a:rPr lang="zh-CN" altLang="en-US" dirty="0">
                <a:latin typeface="+mj-ea"/>
              </a:rPr>
              <a:t>第三个参数应该等于第二个字符串的长度</a:t>
            </a:r>
          </a:p>
        </p:txBody>
      </p:sp>
    </p:spTree>
    <p:extLst>
      <p:ext uri="{BB962C8B-B14F-4D97-AF65-F5344CB8AC3E}">
        <p14:creationId xmlns:p14="http://schemas.microsoft.com/office/powerpoint/2010/main" val="3007677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24660D6-1E98-4124-92ED-9E18BD5EE186}"/>
              </a:ext>
            </a:extLst>
          </p:cNvPr>
          <p:cNvSpPr>
            <a:spLocks noGrp="1"/>
          </p:cNvSpPr>
          <p:nvPr>
            <p:ph idx="1"/>
          </p:nvPr>
        </p:nvSpPr>
        <p:spPr>
          <a:xfrm>
            <a:off x="1103312" y="284085"/>
            <a:ext cx="8946541" cy="5964315"/>
          </a:xfrm>
        </p:spPr>
        <p:txBody>
          <a:bodyPr/>
          <a:lstStyle/>
          <a:p>
            <a:pPr marL="0" indent="0">
              <a:buNone/>
            </a:pPr>
            <a:r>
              <a:rPr lang="en-US" altLang="zh-CN" dirty="0">
                <a:latin typeface="+mj-ea"/>
              </a:rPr>
              <a:t>11.5.4 </a:t>
            </a:r>
            <a:r>
              <a:rPr lang="en-US" altLang="zh-CN" dirty="0" err="1">
                <a:latin typeface="+mj-ea"/>
              </a:rPr>
              <a:t>strcmp</a:t>
            </a:r>
            <a:r>
              <a:rPr lang="en-US" altLang="zh-CN" dirty="0">
                <a:latin typeface="+mj-ea"/>
              </a:rPr>
              <a:t>(char *,char *)</a:t>
            </a:r>
          </a:p>
          <a:p>
            <a:pPr marL="400050" lvl="1" indent="0">
              <a:buNone/>
            </a:pPr>
            <a:r>
              <a:rPr lang="en-US" altLang="zh-CN" dirty="0">
                <a:latin typeface="+mj-ea"/>
              </a:rPr>
              <a:t>	</a:t>
            </a:r>
            <a:r>
              <a:rPr lang="zh-CN" altLang="en-US" dirty="0">
                <a:latin typeface="+mj-ea"/>
              </a:rPr>
              <a:t>比较两个字符串的内容，而不是两个字符串的地址</a:t>
            </a:r>
            <a:endParaRPr lang="en-US" altLang="zh-CN" dirty="0">
              <a:latin typeface="+mj-ea"/>
            </a:endParaRPr>
          </a:p>
          <a:p>
            <a:pPr marL="400050" lvl="1" indent="0">
              <a:buNone/>
            </a:pPr>
            <a:r>
              <a:rPr lang="en-US" altLang="zh-CN" dirty="0">
                <a:latin typeface="+mj-ea"/>
              </a:rPr>
              <a:t>	</a:t>
            </a:r>
            <a:r>
              <a:rPr lang="zh-CN" altLang="en-US" dirty="0">
                <a:latin typeface="+mj-ea"/>
              </a:rPr>
              <a:t>如果两个字符串内容一样，返回</a:t>
            </a:r>
            <a:r>
              <a:rPr lang="en-US" altLang="zh-CN" dirty="0">
                <a:latin typeface="+mj-ea"/>
              </a:rPr>
              <a:t>0</a:t>
            </a:r>
          </a:p>
          <a:p>
            <a:pPr marL="0" indent="0">
              <a:buNone/>
            </a:pPr>
            <a:r>
              <a:rPr lang="en-US" altLang="zh-CN" dirty="0">
                <a:latin typeface="+mj-ea"/>
              </a:rPr>
              <a:t>11.5.5 </a:t>
            </a:r>
            <a:r>
              <a:rPr lang="en-US" altLang="zh-CN" dirty="0" err="1">
                <a:latin typeface="+mj-ea"/>
              </a:rPr>
              <a:t>strncmp</a:t>
            </a:r>
            <a:r>
              <a:rPr lang="en-US" altLang="zh-CN" dirty="0">
                <a:latin typeface="+mj-ea"/>
              </a:rPr>
              <a:t>(char *,char *,int)</a:t>
            </a:r>
          </a:p>
          <a:p>
            <a:pPr marL="400050" lvl="1" indent="0">
              <a:buNone/>
            </a:pPr>
            <a:r>
              <a:rPr lang="en-US" altLang="zh-CN" dirty="0">
                <a:latin typeface="+mj-ea"/>
              </a:rPr>
              <a:t>	</a:t>
            </a:r>
            <a:r>
              <a:rPr lang="zh-CN" altLang="en-US" dirty="0">
                <a:latin typeface="+mj-ea"/>
              </a:rPr>
              <a:t>比较两个字符串的内容时，可以比较到字符不同的地方，也可以只比较第三个参数指定的字符数</a:t>
            </a:r>
            <a:endParaRPr lang="en-US" altLang="zh-CN" dirty="0">
              <a:latin typeface="+mj-ea"/>
            </a:endParaRPr>
          </a:p>
          <a:p>
            <a:pPr marL="0" indent="0">
              <a:buNone/>
            </a:pPr>
            <a:r>
              <a:rPr lang="en-US" altLang="zh-CN" dirty="0">
                <a:latin typeface="+mj-ea"/>
              </a:rPr>
              <a:t>11.5.6 </a:t>
            </a:r>
            <a:r>
              <a:rPr lang="en-US" altLang="zh-CN" dirty="0" err="1">
                <a:latin typeface="+mj-ea"/>
              </a:rPr>
              <a:t>strcpy</a:t>
            </a:r>
            <a:r>
              <a:rPr lang="en-US" altLang="zh-CN" dirty="0">
                <a:latin typeface="+mj-ea"/>
              </a:rPr>
              <a:t>(char *,char *)</a:t>
            </a:r>
            <a:r>
              <a:rPr lang="zh-CN" altLang="en-US" dirty="0">
                <a:latin typeface="+mj-ea"/>
              </a:rPr>
              <a:t>和</a:t>
            </a:r>
            <a:r>
              <a:rPr lang="en-US" altLang="zh-CN" dirty="0" err="1">
                <a:latin typeface="+mj-ea"/>
              </a:rPr>
              <a:t>strncpy</a:t>
            </a:r>
            <a:r>
              <a:rPr lang="en-US" altLang="zh-CN" dirty="0">
                <a:latin typeface="+mj-ea"/>
              </a:rPr>
              <a:t>(char*,char*,int)</a:t>
            </a:r>
          </a:p>
          <a:p>
            <a:pPr marL="400050" lvl="1" indent="0">
              <a:buNone/>
            </a:pPr>
            <a:r>
              <a:rPr lang="en-US" altLang="zh-CN" dirty="0">
                <a:latin typeface="+mj-ea"/>
              </a:rPr>
              <a:t>	</a:t>
            </a:r>
            <a:r>
              <a:rPr lang="zh-CN" altLang="en-US" dirty="0">
                <a:latin typeface="+mj-ea"/>
              </a:rPr>
              <a:t>字符串指针之间的赋值只是把字符串的首地址赋值到指针</a:t>
            </a:r>
            <a:endParaRPr lang="en-US" altLang="zh-CN" dirty="0">
              <a:latin typeface="+mj-ea"/>
            </a:endParaRPr>
          </a:p>
          <a:p>
            <a:pPr marL="400050" lvl="1" indent="0">
              <a:buNone/>
            </a:pPr>
            <a:r>
              <a:rPr lang="en-US" altLang="zh-CN" dirty="0">
                <a:latin typeface="+mj-ea"/>
              </a:rPr>
              <a:t>	</a:t>
            </a:r>
            <a:r>
              <a:rPr lang="en-US" altLang="zh-CN" dirty="0" err="1">
                <a:latin typeface="+mj-ea"/>
              </a:rPr>
              <a:t>strcpy</a:t>
            </a:r>
            <a:r>
              <a:rPr lang="en-US" altLang="zh-CN" dirty="0">
                <a:latin typeface="+mj-ea"/>
              </a:rPr>
              <a:t>()</a:t>
            </a:r>
            <a:r>
              <a:rPr lang="zh-CN" altLang="en-US" dirty="0">
                <a:latin typeface="+mj-ea"/>
              </a:rPr>
              <a:t>是把临时数组拷贝到目标数组，相当于字符串的赋值运算符</a:t>
            </a:r>
            <a:endParaRPr lang="en-US" altLang="zh-CN" dirty="0">
              <a:latin typeface="+mj-ea"/>
            </a:endParaRPr>
          </a:p>
          <a:p>
            <a:pPr marL="400050" lvl="1" indent="0">
              <a:buNone/>
            </a:pPr>
            <a:r>
              <a:rPr lang="en-US" altLang="zh-CN" dirty="0">
                <a:latin typeface="+mj-ea"/>
              </a:rPr>
              <a:t>	</a:t>
            </a:r>
            <a:r>
              <a:rPr lang="en-US" altLang="zh-CN" dirty="0" err="1">
                <a:latin typeface="+mj-ea"/>
              </a:rPr>
              <a:t>strcpy</a:t>
            </a:r>
            <a:r>
              <a:rPr lang="en-US" altLang="zh-CN" dirty="0">
                <a:latin typeface="+mj-ea"/>
              </a:rPr>
              <a:t>()</a:t>
            </a:r>
            <a:r>
              <a:rPr lang="zh-CN" altLang="en-US" dirty="0">
                <a:latin typeface="+mj-ea"/>
              </a:rPr>
              <a:t>的返回类型是</a:t>
            </a:r>
            <a:r>
              <a:rPr lang="en-US" altLang="zh-CN" dirty="0">
                <a:latin typeface="+mj-ea"/>
              </a:rPr>
              <a:t>char*,</a:t>
            </a:r>
            <a:r>
              <a:rPr lang="zh-CN" altLang="en-US" dirty="0">
                <a:latin typeface="+mj-ea"/>
              </a:rPr>
              <a:t>指向第一个参数的值</a:t>
            </a:r>
            <a:endParaRPr lang="en-US" altLang="zh-CN" dirty="0">
              <a:latin typeface="+mj-ea"/>
            </a:endParaRPr>
          </a:p>
          <a:p>
            <a:pPr marL="400050" lvl="1" indent="0">
              <a:buNone/>
            </a:pPr>
            <a:r>
              <a:rPr lang="en-US" altLang="zh-CN" dirty="0">
                <a:latin typeface="+mj-ea"/>
              </a:rPr>
              <a:t>	</a:t>
            </a:r>
            <a:r>
              <a:rPr lang="en-US" altLang="zh-CN" dirty="0" err="1">
                <a:latin typeface="+mj-ea"/>
              </a:rPr>
              <a:t>strcpy</a:t>
            </a:r>
            <a:r>
              <a:rPr lang="en-US" altLang="zh-CN" dirty="0">
                <a:latin typeface="+mj-ea"/>
              </a:rPr>
              <a:t>()</a:t>
            </a:r>
            <a:r>
              <a:rPr lang="zh-CN" altLang="en-US" dirty="0">
                <a:latin typeface="+mj-ea"/>
              </a:rPr>
              <a:t>的第一个参数不必指向数组的开始，可用于拷贝数组的一部分值</a:t>
            </a:r>
            <a:endParaRPr lang="en-US" altLang="zh-CN" dirty="0">
              <a:latin typeface="+mj-ea"/>
            </a:endParaRPr>
          </a:p>
          <a:p>
            <a:pPr marL="400050" lvl="1" indent="0">
              <a:buNone/>
            </a:pPr>
            <a:r>
              <a:rPr lang="en-US" altLang="zh-CN" dirty="0">
                <a:latin typeface="+mj-ea"/>
              </a:rPr>
              <a:t>	</a:t>
            </a:r>
            <a:r>
              <a:rPr lang="en-US" altLang="zh-CN" dirty="0" err="1">
                <a:latin typeface="+mj-ea"/>
              </a:rPr>
              <a:t>strncpy</a:t>
            </a:r>
            <a:r>
              <a:rPr lang="en-US" altLang="zh-CN" dirty="0">
                <a:latin typeface="+mj-ea"/>
              </a:rPr>
              <a:t>()</a:t>
            </a:r>
            <a:r>
              <a:rPr lang="zh-CN" altLang="en-US" dirty="0">
                <a:latin typeface="+mj-ea"/>
              </a:rPr>
              <a:t>和</a:t>
            </a:r>
            <a:r>
              <a:rPr lang="en-US" altLang="zh-CN" dirty="0" err="1">
                <a:latin typeface="+mj-ea"/>
              </a:rPr>
              <a:t>strcpy</a:t>
            </a:r>
            <a:r>
              <a:rPr lang="en-US" altLang="zh-CN" dirty="0">
                <a:latin typeface="+mj-ea"/>
              </a:rPr>
              <a:t>()</a:t>
            </a:r>
            <a:r>
              <a:rPr lang="zh-CN" altLang="en-US" dirty="0">
                <a:latin typeface="+mj-ea"/>
              </a:rPr>
              <a:t>一样，都不能检查目标空间是否容纳源字符串的副本</a:t>
            </a:r>
            <a:r>
              <a:rPr lang="en-US" altLang="zh-CN" dirty="0">
                <a:latin typeface="+mj-ea"/>
              </a:rPr>
              <a:t>,</a:t>
            </a:r>
          </a:p>
          <a:p>
            <a:pPr marL="400050" lvl="1" indent="0">
              <a:buNone/>
            </a:pPr>
            <a:r>
              <a:rPr lang="en-US" altLang="zh-CN" dirty="0" err="1">
                <a:latin typeface="+mj-ea"/>
              </a:rPr>
              <a:t>strncpy</a:t>
            </a:r>
            <a:r>
              <a:rPr lang="en-US" altLang="zh-CN" dirty="0">
                <a:latin typeface="+mj-ea"/>
              </a:rPr>
              <a:t>()</a:t>
            </a:r>
            <a:r>
              <a:rPr lang="zh-CN" altLang="en-US" dirty="0">
                <a:latin typeface="+mj-ea"/>
              </a:rPr>
              <a:t>更安全</a:t>
            </a:r>
            <a:r>
              <a:rPr lang="en-US" altLang="zh-CN" dirty="0">
                <a:latin typeface="+mj-ea"/>
              </a:rPr>
              <a:t>,</a:t>
            </a:r>
            <a:r>
              <a:rPr lang="zh-CN" altLang="en-US" dirty="0">
                <a:latin typeface="+mj-ea"/>
              </a:rPr>
              <a:t>第三个参数指明可拷贝的最大字符数</a:t>
            </a:r>
            <a:endParaRPr lang="en-US" altLang="zh-CN" dirty="0">
              <a:latin typeface="+mj-ea"/>
            </a:endParaRPr>
          </a:p>
          <a:p>
            <a:pPr marL="0" indent="0">
              <a:buNone/>
            </a:pPr>
            <a:r>
              <a:rPr lang="en-US" altLang="zh-CN" dirty="0">
                <a:latin typeface="+mj-ea"/>
              </a:rPr>
              <a:t>	</a:t>
            </a:r>
          </a:p>
          <a:p>
            <a:pPr marL="0" indent="0">
              <a:buNone/>
            </a:pPr>
            <a:endParaRPr lang="zh-CN" altLang="en-US" dirty="0">
              <a:latin typeface="+mj-ea"/>
            </a:endParaRPr>
          </a:p>
        </p:txBody>
      </p:sp>
    </p:spTree>
    <p:extLst>
      <p:ext uri="{BB962C8B-B14F-4D97-AF65-F5344CB8AC3E}">
        <p14:creationId xmlns:p14="http://schemas.microsoft.com/office/powerpoint/2010/main" val="2962137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2768</TotalTime>
  <Words>1915</Words>
  <Application>Microsoft Office PowerPoint</Application>
  <PresentationFormat>宽屏</PresentationFormat>
  <Paragraphs>145</Paragraphs>
  <Slides>14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宋体</vt:lpstr>
      <vt:lpstr>Arial</vt:lpstr>
      <vt:lpstr>Calibri</vt:lpstr>
      <vt:lpstr>Wingdings</vt:lpstr>
      <vt:lpstr>Wingdings 3</vt:lpstr>
      <vt:lpstr>离子</vt:lpstr>
      <vt:lpstr>第11章 字符串和字符串函数</vt:lpstr>
      <vt:lpstr>11.1 表示字符串和字符串I/O</vt:lpstr>
      <vt:lpstr>PowerPoint 演示文稿</vt:lpstr>
      <vt:lpstr>11.2 字符串的输入</vt:lpstr>
      <vt:lpstr>PowerPoint 演示文稿</vt:lpstr>
      <vt:lpstr>11.3 字符串的输出</vt:lpstr>
      <vt:lpstr>11.4 自定义输入输出函数</vt:lpstr>
      <vt:lpstr>11.5 字符串函数</vt:lpstr>
      <vt:lpstr>PowerPoint 演示文稿</vt:lpstr>
      <vt:lpstr>PowerPoint 演示文稿</vt:lpstr>
      <vt:lpstr>11.6 字符串示例：字符串排序</vt:lpstr>
      <vt:lpstr>11.8 命令行参数</vt:lpstr>
      <vt:lpstr>11.9 把字符串转化成数字</vt:lpstr>
      <vt:lpstr>10.10 关键概念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chengyin tang</dc:creator>
  <cp:lastModifiedBy>chengyin tang</cp:lastModifiedBy>
  <cp:revision>14</cp:revision>
  <dcterms:created xsi:type="dcterms:W3CDTF">2022-03-08T07:21:05Z</dcterms:created>
  <dcterms:modified xsi:type="dcterms:W3CDTF">2022-03-14T01:10:09Z</dcterms:modified>
</cp:coreProperties>
</file>