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7"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2022/3/14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E24DB-DB6A-468E-84FE-FF2F0D653774}"/>
              </a:ext>
            </a:extLst>
          </p:cNvPr>
          <p:cNvSpPr>
            <a:spLocks noGrp="1"/>
          </p:cNvSpPr>
          <p:nvPr>
            <p:ph type="title"/>
          </p:nvPr>
        </p:nvSpPr>
        <p:spPr/>
        <p:txBody>
          <a:bodyPr/>
          <a:lstStyle/>
          <a:p>
            <a:r>
              <a:rPr lang="zh-CN" altLang="en-US" sz="3200" dirty="0"/>
              <a:t>第</a:t>
            </a:r>
            <a:r>
              <a:rPr lang="en-US" altLang="zh-CN" sz="3200" dirty="0"/>
              <a:t>12</a:t>
            </a:r>
            <a:r>
              <a:rPr lang="zh-CN" altLang="en-US" sz="3200" dirty="0"/>
              <a:t>章 存储类别、链接和内存管理</a:t>
            </a:r>
          </a:p>
        </p:txBody>
      </p:sp>
      <p:sp>
        <p:nvSpPr>
          <p:cNvPr id="3" name="内容占位符 2">
            <a:extLst>
              <a:ext uri="{FF2B5EF4-FFF2-40B4-BE49-F238E27FC236}">
                <a16:creationId xmlns:a16="http://schemas.microsoft.com/office/drawing/2014/main" id="{A8138C1A-1AEF-46B0-8188-FA7074D6BEF5}"/>
              </a:ext>
            </a:extLst>
          </p:cNvPr>
          <p:cNvSpPr>
            <a:spLocks noGrp="1"/>
          </p:cNvSpPr>
          <p:nvPr>
            <p:ph idx="1"/>
          </p:nvPr>
        </p:nvSpPr>
        <p:spPr/>
        <p:txBody>
          <a:bodyPr/>
          <a:lstStyle/>
          <a:p>
            <a:r>
              <a:rPr lang="zh-CN" altLang="en-US" dirty="0"/>
              <a:t>学习内容</a:t>
            </a:r>
            <a:endParaRPr lang="en-US" altLang="zh-CN" dirty="0"/>
          </a:p>
          <a:p>
            <a:pPr lvl="1">
              <a:buFont typeface="Wingdings" panose="05000000000000000000" pitchFamily="2" charset="2"/>
              <a:buChar char="Ø"/>
            </a:pPr>
            <a:r>
              <a:rPr lang="zh-CN" altLang="en-US" dirty="0"/>
              <a:t>关键字：</a:t>
            </a:r>
            <a:r>
              <a:rPr lang="en-US" altLang="zh-CN" dirty="0"/>
              <a:t>auto</a:t>
            </a:r>
            <a:r>
              <a:rPr lang="zh-CN" altLang="en-US" dirty="0"/>
              <a:t>、</a:t>
            </a:r>
            <a:r>
              <a:rPr lang="en-US" altLang="zh-CN" dirty="0"/>
              <a:t>extern</a:t>
            </a:r>
            <a:r>
              <a:rPr lang="zh-CN" altLang="en-US" dirty="0"/>
              <a:t>、</a:t>
            </a:r>
            <a:r>
              <a:rPr lang="en-US" altLang="zh-CN" dirty="0"/>
              <a:t>static</a:t>
            </a:r>
            <a:r>
              <a:rPr lang="zh-CN" altLang="en-US" dirty="0"/>
              <a:t>、</a:t>
            </a:r>
            <a:r>
              <a:rPr lang="en-US" altLang="zh-CN" dirty="0"/>
              <a:t>register</a:t>
            </a:r>
            <a:r>
              <a:rPr lang="zh-CN" altLang="en-US" dirty="0"/>
              <a:t>、</a:t>
            </a:r>
            <a:r>
              <a:rPr lang="en-US" altLang="zh-CN" dirty="0"/>
              <a:t>const</a:t>
            </a:r>
            <a:r>
              <a:rPr lang="zh-CN" altLang="en-US" dirty="0"/>
              <a:t>、</a:t>
            </a:r>
            <a:r>
              <a:rPr lang="en-US" altLang="zh-CN" dirty="0"/>
              <a:t>volatile</a:t>
            </a:r>
            <a:r>
              <a:rPr lang="zh-CN" altLang="en-US" dirty="0"/>
              <a:t>、</a:t>
            </a:r>
            <a:r>
              <a:rPr lang="en-US" altLang="zh-CN" dirty="0"/>
              <a:t>restricted</a:t>
            </a:r>
            <a:r>
              <a:rPr lang="zh-CN" altLang="en-US" dirty="0"/>
              <a:t>、</a:t>
            </a:r>
            <a:r>
              <a:rPr lang="en-US" altLang="zh-CN" dirty="0"/>
              <a:t>_</a:t>
            </a:r>
            <a:r>
              <a:rPr lang="en-US" altLang="zh-CN" dirty="0" err="1"/>
              <a:t>Thread_local</a:t>
            </a:r>
            <a:r>
              <a:rPr lang="zh-CN" altLang="en-US" dirty="0"/>
              <a:t>、</a:t>
            </a:r>
            <a:r>
              <a:rPr lang="en-US" altLang="zh-CN" dirty="0"/>
              <a:t>_Atomic</a:t>
            </a:r>
          </a:p>
          <a:p>
            <a:pPr lvl="1">
              <a:buFont typeface="Wingdings" panose="05000000000000000000" pitchFamily="2" charset="2"/>
              <a:buChar char="Ø"/>
            </a:pPr>
            <a:r>
              <a:rPr lang="zh-CN" altLang="en-US" dirty="0"/>
              <a:t>函数：</a:t>
            </a:r>
            <a:r>
              <a:rPr lang="en-US" altLang="zh-CN" dirty="0"/>
              <a:t>rand()</a:t>
            </a:r>
            <a:r>
              <a:rPr lang="zh-CN" altLang="en-US" dirty="0"/>
              <a:t>、</a:t>
            </a:r>
            <a:r>
              <a:rPr lang="en-US" altLang="zh-CN" dirty="0" err="1"/>
              <a:t>srand</a:t>
            </a:r>
            <a:r>
              <a:rPr lang="en-US" altLang="zh-CN" dirty="0"/>
              <a:t>()</a:t>
            </a:r>
            <a:r>
              <a:rPr lang="zh-CN" altLang="en-US" dirty="0"/>
              <a:t>、</a:t>
            </a:r>
            <a:r>
              <a:rPr lang="en-US" altLang="zh-CN" dirty="0"/>
              <a:t>time()</a:t>
            </a:r>
            <a:r>
              <a:rPr lang="zh-CN" altLang="en-US" dirty="0"/>
              <a:t>、</a:t>
            </a:r>
            <a:r>
              <a:rPr lang="en-US" altLang="zh-CN" dirty="0"/>
              <a:t>malloc()</a:t>
            </a:r>
            <a:r>
              <a:rPr lang="zh-CN" altLang="en-US" dirty="0"/>
              <a:t>、</a:t>
            </a:r>
            <a:r>
              <a:rPr lang="en-US" altLang="zh-CN" dirty="0" err="1"/>
              <a:t>calloc</a:t>
            </a:r>
            <a:r>
              <a:rPr lang="en-US" altLang="zh-CN" dirty="0"/>
              <a:t>()</a:t>
            </a:r>
            <a:r>
              <a:rPr lang="zh-CN" altLang="en-US" dirty="0"/>
              <a:t>、</a:t>
            </a:r>
            <a:r>
              <a:rPr lang="en-US" altLang="zh-CN" dirty="0"/>
              <a:t>free()</a:t>
            </a:r>
          </a:p>
          <a:p>
            <a:pPr lvl="1">
              <a:buFont typeface="Wingdings" panose="05000000000000000000" pitchFamily="2" charset="2"/>
              <a:buChar char="Ø"/>
            </a:pPr>
            <a:r>
              <a:rPr lang="zh-CN" altLang="en-US" dirty="0"/>
              <a:t>如何确定变量的作用域和生命周期</a:t>
            </a:r>
            <a:endParaRPr lang="en-US" altLang="zh-CN" dirty="0"/>
          </a:p>
          <a:p>
            <a:pPr lvl="1">
              <a:buFont typeface="Wingdings" panose="05000000000000000000" pitchFamily="2" charset="2"/>
              <a:buChar char="Ø"/>
            </a:pPr>
            <a:r>
              <a:rPr lang="zh-CN" altLang="en-US" dirty="0"/>
              <a:t>设计更复杂的程序</a:t>
            </a:r>
            <a:endParaRPr lang="en-US" altLang="zh-CN" dirty="0"/>
          </a:p>
          <a:p>
            <a:pPr marL="457200" lvl="1" indent="0">
              <a:buNone/>
            </a:pPr>
            <a:r>
              <a:rPr lang="en-US" altLang="zh-CN" dirty="0"/>
              <a:t>C</a:t>
            </a:r>
            <a:r>
              <a:rPr lang="zh-CN" altLang="en-US" dirty="0"/>
              <a:t>语言能让程序员掌握控制好程序的运行，需要去了解</a:t>
            </a:r>
            <a:r>
              <a:rPr lang="en-US" altLang="zh-CN" dirty="0"/>
              <a:t>C</a:t>
            </a:r>
            <a:r>
              <a:rPr lang="zh-CN" altLang="en-US" dirty="0"/>
              <a:t>语言的内存管理系统指定变量的作用域和生命周期，学习合理的使用内存储存数据</a:t>
            </a:r>
            <a:endParaRPr lang="en-US" altLang="zh-CN" dirty="0"/>
          </a:p>
        </p:txBody>
      </p:sp>
    </p:spTree>
    <p:extLst>
      <p:ext uri="{BB962C8B-B14F-4D97-AF65-F5344CB8AC3E}">
        <p14:creationId xmlns:p14="http://schemas.microsoft.com/office/powerpoint/2010/main" val="218957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B15B4-2036-4DBE-A06A-1CFCE79933A1}"/>
              </a:ext>
            </a:extLst>
          </p:cNvPr>
          <p:cNvSpPr>
            <a:spLocks noGrp="1"/>
          </p:cNvSpPr>
          <p:nvPr>
            <p:ph type="title"/>
          </p:nvPr>
        </p:nvSpPr>
        <p:spPr/>
        <p:txBody>
          <a:bodyPr/>
          <a:lstStyle/>
          <a:p>
            <a:r>
              <a:rPr lang="en-US" altLang="zh-CN" sz="2400" dirty="0"/>
              <a:t>12.1 </a:t>
            </a:r>
            <a:r>
              <a:rPr lang="zh-CN" altLang="en-US" sz="2400" dirty="0"/>
              <a:t>存储类别</a:t>
            </a:r>
          </a:p>
        </p:txBody>
      </p:sp>
      <p:sp>
        <p:nvSpPr>
          <p:cNvPr id="3" name="内容占位符 2">
            <a:extLst>
              <a:ext uri="{FF2B5EF4-FFF2-40B4-BE49-F238E27FC236}">
                <a16:creationId xmlns:a16="http://schemas.microsoft.com/office/drawing/2014/main" id="{ECBD548F-3199-4A70-850B-EF73C36322FF}"/>
              </a:ext>
            </a:extLst>
          </p:cNvPr>
          <p:cNvSpPr>
            <a:spLocks noGrp="1"/>
          </p:cNvSpPr>
          <p:nvPr>
            <p:ph idx="1"/>
          </p:nvPr>
        </p:nvSpPr>
        <p:spPr/>
        <p:txBody>
          <a:bodyPr/>
          <a:lstStyle/>
          <a:p>
            <a:r>
              <a:rPr lang="en-US" altLang="zh-CN" dirty="0"/>
              <a:t>C</a:t>
            </a:r>
            <a:r>
              <a:rPr lang="zh-CN" altLang="en-US" dirty="0"/>
              <a:t>语言提供了很多储存类别（</a:t>
            </a:r>
            <a:r>
              <a:rPr lang="en-US" altLang="zh-CN" dirty="0"/>
              <a:t>storage class</a:t>
            </a:r>
            <a:r>
              <a:rPr lang="zh-CN" altLang="en-US" dirty="0"/>
              <a:t>）</a:t>
            </a:r>
            <a:endParaRPr lang="en-US" altLang="zh-CN" dirty="0"/>
          </a:p>
          <a:p>
            <a:r>
              <a:rPr lang="zh-CN" altLang="en-US" dirty="0"/>
              <a:t>被存储的值都占用一定的物理内存，</a:t>
            </a:r>
            <a:r>
              <a:rPr lang="en-US" altLang="zh-CN" dirty="0"/>
              <a:t>c</a:t>
            </a:r>
            <a:r>
              <a:rPr lang="zh-CN" altLang="en-US" dirty="0"/>
              <a:t>语言把这一块内存称为对象（</a:t>
            </a:r>
            <a:r>
              <a:rPr lang="en-US" altLang="zh-CN" dirty="0"/>
              <a:t>object</a:t>
            </a:r>
            <a:r>
              <a:rPr lang="zh-CN" altLang="en-US" dirty="0"/>
              <a:t>）</a:t>
            </a:r>
            <a:endParaRPr lang="en-US" altLang="zh-CN" dirty="0"/>
          </a:p>
          <a:p>
            <a:r>
              <a:rPr lang="zh-CN" altLang="en-US" dirty="0"/>
              <a:t>我们在编写程序时要使用这些内存，因此我们声明变量去访问这些内存</a:t>
            </a:r>
            <a:endParaRPr lang="en-US" altLang="zh-CN" dirty="0"/>
          </a:p>
          <a:p>
            <a:r>
              <a:rPr lang="zh-CN" altLang="en-US" dirty="0"/>
              <a:t>我们有各种方法去访问内存，有变量名，数组，指针等</a:t>
            </a:r>
            <a:r>
              <a:rPr lang="en-US" altLang="zh-CN" dirty="0"/>
              <a:t>,</a:t>
            </a:r>
            <a:r>
              <a:rPr lang="zh-CN" altLang="en-US" dirty="0"/>
              <a:t>已经由他们构成的表达式</a:t>
            </a:r>
            <a:endParaRPr lang="en-US" altLang="zh-CN" dirty="0"/>
          </a:p>
          <a:p>
            <a:r>
              <a:rPr lang="zh-CN" altLang="en-US" dirty="0"/>
              <a:t>而这些都是标识符（</a:t>
            </a:r>
            <a:r>
              <a:rPr lang="en-US" altLang="zh-CN" dirty="0"/>
              <a:t>identifier</a:t>
            </a:r>
            <a:r>
              <a:rPr lang="zh-CN" altLang="en-US" dirty="0"/>
              <a:t>）</a:t>
            </a:r>
            <a:endParaRPr lang="en-US" altLang="zh-CN" dirty="0"/>
          </a:p>
          <a:p>
            <a:pPr marL="0" indent="0">
              <a:buNone/>
            </a:pPr>
            <a:endParaRPr lang="zh-CN" altLang="en-US" dirty="0"/>
          </a:p>
        </p:txBody>
      </p:sp>
    </p:spTree>
    <p:extLst>
      <p:ext uri="{BB962C8B-B14F-4D97-AF65-F5344CB8AC3E}">
        <p14:creationId xmlns:p14="http://schemas.microsoft.com/office/powerpoint/2010/main" val="330270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12.1.1 </a:t>
            </a:r>
            <a:r>
              <a:rPr lang="zh-CN" altLang="en-US" dirty="0"/>
              <a:t>作用域</a:t>
            </a:r>
            <a:endParaRPr lang="en-US" altLang="zh-CN" dirty="0"/>
          </a:p>
          <a:p>
            <a:pPr marL="400050" lvl="1" indent="0">
              <a:buNone/>
            </a:pPr>
            <a:r>
              <a:rPr lang="zh-CN" altLang="en-US" dirty="0"/>
              <a:t>作用域是描述程序中可访问标识符的区域</a:t>
            </a:r>
            <a:endParaRPr lang="en-US" altLang="zh-CN" dirty="0"/>
          </a:p>
          <a:p>
            <a:pPr marL="400050" lvl="1" indent="0">
              <a:buNone/>
            </a:pPr>
            <a:r>
              <a:rPr lang="zh-CN" altLang="en-US" dirty="0"/>
              <a:t>类型：块作用域、函数作用域、函数原型作用域、文件作用域</a:t>
            </a:r>
            <a:endParaRPr lang="en-US" altLang="zh-CN" dirty="0"/>
          </a:p>
          <a:p>
            <a:pPr marL="1085850" lvl="2" indent="-285750">
              <a:buFont typeface="Wingdings" panose="05000000000000000000" pitchFamily="2" charset="2"/>
              <a:buChar char="Ø"/>
            </a:pPr>
            <a:r>
              <a:rPr lang="zh-CN" altLang="en-US" dirty="0"/>
              <a:t>块作用域：用花括号括起来的代码区域，定义在块的变量有块作用域（</a:t>
            </a:r>
            <a:r>
              <a:rPr lang="en-US" altLang="zh-CN" dirty="0"/>
              <a:t>block scope</a:t>
            </a:r>
            <a:r>
              <a:rPr lang="zh-CN" altLang="en-US" dirty="0"/>
              <a:t>）</a:t>
            </a:r>
            <a:endParaRPr lang="en-US" altLang="zh-CN" dirty="0"/>
          </a:p>
          <a:p>
            <a:pPr marL="1257300" lvl="3" indent="0">
              <a:buNone/>
            </a:pPr>
            <a:r>
              <a:rPr lang="zh-CN" altLang="en-US" dirty="0"/>
              <a:t>块作用域变量的可见范围：从变量定义到块的末尾</a:t>
            </a:r>
            <a:endParaRPr lang="en-US" altLang="zh-CN" dirty="0"/>
          </a:p>
          <a:p>
            <a:pPr marL="1257300" lvl="3" indent="0">
              <a:buNone/>
            </a:pPr>
            <a:r>
              <a:rPr lang="zh-CN" altLang="en-US" dirty="0"/>
              <a:t>以前，具有块作用域的变量必须声明在块的开头，</a:t>
            </a:r>
            <a:r>
              <a:rPr lang="en-US" altLang="zh-CN" dirty="0"/>
              <a:t>C99</a:t>
            </a:r>
            <a:r>
              <a:rPr lang="zh-CN" altLang="en-US" dirty="0"/>
              <a:t>允许在块的任意位置声明变量</a:t>
            </a:r>
            <a:endParaRPr lang="en-US" altLang="zh-CN" dirty="0"/>
          </a:p>
          <a:p>
            <a:pPr marL="1714500" lvl="4" indent="0">
              <a:buNone/>
            </a:pPr>
            <a:r>
              <a:rPr lang="en-US" altLang="zh-CN" dirty="0"/>
              <a:t>C99</a:t>
            </a:r>
            <a:r>
              <a:rPr lang="zh-CN" altLang="en-US" dirty="0"/>
              <a:t>把块的概念拓展到</a:t>
            </a:r>
            <a:r>
              <a:rPr lang="en-US" altLang="zh-CN" dirty="0"/>
              <a:t>for</a:t>
            </a:r>
            <a:r>
              <a:rPr lang="zh-CN" altLang="en-US" dirty="0"/>
              <a:t>循环、</a:t>
            </a:r>
            <a:r>
              <a:rPr lang="en-US" altLang="zh-CN" dirty="0"/>
              <a:t>while</a:t>
            </a:r>
            <a:r>
              <a:rPr lang="zh-CN" altLang="en-US" dirty="0"/>
              <a:t>循环、</a:t>
            </a:r>
            <a:r>
              <a:rPr lang="en-US" altLang="zh-CN" dirty="0"/>
              <a:t>do while</a:t>
            </a:r>
            <a:r>
              <a:rPr lang="zh-CN" altLang="en-US" dirty="0"/>
              <a:t>循环和</a:t>
            </a:r>
            <a:r>
              <a:rPr lang="en-US" altLang="zh-CN" dirty="0"/>
              <a:t>if</a:t>
            </a:r>
            <a:r>
              <a:rPr lang="zh-CN" altLang="en-US" dirty="0"/>
              <a:t>语句</a:t>
            </a:r>
            <a:endParaRPr lang="en-US" altLang="zh-CN" dirty="0"/>
          </a:p>
          <a:p>
            <a:pPr marL="1714500" lvl="4" indent="0">
              <a:buNone/>
            </a:pPr>
            <a:r>
              <a:rPr lang="en-US" altLang="zh-CN" dirty="0"/>
              <a:t>C99</a:t>
            </a:r>
            <a:r>
              <a:rPr lang="zh-CN" altLang="en-US" dirty="0"/>
              <a:t>规定不用花括号，</a:t>
            </a:r>
            <a:r>
              <a:rPr lang="en-US" altLang="zh-CN" dirty="0"/>
              <a:t>for while do while</a:t>
            </a:r>
            <a:r>
              <a:rPr lang="zh-CN" altLang="en-US" dirty="0"/>
              <a:t>接的下一个 子句默认是子块</a:t>
            </a:r>
            <a:endParaRPr lang="en-US" altLang="zh-CN" dirty="0"/>
          </a:p>
          <a:p>
            <a:pPr marL="1257300" lvl="3" indent="0">
              <a:buNone/>
            </a:pPr>
            <a:r>
              <a:rPr lang="zh-CN" altLang="en-US" dirty="0"/>
              <a:t>函数作用域：仅用于</a:t>
            </a:r>
            <a:r>
              <a:rPr lang="en-US" altLang="zh-CN" dirty="0" err="1"/>
              <a:t>goto</a:t>
            </a:r>
            <a:r>
              <a:rPr lang="zh-CN" altLang="en-US" dirty="0"/>
              <a:t>语句标签</a:t>
            </a:r>
            <a:endParaRPr lang="en-US" altLang="zh-CN" dirty="0"/>
          </a:p>
          <a:p>
            <a:pPr marL="1085850" lvl="2" indent="-285750">
              <a:buFont typeface="Wingdings" panose="05000000000000000000" pitchFamily="2" charset="2"/>
              <a:buChar char="Ø"/>
            </a:pPr>
            <a:r>
              <a:rPr lang="zh-CN" altLang="en-US" dirty="0"/>
              <a:t>函数原型作用域：用于函数原型中的形参名</a:t>
            </a:r>
            <a:endParaRPr lang="en-US" altLang="zh-CN" dirty="0"/>
          </a:p>
          <a:p>
            <a:pPr marL="1085850" lvl="2" indent="-285750">
              <a:buFont typeface="Wingdings" panose="05000000000000000000" pitchFamily="2" charset="2"/>
              <a:buChar char="Ø"/>
            </a:pPr>
            <a:r>
              <a:rPr lang="zh-CN" altLang="en-US" dirty="0"/>
              <a:t>文件作用域：如果变量定义在函数的外面，则具有文件作用域</a:t>
            </a:r>
            <a:endParaRPr lang="en-US" altLang="zh-CN" dirty="0"/>
          </a:p>
          <a:p>
            <a:pPr marL="1257300" lvl="3" indent="0">
              <a:buNone/>
            </a:pPr>
            <a:r>
              <a:rPr lang="zh-CN" altLang="en-US" dirty="0"/>
              <a:t>在这个文件里的函数都 可以使用此变量，所以文件作用域变量又叫全局变量（</a:t>
            </a:r>
            <a:r>
              <a:rPr lang="en-US" altLang="zh-CN" dirty="0"/>
              <a:t>global variable</a:t>
            </a:r>
            <a:r>
              <a:rPr lang="zh-CN" altLang="en-US" dirty="0"/>
              <a:t>）</a:t>
            </a:r>
            <a:endParaRPr lang="en-US" altLang="zh-CN" dirty="0"/>
          </a:p>
          <a:p>
            <a:pPr marL="1257300" lvl="3" indent="0">
              <a:buNone/>
            </a:pPr>
            <a:endParaRPr lang="zh-CN" altLang="en-US" dirty="0"/>
          </a:p>
        </p:txBody>
      </p:sp>
    </p:spTree>
    <p:extLst>
      <p:ext uri="{BB962C8B-B14F-4D97-AF65-F5344CB8AC3E}">
        <p14:creationId xmlns:p14="http://schemas.microsoft.com/office/powerpoint/2010/main" val="272687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12.1.2 </a:t>
            </a:r>
            <a:r>
              <a:rPr lang="zh-CN" altLang="en-US" dirty="0"/>
              <a:t>链接</a:t>
            </a:r>
            <a:endParaRPr lang="en-US" altLang="zh-CN" dirty="0"/>
          </a:p>
          <a:p>
            <a:pPr marL="400050" lvl="1" indent="0">
              <a:buNone/>
            </a:pPr>
            <a:r>
              <a:rPr lang="en-US" altLang="zh-CN" dirty="0"/>
              <a:t>C</a:t>
            </a:r>
            <a:r>
              <a:rPr lang="zh-CN" altLang="en-US" dirty="0"/>
              <a:t>变量有</a:t>
            </a:r>
            <a:r>
              <a:rPr lang="en-US" altLang="zh-CN" dirty="0"/>
              <a:t>3</a:t>
            </a:r>
            <a:r>
              <a:rPr lang="zh-CN" altLang="en-US" dirty="0"/>
              <a:t>种链接属性</a:t>
            </a:r>
            <a:endParaRPr lang="en-US" altLang="zh-CN" dirty="0"/>
          </a:p>
          <a:p>
            <a:pPr marL="400050" lvl="1" indent="0">
              <a:buNone/>
            </a:pPr>
            <a:r>
              <a:rPr lang="zh-CN" altLang="en-US" dirty="0"/>
              <a:t>类型：外部链接、内部链接、无链接</a:t>
            </a:r>
            <a:endParaRPr lang="en-US" altLang="zh-CN" dirty="0"/>
          </a:p>
          <a:p>
            <a:pPr marL="1085850" lvl="2" indent="-285750">
              <a:buFont typeface="Wingdings" panose="05000000000000000000" pitchFamily="2" charset="2"/>
              <a:buChar char="Ø"/>
            </a:pPr>
            <a:r>
              <a:rPr lang="zh-CN" altLang="en-US" dirty="0"/>
              <a:t>无链接：块作用域、函数作用域、函数原型作用域的变量属于定义它的块、函数、函数原型私有，所以这些都是无链接变量</a:t>
            </a:r>
            <a:endParaRPr lang="en-US" altLang="zh-CN" dirty="0"/>
          </a:p>
          <a:p>
            <a:pPr marL="1085850" lvl="2" indent="-285750">
              <a:buFont typeface="Wingdings" panose="05000000000000000000" pitchFamily="2" charset="2"/>
              <a:buChar char="Ø"/>
            </a:pPr>
            <a:r>
              <a:rPr lang="zh-CN" altLang="en-US" dirty="0"/>
              <a:t>文件作用域的变量可以被外部文件访问的外部链接或不能被外部文件访问的内部链接</a:t>
            </a:r>
            <a:endParaRPr lang="en-US" altLang="zh-CN" dirty="0"/>
          </a:p>
          <a:p>
            <a:pPr marL="1085850" lvl="2" indent="-285750">
              <a:buFont typeface="Wingdings" panose="05000000000000000000" pitchFamily="2" charset="2"/>
              <a:buChar char="Ø"/>
            </a:pPr>
            <a:r>
              <a:rPr lang="zh-CN" altLang="en-US" dirty="0"/>
              <a:t>内部链接：仅限于一个翻译单元（一个源代码文件和它的头文件）</a:t>
            </a:r>
            <a:endParaRPr lang="en-US" altLang="zh-CN" dirty="0"/>
          </a:p>
          <a:p>
            <a:pPr marL="1085850" lvl="2" indent="-285750">
              <a:buFont typeface="Wingdings" panose="05000000000000000000" pitchFamily="2" charset="2"/>
              <a:buChar char="Ø"/>
            </a:pPr>
            <a:r>
              <a:rPr lang="zh-CN" altLang="en-US" dirty="0"/>
              <a:t>“内部文件作用域”简称“文件作用域”，“外部文件作用域”简称“全局作用域”或“程序作用域”</a:t>
            </a:r>
            <a:endParaRPr lang="en-US" altLang="zh-CN" dirty="0"/>
          </a:p>
          <a:p>
            <a:pPr marL="1085850" lvl="2" indent="-285750">
              <a:buFont typeface="Wingdings" panose="05000000000000000000" pitchFamily="2" charset="2"/>
              <a:buChar char="Ø"/>
            </a:pPr>
            <a:r>
              <a:rPr lang="zh-CN" altLang="en-US" dirty="0"/>
              <a:t>分辨内部外部链接：看外部定义中是否使用了存储类别说明符：</a:t>
            </a:r>
            <a:r>
              <a:rPr lang="en-US" altLang="zh-CN" dirty="0"/>
              <a:t>static,</a:t>
            </a:r>
            <a:r>
              <a:rPr lang="zh-CN" altLang="en-US" dirty="0"/>
              <a:t>有的话就内部，没有就外部</a:t>
            </a:r>
            <a:endParaRPr lang="en-US" altLang="zh-CN" dirty="0"/>
          </a:p>
        </p:txBody>
      </p:sp>
    </p:spTree>
    <p:extLst>
      <p:ext uri="{BB962C8B-B14F-4D97-AF65-F5344CB8AC3E}">
        <p14:creationId xmlns:p14="http://schemas.microsoft.com/office/powerpoint/2010/main" val="101557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12.1.3 </a:t>
            </a:r>
            <a:r>
              <a:rPr lang="zh-CN" altLang="en-US" dirty="0"/>
              <a:t>存储期</a:t>
            </a:r>
            <a:endParaRPr lang="en-US" altLang="zh-CN" dirty="0"/>
          </a:p>
          <a:p>
            <a:pPr marL="400050" lvl="1" indent="0">
              <a:buNone/>
            </a:pPr>
            <a:r>
              <a:rPr lang="zh-CN" altLang="en-US" dirty="0"/>
              <a:t>作用域和链接指明了标识符的可见性</a:t>
            </a:r>
            <a:endParaRPr lang="en-US" altLang="zh-CN" dirty="0"/>
          </a:p>
          <a:p>
            <a:pPr marL="400050" lvl="1" indent="0">
              <a:buNone/>
            </a:pPr>
            <a:r>
              <a:rPr lang="zh-CN" altLang="en-US" dirty="0"/>
              <a:t>存储期指明了这些标识符对象的生存期</a:t>
            </a:r>
            <a:endParaRPr lang="en-US" altLang="zh-CN" dirty="0"/>
          </a:p>
          <a:p>
            <a:pPr marL="400050" lvl="1" indent="0">
              <a:buNone/>
            </a:pPr>
            <a:r>
              <a:rPr lang="zh-CN" altLang="en-US" dirty="0"/>
              <a:t>类型：静态存储期、线程存储期、自动存储期、动态分配存储期</a:t>
            </a:r>
            <a:endParaRPr lang="en-US" altLang="zh-CN" dirty="0"/>
          </a:p>
          <a:p>
            <a:pPr marL="1085850" lvl="2" indent="-285750">
              <a:buFont typeface="Wingdings" panose="05000000000000000000" pitchFamily="2" charset="2"/>
              <a:buChar char="Ø"/>
            </a:pPr>
            <a:r>
              <a:rPr lang="zh-CN" altLang="en-US" dirty="0"/>
              <a:t>静态存储期：在程序的执行期间一直存在</a:t>
            </a:r>
            <a:endParaRPr lang="en-US" altLang="zh-CN" dirty="0"/>
          </a:p>
          <a:p>
            <a:pPr marL="1257300" lvl="3" indent="0">
              <a:buNone/>
            </a:pPr>
            <a:r>
              <a:rPr lang="zh-CN" altLang="en-US" dirty="0"/>
              <a:t>文件作用域变量具有静态存储期</a:t>
            </a:r>
            <a:endParaRPr lang="en-US" altLang="zh-CN" dirty="0"/>
          </a:p>
          <a:p>
            <a:pPr marL="1257300" lvl="3" indent="0">
              <a:buNone/>
            </a:pPr>
            <a:r>
              <a:rPr lang="en-US" altLang="zh-CN" dirty="0"/>
              <a:t>static</a:t>
            </a:r>
            <a:r>
              <a:rPr lang="zh-CN" altLang="en-US" dirty="0"/>
              <a:t>表明其链接属性</a:t>
            </a:r>
            <a:endParaRPr lang="en-US" altLang="zh-CN" dirty="0"/>
          </a:p>
          <a:p>
            <a:pPr marL="1085850" lvl="2" indent="-285750">
              <a:buFont typeface="Wingdings" panose="05000000000000000000" pitchFamily="2" charset="2"/>
              <a:buChar char="Ø"/>
            </a:pPr>
            <a:r>
              <a:rPr lang="zh-CN" altLang="en-US" dirty="0"/>
              <a:t>线程存储期：用于并发程序设计，声明线程开始到线程结束</a:t>
            </a:r>
            <a:endParaRPr lang="en-US" altLang="zh-CN" dirty="0"/>
          </a:p>
          <a:p>
            <a:pPr marL="1257300" lvl="3" indent="0">
              <a:buNone/>
            </a:pPr>
            <a:r>
              <a:rPr lang="en-US" altLang="zh-CN" dirty="0"/>
              <a:t>_	</a:t>
            </a:r>
            <a:r>
              <a:rPr lang="en-US" altLang="zh-CN" dirty="0" err="1"/>
              <a:t>Thread_local</a:t>
            </a:r>
            <a:r>
              <a:rPr lang="zh-CN" altLang="en-US" dirty="0"/>
              <a:t>声明的对象，每个线程都有该变量的私有备份</a:t>
            </a:r>
            <a:endParaRPr lang="en-US" altLang="zh-CN" dirty="0"/>
          </a:p>
          <a:p>
            <a:pPr marL="1085850" lvl="2" indent="-285750">
              <a:buFont typeface="Wingdings" panose="05000000000000000000" pitchFamily="2" charset="2"/>
              <a:buChar char="Ø"/>
            </a:pPr>
            <a:r>
              <a:rPr lang="zh-CN" altLang="en-US" dirty="0"/>
              <a:t>自动存储期：块作用域的变量通常都有自动存储期，程序进入这个块为变量分配内存，退出这个块，释放该内存</a:t>
            </a:r>
            <a:endParaRPr lang="en-US" altLang="zh-CN" dirty="0"/>
          </a:p>
          <a:p>
            <a:pPr marL="1257300" lvl="3" indent="0">
              <a:buNone/>
            </a:pPr>
            <a:r>
              <a:rPr lang="zh-CN" altLang="en-US" dirty="0"/>
              <a:t>变长数组不同，存储期从 声明处到块末尾，不是从块开始到块末尾</a:t>
            </a:r>
            <a:endParaRPr lang="en-US" altLang="zh-CN" dirty="0"/>
          </a:p>
          <a:p>
            <a:pPr marL="1257300" lvl="3" indent="0">
              <a:buNone/>
            </a:pPr>
            <a:r>
              <a:rPr lang="zh-CN" altLang="en-US" dirty="0"/>
              <a:t>块作用域也可以有静态存储期，在声明中加入</a:t>
            </a:r>
            <a:r>
              <a:rPr lang="en-US" altLang="zh-CN" dirty="0"/>
              <a:t>static</a:t>
            </a:r>
            <a:r>
              <a:rPr lang="zh-CN" altLang="en-US" dirty="0"/>
              <a:t>，块结束不释放，重新进入块，值保留</a:t>
            </a:r>
            <a:endParaRPr lang="en-US" altLang="zh-CN" dirty="0"/>
          </a:p>
          <a:p>
            <a:pPr marL="1257300" lvl="3" indent="0">
              <a:buNone/>
            </a:pPr>
            <a:r>
              <a:rPr lang="zh-CN" altLang="en-US" dirty="0"/>
              <a:t>寄存器：</a:t>
            </a:r>
            <a:r>
              <a:rPr lang="en-US" altLang="zh-CN" dirty="0"/>
              <a:t>register</a:t>
            </a:r>
            <a:r>
              <a:rPr lang="zh-CN" altLang="en-US" dirty="0"/>
              <a:t>声明，作用域块内，生命周期也在块内</a:t>
            </a:r>
            <a:endParaRPr lang="en-US" altLang="zh-CN" dirty="0"/>
          </a:p>
        </p:txBody>
      </p:sp>
    </p:spTree>
    <p:extLst>
      <p:ext uri="{BB962C8B-B14F-4D97-AF65-F5344CB8AC3E}">
        <p14:creationId xmlns:p14="http://schemas.microsoft.com/office/powerpoint/2010/main" val="72218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12.1.4 </a:t>
            </a:r>
            <a:r>
              <a:rPr lang="zh-CN" altLang="en-US" dirty="0"/>
              <a:t>自动变量</a:t>
            </a:r>
            <a:endParaRPr lang="en-US" altLang="zh-CN" dirty="0"/>
          </a:p>
          <a:p>
            <a:pPr marL="400050" lvl="1" indent="0">
              <a:buNone/>
            </a:pPr>
            <a:r>
              <a:rPr lang="zh-CN" altLang="en-US" sz="1600" dirty="0"/>
              <a:t>自动存储类别的变量有自动存储期、块作用域且无链接</a:t>
            </a:r>
            <a:endParaRPr lang="en-US" altLang="zh-CN" sz="1600" dirty="0"/>
          </a:p>
          <a:p>
            <a:pPr marL="685800" lvl="1">
              <a:buFont typeface="Wingdings" panose="05000000000000000000" pitchFamily="2" charset="2"/>
              <a:buChar char="Ø"/>
            </a:pPr>
            <a:r>
              <a:rPr lang="zh-CN" altLang="en-US" sz="1600" dirty="0"/>
              <a:t>隐式：声明在块内或函数头中的任何变量都属于自动存储类别</a:t>
            </a:r>
            <a:endParaRPr lang="en-US" altLang="zh-CN" sz="1600" dirty="0"/>
          </a:p>
          <a:p>
            <a:pPr marL="685800" lvl="1">
              <a:buFont typeface="Wingdings" panose="05000000000000000000" pitchFamily="2" charset="2"/>
              <a:buChar char="Ø"/>
            </a:pPr>
            <a:r>
              <a:rPr lang="zh-CN" altLang="en-US" sz="1600" dirty="0"/>
              <a:t>显式：用关键字</a:t>
            </a:r>
            <a:r>
              <a:rPr lang="en-US" altLang="zh-CN" sz="1600" dirty="0"/>
              <a:t>auto</a:t>
            </a:r>
            <a:r>
              <a:rPr lang="zh-CN" altLang="en-US" sz="1600" dirty="0"/>
              <a:t>修饰</a:t>
            </a:r>
            <a:endParaRPr lang="en-US" altLang="zh-CN" sz="1600" dirty="0"/>
          </a:p>
          <a:p>
            <a:pPr marL="857250" lvl="2" indent="0">
              <a:buNone/>
            </a:pPr>
            <a:r>
              <a:rPr lang="zh-CN" altLang="en-US" sz="1400" dirty="0"/>
              <a:t>作用：表明有意覆盖一个外部变量</a:t>
            </a:r>
            <a:endParaRPr lang="en-US" altLang="zh-CN" sz="1400" dirty="0"/>
          </a:p>
          <a:p>
            <a:pPr marL="857250" lvl="2" indent="0">
              <a:buNone/>
            </a:pPr>
            <a:r>
              <a:rPr lang="en-US" altLang="zh-CN" sz="1400" dirty="0"/>
              <a:t>		</a:t>
            </a:r>
            <a:r>
              <a:rPr lang="zh-CN" altLang="en-US" sz="1400" dirty="0"/>
              <a:t>强调不要把该变量改为其他存储类别</a:t>
            </a:r>
            <a:endParaRPr lang="en-US" altLang="zh-CN" sz="1400" dirty="0"/>
          </a:p>
          <a:p>
            <a:pPr marL="857250" lvl="2" indent="0">
              <a:buNone/>
            </a:pPr>
            <a:r>
              <a:rPr lang="zh-CN" altLang="en-US" sz="1400" dirty="0"/>
              <a:t>注意：</a:t>
            </a:r>
            <a:r>
              <a:rPr lang="en-US" altLang="zh-CN" sz="1400" dirty="0"/>
              <a:t>auto</a:t>
            </a:r>
            <a:r>
              <a:rPr lang="zh-CN" altLang="en-US" sz="1400" dirty="0"/>
              <a:t>在</a:t>
            </a:r>
            <a:r>
              <a:rPr lang="en-US" altLang="zh-CN" sz="1400" dirty="0"/>
              <a:t>C++</a:t>
            </a:r>
            <a:r>
              <a:rPr lang="zh-CN" altLang="en-US" sz="1400" dirty="0"/>
              <a:t>中用法完全不同，所以编写</a:t>
            </a:r>
            <a:r>
              <a:rPr lang="en-US" altLang="zh-CN" sz="1400" dirty="0"/>
              <a:t>c/</a:t>
            </a:r>
            <a:r>
              <a:rPr lang="en-US" altLang="zh-CN" sz="1400" dirty="0" err="1"/>
              <a:t>c++</a:t>
            </a:r>
            <a:r>
              <a:rPr lang="zh-CN" altLang="en-US" sz="1400" dirty="0"/>
              <a:t>兼容程序时，最好不要使用</a:t>
            </a:r>
            <a:r>
              <a:rPr lang="en-US" altLang="zh-CN" sz="1400" dirty="0"/>
              <a:t>auto</a:t>
            </a:r>
            <a:r>
              <a:rPr lang="zh-CN" altLang="en-US" sz="1400" dirty="0"/>
              <a:t>作为存储列别说明符</a:t>
            </a:r>
            <a:endParaRPr lang="en-US" altLang="zh-CN" sz="1400" dirty="0"/>
          </a:p>
          <a:p>
            <a:pPr marL="857250" lvl="2" indent="0">
              <a:buNone/>
            </a:pPr>
            <a:r>
              <a:rPr lang="zh-CN" altLang="en-US" sz="1400" dirty="0"/>
              <a:t>内层块和外层块变量同名时，进入内层块时隐藏外层块定义，离开内层块时恢复作用域</a:t>
            </a:r>
            <a:endParaRPr lang="en-US" altLang="zh-CN" sz="1400" dirty="0"/>
          </a:p>
          <a:p>
            <a:pPr marL="800100" lvl="2" indent="0">
              <a:buNone/>
            </a:pPr>
            <a:r>
              <a:rPr lang="en-US" altLang="zh-CN" sz="1400" dirty="0"/>
              <a:t>while(x ++ &lt;33){</a:t>
            </a:r>
          </a:p>
          <a:p>
            <a:pPr marL="800100" lvl="2" indent="0">
              <a:buNone/>
            </a:pPr>
            <a:r>
              <a:rPr lang="en-US" altLang="zh-CN" sz="1400" dirty="0"/>
              <a:t>		int x = 100;</a:t>
            </a:r>
          </a:p>
          <a:p>
            <a:pPr marL="800100" lvl="2" indent="0">
              <a:buNone/>
            </a:pPr>
            <a:r>
              <a:rPr lang="en-US" altLang="zh-CN" sz="1400" dirty="0"/>
              <a:t>		x ++</a:t>
            </a:r>
            <a:r>
              <a:rPr lang="zh-CN" altLang="en-US" sz="1400" dirty="0"/>
              <a:t>；</a:t>
            </a:r>
            <a:endParaRPr lang="en-US" altLang="zh-CN" sz="1400" dirty="0"/>
          </a:p>
          <a:p>
            <a:pPr marL="800100" lvl="2" indent="0">
              <a:buNone/>
            </a:pPr>
            <a:r>
              <a:rPr lang="en-US" altLang="zh-CN" sz="1400" dirty="0"/>
              <a:t>}</a:t>
            </a:r>
          </a:p>
        </p:txBody>
      </p:sp>
    </p:spTree>
    <p:extLst>
      <p:ext uri="{BB962C8B-B14F-4D97-AF65-F5344CB8AC3E}">
        <p14:creationId xmlns:p14="http://schemas.microsoft.com/office/powerpoint/2010/main" val="131529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12.1.5 </a:t>
            </a:r>
            <a:r>
              <a:rPr lang="zh-CN" altLang="en-US" dirty="0"/>
              <a:t>寄存器变量</a:t>
            </a:r>
            <a:endParaRPr lang="en-US" altLang="zh-CN" dirty="0"/>
          </a:p>
          <a:p>
            <a:pPr marL="400050" lvl="1" indent="0">
              <a:buNone/>
            </a:pPr>
            <a:r>
              <a:rPr lang="zh-CN" altLang="en-US" dirty="0"/>
              <a:t>变量通常存储在内存中，用存储类别</a:t>
            </a:r>
            <a:r>
              <a:rPr lang="en-US" altLang="zh-CN" dirty="0"/>
              <a:t>register</a:t>
            </a:r>
            <a:r>
              <a:rPr lang="zh-CN" altLang="en-US" dirty="0"/>
              <a:t>修饰的变量幸运的话会储存在</a:t>
            </a:r>
            <a:r>
              <a:rPr lang="en-US" altLang="zh-CN" dirty="0"/>
              <a:t>CPU</a:t>
            </a:r>
            <a:r>
              <a:rPr lang="zh-CN" altLang="en-US" dirty="0"/>
              <a:t>的寄存器上</a:t>
            </a:r>
            <a:endParaRPr lang="en-US" altLang="zh-CN" dirty="0"/>
          </a:p>
          <a:p>
            <a:pPr marL="1085850" lvl="2" indent="-285750">
              <a:buFont typeface="Wingdings" panose="05000000000000000000" pitchFamily="2" charset="2"/>
              <a:buChar char="Ø"/>
            </a:pPr>
            <a:r>
              <a:rPr lang="zh-CN" altLang="en-US" dirty="0"/>
              <a:t>寄存器优点：访问处理这些变量的速度更快 </a:t>
            </a:r>
            <a:endParaRPr lang="en-US" altLang="zh-CN" dirty="0"/>
          </a:p>
          <a:p>
            <a:pPr marL="1085850" lvl="2" indent="-285750">
              <a:buFont typeface="Wingdings" panose="05000000000000000000" pitchFamily="2" charset="2"/>
              <a:buChar char="Ø"/>
            </a:pPr>
            <a:r>
              <a:rPr lang="zh-CN" altLang="en-US" dirty="0"/>
              <a:t>与内存的区别：由于在寄存器上 ，获取不了变量的地址</a:t>
            </a:r>
            <a:endParaRPr lang="en-US" altLang="zh-CN" dirty="0"/>
          </a:p>
          <a:p>
            <a:pPr marL="1085850" lvl="2" indent="-285750">
              <a:buFont typeface="Wingdings" panose="05000000000000000000" pitchFamily="2" charset="2"/>
              <a:buChar char="Ø"/>
            </a:pPr>
            <a:r>
              <a:rPr lang="zh-CN" altLang="en-US" dirty="0"/>
              <a:t>只是一种请求，不一定能申请到寄存器，但是请求了就不能对变量使用取地址符</a:t>
            </a:r>
            <a:endParaRPr lang="en-US" altLang="zh-CN" dirty="0"/>
          </a:p>
          <a:p>
            <a:pPr marL="1085850" lvl="2" indent="-285750">
              <a:buFont typeface="Wingdings" panose="05000000000000000000" pitchFamily="2" charset="2"/>
              <a:buChar char="Ø"/>
            </a:pPr>
            <a:r>
              <a:rPr lang="en-US" altLang="zh-CN" dirty="0"/>
              <a:t>Register</a:t>
            </a:r>
            <a:r>
              <a:rPr lang="zh-CN" altLang="en-US" dirty="0"/>
              <a:t>的数据类型有限，因为</a:t>
            </a:r>
            <a:r>
              <a:rPr lang="en-US" altLang="zh-CN" dirty="0" err="1"/>
              <a:t>cpu</a:t>
            </a:r>
            <a:r>
              <a:rPr lang="zh-CN" altLang="en-US" dirty="0"/>
              <a:t>中寄存器的空间一般不大，所以</a:t>
            </a:r>
            <a:r>
              <a:rPr lang="en-US" altLang="zh-CN" dirty="0"/>
              <a:t>double</a:t>
            </a:r>
            <a:r>
              <a:rPr lang="zh-CN" altLang="en-US" dirty="0"/>
              <a:t>类型可能没有足够的空间</a:t>
            </a:r>
            <a:endParaRPr lang="en-US" altLang="zh-CN" dirty="0"/>
          </a:p>
        </p:txBody>
      </p:sp>
    </p:spTree>
    <p:extLst>
      <p:ext uri="{BB962C8B-B14F-4D97-AF65-F5344CB8AC3E}">
        <p14:creationId xmlns:p14="http://schemas.microsoft.com/office/powerpoint/2010/main" val="191293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0B6762-0D1A-42EB-9F11-19EC22D9657C}"/>
              </a:ext>
            </a:extLst>
          </p:cNvPr>
          <p:cNvSpPr>
            <a:spLocks noGrp="1"/>
          </p:cNvSpPr>
          <p:nvPr>
            <p:ph idx="1"/>
          </p:nvPr>
        </p:nvSpPr>
        <p:spPr>
          <a:xfrm>
            <a:off x="1103312" y="461639"/>
            <a:ext cx="8946541" cy="5786761"/>
          </a:xfrm>
        </p:spPr>
        <p:txBody>
          <a:bodyPr/>
          <a:lstStyle/>
          <a:p>
            <a:pPr marL="0" indent="0">
              <a:buNone/>
            </a:pPr>
            <a:r>
              <a:rPr lang="en-US" altLang="zh-CN" dirty="0"/>
              <a:t>12.1.6 </a:t>
            </a:r>
            <a:r>
              <a:rPr lang="zh-CN" altLang="en-US" dirty="0"/>
              <a:t>块作用域的静态变量</a:t>
            </a:r>
            <a:endParaRPr lang="en-US" altLang="zh-CN" dirty="0"/>
          </a:p>
          <a:p>
            <a:pPr marL="400050" lvl="1" indent="0">
              <a:buNone/>
            </a:pPr>
            <a:r>
              <a:rPr lang="zh-CN" altLang="en-US" dirty="0"/>
              <a:t>静态变量是指该变量在内存中的位置不变，不是它的值不变</a:t>
            </a:r>
            <a:endParaRPr lang="en-US" altLang="zh-CN" dirty="0"/>
          </a:p>
          <a:p>
            <a:pPr marL="400050" lvl="1" indent="0">
              <a:buNone/>
            </a:pPr>
            <a:r>
              <a:rPr lang="zh-CN" altLang="en-US" dirty="0"/>
              <a:t>块作用域的静态变量具有块作用域，无链接，静态存储期</a:t>
            </a:r>
            <a:endParaRPr lang="en-US" altLang="zh-CN" dirty="0"/>
          </a:p>
          <a:p>
            <a:pPr marL="0" indent="0">
              <a:buNone/>
            </a:pPr>
            <a:r>
              <a:rPr lang="en-US" altLang="zh-CN" dirty="0"/>
              <a:t>12.1.7 </a:t>
            </a:r>
            <a:r>
              <a:rPr lang="zh-CN" altLang="en-US" dirty="0"/>
              <a:t>外部链接的静态变量</a:t>
            </a:r>
            <a:endParaRPr lang="en-US" altLang="zh-CN" dirty="0"/>
          </a:p>
          <a:p>
            <a:pPr marL="400050" lvl="1" indent="0">
              <a:buNone/>
            </a:pPr>
            <a:r>
              <a:rPr lang="zh-CN" altLang="en-US" dirty="0"/>
              <a:t>外部链接的静态变量具有文件作用域，外部链接，静态存储期</a:t>
            </a:r>
            <a:endParaRPr lang="en-US" altLang="zh-CN" dirty="0"/>
          </a:p>
          <a:p>
            <a:pPr marL="400050" lvl="1" indent="0">
              <a:buNone/>
            </a:pPr>
            <a:r>
              <a:rPr lang="zh-CN" altLang="en-US" dirty="0"/>
              <a:t>有时称“外部存储类别”，该变量叫外部变量</a:t>
            </a:r>
            <a:endParaRPr lang="en-US" altLang="zh-CN" dirty="0"/>
          </a:p>
          <a:p>
            <a:pPr marL="400050" lvl="1" indent="0">
              <a:buNone/>
            </a:pPr>
            <a:r>
              <a:rPr lang="zh-CN" altLang="en-US" dirty="0"/>
              <a:t>使用场景：</a:t>
            </a:r>
            <a:endParaRPr lang="en-US" altLang="zh-CN" dirty="0"/>
          </a:p>
          <a:p>
            <a:pPr marL="1085850" lvl="2" indent="-285750">
              <a:buFont typeface="Wingdings" panose="05000000000000000000" pitchFamily="2" charset="2"/>
              <a:buChar char="Ø"/>
            </a:pPr>
            <a:r>
              <a:rPr lang="zh-CN" altLang="en-US" dirty="0"/>
              <a:t>在一个文件中定义的外部变量，在另一个文件中要使用它，则要在另一个文件中加上</a:t>
            </a:r>
            <a:r>
              <a:rPr lang="en-US" altLang="zh-CN" dirty="0"/>
              <a:t>extern</a:t>
            </a:r>
            <a:r>
              <a:rPr lang="zh-CN" altLang="en-US" dirty="0"/>
              <a:t>声明该变量</a:t>
            </a:r>
            <a:endParaRPr lang="en-US" altLang="zh-CN" dirty="0"/>
          </a:p>
          <a:p>
            <a:pPr marL="1085850" lvl="2" indent="-285750">
              <a:buFont typeface="Wingdings" panose="05000000000000000000" pitchFamily="2" charset="2"/>
              <a:buChar char="Ø"/>
            </a:pPr>
            <a:r>
              <a:rPr lang="zh-CN" altLang="en-US" dirty="0"/>
              <a:t>如果只是在定义外部变量的文件函数中使用该变量，可加可不加</a:t>
            </a:r>
            <a:r>
              <a:rPr lang="en-US" altLang="zh-CN"/>
              <a:t>extern</a:t>
            </a:r>
          </a:p>
          <a:p>
            <a:pPr marL="1085850" lvl="2" indent="-285750">
              <a:buFont typeface="Wingdings" panose="05000000000000000000" pitchFamily="2" charset="2"/>
              <a:buChar char="Ø"/>
            </a:pPr>
            <a:endParaRPr lang="en-US" altLang="zh-CN" dirty="0"/>
          </a:p>
          <a:p>
            <a:pPr marL="400050" lvl="1" indent="0">
              <a:buNone/>
            </a:pPr>
            <a:endParaRPr lang="en-US" altLang="zh-CN" dirty="0"/>
          </a:p>
        </p:txBody>
      </p:sp>
    </p:spTree>
    <p:extLst>
      <p:ext uri="{BB962C8B-B14F-4D97-AF65-F5344CB8AC3E}">
        <p14:creationId xmlns:p14="http://schemas.microsoft.com/office/powerpoint/2010/main" val="216788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2891</TotalTime>
  <Words>1030</Words>
  <Application>Microsoft Office PowerPoint</Application>
  <PresentationFormat>宽屏</PresentationFormat>
  <Paragraphs>73</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Arial</vt:lpstr>
      <vt:lpstr>Calibri</vt:lpstr>
      <vt:lpstr>Wingdings</vt:lpstr>
      <vt:lpstr>Wingdings 3</vt:lpstr>
      <vt:lpstr>离子</vt:lpstr>
      <vt:lpstr>第12章 存储类别、链接和内存管理</vt:lpstr>
      <vt:lpstr>12.1 存储类别</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17</cp:revision>
  <dcterms:created xsi:type="dcterms:W3CDTF">2022-03-08T07:21:05Z</dcterms:created>
  <dcterms:modified xsi:type="dcterms:W3CDTF">2022-03-14T03:14:07Z</dcterms:modified>
</cp:coreProperties>
</file>