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07" autoAdjust="0"/>
  </p:normalViewPr>
  <p:slideViewPr>
    <p:cSldViewPr snapToGrid="0">
      <p:cViewPr varScale="1">
        <p:scale>
          <a:sx n="114" d="100"/>
          <a:sy n="114" d="100"/>
        </p:scale>
        <p:origin x="414" y="1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561A38-70B3-452D-8FB4-19C5E06282F9}" type="datetimeFigureOut">
              <a:rPr lang="zh-CN" altLang="en-US" smtClean="0"/>
              <a:t>2022/3/30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04A94-3B77-40CB-B293-CCAD2ED7B970}" type="slidenum">
              <a:rPr lang="zh-CN" altLang="en-US" smtClean="0"/>
              <a:t>‹#›</a:t>
            </a:fld>
            <a:endParaRPr lang="zh-CN" altLang="en-US"/>
          </a:p>
        </p:txBody>
      </p:sp>
    </p:spTree>
    <p:extLst>
      <p:ext uri="{BB962C8B-B14F-4D97-AF65-F5344CB8AC3E}">
        <p14:creationId xmlns:p14="http://schemas.microsoft.com/office/powerpoint/2010/main" val="2832037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19434"/>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03312" y="972152"/>
            <a:ext cx="8946541" cy="5276248"/>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Date Placeholder 3"/>
          <p:cNvSpPr>
            <a:spLocks noGrp="1"/>
          </p:cNvSpPr>
          <p:nvPr>
            <p:ph type="dt" sz="half" idx="10"/>
          </p:nvPr>
        </p:nvSpPr>
        <p:spPr/>
        <p:txBody>
          <a:bodyPr/>
          <a:lstStyle/>
          <a:p>
            <a:fld id="{219263D0-5F7A-4856-87AB-CBD44750035F}" type="datetimeFigureOut">
              <a:rPr lang="zh-CN" altLang="en-US" smtClean="0"/>
              <a:t>2022/3/30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266136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90074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01419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96558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141029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9263D0-5F7A-4856-87AB-CBD44750035F}" type="datetimeFigureOut">
              <a:rPr lang="zh-CN" altLang="en-US" smtClean="0"/>
              <a:t>2022/3/30</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00712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9263D0-5F7A-4856-87AB-CBD44750035F}" type="datetimeFigureOut">
              <a:rPr lang="zh-CN" altLang="en-US" smtClean="0"/>
              <a:t>2022/3/30</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526247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2049389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24977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81335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51106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888530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19263D0-5F7A-4856-87AB-CBD44750035F}" type="datetimeFigureOut">
              <a:rPr lang="zh-CN" altLang="en-US" smtClean="0"/>
              <a:t>2022/3/30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102003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219263D0-5F7A-4856-87AB-CBD44750035F}" type="datetimeFigureOut">
              <a:rPr lang="zh-CN" altLang="en-US" smtClean="0"/>
              <a:t>2022/3/30</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042371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9263D0-5F7A-4856-87AB-CBD44750035F}" type="datetimeFigureOut">
              <a:rPr lang="zh-CN" altLang="en-US" smtClean="0"/>
              <a:t>2022/3/30</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912056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219263D0-5F7A-4856-87AB-CBD44750035F}" type="datetimeFigureOut">
              <a:rPr lang="zh-CN" altLang="en-US" smtClean="0"/>
              <a:t>2022/3/30</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3490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75030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767687"/>
          </a:xfrm>
          <a:prstGeom prst="rect">
            <a:avLst/>
          </a:prstGeom>
        </p:spPr>
        <p:txBody>
          <a:bodyPr vert="horz" lIns="91440" tIns="45720" rIns="91440" bIns="45720" rtlCol="0" anchor="t">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103312" y="1220406"/>
            <a:ext cx="8946541" cy="502799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9263D0-5F7A-4856-87AB-CBD44750035F}" type="datetimeFigureOut">
              <a:rPr lang="zh-CN" altLang="en-US" smtClean="0"/>
              <a:t>2022/3/30</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898620941"/>
      </p:ext>
    </p:extLst>
  </p:cSld>
  <p:clrMap bg1="dk1" tx1="lt1" bg2="dk2" tx2="lt2" accent1="accent1" accent2="accent2" accent3="accent3" accent4="accent4" accent5="accent5" accent6="accent6" hlink="hlink" folHlink="folHlink"/>
  <p:sldLayoutIdLst>
    <p:sldLayoutId id="2147483824" r:id="rId1"/>
    <p:sldLayoutId id="2147483823"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D6A451-0D01-4B96-A71E-C3F43A8FF008}"/>
              </a:ext>
            </a:extLst>
          </p:cNvPr>
          <p:cNvSpPr>
            <a:spLocks noGrp="1"/>
          </p:cNvSpPr>
          <p:nvPr>
            <p:ph type="title"/>
          </p:nvPr>
        </p:nvSpPr>
        <p:spPr/>
        <p:txBody>
          <a:bodyPr/>
          <a:lstStyle/>
          <a:p>
            <a:r>
              <a:rPr lang="zh-CN" altLang="en-US" sz="3200" dirty="0"/>
              <a:t>第</a:t>
            </a:r>
            <a:r>
              <a:rPr lang="en-US" altLang="zh-CN" sz="3200" dirty="0"/>
              <a:t>14</a:t>
            </a:r>
            <a:r>
              <a:rPr lang="zh-CN" altLang="en-US" sz="3200" dirty="0"/>
              <a:t>章 结构和其他数据形式</a:t>
            </a:r>
          </a:p>
        </p:txBody>
      </p:sp>
      <p:sp>
        <p:nvSpPr>
          <p:cNvPr id="3" name="内容占位符 2">
            <a:extLst>
              <a:ext uri="{FF2B5EF4-FFF2-40B4-BE49-F238E27FC236}">
                <a16:creationId xmlns:a16="http://schemas.microsoft.com/office/drawing/2014/main" id="{E4E2B587-CAD5-488E-ACEF-3D0F1DB5FEF3}"/>
              </a:ext>
            </a:extLst>
          </p:cNvPr>
          <p:cNvSpPr>
            <a:spLocks noGrp="1"/>
          </p:cNvSpPr>
          <p:nvPr>
            <p:ph idx="1"/>
          </p:nvPr>
        </p:nvSpPr>
        <p:spPr/>
        <p:txBody>
          <a:bodyPr/>
          <a:lstStyle/>
          <a:p>
            <a:pPr marL="0" indent="0">
              <a:buNone/>
            </a:pPr>
            <a:r>
              <a:rPr lang="zh-CN" altLang="en-US" dirty="0"/>
              <a:t>关键字</a:t>
            </a:r>
            <a:r>
              <a:rPr lang="en-US" altLang="zh-CN" dirty="0"/>
              <a:t>:struct</a:t>
            </a:r>
            <a:r>
              <a:rPr lang="zh-CN" altLang="en-US" dirty="0"/>
              <a:t>、</a:t>
            </a:r>
            <a:r>
              <a:rPr lang="en-US" altLang="zh-CN" dirty="0"/>
              <a:t>union</a:t>
            </a:r>
            <a:r>
              <a:rPr lang="zh-CN" altLang="en-US" dirty="0"/>
              <a:t>、</a:t>
            </a:r>
            <a:r>
              <a:rPr lang="en-US" altLang="zh-CN" dirty="0"/>
              <a:t>typedef</a:t>
            </a:r>
          </a:p>
          <a:p>
            <a:pPr marL="0" indent="0">
              <a:buNone/>
            </a:pPr>
            <a:r>
              <a:rPr lang="zh-CN" altLang="en-US" dirty="0"/>
              <a:t>运算符</a:t>
            </a:r>
            <a:r>
              <a:rPr lang="en-US" altLang="zh-CN" dirty="0"/>
              <a:t>:.</a:t>
            </a:r>
            <a:r>
              <a:rPr lang="zh-CN" altLang="en-US" dirty="0"/>
              <a:t>、</a:t>
            </a:r>
            <a:r>
              <a:rPr lang="en-US" altLang="zh-CN" dirty="0"/>
              <a:t>-&gt;</a:t>
            </a:r>
          </a:p>
          <a:p>
            <a:pPr marL="0" indent="0">
              <a:buNone/>
            </a:pPr>
            <a:r>
              <a:rPr lang="zh-CN" altLang="en-US" dirty="0"/>
              <a:t>什么是</a:t>
            </a:r>
            <a:r>
              <a:rPr lang="en-US" altLang="zh-CN" dirty="0"/>
              <a:t>C</a:t>
            </a:r>
            <a:r>
              <a:rPr lang="zh-CN" altLang="en-US" dirty="0"/>
              <a:t>结构</a:t>
            </a:r>
            <a:r>
              <a:rPr lang="en-US" altLang="zh-CN" dirty="0"/>
              <a:t>,</a:t>
            </a:r>
            <a:r>
              <a:rPr lang="zh-CN" altLang="en-US" dirty="0"/>
              <a:t>如何创建结构模板和结构变量</a:t>
            </a:r>
            <a:endParaRPr lang="en-US" altLang="zh-CN" dirty="0"/>
          </a:p>
          <a:p>
            <a:pPr marL="0" indent="0">
              <a:buNone/>
            </a:pPr>
            <a:r>
              <a:rPr lang="zh-CN" altLang="en-US" dirty="0"/>
              <a:t>如何访问结构的成员</a:t>
            </a:r>
            <a:r>
              <a:rPr lang="en-US" altLang="zh-CN" dirty="0"/>
              <a:t>,</a:t>
            </a:r>
            <a:r>
              <a:rPr lang="zh-CN" altLang="en-US" dirty="0"/>
              <a:t>如何编写处理结构的函数</a:t>
            </a:r>
            <a:endParaRPr lang="en-US" altLang="zh-CN" dirty="0"/>
          </a:p>
          <a:p>
            <a:pPr marL="0" indent="0">
              <a:buNone/>
            </a:pPr>
            <a:r>
              <a:rPr lang="zh-CN" altLang="en-US" dirty="0"/>
              <a:t>联合和指向函数的指针</a:t>
            </a:r>
            <a:endParaRPr lang="en-US" altLang="zh-CN" dirty="0"/>
          </a:p>
          <a:p>
            <a:pPr marL="0" indent="0">
              <a:buNone/>
            </a:pPr>
            <a:r>
              <a:rPr lang="zh-CN" altLang="en-US" dirty="0"/>
              <a:t>设计程序时</a:t>
            </a:r>
            <a:r>
              <a:rPr lang="en-US" altLang="zh-CN" dirty="0"/>
              <a:t>,</a:t>
            </a:r>
            <a:r>
              <a:rPr lang="zh-CN" altLang="en-US" dirty="0"/>
              <a:t>最重要的步骤之一是选择表示数据的方法。基本数据类型和数组满足不了需求时，还有结构</a:t>
            </a:r>
          </a:p>
        </p:txBody>
      </p:sp>
    </p:spTree>
    <p:extLst>
      <p:ext uri="{BB962C8B-B14F-4D97-AF65-F5344CB8AC3E}">
        <p14:creationId xmlns:p14="http://schemas.microsoft.com/office/powerpoint/2010/main" val="3099693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834286E-54AA-4BA3-BC5E-07902C9F2D64}"/>
              </a:ext>
            </a:extLst>
          </p:cNvPr>
          <p:cNvSpPr>
            <a:spLocks noGrp="1"/>
          </p:cNvSpPr>
          <p:nvPr>
            <p:ph idx="1"/>
          </p:nvPr>
        </p:nvSpPr>
        <p:spPr/>
        <p:txBody>
          <a:bodyPr/>
          <a:lstStyle/>
          <a:p>
            <a:pPr marL="0" indent="0">
              <a:buNone/>
            </a:pPr>
            <a:r>
              <a:rPr lang="en-US" altLang="zh-CN" dirty="0"/>
              <a:t>14.6.1 </a:t>
            </a:r>
            <a:r>
              <a:rPr lang="zh-CN" altLang="en-US" dirty="0"/>
              <a:t>声明和初始化结构指针</a:t>
            </a:r>
            <a:endParaRPr lang="en-US" altLang="zh-CN" sz="1600" dirty="0"/>
          </a:p>
          <a:p>
            <a:pPr marL="685800" lvl="1">
              <a:buFont typeface="Wingdings" panose="05000000000000000000" pitchFamily="2" charset="2"/>
              <a:buChar char="Ø"/>
            </a:pPr>
            <a:r>
              <a:rPr lang="zh-CN" altLang="en-US" sz="1600" dirty="0"/>
              <a:t>声明结构指针：</a:t>
            </a:r>
            <a:r>
              <a:rPr lang="en-US" altLang="zh-CN" sz="1600" dirty="0"/>
              <a:t>struct guy* him;</a:t>
            </a:r>
          </a:p>
          <a:p>
            <a:pPr marL="685800" lvl="1">
              <a:buFont typeface="Wingdings" panose="05000000000000000000" pitchFamily="2" charset="2"/>
              <a:buChar char="Ø"/>
            </a:pPr>
            <a:r>
              <a:rPr lang="zh-CN" altLang="en-US" sz="1600" dirty="0"/>
              <a:t>这种声明并非创建一个结构，而是把指针定义为可以指向特定类型的结构</a:t>
            </a:r>
            <a:endParaRPr lang="en-US" altLang="zh-CN" sz="1600" dirty="0"/>
          </a:p>
          <a:p>
            <a:pPr marL="685800" lvl="1">
              <a:buFont typeface="Wingdings" panose="05000000000000000000" pitchFamily="2" charset="2"/>
              <a:buChar char="Ø"/>
            </a:pPr>
            <a:r>
              <a:rPr lang="zh-CN" altLang="en-US" sz="1600" dirty="0"/>
              <a:t>结构指针的初始化：</a:t>
            </a:r>
            <a:r>
              <a:rPr lang="en-US" altLang="zh-CN" sz="1600" dirty="0"/>
              <a:t>him = &amp;barney;</a:t>
            </a:r>
            <a:r>
              <a:rPr lang="zh-CN" altLang="en-US" sz="1600" dirty="0"/>
              <a:t>或者 </a:t>
            </a:r>
            <a:r>
              <a:rPr lang="en-US" altLang="zh-CN" sz="1600" dirty="0"/>
              <a:t>him = &amp;fellow[0];</a:t>
            </a:r>
          </a:p>
          <a:p>
            <a:pPr marL="685800" lvl="1">
              <a:buFont typeface="Wingdings" panose="05000000000000000000" pitchFamily="2" charset="2"/>
              <a:buChar char="Ø"/>
            </a:pPr>
            <a:r>
              <a:rPr lang="zh-CN" altLang="en-US" sz="1600" dirty="0"/>
              <a:t>在有些结构中，结构的大小大于各成员大小之和，因为一些系统对数据进行了校准</a:t>
            </a:r>
            <a:endParaRPr lang="en-US" altLang="zh-CN" sz="1600" dirty="0"/>
          </a:p>
          <a:p>
            <a:pPr marL="0" indent="0">
              <a:buNone/>
            </a:pPr>
            <a:r>
              <a:rPr lang="en-US" altLang="zh-CN" dirty="0"/>
              <a:t>14.6.2 </a:t>
            </a:r>
            <a:r>
              <a:rPr lang="zh-CN" altLang="en-US" dirty="0"/>
              <a:t>用指针访问成员</a:t>
            </a:r>
            <a:endParaRPr lang="en-US" altLang="zh-CN" dirty="0"/>
          </a:p>
          <a:p>
            <a:pPr marL="685800" lvl="1">
              <a:buFont typeface="Wingdings" panose="05000000000000000000" pitchFamily="2" charset="2"/>
              <a:buChar char="Ø"/>
            </a:pPr>
            <a:r>
              <a:rPr lang="zh-CN" altLang="en-US" sz="1600" dirty="0"/>
              <a:t>指针</a:t>
            </a:r>
            <a:r>
              <a:rPr lang="en-US" altLang="zh-CN" sz="1600" dirty="0"/>
              <a:t>him</a:t>
            </a:r>
            <a:r>
              <a:rPr lang="zh-CN" altLang="en-US" sz="1600" dirty="0"/>
              <a:t>指向结构变量</a:t>
            </a:r>
            <a:r>
              <a:rPr lang="en-US" altLang="zh-CN" sz="1600" dirty="0"/>
              <a:t>fellow[0],fellow[0]</a:t>
            </a:r>
            <a:r>
              <a:rPr lang="zh-CN" altLang="en-US" sz="1600" dirty="0"/>
              <a:t>是结构数组的元素，它代表存储的是结构实例</a:t>
            </a:r>
            <a:endParaRPr lang="en-US" altLang="zh-CN" sz="1600" dirty="0"/>
          </a:p>
          <a:p>
            <a:pPr marL="685800" lvl="1">
              <a:buFont typeface="Wingdings" panose="05000000000000000000" pitchFamily="2" charset="2"/>
              <a:buChar char="Ø"/>
            </a:pPr>
            <a:r>
              <a:rPr lang="zh-CN" altLang="en-US" sz="1600" dirty="0"/>
              <a:t>有两种方法可以访问成员变量</a:t>
            </a:r>
            <a:endParaRPr lang="en-US" altLang="zh-CN" sz="1600" dirty="0"/>
          </a:p>
          <a:p>
            <a:pPr marL="685800" lvl="1">
              <a:buFont typeface="Wingdings" panose="05000000000000000000" pitchFamily="2" charset="2"/>
              <a:buChar char="Ø"/>
            </a:pPr>
            <a:r>
              <a:rPr lang="zh-CN" altLang="en-US" sz="1600" dirty="0"/>
              <a:t>使用</a:t>
            </a:r>
            <a:r>
              <a:rPr lang="en-US" altLang="zh-CN" sz="1600" dirty="0"/>
              <a:t>-&gt;</a:t>
            </a:r>
            <a:r>
              <a:rPr lang="zh-CN" altLang="en-US" sz="1600" dirty="0"/>
              <a:t>运算符，</a:t>
            </a:r>
            <a:r>
              <a:rPr lang="en-US" altLang="zh-CN" sz="1600" dirty="0"/>
              <a:t>him = &amp;fellow[0],him-&gt;income</a:t>
            </a:r>
            <a:r>
              <a:rPr lang="zh-CN" altLang="en-US" sz="1600" dirty="0"/>
              <a:t>即</a:t>
            </a:r>
            <a:r>
              <a:rPr lang="en-US" altLang="zh-CN" sz="1600" dirty="0"/>
              <a:t>fellow[0].income</a:t>
            </a:r>
          </a:p>
          <a:p>
            <a:pPr marL="685800" lvl="1">
              <a:buFont typeface="Wingdings" panose="05000000000000000000" pitchFamily="2" charset="2"/>
              <a:buChar char="Ø"/>
            </a:pPr>
            <a:r>
              <a:rPr lang="zh-CN" altLang="en-US" sz="1600" dirty="0"/>
              <a:t>使用</a:t>
            </a:r>
            <a:r>
              <a:rPr lang="en-US" altLang="zh-CN" sz="1600" dirty="0"/>
              <a:t>.</a:t>
            </a:r>
            <a:r>
              <a:rPr lang="zh-CN" altLang="en-US" sz="1600" dirty="0"/>
              <a:t>运算符，</a:t>
            </a:r>
            <a:r>
              <a:rPr lang="en-US" altLang="zh-CN" sz="1600" dirty="0"/>
              <a:t>him = &amp;fellow[0],*him = fellow[0],(*him).income</a:t>
            </a:r>
            <a:r>
              <a:rPr lang="zh-CN" altLang="en-US" sz="1600" dirty="0"/>
              <a:t>即</a:t>
            </a:r>
            <a:r>
              <a:rPr lang="en-US" altLang="zh-CN" sz="1600" dirty="0"/>
              <a:t>fellow[0].income</a:t>
            </a:r>
          </a:p>
          <a:p>
            <a:pPr marL="685800" lvl="1">
              <a:buFont typeface="Wingdings" panose="05000000000000000000" pitchFamily="2" charset="2"/>
              <a:buChar char="Ø"/>
            </a:pPr>
            <a:endParaRPr lang="en-US" altLang="zh-CN" sz="1600" dirty="0"/>
          </a:p>
        </p:txBody>
      </p:sp>
    </p:spTree>
    <p:extLst>
      <p:ext uri="{BB962C8B-B14F-4D97-AF65-F5344CB8AC3E}">
        <p14:creationId xmlns:p14="http://schemas.microsoft.com/office/powerpoint/2010/main" val="1726106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96E47-4418-45DD-AB47-CBF225727EC8}"/>
              </a:ext>
            </a:extLst>
          </p:cNvPr>
          <p:cNvSpPr>
            <a:spLocks noGrp="1"/>
          </p:cNvSpPr>
          <p:nvPr>
            <p:ph type="title"/>
          </p:nvPr>
        </p:nvSpPr>
        <p:spPr/>
        <p:txBody>
          <a:bodyPr/>
          <a:lstStyle/>
          <a:p>
            <a:r>
              <a:rPr lang="en-US" altLang="zh-CN" sz="2400" dirty="0"/>
              <a:t>14.7 </a:t>
            </a:r>
            <a:r>
              <a:rPr lang="zh-CN" altLang="en-US" sz="2400" dirty="0"/>
              <a:t>向函数传递结构信息</a:t>
            </a:r>
          </a:p>
        </p:txBody>
      </p:sp>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a:bodyPr>
          <a:lstStyle/>
          <a:p>
            <a:pPr marL="0" indent="0">
              <a:buNone/>
            </a:pPr>
            <a:r>
              <a:rPr lang="zh-CN" altLang="en-US" dirty="0"/>
              <a:t>函数的参数把值传给函数，可以传值，也可以传地址，以前</a:t>
            </a:r>
            <a:r>
              <a:rPr lang="en-US" altLang="zh-CN" dirty="0"/>
              <a:t>C</a:t>
            </a:r>
            <a:r>
              <a:rPr lang="zh-CN" altLang="en-US" dirty="0"/>
              <a:t>由于结构数值太复杂，不允许把结构作为参数传给函数，现在的实现已经没有了这个限制</a:t>
            </a:r>
            <a:endParaRPr lang="en-US" altLang="zh-CN" dirty="0"/>
          </a:p>
          <a:p>
            <a:pPr marL="0" indent="0">
              <a:buNone/>
            </a:pPr>
            <a:r>
              <a:rPr lang="en-US" altLang="zh-CN" dirty="0"/>
              <a:t>14.7.1 </a:t>
            </a:r>
            <a:r>
              <a:rPr lang="zh-CN" altLang="en-US" dirty="0"/>
              <a:t>传递结构成员</a:t>
            </a:r>
            <a:endParaRPr lang="en-US" altLang="zh-CN" dirty="0"/>
          </a:p>
          <a:p>
            <a:pPr marL="400050" lvl="1" indent="0">
              <a:buNone/>
            </a:pPr>
            <a:r>
              <a:rPr lang="zh-CN" altLang="en-US" sz="1600" dirty="0"/>
              <a:t>结构成员是一个具有单个值的数据类型（基本数据类型或者指针），便可以把它作为参数传给函数</a:t>
            </a:r>
            <a:endParaRPr lang="en-US" altLang="zh-CN" sz="1600" dirty="0"/>
          </a:p>
          <a:p>
            <a:pPr marL="0" indent="0">
              <a:buNone/>
            </a:pPr>
            <a:r>
              <a:rPr lang="en-US" altLang="zh-CN" dirty="0"/>
              <a:t>14.7.2 </a:t>
            </a:r>
            <a:r>
              <a:rPr lang="zh-CN" altLang="en-US" dirty="0"/>
              <a:t>传递结构的地址</a:t>
            </a:r>
            <a:endParaRPr lang="en-US" altLang="zh-CN" dirty="0"/>
          </a:p>
          <a:p>
            <a:pPr marL="400050" lvl="1" indent="0">
              <a:buNone/>
            </a:pPr>
            <a:r>
              <a:rPr lang="zh-CN" altLang="en-US" sz="1600" dirty="0"/>
              <a:t>可以在声明函数时用结构的指针作为参数</a:t>
            </a:r>
            <a:endParaRPr lang="en-US" altLang="zh-CN" sz="1600" dirty="0"/>
          </a:p>
          <a:p>
            <a:pPr marL="0" indent="0">
              <a:buNone/>
            </a:pPr>
            <a:r>
              <a:rPr lang="en-US" altLang="zh-CN" dirty="0"/>
              <a:t>14.7.3 </a:t>
            </a:r>
            <a:r>
              <a:rPr lang="zh-CN" altLang="en-US" dirty="0"/>
              <a:t>传递结构</a:t>
            </a:r>
            <a:endParaRPr lang="en-US" altLang="zh-CN" dirty="0"/>
          </a:p>
          <a:p>
            <a:pPr marL="400050" lvl="1" indent="0">
              <a:buNone/>
            </a:pPr>
            <a:r>
              <a:rPr lang="zh-CN" altLang="en-US" sz="1600" dirty="0"/>
              <a:t>对于允许把结构作为参数的编译器，可以直接把结构当作参数</a:t>
            </a:r>
            <a:endParaRPr lang="en-US" altLang="zh-CN" sz="1600" dirty="0"/>
          </a:p>
          <a:p>
            <a:pPr marL="0" indent="0">
              <a:buNone/>
            </a:pPr>
            <a:r>
              <a:rPr lang="en-US" altLang="zh-CN" dirty="0"/>
              <a:t>14.7.4 </a:t>
            </a:r>
            <a:r>
              <a:rPr lang="zh-CN" altLang="en-US" dirty="0"/>
              <a:t>其他结构特性</a:t>
            </a:r>
            <a:endParaRPr lang="en-US" altLang="zh-CN" dirty="0"/>
          </a:p>
          <a:p>
            <a:pPr marL="685800" lvl="1">
              <a:buFont typeface="Wingdings" panose="05000000000000000000" pitchFamily="2" charset="2"/>
              <a:buChar char="Ø"/>
            </a:pPr>
            <a:r>
              <a:rPr lang="zh-CN" altLang="en-US" sz="1600" dirty="0"/>
              <a:t>现在</a:t>
            </a:r>
            <a:r>
              <a:rPr lang="en-US" altLang="zh-CN" sz="1600" dirty="0"/>
              <a:t>C</a:t>
            </a:r>
            <a:r>
              <a:rPr lang="zh-CN" altLang="en-US" sz="1600" dirty="0"/>
              <a:t>允许把一个结构赋值给另一个结构，但是数组不允许，但结构的成员是数组也能完成赋值</a:t>
            </a:r>
            <a:endParaRPr lang="en-US" altLang="zh-CN" sz="1600" dirty="0"/>
          </a:p>
          <a:p>
            <a:pPr marL="685800" lvl="1">
              <a:buFont typeface="Wingdings" panose="05000000000000000000" pitchFamily="2" charset="2"/>
              <a:buChar char="Ø"/>
            </a:pPr>
            <a:r>
              <a:rPr lang="zh-CN" altLang="en-US" sz="1600" dirty="0"/>
              <a:t>函数不仅可以把结构当作参数，还可以把结构当成返回值</a:t>
            </a:r>
            <a:endParaRPr lang="en-US" altLang="zh-CN" sz="1600" dirty="0"/>
          </a:p>
          <a:p>
            <a:pPr marL="685800" lvl="1">
              <a:buFont typeface="Wingdings" panose="05000000000000000000" pitchFamily="2" charset="2"/>
              <a:buChar char="Ø"/>
            </a:pPr>
            <a:r>
              <a:rPr lang="zh-CN" altLang="en-US" sz="1600" dirty="0"/>
              <a:t>值参数和指针参数的区别是值会使用复制一个备份，而指针不会复制，使用的是参数结构</a:t>
            </a:r>
            <a:endParaRPr lang="en-US" altLang="zh-CN" sz="1600" dirty="0"/>
          </a:p>
          <a:p>
            <a:pPr marL="400050" lvl="1" indent="0">
              <a:buNone/>
            </a:pPr>
            <a:endParaRPr lang="en-US" altLang="zh-CN" sz="1600" dirty="0"/>
          </a:p>
          <a:p>
            <a:pPr marL="400050" lvl="1" indent="0">
              <a:buNone/>
            </a:pPr>
            <a:endParaRPr lang="en-US" altLang="zh-CN" sz="1600" dirty="0"/>
          </a:p>
          <a:p>
            <a:pPr marL="400050" lvl="1" indent="0">
              <a:buNone/>
            </a:pPr>
            <a:endParaRPr lang="en-US" altLang="zh-CN" sz="1600" dirty="0"/>
          </a:p>
        </p:txBody>
      </p:sp>
    </p:spTree>
    <p:extLst>
      <p:ext uri="{BB962C8B-B14F-4D97-AF65-F5344CB8AC3E}">
        <p14:creationId xmlns:p14="http://schemas.microsoft.com/office/powerpoint/2010/main" val="4027083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a:bodyPr>
          <a:lstStyle/>
          <a:p>
            <a:pPr marL="0" indent="0">
              <a:buNone/>
            </a:pPr>
            <a:r>
              <a:rPr lang="en-US" altLang="zh-CN" dirty="0"/>
              <a:t>14.7.5 </a:t>
            </a:r>
            <a:r>
              <a:rPr lang="zh-CN" altLang="en-US" dirty="0"/>
              <a:t>结构和结构指针的选择</a:t>
            </a:r>
            <a:endParaRPr lang="en-US" altLang="zh-CN" dirty="0"/>
          </a:p>
          <a:p>
            <a:pPr marL="685800" lvl="1">
              <a:buFont typeface="Wingdings" panose="05000000000000000000" pitchFamily="2" charset="2"/>
              <a:buChar char="Ø"/>
            </a:pPr>
            <a:r>
              <a:rPr lang="zh-CN" altLang="en-US" sz="1600" dirty="0"/>
              <a:t>指针作为参数的优点</a:t>
            </a:r>
            <a:r>
              <a:rPr lang="en-US" altLang="zh-CN" sz="1600" dirty="0"/>
              <a:t>:</a:t>
            </a:r>
            <a:r>
              <a:rPr lang="zh-CN" altLang="en-US" sz="1600" dirty="0"/>
              <a:t>执行起来很快，只需传递一个地址</a:t>
            </a:r>
            <a:endParaRPr lang="en-US" altLang="zh-CN" sz="1600" dirty="0"/>
          </a:p>
          <a:p>
            <a:pPr marL="685800" lvl="1">
              <a:buFont typeface="Wingdings" panose="05000000000000000000" pitchFamily="2" charset="2"/>
              <a:buChar char="Ø"/>
            </a:pPr>
            <a:r>
              <a:rPr lang="zh-CN" altLang="en-US" sz="1600" dirty="0"/>
              <a:t>缺点是无法保护数据，在函数中可能会改变原来的数据，可以用</a:t>
            </a:r>
            <a:r>
              <a:rPr lang="en-US" altLang="zh-CN" sz="1600" dirty="0"/>
              <a:t>const</a:t>
            </a:r>
            <a:r>
              <a:rPr lang="zh-CN" altLang="en-US" sz="1600" dirty="0"/>
              <a:t>修饰参数</a:t>
            </a:r>
            <a:endParaRPr lang="en-US" altLang="zh-CN" sz="1600" dirty="0"/>
          </a:p>
          <a:p>
            <a:pPr marL="685800" lvl="1">
              <a:buFont typeface="Wingdings" panose="05000000000000000000" pitchFamily="2" charset="2"/>
              <a:buChar char="Ø"/>
            </a:pPr>
            <a:r>
              <a:rPr lang="zh-CN" altLang="en-US" sz="1600" dirty="0"/>
              <a:t>把结构作为参数的好处，保护了原始数据，代码风格更清楚</a:t>
            </a:r>
            <a:endParaRPr lang="en-US" altLang="zh-CN" sz="1600" dirty="0"/>
          </a:p>
          <a:p>
            <a:pPr marL="0" indent="0">
              <a:buNone/>
            </a:pPr>
            <a:r>
              <a:rPr lang="en-US" altLang="zh-CN" dirty="0"/>
              <a:t>14.7.6 </a:t>
            </a:r>
            <a:r>
              <a:rPr lang="zh-CN" altLang="en-US" dirty="0"/>
              <a:t>结构中的字符数组和字符指针</a:t>
            </a:r>
            <a:endParaRPr lang="en-US" altLang="zh-CN" dirty="0"/>
          </a:p>
          <a:p>
            <a:pPr marL="685800" lvl="1">
              <a:buFont typeface="Wingdings" panose="05000000000000000000" pitchFamily="2" charset="2"/>
              <a:buChar char="Ø"/>
            </a:pPr>
            <a:r>
              <a:rPr lang="zh-CN" altLang="en-US" sz="1600" dirty="0"/>
              <a:t>结构中可以使用字符数组来存储字符串，也可以使用指向</a:t>
            </a:r>
            <a:r>
              <a:rPr lang="en-US" altLang="zh-CN" sz="1600" dirty="0"/>
              <a:t>char</a:t>
            </a:r>
            <a:r>
              <a:rPr lang="zh-CN" altLang="en-US" sz="1600" dirty="0"/>
              <a:t>的指针来代替字符数组</a:t>
            </a:r>
            <a:endParaRPr lang="en-US" altLang="zh-CN" sz="1600" dirty="0"/>
          </a:p>
          <a:p>
            <a:pPr marL="685800" lvl="1">
              <a:buFont typeface="Wingdings" panose="05000000000000000000" pitchFamily="2" charset="2"/>
              <a:buChar char="Ø"/>
            </a:pPr>
            <a:r>
              <a:rPr lang="zh-CN" altLang="en-US" sz="1600" dirty="0"/>
              <a:t>指针代替数组只是相当于获取了储存在别的地方的字符串的管理权限，但是 这样做有风险，在使用过程中，引用存储字符串的内存被释放或者被其他的地方改动，自己是不知道不确定的</a:t>
            </a:r>
            <a:endParaRPr lang="en-US" altLang="zh-CN" sz="1600" dirty="0"/>
          </a:p>
          <a:p>
            <a:pPr marL="0" indent="0">
              <a:buNone/>
            </a:pPr>
            <a:r>
              <a:rPr lang="en-US" altLang="zh-CN" dirty="0"/>
              <a:t>14.7.7 </a:t>
            </a:r>
            <a:r>
              <a:rPr lang="zh-CN" altLang="en-US" dirty="0"/>
              <a:t>结构、指针和</a:t>
            </a:r>
            <a:r>
              <a:rPr lang="en-US" altLang="zh-CN" dirty="0"/>
              <a:t>malloc()</a:t>
            </a:r>
          </a:p>
          <a:p>
            <a:pPr marL="685800" lvl="1">
              <a:buFont typeface="Wingdings" panose="05000000000000000000" pitchFamily="2" charset="2"/>
              <a:buChar char="Ø"/>
            </a:pPr>
            <a:r>
              <a:rPr lang="zh-CN" altLang="en-US" sz="1600" dirty="0"/>
              <a:t>结构中用到字符串，如果用数组会因为数组大小不确定造成不知道分配多大的空间合适</a:t>
            </a:r>
            <a:endParaRPr lang="en-US" altLang="zh-CN" sz="1600" dirty="0"/>
          </a:p>
          <a:p>
            <a:pPr marL="685800" lvl="1">
              <a:buFont typeface="Wingdings" panose="05000000000000000000" pitchFamily="2" charset="2"/>
              <a:buChar char="Ø"/>
            </a:pPr>
            <a:r>
              <a:rPr lang="zh-CN" altLang="en-US" sz="1600" dirty="0"/>
              <a:t>可以动态分配空间，用字符指针成员去管理这个空间</a:t>
            </a:r>
            <a:endParaRPr lang="en-US" altLang="zh-CN" sz="1600" dirty="0"/>
          </a:p>
          <a:p>
            <a:pPr marL="685800" lvl="1">
              <a:buFont typeface="Wingdings" panose="05000000000000000000" pitchFamily="2" charset="2"/>
              <a:buChar char="Ø"/>
            </a:pPr>
            <a:r>
              <a:rPr lang="zh-CN" altLang="en-US" sz="1600" dirty="0"/>
              <a:t>动态分配空间得要记得去释放空间，所以得记得去释放</a:t>
            </a:r>
            <a:endParaRPr lang="en-US" altLang="zh-CN" sz="1600" dirty="0"/>
          </a:p>
          <a:p>
            <a:pPr marL="400050" lvl="1" indent="0">
              <a:buNone/>
            </a:pPr>
            <a:endParaRPr lang="en-US" altLang="zh-CN" sz="1600" dirty="0"/>
          </a:p>
          <a:p>
            <a:pPr marL="400050" lvl="1" indent="0">
              <a:buNone/>
            </a:pPr>
            <a:endParaRPr lang="en-US" altLang="zh-CN" sz="1600" dirty="0"/>
          </a:p>
          <a:p>
            <a:pPr marL="400050" lvl="1" indent="0">
              <a:buNone/>
            </a:pPr>
            <a:endParaRPr lang="en-US" altLang="zh-CN" sz="1600" dirty="0"/>
          </a:p>
        </p:txBody>
      </p:sp>
    </p:spTree>
    <p:extLst>
      <p:ext uri="{BB962C8B-B14F-4D97-AF65-F5344CB8AC3E}">
        <p14:creationId xmlns:p14="http://schemas.microsoft.com/office/powerpoint/2010/main" val="3878053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fontScale="92500" lnSpcReduction="20000"/>
          </a:bodyPr>
          <a:lstStyle/>
          <a:p>
            <a:pPr marL="0" indent="0">
              <a:buNone/>
            </a:pPr>
            <a:r>
              <a:rPr lang="en-US" altLang="zh-CN" dirty="0"/>
              <a:t>14.7.8 </a:t>
            </a:r>
            <a:r>
              <a:rPr lang="zh-CN" altLang="en-US" dirty="0"/>
              <a:t>复合字面量和结构</a:t>
            </a:r>
            <a:endParaRPr lang="en-US" altLang="zh-CN" dirty="0"/>
          </a:p>
          <a:p>
            <a:pPr marL="685800" lvl="1">
              <a:buFont typeface="Wingdings" panose="05000000000000000000" pitchFamily="2" charset="2"/>
              <a:buChar char="Ø"/>
            </a:pPr>
            <a:r>
              <a:rPr lang="zh-CN" altLang="en-US" sz="1600" dirty="0"/>
              <a:t>复合字面量用于数组和结构</a:t>
            </a:r>
            <a:endParaRPr lang="en-US" altLang="zh-CN" sz="1600" dirty="0"/>
          </a:p>
          <a:p>
            <a:pPr marL="685800" lvl="1">
              <a:buFont typeface="Wingdings" panose="05000000000000000000" pitchFamily="2" charset="2"/>
              <a:buChar char="Ø"/>
            </a:pPr>
            <a:r>
              <a:rPr lang="zh-CN" altLang="en-US" sz="1600" dirty="0"/>
              <a:t>可以使用复合字面量创建一个数组作为函数的参数或者赋值给另一个结构</a:t>
            </a:r>
            <a:endParaRPr lang="en-US" altLang="zh-CN" sz="1600" dirty="0"/>
          </a:p>
          <a:p>
            <a:pPr marL="685800" lvl="1">
              <a:buFont typeface="Wingdings" panose="05000000000000000000" pitchFamily="2" charset="2"/>
              <a:buChar char="Ø"/>
            </a:pPr>
            <a:r>
              <a:rPr lang="en-US" altLang="zh-CN" sz="1600" dirty="0"/>
              <a:t>(struct book) {“The </a:t>
            </a:r>
            <a:r>
              <a:rPr lang="en-US" altLang="zh-CN" sz="1600" dirty="0" err="1"/>
              <a:t>Idiot”,”Fyodor</a:t>
            </a:r>
            <a:r>
              <a:rPr lang="en-US" altLang="zh-CN" sz="1600" dirty="0"/>
              <a:t> Dostoyevsky”,6.99};</a:t>
            </a:r>
          </a:p>
          <a:p>
            <a:pPr marL="0" indent="0">
              <a:buNone/>
            </a:pPr>
            <a:r>
              <a:rPr lang="en-US" altLang="zh-CN" dirty="0"/>
              <a:t>14.7.9 </a:t>
            </a:r>
            <a:r>
              <a:rPr lang="zh-CN" altLang="en-US" dirty="0"/>
              <a:t>伸缩型数组成员</a:t>
            </a:r>
            <a:endParaRPr lang="en-US" altLang="zh-CN" dirty="0"/>
          </a:p>
          <a:p>
            <a:pPr marL="685800" lvl="1">
              <a:buFont typeface="Wingdings" panose="05000000000000000000" pitchFamily="2" charset="2"/>
              <a:buChar char="Ø"/>
            </a:pPr>
            <a:r>
              <a:rPr lang="en-US" altLang="zh-CN" sz="1600" dirty="0"/>
              <a:t>C99</a:t>
            </a:r>
            <a:r>
              <a:rPr lang="zh-CN" altLang="en-US" sz="1600" dirty="0"/>
              <a:t>特性：伸缩型数组成员</a:t>
            </a:r>
            <a:endParaRPr lang="en-US" altLang="zh-CN" sz="1600" dirty="0"/>
          </a:p>
          <a:p>
            <a:pPr marL="685800" lvl="1">
              <a:buFont typeface="Wingdings" panose="05000000000000000000" pitchFamily="2" charset="2"/>
              <a:buChar char="Ø"/>
            </a:pPr>
            <a:r>
              <a:rPr lang="zh-CN" altLang="en-US" sz="1600" dirty="0"/>
              <a:t>该数组不会立即存在</a:t>
            </a:r>
            <a:endParaRPr lang="en-US" altLang="zh-CN" sz="1600" dirty="0"/>
          </a:p>
          <a:p>
            <a:pPr marL="685800" lvl="1">
              <a:buFont typeface="Wingdings" panose="05000000000000000000" pitchFamily="2" charset="2"/>
              <a:buChar char="Ø"/>
            </a:pPr>
            <a:r>
              <a:rPr lang="zh-CN" altLang="en-US" sz="1600" dirty="0"/>
              <a:t>它确实存在并具有所需数目的元素</a:t>
            </a:r>
            <a:endParaRPr lang="en-US" altLang="zh-CN" sz="1600" dirty="0"/>
          </a:p>
          <a:p>
            <a:pPr marL="685800" lvl="1">
              <a:buFont typeface="Wingdings" panose="05000000000000000000" pitchFamily="2" charset="2"/>
              <a:buChar char="Ø"/>
            </a:pPr>
            <a:r>
              <a:rPr lang="zh-CN" altLang="en-US" sz="1600" dirty="0"/>
              <a:t>结构中必须有一个成员</a:t>
            </a:r>
            <a:endParaRPr lang="en-US" altLang="zh-CN" sz="1600" dirty="0"/>
          </a:p>
          <a:p>
            <a:pPr marL="685800" lvl="1">
              <a:buFont typeface="Wingdings" panose="05000000000000000000" pitchFamily="2" charset="2"/>
              <a:buChar char="Ø"/>
            </a:pPr>
            <a:r>
              <a:rPr lang="zh-CN" altLang="en-US" sz="1600" dirty="0"/>
              <a:t>伸缩型数组成员必须是结构的最后一个成员</a:t>
            </a:r>
            <a:endParaRPr lang="en-US" altLang="zh-CN" sz="1600" dirty="0"/>
          </a:p>
          <a:p>
            <a:pPr marL="685800" lvl="1">
              <a:buFont typeface="Wingdings" panose="05000000000000000000" pitchFamily="2" charset="2"/>
              <a:buChar char="Ø"/>
            </a:pPr>
            <a:r>
              <a:rPr lang="zh-CN" altLang="en-US" sz="1600" dirty="0"/>
              <a:t>伸缩型数组成员的中括号是空的</a:t>
            </a:r>
            <a:endParaRPr lang="en-US" altLang="zh-CN" sz="1600" dirty="0"/>
          </a:p>
          <a:p>
            <a:pPr marL="685800" lvl="1">
              <a:buFont typeface="Wingdings" panose="05000000000000000000" pitchFamily="2" charset="2"/>
              <a:buChar char="Ø"/>
            </a:pPr>
            <a:r>
              <a:rPr lang="zh-CN" altLang="en-US" sz="1600" dirty="0"/>
              <a:t>这个特性的使用方法不是去直接声明一个这种结构的变量，而是声明一个指向结构类型的指针</a:t>
            </a:r>
            <a:endParaRPr lang="en-US" altLang="zh-CN" sz="1600" dirty="0"/>
          </a:p>
          <a:p>
            <a:pPr marL="685800" lvl="1">
              <a:buFont typeface="Wingdings" panose="05000000000000000000" pitchFamily="2" charset="2"/>
              <a:buChar char="Ø"/>
            </a:pPr>
            <a:r>
              <a:rPr lang="zh-CN" altLang="en-US" sz="1600" dirty="0"/>
              <a:t>用这个指针指向动态分配的内存空间</a:t>
            </a:r>
            <a:endParaRPr lang="en-US" altLang="zh-CN" sz="1600" dirty="0"/>
          </a:p>
          <a:p>
            <a:pPr marL="0" indent="0">
              <a:buNone/>
            </a:pPr>
            <a:r>
              <a:rPr lang="en-US" altLang="zh-CN" dirty="0"/>
              <a:t>14.7.10 </a:t>
            </a:r>
            <a:r>
              <a:rPr lang="zh-CN" altLang="en-US" dirty="0"/>
              <a:t>匿名结构</a:t>
            </a:r>
            <a:endParaRPr lang="en-US" altLang="zh-CN" dirty="0"/>
          </a:p>
          <a:p>
            <a:pPr marL="685800" lvl="1">
              <a:buFont typeface="Wingdings" panose="05000000000000000000" pitchFamily="2" charset="2"/>
              <a:buChar char="Ø"/>
            </a:pPr>
            <a:r>
              <a:rPr lang="zh-CN" altLang="en-US" sz="1600" dirty="0"/>
              <a:t>匿名结构是一个没有名称的结构成员</a:t>
            </a:r>
            <a:endParaRPr lang="en-US" altLang="zh-CN" sz="1600" dirty="0"/>
          </a:p>
          <a:p>
            <a:pPr marL="685800" lvl="1">
              <a:buFont typeface="Wingdings" panose="05000000000000000000" pitchFamily="2" charset="2"/>
              <a:buChar char="Ø"/>
            </a:pPr>
            <a:r>
              <a:rPr lang="zh-CN" altLang="en-US" sz="1600" dirty="0"/>
              <a:t>在嵌套结构中出现，但是匿名结构的成员可以当作父结构的成员</a:t>
            </a:r>
            <a:endParaRPr lang="en-US" altLang="zh-CN" sz="1600" dirty="0"/>
          </a:p>
          <a:p>
            <a:pPr marL="400050" lvl="1" indent="0">
              <a:buNone/>
            </a:pPr>
            <a:endParaRPr lang="en-US" altLang="zh-CN" sz="1600" dirty="0"/>
          </a:p>
          <a:p>
            <a:pPr marL="400050" lvl="1" indent="0">
              <a:buNone/>
            </a:pPr>
            <a:endParaRPr lang="en-US" altLang="zh-CN" sz="1600" dirty="0"/>
          </a:p>
          <a:p>
            <a:pPr marL="400050" lvl="1" indent="0">
              <a:buNone/>
            </a:pPr>
            <a:endParaRPr lang="en-US" altLang="zh-CN" sz="1600" dirty="0"/>
          </a:p>
        </p:txBody>
      </p:sp>
    </p:spTree>
    <p:extLst>
      <p:ext uri="{BB962C8B-B14F-4D97-AF65-F5344CB8AC3E}">
        <p14:creationId xmlns:p14="http://schemas.microsoft.com/office/powerpoint/2010/main" val="4190243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a:bodyPr>
          <a:lstStyle/>
          <a:p>
            <a:pPr marL="0" indent="0">
              <a:buNone/>
            </a:pPr>
            <a:r>
              <a:rPr lang="en-US" altLang="zh-CN" dirty="0"/>
              <a:t>14.7.11 </a:t>
            </a:r>
            <a:r>
              <a:rPr lang="zh-CN" altLang="en-US" dirty="0"/>
              <a:t>使用结构数组的函数</a:t>
            </a:r>
            <a:endParaRPr lang="en-US" altLang="zh-CN" dirty="0"/>
          </a:p>
          <a:p>
            <a:pPr marL="685800" lvl="1">
              <a:buFont typeface="Wingdings" panose="05000000000000000000" pitchFamily="2" charset="2"/>
              <a:buChar char="Ø"/>
            </a:pPr>
            <a:r>
              <a:rPr lang="zh-CN" altLang="en-US" sz="1600" dirty="0"/>
              <a:t>函数使用结构数组实际上是传址参数</a:t>
            </a:r>
            <a:endParaRPr lang="en-US" altLang="zh-CN" sz="1600" dirty="0"/>
          </a:p>
          <a:p>
            <a:pPr marL="685800" lvl="1">
              <a:buFont typeface="Wingdings" panose="05000000000000000000" pitchFamily="2" charset="2"/>
              <a:buChar char="Ø"/>
            </a:pPr>
            <a:r>
              <a:rPr lang="zh-CN" altLang="en-US" sz="1600" dirty="0"/>
              <a:t>可以用数组表示法访问结构数组中元素结构的成员</a:t>
            </a:r>
            <a:endParaRPr lang="en-US" altLang="zh-CN" sz="1600" dirty="0"/>
          </a:p>
          <a:p>
            <a:pPr marL="0" indent="0">
              <a:buNone/>
            </a:pPr>
            <a:r>
              <a:rPr lang="en-US" altLang="zh-CN" dirty="0"/>
              <a:t>14.8 </a:t>
            </a:r>
            <a:r>
              <a:rPr lang="zh-CN" altLang="en-US" dirty="0"/>
              <a:t>把结构内容保存到文件中</a:t>
            </a:r>
            <a:endParaRPr lang="en-US" altLang="zh-CN" dirty="0"/>
          </a:p>
          <a:p>
            <a:pPr marL="685800" lvl="1">
              <a:buFont typeface="Wingdings" panose="05000000000000000000" pitchFamily="2" charset="2"/>
              <a:buChar char="Ø"/>
            </a:pPr>
            <a:r>
              <a:rPr lang="zh-CN" altLang="en-US" sz="1600" dirty="0"/>
              <a:t>结构中存储了各种类型的数据，不是同一种</a:t>
            </a:r>
            <a:endParaRPr lang="en-US" altLang="zh-CN" sz="1600" dirty="0"/>
          </a:p>
          <a:p>
            <a:pPr marL="685800" lvl="1">
              <a:buFont typeface="Wingdings" panose="05000000000000000000" pitchFamily="2" charset="2"/>
              <a:buChar char="Ø"/>
            </a:pPr>
            <a:r>
              <a:rPr lang="en-US" altLang="zh-CN" sz="1600" dirty="0" err="1"/>
              <a:t>fprintf</a:t>
            </a:r>
            <a:r>
              <a:rPr lang="en-US" altLang="zh-CN" sz="1600" dirty="0"/>
              <a:t>(),</a:t>
            </a:r>
            <a:r>
              <a:rPr lang="zh-CN" altLang="en-US" sz="1600" dirty="0"/>
              <a:t>只能存储成文本文件，不能有效区分数据和文本</a:t>
            </a:r>
            <a:endParaRPr lang="en-US" altLang="zh-CN" sz="1600" dirty="0"/>
          </a:p>
          <a:p>
            <a:pPr marL="685800" lvl="1">
              <a:buFont typeface="Wingdings" panose="05000000000000000000" pitchFamily="2" charset="2"/>
              <a:buChar char="Ø"/>
            </a:pPr>
            <a:r>
              <a:rPr lang="en-US" altLang="zh-CN" sz="1600" dirty="0" err="1"/>
              <a:t>Fread</a:t>
            </a:r>
            <a:r>
              <a:rPr lang="en-US" altLang="zh-CN" sz="1600" dirty="0"/>
              <a:t>()</a:t>
            </a:r>
            <a:r>
              <a:rPr lang="zh-CN" altLang="en-US" sz="1600" dirty="0"/>
              <a:t>和</a:t>
            </a:r>
            <a:r>
              <a:rPr lang="en-US" altLang="zh-CN" sz="1600" dirty="0" err="1"/>
              <a:t>fwrite</a:t>
            </a:r>
            <a:r>
              <a:rPr lang="en-US" altLang="zh-CN" sz="1600" dirty="0"/>
              <a:t>()</a:t>
            </a:r>
            <a:r>
              <a:rPr lang="zh-CN" altLang="en-US" sz="1600" dirty="0"/>
              <a:t>更好</a:t>
            </a:r>
            <a:endParaRPr lang="en-US" altLang="zh-CN" sz="1600" dirty="0"/>
          </a:p>
          <a:p>
            <a:pPr marL="685800" lvl="1">
              <a:buFont typeface="Wingdings" panose="05000000000000000000" pitchFamily="2" charset="2"/>
              <a:buChar char="Ø"/>
            </a:pPr>
            <a:r>
              <a:rPr lang="zh-CN" altLang="en-US" sz="1600" dirty="0"/>
              <a:t>二进制表示法存储数据的缺点，不同的系统可能使用不同的二进制表示法，所以数据文件可能不具有可移植性</a:t>
            </a:r>
            <a:endParaRPr lang="en-US" altLang="zh-CN" sz="1600" dirty="0"/>
          </a:p>
          <a:p>
            <a:pPr marL="685800" lvl="1">
              <a:buFont typeface="Wingdings" panose="05000000000000000000" pitchFamily="2" charset="2"/>
              <a:buChar char="Ø"/>
            </a:pPr>
            <a:endParaRPr lang="en-US" altLang="zh-CN" sz="1600" dirty="0"/>
          </a:p>
          <a:p>
            <a:pPr marL="400050" lvl="1" indent="0">
              <a:buNone/>
            </a:pPr>
            <a:endParaRPr lang="en-US" altLang="zh-CN" sz="1600" dirty="0"/>
          </a:p>
          <a:p>
            <a:pPr marL="400050" lvl="1" indent="0">
              <a:buNone/>
            </a:pPr>
            <a:endParaRPr lang="en-US" altLang="zh-CN" sz="1600" dirty="0"/>
          </a:p>
        </p:txBody>
      </p:sp>
    </p:spTree>
    <p:extLst>
      <p:ext uri="{BB962C8B-B14F-4D97-AF65-F5344CB8AC3E}">
        <p14:creationId xmlns:p14="http://schemas.microsoft.com/office/powerpoint/2010/main" val="2702695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96E47-4418-45DD-AB47-CBF225727EC8}"/>
              </a:ext>
            </a:extLst>
          </p:cNvPr>
          <p:cNvSpPr>
            <a:spLocks noGrp="1"/>
          </p:cNvSpPr>
          <p:nvPr>
            <p:ph type="title"/>
          </p:nvPr>
        </p:nvSpPr>
        <p:spPr/>
        <p:txBody>
          <a:bodyPr/>
          <a:lstStyle/>
          <a:p>
            <a:r>
              <a:rPr lang="en-US" altLang="zh-CN" sz="2400" dirty="0"/>
              <a:t>14.9  </a:t>
            </a:r>
            <a:r>
              <a:rPr lang="zh-CN" altLang="en-US" sz="2400" dirty="0"/>
              <a:t>链式结构</a:t>
            </a:r>
          </a:p>
        </p:txBody>
      </p:sp>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a:bodyPr>
          <a:lstStyle/>
          <a:p>
            <a:pPr marL="400050" lvl="1" indent="0">
              <a:buNone/>
            </a:pPr>
            <a:r>
              <a:rPr lang="zh-CN" altLang="en-US" sz="1600" dirty="0"/>
              <a:t>结构的用途之一：创建新的数据形式</a:t>
            </a:r>
            <a:endParaRPr lang="en-US" altLang="zh-CN" sz="1600" dirty="0"/>
          </a:p>
          <a:p>
            <a:pPr marL="685800" lvl="1">
              <a:buFont typeface="Wingdings" panose="05000000000000000000" pitchFamily="2" charset="2"/>
              <a:buChar char="Ø"/>
            </a:pPr>
            <a:r>
              <a:rPr lang="zh-CN" altLang="en-US" sz="1600" dirty="0"/>
              <a:t>计算机中有一些数据形式比数组和简单结构更有效地解决特定的问题</a:t>
            </a:r>
            <a:endParaRPr lang="en-US" altLang="zh-CN" sz="1600" dirty="0"/>
          </a:p>
          <a:p>
            <a:pPr marL="685800" lvl="1">
              <a:buFont typeface="Wingdings" panose="05000000000000000000" pitchFamily="2" charset="2"/>
              <a:buChar char="Ø"/>
            </a:pPr>
            <a:r>
              <a:rPr lang="zh-CN" altLang="en-US" sz="1600" dirty="0"/>
              <a:t>队列、二叉树、堆、哈希表、图表</a:t>
            </a:r>
            <a:endParaRPr lang="en-US" altLang="zh-CN" sz="1600" dirty="0"/>
          </a:p>
          <a:p>
            <a:pPr marL="685800" lvl="1">
              <a:buFont typeface="Wingdings" panose="05000000000000000000" pitchFamily="2" charset="2"/>
              <a:buChar char="Ø"/>
            </a:pPr>
            <a:r>
              <a:rPr lang="zh-CN" altLang="en-US" sz="1600" dirty="0"/>
              <a:t>这样的形式都由链式结构组成</a:t>
            </a:r>
            <a:endParaRPr lang="en-US" altLang="zh-CN" sz="1600" dirty="0"/>
          </a:p>
          <a:p>
            <a:pPr marL="685800" lvl="1">
              <a:buFont typeface="Wingdings" panose="05000000000000000000" pitchFamily="2" charset="2"/>
              <a:buChar char="Ø"/>
            </a:pPr>
            <a:r>
              <a:rPr lang="zh-CN" altLang="en-US" sz="1600" dirty="0"/>
              <a:t>通常，每个结构都包含一两个数据项和一两个指向其他同类型结构的指针</a:t>
            </a:r>
            <a:endParaRPr lang="en-US" altLang="zh-CN" sz="1600" dirty="0"/>
          </a:p>
          <a:p>
            <a:pPr marL="400050" lvl="1" indent="0">
              <a:buNone/>
            </a:pPr>
            <a:endParaRPr lang="en-US" altLang="zh-CN" sz="1600" dirty="0"/>
          </a:p>
          <a:p>
            <a:pPr marL="400050" lvl="1" indent="0">
              <a:buNone/>
            </a:pPr>
            <a:endParaRPr lang="en-US" altLang="zh-CN" sz="1600" dirty="0"/>
          </a:p>
        </p:txBody>
      </p:sp>
    </p:spTree>
    <p:extLst>
      <p:ext uri="{BB962C8B-B14F-4D97-AF65-F5344CB8AC3E}">
        <p14:creationId xmlns:p14="http://schemas.microsoft.com/office/powerpoint/2010/main" val="728470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96E47-4418-45DD-AB47-CBF225727EC8}"/>
              </a:ext>
            </a:extLst>
          </p:cNvPr>
          <p:cNvSpPr>
            <a:spLocks noGrp="1"/>
          </p:cNvSpPr>
          <p:nvPr>
            <p:ph type="title"/>
          </p:nvPr>
        </p:nvSpPr>
        <p:spPr/>
        <p:txBody>
          <a:bodyPr/>
          <a:lstStyle/>
          <a:p>
            <a:r>
              <a:rPr lang="en-US" altLang="zh-CN" sz="2400" dirty="0"/>
              <a:t>14.10 </a:t>
            </a:r>
            <a:r>
              <a:rPr lang="zh-CN" altLang="en-US" sz="2400" dirty="0"/>
              <a:t>联合</a:t>
            </a:r>
          </a:p>
        </p:txBody>
      </p:sp>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a:bodyPr>
          <a:lstStyle/>
          <a:p>
            <a:pPr marL="400050" lvl="1" indent="0">
              <a:buNone/>
            </a:pPr>
            <a:r>
              <a:rPr lang="zh-CN" altLang="en-US" sz="1600" dirty="0"/>
              <a:t>联合</a:t>
            </a:r>
            <a:r>
              <a:rPr lang="en-US" altLang="zh-CN" sz="1600" dirty="0"/>
              <a:t>(union)</a:t>
            </a:r>
            <a:r>
              <a:rPr lang="zh-CN" altLang="en-US" sz="1600" dirty="0"/>
              <a:t>是一种数据类型，能在同一内存空间中储存不同的数据类型</a:t>
            </a:r>
            <a:r>
              <a:rPr lang="en-US" altLang="zh-CN" sz="1600" dirty="0"/>
              <a:t>(</a:t>
            </a:r>
            <a:r>
              <a:rPr lang="zh-CN" altLang="en-US" sz="1600" dirty="0"/>
              <a:t>不是同时</a:t>
            </a:r>
            <a:r>
              <a:rPr lang="en-US" altLang="zh-CN" sz="1600" dirty="0"/>
              <a:t>)</a:t>
            </a:r>
          </a:p>
          <a:p>
            <a:pPr marL="685800" lvl="1">
              <a:buFont typeface="Wingdings" panose="05000000000000000000" pitchFamily="2" charset="2"/>
              <a:buChar char="Ø"/>
            </a:pPr>
            <a:r>
              <a:rPr lang="zh-CN" altLang="en-US" sz="1600" dirty="0"/>
              <a:t>联合跟结构类似，其声明和结构一样</a:t>
            </a:r>
            <a:endParaRPr lang="en-US" altLang="zh-CN" sz="1600" dirty="0"/>
          </a:p>
          <a:p>
            <a:pPr marL="685800" lvl="1">
              <a:buFont typeface="Wingdings" panose="05000000000000000000" pitchFamily="2" charset="2"/>
              <a:buChar char="Ø"/>
            </a:pPr>
            <a:r>
              <a:rPr lang="zh-CN" altLang="en-US" sz="1600" dirty="0"/>
              <a:t>但是联合只能存储声明中的一个成员</a:t>
            </a:r>
            <a:endParaRPr lang="en-US" altLang="zh-CN" sz="1600" dirty="0"/>
          </a:p>
          <a:p>
            <a:pPr marL="685800" lvl="1">
              <a:buFont typeface="Wingdings" panose="05000000000000000000" pitchFamily="2" charset="2"/>
              <a:buChar char="Ø"/>
            </a:pPr>
            <a:r>
              <a:rPr lang="zh-CN" altLang="en-US" sz="1600" dirty="0"/>
              <a:t>跟结构一样需要先声明一个模板</a:t>
            </a:r>
            <a:endParaRPr lang="en-US" altLang="zh-CN" sz="1600" dirty="0"/>
          </a:p>
          <a:p>
            <a:pPr marL="400050" lvl="1" indent="0">
              <a:buNone/>
            </a:pPr>
            <a:endParaRPr lang="en-US" altLang="zh-CN" sz="1600" dirty="0"/>
          </a:p>
          <a:p>
            <a:pPr marL="685800" lvl="1">
              <a:buFont typeface="Wingdings" panose="05000000000000000000" pitchFamily="2" charset="2"/>
              <a:buChar char="Ø"/>
            </a:pPr>
            <a:endParaRPr lang="en-US" altLang="zh-CN" sz="1600" dirty="0"/>
          </a:p>
          <a:p>
            <a:pPr marL="400050" lvl="1" indent="0">
              <a:buNone/>
            </a:pPr>
            <a:endParaRPr lang="en-US" altLang="zh-CN" sz="1600" dirty="0"/>
          </a:p>
        </p:txBody>
      </p:sp>
    </p:spTree>
    <p:extLst>
      <p:ext uri="{BB962C8B-B14F-4D97-AF65-F5344CB8AC3E}">
        <p14:creationId xmlns:p14="http://schemas.microsoft.com/office/powerpoint/2010/main" val="2076414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fontScale="92500" lnSpcReduction="20000"/>
          </a:bodyPr>
          <a:lstStyle/>
          <a:p>
            <a:pPr marL="0" indent="0">
              <a:buNone/>
            </a:pPr>
            <a:r>
              <a:rPr lang="en-US" altLang="zh-CN" dirty="0"/>
              <a:t>14.10.1 </a:t>
            </a:r>
            <a:r>
              <a:rPr lang="zh-CN" altLang="en-US" dirty="0"/>
              <a:t>使用联合</a:t>
            </a:r>
            <a:endParaRPr lang="en-US" altLang="zh-CN" dirty="0"/>
          </a:p>
          <a:p>
            <a:pPr marL="400050" lvl="1" indent="0">
              <a:buNone/>
            </a:pPr>
            <a:r>
              <a:rPr lang="zh-CN" altLang="en-US" sz="1600" dirty="0"/>
              <a:t>联合里只能存在一个成员</a:t>
            </a:r>
            <a:endParaRPr lang="en-US" altLang="zh-CN" sz="1600" dirty="0"/>
          </a:p>
          <a:p>
            <a:pPr marL="400050" lvl="1" indent="0">
              <a:buNone/>
            </a:pPr>
            <a:r>
              <a:rPr lang="en-US" altLang="zh-CN" sz="1600" dirty="0"/>
              <a:t>union hold{</a:t>
            </a:r>
          </a:p>
          <a:p>
            <a:pPr marL="400050" lvl="1" indent="0">
              <a:buNone/>
            </a:pPr>
            <a:r>
              <a:rPr lang="en-US" altLang="zh-CN" sz="1600" dirty="0"/>
              <a:t>		int digit;</a:t>
            </a:r>
          </a:p>
          <a:p>
            <a:pPr marL="400050" lvl="1" indent="0">
              <a:buNone/>
            </a:pPr>
            <a:r>
              <a:rPr lang="en-US" altLang="zh-CN" sz="1600" dirty="0"/>
              <a:t>		double </a:t>
            </a:r>
            <a:r>
              <a:rPr lang="en-US" altLang="zh-CN" sz="1600" dirty="0" err="1"/>
              <a:t>bigfl</a:t>
            </a:r>
            <a:r>
              <a:rPr lang="en-US" altLang="zh-CN" sz="1600" dirty="0"/>
              <a:t>;</a:t>
            </a:r>
          </a:p>
          <a:p>
            <a:pPr marL="400050" lvl="1" indent="0">
              <a:buNone/>
            </a:pPr>
            <a:r>
              <a:rPr lang="en-US" altLang="zh-CN" sz="1600" dirty="0"/>
              <a:t>		char letter;</a:t>
            </a:r>
          </a:p>
          <a:p>
            <a:pPr marL="400050" lvl="1" indent="0">
              <a:buNone/>
            </a:pPr>
            <a:r>
              <a:rPr lang="en-US" altLang="zh-CN" sz="1600" dirty="0"/>
              <a:t>};</a:t>
            </a:r>
          </a:p>
          <a:p>
            <a:pPr marL="400050" lvl="1" indent="0">
              <a:buNone/>
            </a:pPr>
            <a:r>
              <a:rPr lang="en-US" altLang="zh-CN" sz="1600" dirty="0"/>
              <a:t>union hold  fit;//hold</a:t>
            </a:r>
            <a:r>
              <a:rPr lang="zh-CN" altLang="en-US" sz="1600" dirty="0"/>
              <a:t>类型的联合变量</a:t>
            </a:r>
            <a:endParaRPr lang="en-US" altLang="zh-CN" sz="1600" dirty="0"/>
          </a:p>
          <a:p>
            <a:pPr marL="400050" lvl="1" indent="0">
              <a:buNone/>
            </a:pPr>
            <a:r>
              <a:rPr lang="zh-CN" altLang="en-US" sz="1600" dirty="0"/>
              <a:t>联合的初始化</a:t>
            </a:r>
            <a:r>
              <a:rPr lang="en-US" altLang="zh-CN" sz="1600" dirty="0"/>
              <a:t>:union hold </a:t>
            </a:r>
            <a:r>
              <a:rPr lang="en-US" altLang="zh-CN" sz="1600" dirty="0" err="1"/>
              <a:t>vara</a:t>
            </a:r>
            <a:r>
              <a:rPr lang="en-US" altLang="zh-CN" sz="1600" dirty="0"/>
              <a:t>; </a:t>
            </a:r>
            <a:r>
              <a:rPr lang="en-US" altLang="zh-CN" sz="1600" dirty="0" err="1"/>
              <a:t>vara.letter</a:t>
            </a:r>
            <a:r>
              <a:rPr lang="en-US" altLang="zh-CN" sz="1600" dirty="0"/>
              <a:t> = ‘R’; union hold </a:t>
            </a:r>
            <a:r>
              <a:rPr lang="en-US" altLang="zh-CN" sz="1600" dirty="0" err="1"/>
              <a:t>varb</a:t>
            </a:r>
            <a:r>
              <a:rPr lang="en-US" altLang="zh-CN" sz="1600" dirty="0"/>
              <a:t> = </a:t>
            </a:r>
            <a:r>
              <a:rPr lang="en-US" altLang="zh-CN" sz="1600" dirty="0" err="1"/>
              <a:t>vara</a:t>
            </a:r>
            <a:r>
              <a:rPr lang="en-US" altLang="zh-CN" sz="1600" dirty="0"/>
              <a:t>; </a:t>
            </a:r>
          </a:p>
          <a:p>
            <a:pPr marL="400050" lvl="1" indent="0">
              <a:buNone/>
            </a:pPr>
            <a:r>
              <a:rPr lang="en-US" altLang="zh-CN" sz="1600" dirty="0"/>
              <a:t>union hold </a:t>
            </a:r>
            <a:r>
              <a:rPr lang="en-US" altLang="zh-CN" sz="1600" dirty="0" err="1"/>
              <a:t>varc</a:t>
            </a:r>
            <a:r>
              <a:rPr lang="en-US" altLang="zh-CN" sz="1600" dirty="0"/>
              <a:t> ={88}; union hold </a:t>
            </a:r>
            <a:r>
              <a:rPr lang="en-US" altLang="zh-CN" sz="1600" dirty="0" err="1"/>
              <a:t>vard</a:t>
            </a:r>
            <a:r>
              <a:rPr lang="en-US" altLang="zh-CN" sz="1600" dirty="0"/>
              <a:t> ={.</a:t>
            </a:r>
            <a:r>
              <a:rPr lang="en-US" altLang="zh-CN" sz="1600" dirty="0" err="1"/>
              <a:t>bigfl</a:t>
            </a:r>
            <a:r>
              <a:rPr lang="en-US" altLang="zh-CN" sz="1600" dirty="0"/>
              <a:t> = 12.8};</a:t>
            </a:r>
          </a:p>
          <a:p>
            <a:pPr marL="400050" lvl="1" indent="0">
              <a:buNone/>
            </a:pPr>
            <a:r>
              <a:rPr lang="zh-CN" altLang="en-US" sz="1600" dirty="0"/>
              <a:t>用指针访问联合</a:t>
            </a:r>
            <a:r>
              <a:rPr lang="en-US" altLang="zh-CN" sz="1600" dirty="0"/>
              <a:t>:</a:t>
            </a:r>
          </a:p>
          <a:p>
            <a:pPr marL="400050" lvl="1" indent="0">
              <a:buNone/>
            </a:pPr>
            <a:r>
              <a:rPr lang="en-US" altLang="zh-CN" sz="1600" dirty="0"/>
              <a:t>union hold *</a:t>
            </a:r>
            <a:r>
              <a:rPr lang="en-US" altLang="zh-CN" sz="1600" dirty="0" err="1"/>
              <a:t>pu</a:t>
            </a:r>
            <a:r>
              <a:rPr lang="en-US" altLang="zh-CN" sz="1600" dirty="0"/>
              <a:t> = &amp;fit;</a:t>
            </a:r>
          </a:p>
          <a:p>
            <a:pPr marL="400050" lvl="1" indent="0">
              <a:buNone/>
            </a:pPr>
            <a:r>
              <a:rPr lang="en-US" altLang="zh-CN" sz="1600" dirty="0"/>
              <a:t>x = </a:t>
            </a:r>
            <a:r>
              <a:rPr lang="en-US" altLang="zh-CN" sz="1600" dirty="0" err="1"/>
              <a:t>pu</a:t>
            </a:r>
            <a:r>
              <a:rPr lang="en-US" altLang="zh-CN" sz="1600" dirty="0"/>
              <a:t> -&gt;digit;</a:t>
            </a:r>
          </a:p>
          <a:p>
            <a:pPr marL="0" indent="0">
              <a:buNone/>
            </a:pPr>
            <a:endParaRPr lang="en-US" altLang="zh-CN" dirty="0"/>
          </a:p>
          <a:p>
            <a:pPr marL="0" indent="0">
              <a:buNone/>
            </a:pPr>
            <a:r>
              <a:rPr lang="en-US" altLang="zh-CN" dirty="0"/>
              <a:t>14.10.2 </a:t>
            </a:r>
            <a:r>
              <a:rPr lang="zh-CN" altLang="en-US" dirty="0"/>
              <a:t>匿名联合</a:t>
            </a:r>
            <a:endParaRPr lang="en-US" altLang="zh-CN" dirty="0"/>
          </a:p>
          <a:p>
            <a:pPr marL="400050" lvl="1" indent="0">
              <a:buNone/>
            </a:pPr>
            <a:r>
              <a:rPr lang="zh-CN" altLang="en-US" sz="1600" dirty="0"/>
              <a:t>匿名联合和匿名结构的工作原理相同</a:t>
            </a:r>
            <a:r>
              <a:rPr lang="en-US" altLang="zh-CN" sz="1600" dirty="0"/>
              <a:t>,</a:t>
            </a:r>
            <a:r>
              <a:rPr lang="zh-CN" altLang="en-US" sz="1600" dirty="0"/>
              <a:t>即匿名联合是一个结构或者联合的无名联合成员</a:t>
            </a:r>
            <a:endParaRPr lang="en-US" altLang="zh-CN" sz="1600" dirty="0"/>
          </a:p>
          <a:p>
            <a:pPr marL="400050" lvl="1" indent="0">
              <a:buNone/>
            </a:pPr>
            <a:endParaRPr lang="en-US" altLang="zh-CN" sz="1600" dirty="0"/>
          </a:p>
          <a:p>
            <a:pPr marL="685800" lvl="1">
              <a:buFont typeface="Wingdings" panose="05000000000000000000" pitchFamily="2" charset="2"/>
              <a:buChar char="Ø"/>
            </a:pPr>
            <a:endParaRPr lang="en-US" altLang="zh-CN" sz="1600" dirty="0"/>
          </a:p>
          <a:p>
            <a:pPr marL="400050" lvl="1" indent="0">
              <a:buNone/>
            </a:pPr>
            <a:endParaRPr lang="en-US" altLang="zh-CN" sz="1600" dirty="0"/>
          </a:p>
        </p:txBody>
      </p:sp>
    </p:spTree>
    <p:extLst>
      <p:ext uri="{BB962C8B-B14F-4D97-AF65-F5344CB8AC3E}">
        <p14:creationId xmlns:p14="http://schemas.microsoft.com/office/powerpoint/2010/main" val="1958902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96E47-4418-45DD-AB47-CBF225727EC8}"/>
              </a:ext>
            </a:extLst>
          </p:cNvPr>
          <p:cNvSpPr>
            <a:spLocks noGrp="1"/>
          </p:cNvSpPr>
          <p:nvPr>
            <p:ph type="title"/>
          </p:nvPr>
        </p:nvSpPr>
        <p:spPr/>
        <p:txBody>
          <a:bodyPr/>
          <a:lstStyle/>
          <a:p>
            <a:r>
              <a:rPr lang="en-US" altLang="zh-CN" sz="2400" dirty="0"/>
              <a:t>14.11 </a:t>
            </a:r>
            <a:r>
              <a:rPr lang="zh-CN" altLang="en-US" sz="2400" dirty="0"/>
              <a:t>枚举类型</a:t>
            </a:r>
          </a:p>
        </p:txBody>
      </p:sp>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lnSpcReduction="10000"/>
          </a:bodyPr>
          <a:lstStyle/>
          <a:p>
            <a:pPr marL="400050" lvl="1" indent="0">
              <a:buNone/>
            </a:pPr>
            <a:r>
              <a:rPr lang="zh-CN" altLang="en-US" sz="1600" dirty="0"/>
              <a:t>枚举类型</a:t>
            </a:r>
            <a:r>
              <a:rPr lang="en-US" altLang="zh-CN" sz="1600" dirty="0"/>
              <a:t>(enumerated type)</a:t>
            </a:r>
            <a:r>
              <a:rPr lang="zh-CN" altLang="en-US" sz="1600" dirty="0"/>
              <a:t>声明符号名称来表示整型常量</a:t>
            </a:r>
            <a:r>
              <a:rPr lang="en-US" altLang="zh-CN" sz="1600" dirty="0"/>
              <a:t>,</a:t>
            </a:r>
            <a:r>
              <a:rPr lang="zh-CN" altLang="en-US" sz="1600" dirty="0"/>
              <a:t>使用</a:t>
            </a:r>
            <a:r>
              <a:rPr lang="en-US" altLang="zh-CN" sz="1600" dirty="0" err="1"/>
              <a:t>enum</a:t>
            </a:r>
            <a:r>
              <a:rPr lang="zh-CN" altLang="en-US" sz="1600" dirty="0"/>
              <a:t>关键字创建一个新的类型</a:t>
            </a:r>
            <a:r>
              <a:rPr lang="en-US" altLang="zh-CN" sz="1600" dirty="0"/>
              <a:t>,</a:t>
            </a:r>
            <a:r>
              <a:rPr lang="zh-CN" altLang="en-US" sz="1600" dirty="0"/>
              <a:t>并指定它可具有的值</a:t>
            </a:r>
            <a:endParaRPr lang="en-US" altLang="zh-CN" sz="1600" dirty="0"/>
          </a:p>
          <a:p>
            <a:pPr marL="685800" lvl="1">
              <a:buFont typeface="Wingdings" panose="05000000000000000000" pitchFamily="2" charset="2"/>
              <a:buChar char="Ø"/>
            </a:pPr>
            <a:r>
              <a:rPr lang="en-US" altLang="zh-CN" sz="1600" dirty="0" err="1"/>
              <a:t>enum</a:t>
            </a:r>
            <a:r>
              <a:rPr lang="zh-CN" altLang="en-US" sz="1600" dirty="0"/>
              <a:t>常量用的是</a:t>
            </a:r>
            <a:r>
              <a:rPr lang="en-US" altLang="zh-CN" sz="1600" dirty="0"/>
              <a:t>int</a:t>
            </a:r>
            <a:r>
              <a:rPr lang="zh-CN" altLang="en-US" sz="1600" dirty="0"/>
              <a:t>类型</a:t>
            </a:r>
            <a:r>
              <a:rPr lang="en-US" altLang="zh-CN" sz="1600" dirty="0"/>
              <a:t>,</a:t>
            </a:r>
            <a:r>
              <a:rPr lang="zh-CN" altLang="en-US" sz="1600" dirty="0"/>
              <a:t>因此</a:t>
            </a:r>
            <a:r>
              <a:rPr lang="en-US" altLang="zh-CN" sz="1600" dirty="0"/>
              <a:t>,</a:t>
            </a:r>
            <a:r>
              <a:rPr lang="zh-CN" altLang="en-US" sz="1600" dirty="0"/>
              <a:t>只要能使用</a:t>
            </a:r>
            <a:r>
              <a:rPr lang="en-US" altLang="zh-CN" sz="1600" dirty="0"/>
              <a:t>int</a:t>
            </a:r>
            <a:r>
              <a:rPr lang="zh-CN" altLang="en-US" sz="1600" dirty="0"/>
              <a:t>类型的地方就可以使用枚举类型</a:t>
            </a:r>
            <a:endParaRPr lang="en-US" altLang="zh-CN" sz="1600" dirty="0"/>
          </a:p>
          <a:p>
            <a:pPr marL="685800" lvl="1">
              <a:buFont typeface="Wingdings" panose="05000000000000000000" pitchFamily="2" charset="2"/>
              <a:buChar char="Ø"/>
            </a:pPr>
            <a:r>
              <a:rPr lang="en-US" altLang="zh-CN" sz="1600" dirty="0"/>
              <a:t>Enum</a:t>
            </a:r>
            <a:r>
              <a:rPr lang="zh-CN" altLang="en-US" sz="1600" dirty="0"/>
              <a:t>的声明和结构与联合相似</a:t>
            </a:r>
            <a:r>
              <a:rPr lang="en-US" altLang="zh-CN" sz="1600" dirty="0"/>
              <a:t>,</a:t>
            </a:r>
            <a:r>
              <a:rPr lang="zh-CN" altLang="en-US" sz="1600" dirty="0"/>
              <a:t>先创建一个标记名</a:t>
            </a:r>
            <a:r>
              <a:rPr lang="en-US" altLang="zh-CN" sz="1600" dirty="0"/>
              <a:t>,</a:t>
            </a:r>
            <a:r>
              <a:rPr lang="zh-CN" altLang="en-US" sz="1600" dirty="0"/>
              <a:t>再声明一个该标记名的变量</a:t>
            </a:r>
            <a:endParaRPr lang="en-US" altLang="zh-CN" sz="1600" dirty="0"/>
          </a:p>
          <a:p>
            <a:pPr marL="685800" lvl="1">
              <a:buFont typeface="Wingdings" panose="05000000000000000000" pitchFamily="2" charset="2"/>
              <a:buChar char="Ø"/>
            </a:pPr>
            <a:r>
              <a:rPr lang="zh-CN" altLang="en-US" sz="1600" dirty="0"/>
              <a:t>枚举里面的枚举符因为是常量不是声明变量</a:t>
            </a:r>
            <a:r>
              <a:rPr lang="en-US" altLang="zh-CN" sz="1600" dirty="0"/>
              <a:t>,</a:t>
            </a:r>
            <a:r>
              <a:rPr lang="zh-CN" altLang="en-US" sz="1600" dirty="0"/>
              <a:t>所以用逗号</a:t>
            </a:r>
            <a:endParaRPr lang="en-US" altLang="zh-CN" sz="1600" dirty="0"/>
          </a:p>
          <a:p>
            <a:pPr marL="685800" lvl="1">
              <a:buFont typeface="Wingdings" panose="05000000000000000000" pitchFamily="2" charset="2"/>
              <a:buChar char="Ø"/>
            </a:pPr>
            <a:r>
              <a:rPr lang="zh-CN" altLang="en-US" sz="1600" dirty="0"/>
              <a:t>枚举符</a:t>
            </a:r>
            <a:r>
              <a:rPr lang="en-US" altLang="zh-CN" sz="1600" dirty="0"/>
              <a:t>(</a:t>
            </a:r>
            <a:r>
              <a:rPr lang="en-US" altLang="zh-CN" sz="1600" dirty="0" err="1"/>
              <a:t>red,blue</a:t>
            </a:r>
            <a:r>
              <a:rPr lang="en-US" altLang="zh-CN" sz="1600" dirty="0"/>
              <a:t>)</a:t>
            </a:r>
            <a:r>
              <a:rPr lang="zh-CN" altLang="en-US" sz="1600" dirty="0"/>
              <a:t>是</a:t>
            </a:r>
            <a:r>
              <a:rPr lang="en-US" altLang="zh-CN" sz="1600" dirty="0"/>
              <a:t>int</a:t>
            </a:r>
            <a:r>
              <a:rPr lang="zh-CN" altLang="en-US" sz="1600" dirty="0"/>
              <a:t>类型</a:t>
            </a:r>
            <a:r>
              <a:rPr lang="en-US" altLang="zh-CN" sz="1600" dirty="0"/>
              <a:t>,</a:t>
            </a:r>
            <a:r>
              <a:rPr lang="zh-CN" altLang="en-US" sz="1600" dirty="0"/>
              <a:t>但是枚举变量可以是任意整型</a:t>
            </a:r>
            <a:r>
              <a:rPr lang="en-US" altLang="zh-CN" sz="1600" dirty="0"/>
              <a:t>,</a:t>
            </a:r>
            <a:r>
              <a:rPr lang="zh-CN" altLang="en-US" sz="1600" dirty="0"/>
              <a:t>前提是该整型变量可以存储枚举常量</a:t>
            </a:r>
            <a:endParaRPr lang="en-US" altLang="zh-CN" sz="1600" dirty="0"/>
          </a:p>
          <a:p>
            <a:pPr marL="0" indent="0">
              <a:buNone/>
            </a:pPr>
            <a:r>
              <a:rPr lang="en-US" altLang="zh-CN" dirty="0"/>
              <a:t>14.11.1 </a:t>
            </a:r>
            <a:r>
              <a:rPr lang="en-US" altLang="zh-CN" dirty="0" err="1"/>
              <a:t>enum</a:t>
            </a:r>
            <a:r>
              <a:rPr lang="zh-CN" altLang="en-US" dirty="0"/>
              <a:t>常量</a:t>
            </a:r>
            <a:endParaRPr lang="en-US" altLang="zh-CN" dirty="0"/>
          </a:p>
          <a:p>
            <a:pPr marL="685800" lvl="1">
              <a:buFont typeface="Wingdings" panose="05000000000000000000" pitchFamily="2" charset="2"/>
              <a:buChar char="Ø"/>
            </a:pPr>
            <a:r>
              <a:rPr lang="en-US" altLang="zh-CN" sz="1600" dirty="0"/>
              <a:t>Blue</a:t>
            </a:r>
            <a:r>
              <a:rPr lang="zh-CN" altLang="en-US" sz="1600" dirty="0"/>
              <a:t>和</a:t>
            </a:r>
            <a:r>
              <a:rPr lang="en-US" altLang="zh-CN" sz="1600" dirty="0"/>
              <a:t>red</a:t>
            </a:r>
            <a:r>
              <a:rPr lang="zh-CN" altLang="en-US" sz="1600" dirty="0"/>
              <a:t>在技术层面看</a:t>
            </a:r>
            <a:r>
              <a:rPr lang="en-US" altLang="zh-CN" sz="1600" dirty="0"/>
              <a:t>,</a:t>
            </a:r>
            <a:r>
              <a:rPr lang="zh-CN" altLang="en-US" sz="1600" dirty="0"/>
              <a:t>他们是</a:t>
            </a:r>
            <a:r>
              <a:rPr lang="en-US" altLang="zh-CN" sz="1600" dirty="0"/>
              <a:t>int</a:t>
            </a:r>
            <a:r>
              <a:rPr lang="zh-CN" altLang="en-US" sz="1600" dirty="0"/>
              <a:t>类型的常量</a:t>
            </a:r>
            <a:endParaRPr lang="en-US" altLang="zh-CN" sz="1600" dirty="0"/>
          </a:p>
          <a:p>
            <a:pPr marL="0" indent="0">
              <a:buNone/>
            </a:pPr>
            <a:r>
              <a:rPr lang="en-US" altLang="zh-CN" dirty="0"/>
              <a:t>14.11.2 </a:t>
            </a:r>
            <a:r>
              <a:rPr lang="zh-CN" altLang="en-US" dirty="0"/>
              <a:t>默认值</a:t>
            </a:r>
            <a:endParaRPr lang="en-US" altLang="zh-CN" dirty="0"/>
          </a:p>
          <a:p>
            <a:pPr marL="685800" lvl="1">
              <a:buFont typeface="Wingdings" panose="05000000000000000000" pitchFamily="2" charset="2"/>
              <a:buChar char="Ø"/>
            </a:pPr>
            <a:r>
              <a:rPr lang="zh-CN" altLang="en-US" sz="1600" dirty="0"/>
              <a:t>默认情况下</a:t>
            </a:r>
            <a:r>
              <a:rPr lang="en-US" altLang="zh-CN" sz="1600" dirty="0"/>
              <a:t>,</a:t>
            </a:r>
            <a:r>
              <a:rPr lang="zh-CN" altLang="en-US" sz="1600" dirty="0"/>
              <a:t>枚举列表中的常量从</a:t>
            </a:r>
            <a:r>
              <a:rPr lang="en-US" altLang="zh-CN" sz="1600" dirty="0"/>
              <a:t>0</a:t>
            </a:r>
            <a:r>
              <a:rPr lang="zh-CN" altLang="en-US" sz="1600" dirty="0"/>
              <a:t>开始赋予</a:t>
            </a:r>
            <a:endParaRPr lang="en-US" altLang="zh-CN" sz="1600" dirty="0"/>
          </a:p>
          <a:p>
            <a:pPr marL="0" indent="0">
              <a:buNone/>
            </a:pPr>
            <a:r>
              <a:rPr lang="en-US" altLang="zh-CN" dirty="0"/>
              <a:t>14.11.3 </a:t>
            </a:r>
            <a:r>
              <a:rPr lang="zh-CN" altLang="en-US" dirty="0"/>
              <a:t>赋值</a:t>
            </a:r>
            <a:endParaRPr lang="en-US" altLang="zh-CN" dirty="0"/>
          </a:p>
          <a:p>
            <a:pPr marL="685800" lvl="1">
              <a:buFont typeface="Wingdings" panose="05000000000000000000" pitchFamily="2" charset="2"/>
              <a:buChar char="Ø"/>
            </a:pPr>
            <a:r>
              <a:rPr lang="zh-CN" altLang="en-US" sz="1600" dirty="0"/>
              <a:t>在枚举声明中</a:t>
            </a:r>
            <a:r>
              <a:rPr lang="en-US" altLang="zh-CN" sz="1600" dirty="0"/>
              <a:t>,</a:t>
            </a:r>
            <a:r>
              <a:rPr lang="zh-CN" altLang="en-US" sz="1600" dirty="0"/>
              <a:t>可以为枚举常量指定整数数值</a:t>
            </a:r>
            <a:endParaRPr lang="en-US" altLang="zh-CN" sz="1600" dirty="0"/>
          </a:p>
          <a:p>
            <a:pPr marL="685800" lvl="1">
              <a:buFont typeface="Wingdings" panose="05000000000000000000" pitchFamily="2" charset="2"/>
              <a:buChar char="Ø"/>
            </a:pPr>
            <a:r>
              <a:rPr lang="en-US" altLang="zh-CN" sz="1600" dirty="0"/>
              <a:t>Enum levels {low = 100,medium = 500, high =2000};</a:t>
            </a:r>
          </a:p>
          <a:p>
            <a:pPr marL="685800" lvl="1">
              <a:buFont typeface="Wingdings" panose="05000000000000000000" pitchFamily="2" charset="2"/>
              <a:buChar char="Ø"/>
            </a:pPr>
            <a:r>
              <a:rPr lang="zh-CN" altLang="en-US" sz="1600" dirty="0"/>
              <a:t>可以用初始化器的思想去了解没被赋值的常量的数值</a:t>
            </a:r>
            <a:endParaRPr lang="en-US" altLang="zh-CN" sz="1600" dirty="0"/>
          </a:p>
          <a:p>
            <a:pPr marL="685800" lvl="1">
              <a:buFont typeface="Wingdings" panose="05000000000000000000" pitchFamily="2" charset="2"/>
              <a:buChar char="Ø"/>
            </a:pPr>
            <a:endParaRPr lang="en-US" altLang="zh-CN" sz="1600" dirty="0"/>
          </a:p>
          <a:p>
            <a:pPr marL="685800" lvl="1">
              <a:buFont typeface="Wingdings" panose="05000000000000000000" pitchFamily="2" charset="2"/>
              <a:buChar char="Ø"/>
            </a:pPr>
            <a:endParaRPr lang="en-US" altLang="zh-CN" sz="1600" dirty="0"/>
          </a:p>
          <a:p>
            <a:pPr marL="400050" lvl="1" indent="0">
              <a:buNone/>
            </a:pPr>
            <a:endParaRPr lang="en-US" altLang="zh-CN" sz="1600" dirty="0"/>
          </a:p>
        </p:txBody>
      </p:sp>
    </p:spTree>
    <p:extLst>
      <p:ext uri="{BB962C8B-B14F-4D97-AF65-F5344CB8AC3E}">
        <p14:creationId xmlns:p14="http://schemas.microsoft.com/office/powerpoint/2010/main" val="4266372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a:bodyPr>
          <a:lstStyle/>
          <a:p>
            <a:pPr marL="0" indent="0">
              <a:buNone/>
            </a:pPr>
            <a:r>
              <a:rPr lang="en-US" altLang="zh-CN" dirty="0"/>
              <a:t>14.11.4 </a:t>
            </a:r>
            <a:r>
              <a:rPr lang="en-US" altLang="zh-CN" dirty="0" err="1"/>
              <a:t>enum</a:t>
            </a:r>
            <a:r>
              <a:rPr lang="zh-CN" altLang="en-US" dirty="0"/>
              <a:t>用法</a:t>
            </a:r>
            <a:endParaRPr lang="en-US" altLang="zh-CN" dirty="0"/>
          </a:p>
          <a:p>
            <a:pPr marL="685800" lvl="1">
              <a:buFont typeface="Wingdings" panose="05000000000000000000" pitchFamily="2" charset="2"/>
              <a:buChar char="Ø"/>
            </a:pPr>
            <a:r>
              <a:rPr lang="zh-CN" altLang="en-US" sz="1600" dirty="0"/>
              <a:t>枚举类型的目的是为了提高程序的可读性和可维护性</a:t>
            </a:r>
            <a:endParaRPr lang="en-US" altLang="zh-CN" sz="1600" dirty="0"/>
          </a:p>
          <a:p>
            <a:pPr marL="685800" lvl="1">
              <a:buFont typeface="Wingdings" panose="05000000000000000000" pitchFamily="2" charset="2"/>
              <a:buChar char="Ø"/>
            </a:pPr>
            <a:r>
              <a:rPr lang="zh-CN" altLang="en-US" sz="1600" dirty="0"/>
              <a:t>从输入读取字符串</a:t>
            </a:r>
            <a:r>
              <a:rPr lang="en-US" altLang="zh-CN" sz="1600" dirty="0"/>
              <a:t>,</a:t>
            </a:r>
            <a:r>
              <a:rPr lang="zh-CN" altLang="en-US" sz="1600" dirty="0"/>
              <a:t>判断颜色后按照颜色类型输出固定字符</a:t>
            </a:r>
            <a:endParaRPr lang="en-US" altLang="zh-CN" sz="1600" dirty="0"/>
          </a:p>
          <a:p>
            <a:pPr marL="0" indent="0">
              <a:buNone/>
            </a:pPr>
            <a:r>
              <a:rPr lang="en-US" altLang="zh-CN" dirty="0"/>
              <a:t>14.11.5 </a:t>
            </a:r>
            <a:r>
              <a:rPr lang="zh-CN" altLang="en-US" dirty="0"/>
              <a:t>共享命名空间</a:t>
            </a:r>
            <a:endParaRPr lang="en-US" altLang="zh-CN" dirty="0"/>
          </a:p>
          <a:p>
            <a:pPr marL="685800" lvl="1">
              <a:buFont typeface="Wingdings" panose="05000000000000000000" pitchFamily="2" charset="2"/>
              <a:buChar char="Ø"/>
            </a:pPr>
            <a:r>
              <a:rPr lang="en-US" altLang="zh-CN" sz="1600" dirty="0"/>
              <a:t>C</a:t>
            </a:r>
            <a:r>
              <a:rPr lang="zh-CN" altLang="en-US" sz="1600" dirty="0"/>
              <a:t>语言使用名称空间</a:t>
            </a:r>
            <a:r>
              <a:rPr lang="en-US" altLang="zh-CN" sz="1600" dirty="0"/>
              <a:t>(namespace)</a:t>
            </a:r>
            <a:r>
              <a:rPr lang="zh-CN" altLang="en-US" sz="1600" dirty="0"/>
              <a:t>标识程序中的各部分</a:t>
            </a:r>
            <a:r>
              <a:rPr lang="en-US" altLang="zh-CN" sz="1600" dirty="0"/>
              <a:t>,</a:t>
            </a:r>
            <a:r>
              <a:rPr lang="zh-CN" altLang="en-US" sz="1600" dirty="0"/>
              <a:t>即通过名称来识别</a:t>
            </a:r>
            <a:endParaRPr lang="en-US" altLang="zh-CN" sz="1600" dirty="0"/>
          </a:p>
          <a:p>
            <a:pPr marL="685800" lvl="1">
              <a:buFont typeface="Wingdings" panose="05000000000000000000" pitchFamily="2" charset="2"/>
              <a:buChar char="Ø"/>
            </a:pPr>
            <a:r>
              <a:rPr lang="zh-CN" altLang="en-US" sz="1600" dirty="0"/>
              <a:t>作用域是名称空间的一部分</a:t>
            </a:r>
            <a:r>
              <a:rPr lang="en-US" altLang="zh-CN" sz="1600" dirty="0"/>
              <a:t>:</a:t>
            </a:r>
            <a:r>
              <a:rPr lang="zh-CN" altLang="en-US" sz="1600" dirty="0"/>
              <a:t>两个不同作用域的同名变量不冲突</a:t>
            </a:r>
            <a:r>
              <a:rPr lang="en-US" altLang="zh-CN" sz="1600" dirty="0"/>
              <a:t>,</a:t>
            </a:r>
            <a:r>
              <a:rPr lang="zh-CN" altLang="en-US" sz="1600" dirty="0"/>
              <a:t>即在内部作用域屏蔽外部变量</a:t>
            </a:r>
            <a:endParaRPr lang="en-US" altLang="zh-CN" sz="1600" dirty="0"/>
          </a:p>
          <a:p>
            <a:pPr marL="685800" lvl="1">
              <a:buFont typeface="Wingdings" panose="05000000000000000000" pitchFamily="2" charset="2"/>
              <a:buChar char="Ø"/>
            </a:pPr>
            <a:r>
              <a:rPr lang="zh-CN" altLang="en-US" sz="1600" dirty="0"/>
              <a:t>名称空间是分类别的</a:t>
            </a:r>
            <a:r>
              <a:rPr lang="en-US" altLang="zh-CN" sz="1600" dirty="0"/>
              <a:t>,</a:t>
            </a:r>
            <a:r>
              <a:rPr lang="zh-CN" altLang="en-US" sz="1600" dirty="0"/>
              <a:t>在特定作用域中的结构标记、联合标记和枚举标记都共享相同的名称空间，即在相同的作用域中变量和标记名称可以相同，不会引起冲突</a:t>
            </a:r>
            <a:endParaRPr lang="en-US" altLang="zh-CN" sz="1600" dirty="0"/>
          </a:p>
          <a:p>
            <a:pPr marL="685800" lvl="1">
              <a:buFont typeface="Wingdings" panose="05000000000000000000" pitchFamily="2" charset="2"/>
              <a:buChar char="Ø"/>
            </a:pPr>
            <a:endParaRPr lang="en-US" altLang="zh-CN" sz="1600" dirty="0"/>
          </a:p>
          <a:p>
            <a:pPr marL="685800" lvl="1">
              <a:buFont typeface="Wingdings" panose="05000000000000000000" pitchFamily="2" charset="2"/>
              <a:buChar char="Ø"/>
            </a:pPr>
            <a:endParaRPr lang="en-US" altLang="zh-CN" sz="1600" dirty="0"/>
          </a:p>
          <a:p>
            <a:pPr marL="685800" lvl="1">
              <a:buFont typeface="Wingdings" panose="05000000000000000000" pitchFamily="2" charset="2"/>
              <a:buChar char="Ø"/>
            </a:pPr>
            <a:endParaRPr lang="en-US" altLang="zh-CN" sz="1600" dirty="0"/>
          </a:p>
          <a:p>
            <a:pPr marL="400050" lvl="1" indent="0">
              <a:buNone/>
            </a:pPr>
            <a:endParaRPr lang="en-US" altLang="zh-CN" sz="1600" dirty="0"/>
          </a:p>
        </p:txBody>
      </p:sp>
    </p:spTree>
    <p:extLst>
      <p:ext uri="{BB962C8B-B14F-4D97-AF65-F5344CB8AC3E}">
        <p14:creationId xmlns:p14="http://schemas.microsoft.com/office/powerpoint/2010/main" val="3336030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091AA-7F34-4EEB-9D53-5125DE4F5142}"/>
              </a:ext>
            </a:extLst>
          </p:cNvPr>
          <p:cNvSpPr>
            <a:spLocks noGrp="1"/>
          </p:cNvSpPr>
          <p:nvPr>
            <p:ph type="title"/>
          </p:nvPr>
        </p:nvSpPr>
        <p:spPr/>
        <p:txBody>
          <a:bodyPr/>
          <a:lstStyle/>
          <a:p>
            <a:r>
              <a:rPr lang="en-US" altLang="zh-CN" sz="2400" dirty="0"/>
              <a:t>14.1 </a:t>
            </a:r>
            <a:r>
              <a:rPr lang="zh-CN" altLang="en-US" sz="2400" dirty="0"/>
              <a:t>示例问题：创建图书目录</a:t>
            </a:r>
          </a:p>
        </p:txBody>
      </p:sp>
      <p:sp>
        <p:nvSpPr>
          <p:cNvPr id="3" name="内容占位符 2">
            <a:extLst>
              <a:ext uri="{FF2B5EF4-FFF2-40B4-BE49-F238E27FC236}">
                <a16:creationId xmlns:a16="http://schemas.microsoft.com/office/drawing/2014/main" id="{578FAA92-EB5D-4C3C-9C18-2558E35B988C}"/>
              </a:ext>
            </a:extLst>
          </p:cNvPr>
          <p:cNvSpPr>
            <a:spLocks noGrp="1"/>
          </p:cNvSpPr>
          <p:nvPr>
            <p:ph idx="1"/>
          </p:nvPr>
        </p:nvSpPr>
        <p:spPr/>
        <p:txBody>
          <a:bodyPr/>
          <a:lstStyle/>
          <a:p>
            <a:pPr marL="0" indent="0">
              <a:buNone/>
            </a:pPr>
            <a:r>
              <a:rPr lang="zh-CN" altLang="en-US" dirty="0"/>
              <a:t>有人要打印一份图书目录。还要打印每本书的各种信息：书名、作者、出版社、版权日期、页数、册数和价格，然后还想创建几个列表：以书名顺序，作者、价格顺序</a:t>
            </a:r>
            <a:endParaRPr lang="en-US" altLang="zh-CN" dirty="0"/>
          </a:p>
          <a:p>
            <a:pPr lvl="1">
              <a:buFont typeface="Wingdings" panose="05000000000000000000" pitchFamily="2" charset="2"/>
              <a:buChar char="Ø"/>
            </a:pPr>
            <a:r>
              <a:rPr lang="zh-CN" altLang="en-US" dirty="0"/>
              <a:t>书名、作者、出版社都可以是字符串格式</a:t>
            </a:r>
            <a:endParaRPr lang="en-US" altLang="zh-CN" dirty="0"/>
          </a:p>
          <a:p>
            <a:pPr lvl="1">
              <a:buFont typeface="Wingdings" panose="05000000000000000000" pitchFamily="2" charset="2"/>
              <a:buChar char="Ø"/>
            </a:pPr>
            <a:r>
              <a:rPr lang="zh-CN" altLang="en-US" dirty="0"/>
              <a:t>页数、册数用</a:t>
            </a:r>
            <a:r>
              <a:rPr lang="en-US" altLang="zh-CN" dirty="0"/>
              <a:t>int,</a:t>
            </a:r>
            <a:r>
              <a:rPr lang="zh-CN" altLang="en-US" dirty="0"/>
              <a:t>价格用</a:t>
            </a:r>
            <a:r>
              <a:rPr lang="en-US" altLang="zh-CN" dirty="0"/>
              <a:t>float</a:t>
            </a:r>
          </a:p>
          <a:p>
            <a:pPr lvl="1">
              <a:buFont typeface="Wingdings" panose="05000000000000000000" pitchFamily="2" charset="2"/>
              <a:buChar char="Ø"/>
            </a:pPr>
            <a:r>
              <a:rPr lang="zh-CN" altLang="en-US" dirty="0"/>
              <a:t>这些都可以用放在结构里构成一本数的数据</a:t>
            </a:r>
            <a:endParaRPr lang="en-US" altLang="zh-CN" dirty="0"/>
          </a:p>
          <a:p>
            <a:pPr lvl="1">
              <a:buFont typeface="Wingdings" panose="05000000000000000000" pitchFamily="2" charset="2"/>
              <a:buChar char="Ø"/>
            </a:pPr>
            <a:r>
              <a:rPr lang="en-US" altLang="zh-CN" dirty="0"/>
              <a:t>struct </a:t>
            </a:r>
            <a:r>
              <a:rPr lang="en-US" altLang="zh-CN" dirty="0" err="1"/>
              <a:t>struct_type</a:t>
            </a:r>
            <a:r>
              <a:rPr lang="en-US" altLang="zh-CN" dirty="0"/>
              <a:t> {var1;var2;var3;};</a:t>
            </a:r>
          </a:p>
          <a:p>
            <a:pPr lvl="1">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78200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96E47-4418-45DD-AB47-CBF225727EC8}"/>
              </a:ext>
            </a:extLst>
          </p:cNvPr>
          <p:cNvSpPr>
            <a:spLocks noGrp="1"/>
          </p:cNvSpPr>
          <p:nvPr>
            <p:ph type="title"/>
          </p:nvPr>
        </p:nvSpPr>
        <p:spPr/>
        <p:txBody>
          <a:bodyPr/>
          <a:lstStyle/>
          <a:p>
            <a:r>
              <a:rPr lang="en-US" altLang="zh-CN" sz="2400" dirty="0"/>
              <a:t>14.12 typedef</a:t>
            </a:r>
            <a:r>
              <a:rPr lang="zh-CN" altLang="en-US" sz="2400" dirty="0"/>
              <a:t>简介</a:t>
            </a:r>
          </a:p>
        </p:txBody>
      </p:sp>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a:bodyPr>
          <a:lstStyle/>
          <a:p>
            <a:pPr marL="400050" lvl="1" indent="0">
              <a:buNone/>
            </a:pPr>
            <a:r>
              <a:rPr lang="en-US" altLang="zh-CN" sz="1600" dirty="0"/>
              <a:t>typedef</a:t>
            </a:r>
            <a:r>
              <a:rPr lang="zh-CN" altLang="en-US" sz="1600" dirty="0"/>
              <a:t>工具是一个高级数据特性，利用</a:t>
            </a:r>
            <a:r>
              <a:rPr lang="en-US" altLang="zh-CN" sz="1600" dirty="0"/>
              <a:t>typedef</a:t>
            </a:r>
            <a:r>
              <a:rPr lang="zh-CN" altLang="en-US" sz="1600" dirty="0"/>
              <a:t>可以为某一类型自定义名称</a:t>
            </a:r>
            <a:endParaRPr lang="en-US" altLang="zh-CN" sz="1600" dirty="0"/>
          </a:p>
          <a:p>
            <a:pPr marL="685800" lvl="1">
              <a:buFont typeface="Wingdings" panose="05000000000000000000" pitchFamily="2" charset="2"/>
              <a:buChar char="Ø"/>
            </a:pPr>
            <a:r>
              <a:rPr lang="zh-CN" altLang="en-US" sz="1600" dirty="0"/>
              <a:t>与</a:t>
            </a:r>
            <a:r>
              <a:rPr lang="en-US" altLang="zh-CN" sz="1600" dirty="0"/>
              <a:t>#define</a:t>
            </a:r>
            <a:r>
              <a:rPr lang="zh-CN" altLang="en-US" sz="1600" dirty="0"/>
              <a:t>类似</a:t>
            </a:r>
            <a:endParaRPr lang="en-US" altLang="zh-CN" sz="1600" dirty="0"/>
          </a:p>
          <a:p>
            <a:pPr marL="685800" lvl="1">
              <a:buFont typeface="Wingdings" panose="05000000000000000000" pitchFamily="2" charset="2"/>
              <a:buChar char="Ø"/>
            </a:pPr>
            <a:r>
              <a:rPr lang="en-US" altLang="zh-CN" sz="1600" dirty="0"/>
              <a:t>typedef</a:t>
            </a:r>
            <a:r>
              <a:rPr lang="zh-CN" altLang="en-US" sz="1600" dirty="0"/>
              <a:t>创建的符号只受限于类型，不能用于值</a:t>
            </a:r>
            <a:endParaRPr lang="en-US" altLang="zh-CN" sz="1600" dirty="0"/>
          </a:p>
          <a:p>
            <a:pPr marL="685800" lvl="1">
              <a:buFont typeface="Wingdings" panose="05000000000000000000" pitchFamily="2" charset="2"/>
              <a:buChar char="Ø"/>
            </a:pPr>
            <a:r>
              <a:rPr lang="en-US" altLang="zh-CN" sz="1600" dirty="0"/>
              <a:t>typedef</a:t>
            </a:r>
            <a:r>
              <a:rPr lang="zh-CN" altLang="en-US" sz="1600" dirty="0"/>
              <a:t>由编译器解释，不是预处理器</a:t>
            </a:r>
            <a:endParaRPr lang="en-US" altLang="zh-CN" sz="1600" dirty="0"/>
          </a:p>
          <a:p>
            <a:pPr marL="685800" lvl="1">
              <a:buFont typeface="Wingdings" panose="05000000000000000000" pitchFamily="2" charset="2"/>
              <a:buChar char="Ø"/>
            </a:pPr>
            <a:r>
              <a:rPr lang="zh-CN" altLang="en-US" sz="1600" dirty="0"/>
              <a:t>在其受限范围内，</a:t>
            </a:r>
            <a:r>
              <a:rPr lang="en-US" altLang="zh-CN" sz="1600" dirty="0"/>
              <a:t>typedef</a:t>
            </a:r>
            <a:r>
              <a:rPr lang="zh-CN" altLang="en-US" sz="1600" dirty="0"/>
              <a:t>比</a:t>
            </a:r>
            <a:r>
              <a:rPr lang="en-US" altLang="zh-CN" sz="1600" dirty="0"/>
              <a:t>#define</a:t>
            </a:r>
            <a:r>
              <a:rPr lang="zh-CN" altLang="en-US" sz="1600" dirty="0"/>
              <a:t>更灵活</a:t>
            </a:r>
            <a:endParaRPr lang="en-US" altLang="zh-CN" sz="1600" dirty="0"/>
          </a:p>
          <a:p>
            <a:pPr marL="685800" lvl="1">
              <a:buFont typeface="Wingdings" panose="05000000000000000000" pitchFamily="2" charset="2"/>
              <a:buChar char="Ø"/>
            </a:pPr>
            <a:r>
              <a:rPr lang="zh-CN" altLang="en-US" sz="1600" dirty="0"/>
              <a:t>定义的类型作用域取决于</a:t>
            </a:r>
            <a:r>
              <a:rPr lang="en-US" altLang="zh-CN" sz="1600" dirty="0"/>
              <a:t>typedef</a:t>
            </a:r>
            <a:r>
              <a:rPr lang="zh-CN" altLang="en-US" sz="1600" dirty="0"/>
              <a:t>的位置</a:t>
            </a:r>
            <a:endParaRPr lang="en-US" altLang="zh-CN" sz="1600" dirty="0"/>
          </a:p>
          <a:p>
            <a:pPr marL="685800" lvl="1">
              <a:buFont typeface="Wingdings" panose="05000000000000000000" pitchFamily="2" charset="2"/>
              <a:buChar char="Ø"/>
            </a:pPr>
            <a:r>
              <a:rPr lang="en-US" altLang="zh-CN" sz="1600" dirty="0"/>
              <a:t>typedef</a:t>
            </a:r>
            <a:r>
              <a:rPr lang="zh-CN" altLang="en-US" sz="1600" dirty="0"/>
              <a:t>定义遵循变量命名规范</a:t>
            </a:r>
            <a:endParaRPr lang="en-US" altLang="zh-CN" sz="1600" dirty="0"/>
          </a:p>
          <a:p>
            <a:pPr marL="685800" lvl="1">
              <a:buFont typeface="Wingdings" panose="05000000000000000000" pitchFamily="2" charset="2"/>
              <a:buChar char="Ø"/>
            </a:pPr>
            <a:r>
              <a:rPr lang="zh-CN" altLang="en-US" sz="1600" dirty="0"/>
              <a:t>通常，</a:t>
            </a:r>
            <a:r>
              <a:rPr lang="en-US" altLang="zh-CN" sz="1600" dirty="0"/>
              <a:t>typedef</a:t>
            </a:r>
            <a:r>
              <a:rPr lang="zh-CN" altLang="en-US" sz="1600" dirty="0"/>
              <a:t>定义中用大写字母表示被定义的名称</a:t>
            </a:r>
            <a:endParaRPr lang="en-US" altLang="zh-CN" sz="1600" dirty="0"/>
          </a:p>
          <a:p>
            <a:pPr marL="685800" lvl="1">
              <a:buFont typeface="Wingdings" panose="05000000000000000000" pitchFamily="2" charset="2"/>
              <a:buChar char="Ø"/>
            </a:pPr>
            <a:r>
              <a:rPr lang="en-US" altLang="zh-CN" sz="1600" dirty="0"/>
              <a:t>typedef</a:t>
            </a:r>
            <a:r>
              <a:rPr lang="zh-CN" altLang="en-US" sz="1600" dirty="0"/>
              <a:t>不仅能表明类型的用途</a:t>
            </a:r>
            <a:r>
              <a:rPr lang="en-US" altLang="zh-CN" sz="1600" dirty="0"/>
              <a:t>,</a:t>
            </a:r>
            <a:r>
              <a:rPr lang="zh-CN" altLang="en-US" sz="1600" dirty="0"/>
              <a:t>还可以提高程序的可移植性</a:t>
            </a:r>
            <a:endParaRPr lang="en-US" altLang="zh-CN" sz="1600" dirty="0"/>
          </a:p>
          <a:p>
            <a:pPr marL="685800" lvl="1">
              <a:buFont typeface="Wingdings" panose="05000000000000000000" pitchFamily="2" charset="2"/>
              <a:buChar char="Ø"/>
            </a:pPr>
            <a:r>
              <a:rPr lang="en-US" altLang="zh-CN" sz="1600" dirty="0"/>
              <a:t>#define</a:t>
            </a:r>
            <a:r>
              <a:rPr lang="zh-CN" altLang="en-US" sz="1600" dirty="0"/>
              <a:t>只能做到替换，而</a:t>
            </a:r>
            <a:r>
              <a:rPr lang="en-US" altLang="zh-CN" sz="1600" dirty="0"/>
              <a:t>typedef</a:t>
            </a:r>
            <a:r>
              <a:rPr lang="zh-CN" altLang="en-US" sz="1600" dirty="0"/>
              <a:t>才能做到类型重命名，比如在</a:t>
            </a:r>
            <a:r>
              <a:rPr lang="en-US" altLang="zh-CN" sz="1600" dirty="0"/>
              <a:t>char *</a:t>
            </a:r>
            <a:r>
              <a:rPr lang="zh-CN" altLang="en-US" sz="1600" dirty="0"/>
              <a:t>上</a:t>
            </a:r>
            <a:endParaRPr lang="en-US" altLang="zh-CN" sz="1600" dirty="0"/>
          </a:p>
          <a:p>
            <a:pPr marL="685800" lvl="1">
              <a:buFont typeface="Wingdings" panose="05000000000000000000" pitchFamily="2" charset="2"/>
              <a:buChar char="Ø"/>
            </a:pPr>
            <a:r>
              <a:rPr lang="en-US" altLang="zh-CN" sz="1600" dirty="0"/>
              <a:t>typedef</a:t>
            </a:r>
            <a:r>
              <a:rPr lang="zh-CN" altLang="en-US" sz="1600" dirty="0"/>
              <a:t>命名结构类型时，可以省略结构标签</a:t>
            </a:r>
            <a:endParaRPr lang="en-US" altLang="zh-CN" sz="1600" dirty="0"/>
          </a:p>
          <a:p>
            <a:pPr marL="685800" lvl="1">
              <a:buFont typeface="Wingdings" panose="05000000000000000000" pitchFamily="2" charset="2"/>
              <a:buChar char="Ø"/>
            </a:pPr>
            <a:r>
              <a:rPr lang="en-US" altLang="zh-CN" sz="1600" dirty="0"/>
              <a:t>typedef</a:t>
            </a:r>
            <a:r>
              <a:rPr lang="zh-CN" altLang="en-US" sz="1600" dirty="0"/>
              <a:t>没有创建新类型，只是给存在的类型增加一个好用的标签</a:t>
            </a:r>
            <a:endParaRPr lang="en-US" altLang="zh-CN" sz="1600" dirty="0"/>
          </a:p>
          <a:p>
            <a:pPr marL="685800" lvl="1">
              <a:buFont typeface="Wingdings" panose="05000000000000000000" pitchFamily="2" charset="2"/>
              <a:buChar char="Ø"/>
            </a:pPr>
            <a:endParaRPr lang="en-US" altLang="zh-CN" sz="1600" dirty="0"/>
          </a:p>
          <a:p>
            <a:pPr marL="400050" lvl="1" indent="0">
              <a:buNone/>
            </a:pPr>
            <a:endParaRPr lang="en-US" altLang="zh-CN" sz="1600" dirty="0"/>
          </a:p>
        </p:txBody>
      </p:sp>
    </p:spTree>
    <p:extLst>
      <p:ext uri="{BB962C8B-B14F-4D97-AF65-F5344CB8AC3E}">
        <p14:creationId xmlns:p14="http://schemas.microsoft.com/office/powerpoint/2010/main" val="2871236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96E47-4418-45DD-AB47-CBF225727EC8}"/>
              </a:ext>
            </a:extLst>
          </p:cNvPr>
          <p:cNvSpPr>
            <a:spLocks noGrp="1"/>
          </p:cNvSpPr>
          <p:nvPr>
            <p:ph type="title"/>
          </p:nvPr>
        </p:nvSpPr>
        <p:spPr/>
        <p:txBody>
          <a:bodyPr/>
          <a:lstStyle/>
          <a:p>
            <a:r>
              <a:rPr lang="en-US" altLang="zh-CN" sz="2400" dirty="0"/>
              <a:t>14.13 </a:t>
            </a:r>
            <a:r>
              <a:rPr lang="zh-CN" altLang="en-US" sz="2400" dirty="0"/>
              <a:t>其他复杂的声明</a:t>
            </a:r>
          </a:p>
        </p:txBody>
      </p:sp>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a:bodyPr>
          <a:lstStyle/>
          <a:p>
            <a:pPr marL="400050" lvl="1" indent="0">
              <a:buNone/>
            </a:pPr>
            <a:r>
              <a:rPr lang="en-US" altLang="zh-CN" sz="1600" dirty="0"/>
              <a:t>C</a:t>
            </a:r>
            <a:r>
              <a:rPr lang="zh-CN" altLang="en-US" sz="1600" dirty="0"/>
              <a:t>允许用户自定义数据形式，经常用的简单的，但是根据需求有时候用到复杂的形式</a:t>
            </a:r>
            <a:endParaRPr lang="en-US" altLang="zh-CN" sz="1600" dirty="0"/>
          </a:p>
          <a:p>
            <a:pPr marL="685800" lvl="1">
              <a:buFont typeface="Wingdings" panose="05000000000000000000" pitchFamily="2" charset="2"/>
              <a:buChar char="Ø"/>
            </a:pPr>
            <a:r>
              <a:rPr lang="en-US" altLang="zh-CN" sz="1600" dirty="0"/>
              <a:t>int board[8][8];//</a:t>
            </a:r>
            <a:r>
              <a:rPr lang="zh-CN" altLang="en-US" sz="1600" dirty="0"/>
              <a:t>二维数组，一个内含</a:t>
            </a:r>
            <a:r>
              <a:rPr lang="en-US" altLang="zh-CN" sz="1600" dirty="0"/>
              <a:t>int</a:t>
            </a:r>
            <a:r>
              <a:rPr lang="zh-CN" altLang="en-US" sz="1600" dirty="0"/>
              <a:t>数组的数组</a:t>
            </a:r>
            <a:endParaRPr lang="en-US" altLang="zh-CN" sz="1600" dirty="0"/>
          </a:p>
          <a:p>
            <a:pPr marL="685800" lvl="1">
              <a:buFont typeface="Wingdings" panose="05000000000000000000" pitchFamily="2" charset="2"/>
              <a:buChar char="Ø"/>
            </a:pPr>
            <a:r>
              <a:rPr lang="en-US" altLang="zh-CN" sz="1600" dirty="0"/>
              <a:t>Int ** </a:t>
            </a:r>
            <a:r>
              <a:rPr lang="en-US" altLang="zh-CN" sz="1600" dirty="0" err="1"/>
              <a:t>ptr</a:t>
            </a:r>
            <a:r>
              <a:rPr lang="en-US" altLang="zh-CN" sz="1600" dirty="0"/>
              <a:t>;//</a:t>
            </a:r>
            <a:r>
              <a:rPr lang="zh-CN" altLang="en-US" sz="1600" dirty="0"/>
              <a:t>一个指向指针的指针，被指向的指针指向</a:t>
            </a:r>
            <a:r>
              <a:rPr lang="en-US" altLang="zh-CN" sz="1600" dirty="0"/>
              <a:t>int</a:t>
            </a:r>
          </a:p>
          <a:p>
            <a:pPr marL="685800" lvl="1">
              <a:buFont typeface="Wingdings" panose="05000000000000000000" pitchFamily="2" charset="2"/>
              <a:buChar char="Ø"/>
            </a:pPr>
            <a:r>
              <a:rPr lang="en-US" altLang="zh-CN" sz="1600" dirty="0"/>
              <a:t>Int* risks[10];//</a:t>
            </a:r>
            <a:r>
              <a:rPr lang="zh-CN" altLang="en-US" sz="1600" dirty="0"/>
              <a:t>一个指针数组，元素是指向</a:t>
            </a:r>
            <a:r>
              <a:rPr lang="en-US" altLang="zh-CN" sz="1600" dirty="0"/>
              <a:t>int</a:t>
            </a:r>
            <a:r>
              <a:rPr lang="zh-CN" altLang="en-US" sz="1600" dirty="0"/>
              <a:t>的指针</a:t>
            </a:r>
            <a:endParaRPr lang="en-US" altLang="zh-CN" sz="1600" dirty="0"/>
          </a:p>
          <a:p>
            <a:pPr marL="685800" lvl="1">
              <a:buFont typeface="Wingdings" panose="05000000000000000000" pitchFamily="2" charset="2"/>
              <a:buChar char="Ø"/>
            </a:pPr>
            <a:r>
              <a:rPr lang="en-US" altLang="zh-CN" sz="1600" dirty="0"/>
              <a:t>Int(* risks)[10];//</a:t>
            </a:r>
            <a:r>
              <a:rPr lang="zh-CN" altLang="en-US" sz="1600" dirty="0"/>
              <a:t>一个数组指针，指针指向一个</a:t>
            </a:r>
            <a:r>
              <a:rPr lang="en-US" altLang="zh-CN" sz="1600" dirty="0"/>
              <a:t>int</a:t>
            </a:r>
            <a:r>
              <a:rPr lang="zh-CN" altLang="en-US" sz="1600" dirty="0"/>
              <a:t>数组</a:t>
            </a:r>
            <a:endParaRPr lang="en-US" altLang="zh-CN" sz="1600" dirty="0"/>
          </a:p>
          <a:p>
            <a:pPr marL="685800" lvl="1">
              <a:buFont typeface="Wingdings" panose="05000000000000000000" pitchFamily="2" charset="2"/>
              <a:buChar char="Ø"/>
            </a:pPr>
            <a:r>
              <a:rPr lang="en-US" altLang="zh-CN" sz="1600" dirty="0"/>
              <a:t>Int * oof[3][4];//</a:t>
            </a:r>
            <a:r>
              <a:rPr lang="zh-CN" altLang="en-US" sz="1600" dirty="0"/>
              <a:t>一个二维指针数组，数组的元素是</a:t>
            </a:r>
            <a:r>
              <a:rPr lang="en-US" altLang="zh-CN" sz="1600" dirty="0"/>
              <a:t>int</a:t>
            </a:r>
            <a:r>
              <a:rPr lang="zh-CN" altLang="en-US" sz="1600" dirty="0"/>
              <a:t>指针</a:t>
            </a:r>
            <a:endParaRPr lang="en-US" altLang="zh-CN" sz="1600" dirty="0"/>
          </a:p>
          <a:p>
            <a:pPr marL="685800" lvl="1">
              <a:buFont typeface="Wingdings" panose="05000000000000000000" pitchFamily="2" charset="2"/>
              <a:buChar char="Ø"/>
            </a:pPr>
            <a:r>
              <a:rPr lang="en-US" altLang="zh-CN" sz="1600" dirty="0"/>
              <a:t>Int(* </a:t>
            </a:r>
            <a:r>
              <a:rPr lang="en-US" altLang="zh-CN" sz="1600" dirty="0" err="1"/>
              <a:t>uuf</a:t>
            </a:r>
            <a:r>
              <a:rPr lang="en-US" altLang="zh-CN" sz="1600" dirty="0"/>
              <a:t>)[3][4]</a:t>
            </a:r>
            <a:r>
              <a:rPr lang="zh-CN" altLang="en-US" sz="1600" dirty="0"/>
              <a:t>；</a:t>
            </a:r>
            <a:r>
              <a:rPr lang="en-US" altLang="zh-CN" sz="1600" dirty="0"/>
              <a:t>//</a:t>
            </a:r>
            <a:r>
              <a:rPr lang="zh-CN" altLang="en-US" sz="1600" dirty="0"/>
              <a:t>一个二维数组指针，指向一个</a:t>
            </a:r>
            <a:r>
              <a:rPr lang="en-US" altLang="zh-CN" sz="1600" dirty="0"/>
              <a:t>int</a:t>
            </a:r>
            <a:r>
              <a:rPr lang="zh-CN" altLang="en-US" sz="1600" dirty="0"/>
              <a:t>二维数组</a:t>
            </a:r>
            <a:endParaRPr lang="en-US" altLang="zh-CN" sz="1600" dirty="0"/>
          </a:p>
          <a:p>
            <a:pPr marL="685800" lvl="1">
              <a:buFont typeface="Wingdings" panose="05000000000000000000" pitchFamily="2" charset="2"/>
              <a:buChar char="Ø"/>
            </a:pPr>
            <a:r>
              <a:rPr lang="en-US" altLang="zh-CN" sz="1600" dirty="0"/>
              <a:t>Int(* </a:t>
            </a:r>
            <a:r>
              <a:rPr lang="en-US" altLang="zh-CN" sz="1600" dirty="0" err="1"/>
              <a:t>uof</a:t>
            </a:r>
            <a:r>
              <a:rPr lang="en-US" altLang="zh-CN" sz="1600" dirty="0"/>
              <a:t>[3])[4];//</a:t>
            </a:r>
            <a:r>
              <a:rPr lang="zh-CN" altLang="en-US" sz="1600" dirty="0"/>
              <a:t>一个内含</a:t>
            </a:r>
            <a:r>
              <a:rPr lang="en-US" altLang="zh-CN" sz="1600" dirty="0"/>
              <a:t>3</a:t>
            </a:r>
            <a:r>
              <a:rPr lang="zh-CN" altLang="en-US" sz="1600" dirty="0"/>
              <a:t>个指针的数组，指针指向</a:t>
            </a:r>
            <a:r>
              <a:rPr lang="en-US" altLang="zh-CN" sz="1600" dirty="0"/>
              <a:t>4</a:t>
            </a:r>
            <a:r>
              <a:rPr lang="zh-CN" altLang="en-US" sz="1600" dirty="0"/>
              <a:t>个元素的</a:t>
            </a:r>
            <a:r>
              <a:rPr lang="en-US" altLang="zh-CN" sz="1600" dirty="0"/>
              <a:t>int</a:t>
            </a:r>
            <a:r>
              <a:rPr lang="zh-CN" altLang="en-US" sz="1600" dirty="0"/>
              <a:t>数组</a:t>
            </a:r>
            <a:endParaRPr lang="en-US" altLang="zh-CN" sz="1600" dirty="0"/>
          </a:p>
          <a:p>
            <a:pPr marL="400050" lvl="1" indent="0">
              <a:buNone/>
            </a:pPr>
            <a:r>
              <a:rPr lang="zh-CN" altLang="en-US" sz="1600" dirty="0"/>
              <a:t>理解</a:t>
            </a:r>
            <a:r>
              <a:rPr lang="en-US" altLang="zh-CN" sz="1600" dirty="0"/>
              <a:t>*</a:t>
            </a:r>
            <a:r>
              <a:rPr lang="zh-CN" altLang="en-US" sz="1600" dirty="0"/>
              <a:t>、</a:t>
            </a:r>
            <a:r>
              <a:rPr lang="en-US" altLang="zh-CN" sz="1600" dirty="0"/>
              <a:t>[]</a:t>
            </a:r>
            <a:r>
              <a:rPr lang="zh-CN" altLang="en-US" sz="1600" dirty="0"/>
              <a:t>、</a:t>
            </a:r>
            <a:r>
              <a:rPr lang="en-US" altLang="zh-CN" sz="1600" dirty="0"/>
              <a:t>()</a:t>
            </a:r>
            <a:r>
              <a:rPr lang="zh-CN" altLang="en-US" sz="1600" dirty="0"/>
              <a:t>的优先级</a:t>
            </a:r>
            <a:endParaRPr lang="en-US" altLang="zh-CN" sz="1600" dirty="0"/>
          </a:p>
          <a:p>
            <a:pPr marL="685800" lvl="1">
              <a:buFont typeface="Wingdings" panose="05000000000000000000" pitchFamily="2" charset="2"/>
              <a:buChar char="Ø"/>
            </a:pPr>
            <a:r>
              <a:rPr lang="zh-CN" altLang="en-US" sz="1600" dirty="0"/>
              <a:t>数组名后面的</a:t>
            </a:r>
            <a:r>
              <a:rPr lang="en-US" altLang="zh-CN" sz="1600" dirty="0"/>
              <a:t>[]</a:t>
            </a:r>
            <a:r>
              <a:rPr lang="zh-CN" altLang="en-US" sz="1600" dirty="0"/>
              <a:t>和函数名后面的</a:t>
            </a:r>
            <a:r>
              <a:rPr lang="en-US" altLang="zh-CN" sz="1600" dirty="0"/>
              <a:t>()</a:t>
            </a:r>
            <a:r>
              <a:rPr lang="zh-CN" altLang="en-US" sz="1600" dirty="0"/>
              <a:t>具有相同的优先级，他们比</a:t>
            </a:r>
            <a:r>
              <a:rPr lang="en-US" altLang="zh-CN" sz="1600" dirty="0"/>
              <a:t>*</a:t>
            </a:r>
            <a:r>
              <a:rPr lang="zh-CN" altLang="en-US" sz="1600" dirty="0"/>
              <a:t>的优先级高</a:t>
            </a:r>
            <a:endParaRPr lang="en-US" altLang="zh-CN" sz="1600" dirty="0"/>
          </a:p>
          <a:p>
            <a:pPr marL="685800" lvl="1">
              <a:buFont typeface="Wingdings" panose="05000000000000000000" pitchFamily="2" charset="2"/>
              <a:buChar char="Ø"/>
            </a:pPr>
            <a:r>
              <a:rPr lang="en-US" altLang="zh-CN" sz="1600" dirty="0"/>
              <a:t>[]</a:t>
            </a:r>
            <a:r>
              <a:rPr lang="zh-CN" altLang="en-US" sz="1600" dirty="0"/>
              <a:t>和</a:t>
            </a:r>
            <a:r>
              <a:rPr lang="en-US" altLang="zh-CN" sz="1600" dirty="0"/>
              <a:t>()</a:t>
            </a:r>
            <a:r>
              <a:rPr lang="zh-CN" altLang="en-US" sz="1600" dirty="0"/>
              <a:t>的优先级相同，都是从左往右结合</a:t>
            </a:r>
            <a:endParaRPr lang="en-US" altLang="zh-CN" sz="1600"/>
          </a:p>
          <a:p>
            <a:pPr marL="685800" lvl="1">
              <a:buFont typeface="Wingdings" panose="05000000000000000000" pitchFamily="2" charset="2"/>
              <a:buChar char="Ø"/>
            </a:pPr>
            <a:endParaRPr lang="en-US" altLang="zh-CN" sz="1600" dirty="0"/>
          </a:p>
          <a:p>
            <a:pPr marL="685800" lvl="1">
              <a:buFont typeface="Wingdings" panose="05000000000000000000" pitchFamily="2" charset="2"/>
              <a:buChar char="Ø"/>
            </a:pPr>
            <a:endParaRPr lang="en-US" altLang="zh-CN" sz="1600" dirty="0"/>
          </a:p>
          <a:p>
            <a:pPr marL="400050" lvl="1" indent="0">
              <a:buNone/>
            </a:pPr>
            <a:endParaRPr lang="en-US" altLang="zh-CN" sz="1600" dirty="0"/>
          </a:p>
        </p:txBody>
      </p:sp>
    </p:spTree>
    <p:extLst>
      <p:ext uri="{BB962C8B-B14F-4D97-AF65-F5344CB8AC3E}">
        <p14:creationId xmlns:p14="http://schemas.microsoft.com/office/powerpoint/2010/main" val="4215946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96E47-4418-45DD-AB47-CBF225727EC8}"/>
              </a:ext>
            </a:extLst>
          </p:cNvPr>
          <p:cNvSpPr>
            <a:spLocks noGrp="1"/>
          </p:cNvSpPr>
          <p:nvPr>
            <p:ph type="title"/>
          </p:nvPr>
        </p:nvSpPr>
        <p:spPr/>
        <p:txBody>
          <a:bodyPr/>
          <a:lstStyle/>
          <a:p>
            <a:r>
              <a:rPr lang="en-US" altLang="zh-CN" sz="2400" dirty="0"/>
              <a:t>14.2 </a:t>
            </a:r>
            <a:r>
              <a:rPr lang="zh-CN" altLang="en-US" sz="2400" dirty="0"/>
              <a:t>建立结构的声明</a:t>
            </a:r>
            <a:r>
              <a:rPr lang="en-US" altLang="zh-CN" sz="2400" dirty="0"/>
              <a:t>	</a:t>
            </a:r>
            <a:endParaRPr lang="zh-CN" altLang="en-US" sz="2400" dirty="0"/>
          </a:p>
        </p:txBody>
      </p:sp>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lstStyle/>
          <a:p>
            <a:pPr marL="0" indent="0">
              <a:buNone/>
            </a:pPr>
            <a:r>
              <a:rPr lang="zh-CN" altLang="en-US" dirty="0"/>
              <a:t>结构声明（</a:t>
            </a:r>
            <a:r>
              <a:rPr lang="en-US" altLang="zh-CN" dirty="0"/>
              <a:t>structure declaration</a:t>
            </a:r>
            <a:r>
              <a:rPr lang="zh-CN" altLang="en-US" dirty="0"/>
              <a:t>）：描述一个结构的组织布局</a:t>
            </a:r>
            <a:endParaRPr lang="en-US" altLang="zh-CN" dirty="0"/>
          </a:p>
          <a:p>
            <a:pPr marL="0" indent="0">
              <a:buNone/>
            </a:pPr>
            <a:r>
              <a:rPr lang="en-US" altLang="zh-CN" dirty="0"/>
              <a:t>	</a:t>
            </a:r>
            <a:r>
              <a:rPr lang="zh-CN" altLang="en-US" dirty="0"/>
              <a:t>例</a:t>
            </a:r>
            <a:r>
              <a:rPr lang="en-US" altLang="zh-CN" dirty="0"/>
              <a:t>struct book {</a:t>
            </a:r>
          </a:p>
          <a:p>
            <a:pPr marL="0" indent="0">
              <a:buNone/>
            </a:pPr>
            <a:r>
              <a:rPr lang="en-US" altLang="zh-CN" dirty="0"/>
              <a:t>		char title[MAXTITLE];</a:t>
            </a:r>
          </a:p>
          <a:p>
            <a:pPr marL="0" indent="0">
              <a:buNone/>
            </a:pPr>
            <a:r>
              <a:rPr lang="en-US" altLang="zh-CN" dirty="0"/>
              <a:t>		char author[MAXAUTHOR];</a:t>
            </a:r>
          </a:p>
          <a:p>
            <a:pPr marL="0" indent="0">
              <a:buNone/>
            </a:pPr>
            <a:r>
              <a:rPr lang="en-US" altLang="zh-CN" dirty="0"/>
              <a:t>		float value;</a:t>
            </a:r>
          </a:p>
          <a:p>
            <a:pPr marL="0" indent="0">
              <a:buNone/>
            </a:pPr>
            <a:r>
              <a:rPr lang="en-US" altLang="zh-CN" dirty="0"/>
              <a:t>	};</a:t>
            </a:r>
          </a:p>
          <a:p>
            <a:pPr marL="0" indent="0">
              <a:buNone/>
            </a:pPr>
            <a:r>
              <a:rPr lang="en-US" altLang="zh-CN" dirty="0"/>
              <a:t>	</a:t>
            </a:r>
            <a:r>
              <a:rPr lang="zh-CN" altLang="en-US" dirty="0"/>
              <a:t>该声明没有创建对象，只是描述对象由什么组成，有时把结构声明成为模板。</a:t>
            </a:r>
            <a:endParaRPr lang="en-US" altLang="zh-CN" dirty="0"/>
          </a:p>
          <a:p>
            <a:pPr marL="0" indent="0">
              <a:buNone/>
            </a:pPr>
            <a:r>
              <a:rPr lang="en-US" altLang="zh-CN" dirty="0"/>
              <a:t>	</a:t>
            </a:r>
          </a:p>
        </p:txBody>
      </p:sp>
    </p:spTree>
    <p:extLst>
      <p:ext uri="{BB962C8B-B14F-4D97-AF65-F5344CB8AC3E}">
        <p14:creationId xmlns:p14="http://schemas.microsoft.com/office/powerpoint/2010/main" val="1261292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96E47-4418-45DD-AB47-CBF225727EC8}"/>
              </a:ext>
            </a:extLst>
          </p:cNvPr>
          <p:cNvSpPr>
            <a:spLocks noGrp="1"/>
          </p:cNvSpPr>
          <p:nvPr>
            <p:ph type="title"/>
          </p:nvPr>
        </p:nvSpPr>
        <p:spPr/>
        <p:txBody>
          <a:bodyPr/>
          <a:lstStyle/>
          <a:p>
            <a:r>
              <a:rPr lang="en-US" altLang="zh-CN" sz="2400" dirty="0"/>
              <a:t>14.3 </a:t>
            </a:r>
            <a:r>
              <a:rPr lang="zh-CN" altLang="en-US" sz="2400" dirty="0"/>
              <a:t>定义结构变量</a:t>
            </a:r>
          </a:p>
        </p:txBody>
      </p:sp>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fontScale="62500" lnSpcReduction="20000"/>
          </a:bodyPr>
          <a:lstStyle/>
          <a:p>
            <a:pPr marL="0" indent="0">
              <a:buNone/>
            </a:pPr>
            <a:r>
              <a:rPr lang="zh-CN" altLang="en-US" dirty="0"/>
              <a:t>结构有两层含义：</a:t>
            </a:r>
            <a:endParaRPr lang="en-US" altLang="zh-CN" dirty="0"/>
          </a:p>
          <a:p>
            <a:pPr marL="685800" lvl="1">
              <a:buFont typeface="Wingdings" panose="05000000000000000000" pitchFamily="2" charset="2"/>
              <a:buChar char="Ø"/>
            </a:pPr>
            <a:r>
              <a:rPr lang="zh-CN" altLang="en-US" dirty="0"/>
              <a:t>结构布局，告诉编译器如何表示数据，并未让编译器分配空间</a:t>
            </a:r>
            <a:endParaRPr lang="en-US" altLang="zh-CN" dirty="0"/>
          </a:p>
          <a:p>
            <a:pPr marL="685800" lvl="1">
              <a:buFont typeface="Wingdings" panose="05000000000000000000" pitchFamily="2" charset="2"/>
              <a:buChar char="Ø"/>
            </a:pPr>
            <a:r>
              <a:rPr lang="zh-CN" altLang="en-US" dirty="0"/>
              <a:t>创建结构变量，让使用结构布局的模板为变量分配空间</a:t>
            </a:r>
            <a:endParaRPr lang="en-US" altLang="zh-CN" dirty="0"/>
          </a:p>
          <a:p>
            <a:pPr marL="0" indent="0">
              <a:buNone/>
            </a:pPr>
            <a:r>
              <a:rPr lang="en-US" altLang="zh-CN" dirty="0"/>
              <a:t>	</a:t>
            </a:r>
            <a:r>
              <a:rPr lang="zh-CN" altLang="en-US" dirty="0"/>
              <a:t>例</a:t>
            </a:r>
            <a:endParaRPr lang="en-US" altLang="zh-CN" dirty="0"/>
          </a:p>
          <a:p>
            <a:pPr lvl="1">
              <a:buFont typeface="Wingdings" panose="05000000000000000000" pitchFamily="2" charset="2"/>
              <a:buChar char="Ø"/>
            </a:pPr>
            <a:r>
              <a:rPr lang="zh-CN" altLang="en-US" dirty="0"/>
              <a:t>先说明模板后声明</a:t>
            </a:r>
            <a:endParaRPr lang="en-US" altLang="zh-CN" dirty="0"/>
          </a:p>
          <a:p>
            <a:pPr marL="857250" lvl="2" indent="0">
              <a:buNone/>
            </a:pPr>
            <a:r>
              <a:rPr lang="en-US" altLang="zh-CN" dirty="0"/>
              <a:t>struct book {</a:t>
            </a:r>
          </a:p>
          <a:p>
            <a:pPr marL="800100" lvl="2" indent="0">
              <a:buNone/>
            </a:pPr>
            <a:r>
              <a:rPr lang="en-US" altLang="zh-CN" dirty="0"/>
              <a:t>		char title[MAXTITLE];</a:t>
            </a:r>
          </a:p>
          <a:p>
            <a:pPr marL="800100" lvl="2" indent="0">
              <a:buNone/>
            </a:pPr>
            <a:r>
              <a:rPr lang="en-US" altLang="zh-CN" dirty="0"/>
              <a:t>		char author[MAXAUTHOR];</a:t>
            </a:r>
          </a:p>
          <a:p>
            <a:pPr marL="800100" lvl="2" indent="0">
              <a:buNone/>
            </a:pPr>
            <a:r>
              <a:rPr lang="en-US" altLang="zh-CN" dirty="0"/>
              <a:t>		float value;</a:t>
            </a:r>
          </a:p>
          <a:p>
            <a:pPr marL="800100" lvl="2" indent="0">
              <a:buNone/>
            </a:pPr>
            <a:r>
              <a:rPr lang="en-US" altLang="zh-CN" dirty="0"/>
              <a:t>	};</a:t>
            </a:r>
          </a:p>
          <a:p>
            <a:pPr marL="800100" lvl="2" indent="0">
              <a:buNone/>
            </a:pPr>
            <a:r>
              <a:rPr lang="en-US" altLang="zh-CN" dirty="0"/>
              <a:t>struct book book1;</a:t>
            </a:r>
          </a:p>
          <a:p>
            <a:pPr marL="685800" lvl="1">
              <a:buFont typeface="Wingdings" panose="05000000000000000000" pitchFamily="2" charset="2"/>
              <a:buChar char="Ø"/>
            </a:pPr>
            <a:r>
              <a:rPr lang="zh-CN" altLang="en-US" dirty="0"/>
              <a:t>简化</a:t>
            </a:r>
            <a:endParaRPr lang="en-US" altLang="zh-CN" dirty="0"/>
          </a:p>
          <a:p>
            <a:pPr marL="857250" lvl="2" indent="0">
              <a:buNone/>
            </a:pPr>
            <a:r>
              <a:rPr lang="en-US" altLang="zh-CN" dirty="0"/>
              <a:t>struct book{</a:t>
            </a:r>
          </a:p>
          <a:p>
            <a:pPr marL="857250" lvl="2" indent="0">
              <a:buNone/>
            </a:pPr>
            <a:r>
              <a:rPr lang="en-US" altLang="zh-CN" dirty="0"/>
              <a:t>		…</a:t>
            </a:r>
          </a:p>
          <a:p>
            <a:pPr marL="857250" lvl="2" indent="0">
              <a:buNone/>
            </a:pPr>
            <a:r>
              <a:rPr lang="en-US" altLang="zh-CN" dirty="0"/>
              <a:t>} book1;</a:t>
            </a:r>
          </a:p>
          <a:p>
            <a:pPr lvl="1">
              <a:buFont typeface="Wingdings" panose="05000000000000000000" pitchFamily="2" charset="2"/>
              <a:buChar char="Ø"/>
            </a:pPr>
            <a:r>
              <a:rPr lang="zh-CN" altLang="en-US" dirty="0"/>
              <a:t>再简化</a:t>
            </a:r>
            <a:endParaRPr lang="en-US" altLang="zh-CN" dirty="0"/>
          </a:p>
          <a:p>
            <a:pPr marL="857250" lvl="2" indent="0">
              <a:buNone/>
            </a:pPr>
            <a:r>
              <a:rPr lang="en-US" altLang="zh-CN" dirty="0"/>
              <a:t>struct {…} book1;</a:t>
            </a:r>
          </a:p>
          <a:p>
            <a:pPr lvl="1">
              <a:buFont typeface="Wingdings" panose="05000000000000000000" pitchFamily="2" charset="2"/>
              <a:buChar char="Ø"/>
            </a:pPr>
            <a:r>
              <a:rPr lang="zh-CN" altLang="en-US" dirty="0"/>
              <a:t>如果多次使用相同的结构模板，就要使用带标记的形式，后面使用</a:t>
            </a:r>
            <a:r>
              <a:rPr lang="en-US" altLang="zh-CN" dirty="0"/>
              <a:t>typedef</a:t>
            </a:r>
            <a:r>
              <a:rPr lang="zh-CN" altLang="en-US" dirty="0"/>
              <a:t>来使用结构模板</a:t>
            </a:r>
            <a:endParaRPr lang="en-US" altLang="zh-CN" dirty="0"/>
          </a:p>
          <a:p>
            <a:pPr marL="0" indent="0">
              <a:buNone/>
            </a:pPr>
            <a:r>
              <a:rPr lang="en-US" altLang="zh-CN" dirty="0"/>
              <a:t>	</a:t>
            </a:r>
          </a:p>
          <a:p>
            <a:pPr marL="0" indent="0">
              <a:buNone/>
            </a:pPr>
            <a:r>
              <a:rPr lang="en-US" altLang="zh-CN" dirty="0"/>
              <a:t>	</a:t>
            </a:r>
          </a:p>
        </p:txBody>
      </p:sp>
    </p:spTree>
    <p:extLst>
      <p:ext uri="{BB962C8B-B14F-4D97-AF65-F5344CB8AC3E}">
        <p14:creationId xmlns:p14="http://schemas.microsoft.com/office/powerpoint/2010/main" val="3706504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lstStyle/>
          <a:p>
            <a:pPr marL="0" indent="0">
              <a:buNone/>
            </a:pPr>
            <a:r>
              <a:rPr lang="en-US" altLang="zh-CN" dirty="0"/>
              <a:t>14.3.1 </a:t>
            </a:r>
            <a:r>
              <a:rPr lang="zh-CN" altLang="en-US" dirty="0"/>
              <a:t>初始化结构</a:t>
            </a:r>
            <a:endParaRPr lang="en-US" altLang="zh-CN" dirty="0"/>
          </a:p>
          <a:p>
            <a:pPr marL="400050" lvl="1" indent="0">
              <a:buNone/>
            </a:pPr>
            <a:r>
              <a:rPr lang="en-US" altLang="zh-CN" dirty="0"/>
              <a:t>	</a:t>
            </a:r>
            <a:r>
              <a:rPr lang="zh-CN" altLang="en-US" dirty="0"/>
              <a:t>可以像初始化数组一样初始化结构</a:t>
            </a:r>
            <a:endParaRPr lang="en-US" altLang="zh-CN" dirty="0"/>
          </a:p>
          <a:p>
            <a:pPr marL="800100" lvl="2" indent="0">
              <a:buNone/>
            </a:pPr>
            <a:r>
              <a:rPr lang="en-US" altLang="zh-CN" dirty="0"/>
              <a:t>	int </a:t>
            </a:r>
            <a:r>
              <a:rPr lang="en-US" altLang="zh-CN" dirty="0" err="1"/>
              <a:t>fibo</a:t>
            </a:r>
            <a:r>
              <a:rPr lang="en-US" altLang="zh-CN" dirty="0"/>
              <a:t>[7] = {1,2,3,4,5,6,7};</a:t>
            </a:r>
          </a:p>
          <a:p>
            <a:pPr marL="800100" lvl="2" indent="0">
              <a:buNone/>
            </a:pPr>
            <a:r>
              <a:rPr lang="en-US" altLang="zh-CN" dirty="0"/>
              <a:t>	struct book book1 = {“The Pious </a:t>
            </a:r>
            <a:r>
              <a:rPr lang="en-US" altLang="zh-CN" dirty="0" err="1"/>
              <a:t>Priate</a:t>
            </a:r>
            <a:r>
              <a:rPr lang="en-US" altLang="zh-CN" dirty="0"/>
              <a:t> and The Devious Damsel”,</a:t>
            </a:r>
          </a:p>
          <a:p>
            <a:pPr marL="800100" lvl="2" indent="0">
              <a:buNone/>
            </a:pPr>
            <a:r>
              <a:rPr lang="en-US" altLang="zh-CN" dirty="0"/>
              <a:t>					”Renee </a:t>
            </a:r>
            <a:r>
              <a:rPr lang="en-US" altLang="zh-CN" dirty="0" err="1"/>
              <a:t>Vivotte</a:t>
            </a:r>
            <a:r>
              <a:rPr lang="en-US" altLang="zh-CN" dirty="0"/>
              <a:t>”,</a:t>
            </a:r>
          </a:p>
          <a:p>
            <a:pPr marL="800100" lvl="2" indent="0">
              <a:buNone/>
            </a:pPr>
            <a:r>
              <a:rPr lang="en-US" altLang="zh-CN" dirty="0"/>
              <a:t>					1.95};</a:t>
            </a:r>
          </a:p>
          <a:p>
            <a:pPr marL="800100" lvl="2" indent="0">
              <a:buNone/>
            </a:pPr>
            <a:r>
              <a:rPr lang="zh-CN" altLang="en-US" dirty="0"/>
              <a:t>可以分行写，这样程序可读性比较强</a:t>
            </a:r>
            <a:endParaRPr lang="en-US" altLang="zh-CN" dirty="0"/>
          </a:p>
          <a:p>
            <a:pPr marL="400050" lvl="1" indent="0">
              <a:buNone/>
            </a:pPr>
            <a:r>
              <a:rPr lang="zh-CN" altLang="en-US" dirty="0"/>
              <a:t>注意初始化结构和类别储存期</a:t>
            </a:r>
            <a:endParaRPr lang="en-US" altLang="zh-CN" dirty="0"/>
          </a:p>
          <a:p>
            <a:pPr marL="800100" lvl="2" indent="0">
              <a:buNone/>
            </a:pPr>
            <a:r>
              <a:rPr lang="zh-CN" altLang="en-US" dirty="0"/>
              <a:t>如果初始化静态存储期的变量，必须使用常量值。这同样适用于结构，如果初始化一个静态存储期的结构，初始化列表中的值必须是常量表达式。如果是自动存储期，初始化列表中的值可以不是常量</a:t>
            </a:r>
            <a:endParaRPr lang="en-US" altLang="zh-CN" dirty="0"/>
          </a:p>
          <a:p>
            <a:pPr marL="0" indent="0">
              <a:buNone/>
            </a:pPr>
            <a:r>
              <a:rPr lang="en-US" altLang="zh-CN" dirty="0"/>
              <a:t>	</a:t>
            </a:r>
          </a:p>
        </p:txBody>
      </p:sp>
    </p:spTree>
    <p:extLst>
      <p:ext uri="{BB962C8B-B14F-4D97-AF65-F5344CB8AC3E}">
        <p14:creationId xmlns:p14="http://schemas.microsoft.com/office/powerpoint/2010/main" val="1576776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lstStyle/>
          <a:p>
            <a:pPr marL="0" indent="0">
              <a:buNone/>
            </a:pPr>
            <a:r>
              <a:rPr lang="en-US" altLang="zh-CN" dirty="0"/>
              <a:t>14.3.2 </a:t>
            </a:r>
            <a:r>
              <a:rPr lang="zh-CN" altLang="en-US" dirty="0"/>
              <a:t>访问结构成员</a:t>
            </a:r>
            <a:endParaRPr lang="en-US" altLang="zh-CN" dirty="0"/>
          </a:p>
          <a:p>
            <a:pPr marL="400050" lvl="1" indent="0">
              <a:buNone/>
            </a:pPr>
            <a:r>
              <a:rPr lang="zh-CN" altLang="en-US" dirty="0"/>
              <a:t>结构类似数组，数组是同一类型的，结构是不同类型的</a:t>
            </a:r>
            <a:endParaRPr lang="en-US" altLang="zh-CN" dirty="0"/>
          </a:p>
          <a:p>
            <a:pPr marL="1085850" lvl="2" indent="-285750">
              <a:buFont typeface="Wingdings" panose="05000000000000000000" pitchFamily="2" charset="2"/>
              <a:buChar char="Ø"/>
            </a:pPr>
            <a:r>
              <a:rPr lang="zh-CN" altLang="en-US" dirty="0"/>
              <a:t>访问结构成员的运算符：结构成员运算符（</a:t>
            </a:r>
            <a:r>
              <a:rPr lang="en-US" altLang="zh-CN" dirty="0"/>
              <a:t>.</a:t>
            </a:r>
            <a:r>
              <a:rPr lang="zh-CN" altLang="en-US" dirty="0"/>
              <a:t>）</a:t>
            </a:r>
            <a:r>
              <a:rPr lang="en-US" altLang="zh-CN" dirty="0" err="1"/>
              <a:t>library.title</a:t>
            </a:r>
            <a:endParaRPr lang="en-US" altLang="zh-CN" dirty="0"/>
          </a:p>
          <a:p>
            <a:pPr marL="1085850" lvl="2" indent="-285750">
              <a:buFont typeface="Wingdings" panose="05000000000000000000" pitchFamily="2" charset="2"/>
              <a:buChar char="Ø"/>
            </a:pPr>
            <a:r>
              <a:rPr lang="en-US" altLang="zh-CN" dirty="0"/>
              <a:t>.title  .author  </a:t>
            </a:r>
            <a:r>
              <a:rPr lang="zh-CN" altLang="en-US" dirty="0"/>
              <a:t>的作用相当于</a:t>
            </a:r>
            <a:r>
              <a:rPr lang="en-US" altLang="zh-CN" dirty="0"/>
              <a:t>book</a:t>
            </a:r>
            <a:r>
              <a:rPr lang="zh-CN" altLang="en-US" dirty="0"/>
              <a:t>结构的下标</a:t>
            </a:r>
            <a:endParaRPr lang="en-US" altLang="zh-CN" dirty="0"/>
          </a:p>
          <a:p>
            <a:pPr marL="1085850" lvl="2" indent="-285750">
              <a:buFont typeface="Wingdings" panose="05000000000000000000" pitchFamily="2" charset="2"/>
              <a:buChar char="Ø"/>
            </a:pPr>
            <a:r>
              <a:rPr lang="en-US" altLang="zh-CN" dirty="0" err="1"/>
              <a:t>library.value</a:t>
            </a:r>
            <a:r>
              <a:rPr lang="zh-CN" altLang="en-US" dirty="0"/>
              <a:t>是一个</a:t>
            </a:r>
            <a:r>
              <a:rPr lang="en-US" altLang="zh-CN" dirty="0"/>
              <a:t>float</a:t>
            </a:r>
            <a:r>
              <a:rPr lang="zh-CN" altLang="en-US" dirty="0"/>
              <a:t>类型的变量</a:t>
            </a:r>
            <a:r>
              <a:rPr lang="en-US" altLang="zh-CN" dirty="0"/>
              <a:t>,</a:t>
            </a:r>
            <a:r>
              <a:rPr lang="zh-CN" altLang="en-US" dirty="0"/>
              <a:t>因此可以</a:t>
            </a:r>
            <a:r>
              <a:rPr lang="en-US" altLang="zh-CN" dirty="0"/>
              <a:t>&amp;</a:t>
            </a:r>
            <a:r>
              <a:rPr lang="zh-CN" altLang="en-US" dirty="0"/>
              <a:t>去取</a:t>
            </a:r>
            <a:r>
              <a:rPr lang="en-US" altLang="zh-CN" dirty="0"/>
              <a:t>value</a:t>
            </a:r>
            <a:r>
              <a:rPr lang="zh-CN" altLang="en-US" dirty="0"/>
              <a:t>的地址</a:t>
            </a:r>
            <a:endParaRPr lang="en-US" altLang="zh-CN" dirty="0"/>
          </a:p>
          <a:p>
            <a:pPr marL="0" indent="0">
              <a:buNone/>
            </a:pPr>
            <a:r>
              <a:rPr lang="en-US" altLang="zh-CN" dirty="0"/>
              <a:t>14.3.3 </a:t>
            </a:r>
            <a:r>
              <a:rPr lang="zh-CN" altLang="en-US" dirty="0"/>
              <a:t>结构的初始化器</a:t>
            </a:r>
            <a:endParaRPr lang="en-US" altLang="zh-CN" dirty="0"/>
          </a:p>
          <a:p>
            <a:pPr marL="400050" lvl="1" indent="0">
              <a:buNone/>
            </a:pPr>
            <a:r>
              <a:rPr lang="en-US" altLang="zh-CN" dirty="0"/>
              <a:t>C99</a:t>
            </a:r>
            <a:r>
              <a:rPr lang="zh-CN" altLang="en-US" dirty="0"/>
              <a:t>和</a:t>
            </a:r>
            <a:r>
              <a:rPr lang="en-US" altLang="zh-CN" dirty="0"/>
              <a:t>C11</a:t>
            </a:r>
            <a:r>
              <a:rPr lang="zh-CN" altLang="en-US" dirty="0"/>
              <a:t>为结构提供了指定初始化器，语法和数组的指定初始化器类似</a:t>
            </a:r>
            <a:endParaRPr lang="en-US" altLang="zh-CN" dirty="0"/>
          </a:p>
          <a:p>
            <a:pPr marL="1085850" lvl="2">
              <a:buFont typeface="Wingdings" panose="05000000000000000000" pitchFamily="2" charset="2"/>
              <a:buChar char="Ø"/>
            </a:pPr>
            <a:r>
              <a:rPr lang="zh-CN" altLang="en-US" dirty="0"/>
              <a:t>结构的初始化器用的是</a:t>
            </a:r>
            <a:r>
              <a:rPr lang="en-US" altLang="zh-CN" dirty="0"/>
              <a:t>.</a:t>
            </a:r>
            <a:r>
              <a:rPr lang="zh-CN" altLang="en-US" dirty="0"/>
              <a:t>结构成员运算符和成员名，数组用的中括号和下标</a:t>
            </a:r>
            <a:endParaRPr lang="en-US" altLang="zh-CN" dirty="0"/>
          </a:p>
          <a:p>
            <a:pPr marL="1085850" lvl="2">
              <a:buFont typeface="Wingdings" panose="05000000000000000000" pitchFamily="2" charset="2"/>
              <a:buChar char="Ø"/>
            </a:pPr>
            <a:r>
              <a:rPr lang="zh-CN" altLang="en-US" dirty="0"/>
              <a:t>结构指定初始化器后面的普通初始化器，为指定成员后的成员提供初始值</a:t>
            </a:r>
            <a:endParaRPr lang="en-US" altLang="zh-CN" dirty="0"/>
          </a:p>
          <a:p>
            <a:pPr marL="1085850" lvl="2">
              <a:buFont typeface="Wingdings" panose="05000000000000000000" pitchFamily="2" charset="2"/>
              <a:buChar char="Ø"/>
            </a:pPr>
            <a:r>
              <a:rPr lang="zh-CN" altLang="en-US" dirty="0"/>
              <a:t>特定成员的最后一次赋值才是实际获得的值</a:t>
            </a:r>
            <a:endParaRPr lang="en-US" altLang="zh-CN" dirty="0"/>
          </a:p>
        </p:txBody>
      </p:sp>
    </p:spTree>
    <p:extLst>
      <p:ext uri="{BB962C8B-B14F-4D97-AF65-F5344CB8AC3E}">
        <p14:creationId xmlns:p14="http://schemas.microsoft.com/office/powerpoint/2010/main" val="3541718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96E47-4418-45DD-AB47-CBF225727EC8}"/>
              </a:ext>
            </a:extLst>
          </p:cNvPr>
          <p:cNvSpPr>
            <a:spLocks noGrp="1"/>
          </p:cNvSpPr>
          <p:nvPr>
            <p:ph type="title"/>
          </p:nvPr>
        </p:nvSpPr>
        <p:spPr/>
        <p:txBody>
          <a:bodyPr/>
          <a:lstStyle/>
          <a:p>
            <a:r>
              <a:rPr lang="en-US" altLang="zh-CN" sz="2400" dirty="0"/>
              <a:t>14.4 </a:t>
            </a:r>
            <a:r>
              <a:rPr lang="zh-CN" altLang="en-US" sz="2400" dirty="0"/>
              <a:t>结构数组</a:t>
            </a:r>
          </a:p>
        </p:txBody>
      </p:sp>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a:bodyPr>
          <a:lstStyle/>
          <a:p>
            <a:pPr marL="0" indent="0">
              <a:buNone/>
            </a:pPr>
            <a:r>
              <a:rPr lang="zh-CN" altLang="en-US" dirty="0"/>
              <a:t>前面介绍了用结构模板去描述一本书的数据</a:t>
            </a:r>
            <a:r>
              <a:rPr lang="en-US" altLang="zh-CN" dirty="0"/>
              <a:t>,</a:t>
            </a:r>
            <a:r>
              <a:rPr lang="zh-CN" altLang="en-US" dirty="0"/>
              <a:t>用结构模板去实例化一本书</a:t>
            </a:r>
            <a:r>
              <a:rPr lang="en-US" altLang="zh-CN" dirty="0"/>
              <a:t>,</a:t>
            </a:r>
            <a:r>
              <a:rPr lang="zh-CN" altLang="en-US" dirty="0"/>
              <a:t>那么处理很多本书可以用结构的数组</a:t>
            </a:r>
            <a:endParaRPr lang="en-US" altLang="zh-CN" dirty="0"/>
          </a:p>
          <a:p>
            <a:pPr marL="0" indent="0">
              <a:buNone/>
            </a:pPr>
            <a:r>
              <a:rPr lang="en-US" altLang="zh-CN" dirty="0"/>
              <a:t>14.4.1 </a:t>
            </a:r>
            <a:r>
              <a:rPr lang="zh-CN" altLang="en-US" dirty="0"/>
              <a:t>声明结构数组</a:t>
            </a:r>
            <a:endParaRPr lang="en-US" altLang="zh-CN" dirty="0"/>
          </a:p>
          <a:p>
            <a:pPr marL="400050" lvl="1" indent="0">
              <a:buNone/>
            </a:pPr>
            <a:r>
              <a:rPr lang="en-US" altLang="zh-CN" dirty="0"/>
              <a:t>struct book library[MAXBOOKS];</a:t>
            </a:r>
          </a:p>
          <a:p>
            <a:pPr marL="0" indent="0">
              <a:buNone/>
            </a:pPr>
            <a:r>
              <a:rPr lang="en-US" altLang="zh-CN" dirty="0"/>
              <a:t>14.4.2 </a:t>
            </a:r>
            <a:r>
              <a:rPr lang="zh-CN" altLang="en-US" dirty="0"/>
              <a:t>标识结构数组的成员</a:t>
            </a:r>
            <a:endParaRPr lang="en-US" altLang="zh-CN" dirty="0"/>
          </a:p>
          <a:p>
            <a:pPr marL="400050" lvl="1" indent="0">
              <a:buNone/>
            </a:pPr>
            <a:r>
              <a:rPr lang="zh-CN" altLang="en-US" dirty="0"/>
              <a:t>正确</a:t>
            </a:r>
            <a:r>
              <a:rPr lang="en-US" altLang="zh-CN" dirty="0"/>
              <a:t>:</a:t>
            </a:r>
            <a:r>
              <a:rPr lang="zh-CN" altLang="en-US" dirty="0"/>
              <a:t> </a:t>
            </a:r>
            <a:r>
              <a:rPr lang="en-US" altLang="zh-CN" dirty="0"/>
              <a:t>library[1].value;</a:t>
            </a:r>
          </a:p>
          <a:p>
            <a:pPr marL="400050" lvl="1" indent="0">
              <a:buNone/>
            </a:pPr>
            <a:r>
              <a:rPr lang="zh-CN" altLang="en-US" dirty="0"/>
              <a:t>错误</a:t>
            </a:r>
            <a:r>
              <a:rPr lang="en-US" altLang="zh-CN" dirty="0"/>
              <a:t>:</a:t>
            </a:r>
            <a:r>
              <a:rPr lang="zh-CN" altLang="en-US" dirty="0"/>
              <a:t> </a:t>
            </a:r>
            <a:r>
              <a:rPr lang="en-US" altLang="zh-CN" dirty="0" err="1"/>
              <a:t>library.value</a:t>
            </a:r>
            <a:r>
              <a:rPr lang="en-US" altLang="zh-CN" dirty="0"/>
              <a:t>[1];	</a:t>
            </a:r>
          </a:p>
          <a:p>
            <a:pPr marL="400050" lvl="1" indent="0">
              <a:buNone/>
            </a:pPr>
            <a:r>
              <a:rPr lang="en-US" altLang="zh-CN" dirty="0"/>
              <a:t>library[1]</a:t>
            </a:r>
            <a:r>
              <a:rPr lang="zh-CN" altLang="en-US" dirty="0"/>
              <a:t>是结构变量名</a:t>
            </a:r>
            <a:r>
              <a:rPr lang="en-US" altLang="zh-CN" dirty="0"/>
              <a:t>,library[1].title[4]</a:t>
            </a:r>
            <a:r>
              <a:rPr lang="zh-CN" altLang="en-US" dirty="0"/>
              <a:t>是</a:t>
            </a:r>
            <a:r>
              <a:rPr lang="en-US" altLang="zh-CN" dirty="0"/>
              <a:t>library[1]</a:t>
            </a:r>
            <a:r>
              <a:rPr lang="zh-CN" altLang="en-US" dirty="0"/>
              <a:t>元素</a:t>
            </a:r>
            <a:r>
              <a:rPr lang="en-US" altLang="zh-CN" dirty="0"/>
              <a:t>title</a:t>
            </a:r>
            <a:r>
              <a:rPr lang="zh-CN" altLang="en-US" dirty="0"/>
              <a:t>成员的一个字符</a:t>
            </a:r>
            <a:endParaRPr lang="en-US" altLang="zh-CN" dirty="0"/>
          </a:p>
        </p:txBody>
      </p:sp>
    </p:spTree>
    <p:extLst>
      <p:ext uri="{BB962C8B-B14F-4D97-AF65-F5344CB8AC3E}">
        <p14:creationId xmlns:p14="http://schemas.microsoft.com/office/powerpoint/2010/main" val="877086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96E47-4418-45DD-AB47-CBF225727EC8}"/>
              </a:ext>
            </a:extLst>
          </p:cNvPr>
          <p:cNvSpPr>
            <a:spLocks noGrp="1"/>
          </p:cNvSpPr>
          <p:nvPr>
            <p:ph type="title"/>
          </p:nvPr>
        </p:nvSpPr>
        <p:spPr/>
        <p:txBody>
          <a:bodyPr/>
          <a:lstStyle/>
          <a:p>
            <a:r>
              <a:rPr lang="en-US" altLang="zh-CN" sz="2400" dirty="0"/>
              <a:t>14.5 </a:t>
            </a:r>
            <a:r>
              <a:rPr lang="zh-CN" altLang="en-US" sz="2400" dirty="0"/>
              <a:t>嵌套结构</a:t>
            </a:r>
          </a:p>
        </p:txBody>
      </p:sp>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a:bodyPr>
          <a:lstStyle/>
          <a:p>
            <a:pPr marL="0" indent="0">
              <a:buNone/>
            </a:pPr>
            <a:r>
              <a:rPr lang="zh-CN" altLang="en-US" dirty="0"/>
              <a:t>有时候</a:t>
            </a:r>
            <a:r>
              <a:rPr lang="en-US" altLang="zh-CN" dirty="0"/>
              <a:t>,</a:t>
            </a:r>
            <a:r>
              <a:rPr lang="zh-CN" altLang="en-US" dirty="0"/>
              <a:t>我们需要用到在一个结构中包含另一个结构</a:t>
            </a:r>
            <a:endParaRPr lang="en-US" altLang="zh-CN" dirty="0"/>
          </a:p>
          <a:p>
            <a:pPr marL="400050" lvl="1" indent="0">
              <a:buNone/>
            </a:pPr>
            <a:r>
              <a:rPr lang="en-US" altLang="zh-CN" dirty="0"/>
              <a:t>struct name {</a:t>
            </a:r>
          </a:p>
          <a:p>
            <a:pPr marL="400050" lvl="1" indent="0">
              <a:buNone/>
            </a:pPr>
            <a:r>
              <a:rPr lang="en-US" altLang="zh-CN" dirty="0"/>
              <a:t>		char first[LEN];</a:t>
            </a:r>
          </a:p>
          <a:p>
            <a:pPr marL="400050" lvl="1" indent="0">
              <a:buNone/>
            </a:pPr>
            <a:r>
              <a:rPr lang="en-US" altLang="zh-CN" dirty="0"/>
              <a:t>		char last[LEN];</a:t>
            </a:r>
          </a:p>
          <a:p>
            <a:pPr marL="400050" lvl="1" indent="0">
              <a:buNone/>
            </a:pPr>
            <a:r>
              <a:rPr lang="en-US" altLang="zh-CN" dirty="0"/>
              <a:t>};</a:t>
            </a:r>
          </a:p>
          <a:p>
            <a:pPr marL="400050" lvl="1" indent="0">
              <a:buNone/>
            </a:pPr>
            <a:r>
              <a:rPr lang="en-US" altLang="zh-CN" dirty="0"/>
              <a:t>struct guy {</a:t>
            </a:r>
          </a:p>
          <a:p>
            <a:pPr marL="400050" lvl="1" indent="0">
              <a:buNone/>
            </a:pPr>
            <a:r>
              <a:rPr lang="en-US" altLang="zh-CN" dirty="0"/>
              <a:t>		struct name handle;</a:t>
            </a:r>
          </a:p>
          <a:p>
            <a:pPr marL="400050" lvl="1" indent="0">
              <a:buNone/>
            </a:pPr>
            <a:r>
              <a:rPr lang="en-US" altLang="zh-CN" dirty="0"/>
              <a:t>		char job[LEN];</a:t>
            </a:r>
          </a:p>
          <a:p>
            <a:pPr marL="400050" lvl="1" indent="0">
              <a:buNone/>
            </a:pPr>
            <a:r>
              <a:rPr lang="en-US" altLang="zh-CN" dirty="0"/>
              <a:t>		float income;</a:t>
            </a:r>
          </a:p>
          <a:p>
            <a:pPr marL="400050" lvl="1" indent="0">
              <a:buNone/>
            </a:pPr>
            <a:r>
              <a:rPr lang="en-US" altLang="zh-CN" dirty="0"/>
              <a:t>};</a:t>
            </a:r>
          </a:p>
        </p:txBody>
      </p:sp>
    </p:spTree>
    <p:extLst>
      <p:ext uri="{BB962C8B-B14F-4D97-AF65-F5344CB8AC3E}">
        <p14:creationId xmlns:p14="http://schemas.microsoft.com/office/powerpoint/2010/main" val="126170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96E47-4418-45DD-AB47-CBF225727EC8}"/>
              </a:ext>
            </a:extLst>
          </p:cNvPr>
          <p:cNvSpPr>
            <a:spLocks noGrp="1"/>
          </p:cNvSpPr>
          <p:nvPr>
            <p:ph type="title"/>
          </p:nvPr>
        </p:nvSpPr>
        <p:spPr/>
        <p:txBody>
          <a:bodyPr/>
          <a:lstStyle/>
          <a:p>
            <a:r>
              <a:rPr lang="en-US" altLang="zh-CN" sz="2400" dirty="0"/>
              <a:t>14.6 </a:t>
            </a:r>
            <a:r>
              <a:rPr lang="zh-CN" altLang="en-US" sz="2400" dirty="0"/>
              <a:t>指向结构的指针</a:t>
            </a:r>
          </a:p>
        </p:txBody>
      </p:sp>
      <p:sp>
        <p:nvSpPr>
          <p:cNvPr id="3" name="内容占位符 2">
            <a:extLst>
              <a:ext uri="{FF2B5EF4-FFF2-40B4-BE49-F238E27FC236}">
                <a16:creationId xmlns:a16="http://schemas.microsoft.com/office/drawing/2014/main" id="{242B8032-0486-444A-9E1D-08D21BF0A3AF}"/>
              </a:ext>
            </a:extLst>
          </p:cNvPr>
          <p:cNvSpPr>
            <a:spLocks noGrp="1"/>
          </p:cNvSpPr>
          <p:nvPr>
            <p:ph idx="1"/>
          </p:nvPr>
        </p:nvSpPr>
        <p:spPr/>
        <p:txBody>
          <a:bodyPr>
            <a:normAutofit fontScale="92500" lnSpcReduction="20000"/>
          </a:bodyPr>
          <a:lstStyle/>
          <a:p>
            <a:pPr marL="0" indent="0">
              <a:buNone/>
            </a:pPr>
            <a:r>
              <a:rPr lang="zh-CN" altLang="en-US" dirty="0"/>
              <a:t>喜欢使用指针的人很高兴能使用指向结构的指针</a:t>
            </a:r>
            <a:endParaRPr lang="en-US" altLang="zh-CN" dirty="0"/>
          </a:p>
          <a:p>
            <a:pPr marL="685800" lvl="1">
              <a:buFont typeface="Wingdings" panose="05000000000000000000" pitchFamily="2" charset="2"/>
              <a:buChar char="Ø"/>
            </a:pPr>
            <a:r>
              <a:rPr lang="zh-CN" altLang="en-US" dirty="0"/>
              <a:t>指向结构的指针通常比结构本身容易操控</a:t>
            </a:r>
            <a:endParaRPr lang="en-US" altLang="zh-CN" dirty="0"/>
          </a:p>
          <a:p>
            <a:pPr marL="685800" lvl="1">
              <a:buFont typeface="Wingdings" panose="05000000000000000000" pitchFamily="2" charset="2"/>
              <a:buChar char="Ø"/>
            </a:pPr>
            <a:r>
              <a:rPr lang="zh-CN" altLang="en-US" dirty="0"/>
              <a:t>在早期</a:t>
            </a:r>
            <a:r>
              <a:rPr lang="en-US" altLang="zh-CN" dirty="0"/>
              <a:t>C</a:t>
            </a:r>
            <a:r>
              <a:rPr lang="zh-CN" altLang="en-US" dirty="0"/>
              <a:t>中</a:t>
            </a:r>
            <a:r>
              <a:rPr lang="en-US" altLang="zh-CN" dirty="0"/>
              <a:t>,</a:t>
            </a:r>
            <a:r>
              <a:rPr lang="zh-CN" altLang="en-US" dirty="0"/>
              <a:t>结构不能作为参数传递给函数</a:t>
            </a:r>
            <a:r>
              <a:rPr lang="en-US" altLang="zh-CN" dirty="0"/>
              <a:t>,</a:t>
            </a:r>
            <a:r>
              <a:rPr lang="zh-CN" altLang="en-US" dirty="0"/>
              <a:t>但可以传递指向结构的指针</a:t>
            </a:r>
            <a:endParaRPr lang="en-US" altLang="zh-CN" dirty="0"/>
          </a:p>
          <a:p>
            <a:pPr marL="685800" lvl="1">
              <a:buFont typeface="Wingdings" panose="05000000000000000000" pitchFamily="2" charset="2"/>
              <a:buChar char="Ø"/>
            </a:pPr>
            <a:r>
              <a:rPr lang="zh-CN" altLang="en-US" dirty="0"/>
              <a:t>即使能传递结构</a:t>
            </a:r>
            <a:r>
              <a:rPr lang="en-US" altLang="zh-CN" dirty="0"/>
              <a:t>,</a:t>
            </a:r>
            <a:r>
              <a:rPr lang="zh-CN" altLang="en-US" dirty="0"/>
              <a:t>但传递指针更有效率</a:t>
            </a:r>
            <a:endParaRPr lang="en-US" altLang="zh-CN" dirty="0"/>
          </a:p>
          <a:p>
            <a:pPr marL="685800" lvl="1">
              <a:buFont typeface="Wingdings" panose="05000000000000000000" pitchFamily="2" charset="2"/>
              <a:buChar char="Ø"/>
            </a:pPr>
            <a:r>
              <a:rPr lang="zh-CN" altLang="en-US" dirty="0"/>
              <a:t>一些用于表示数据的结构中包含指向其他结构的指针</a:t>
            </a:r>
            <a:endParaRPr lang="en-US" altLang="zh-CN" dirty="0"/>
          </a:p>
          <a:p>
            <a:pPr marL="400050" lvl="1" indent="0">
              <a:buNone/>
            </a:pPr>
            <a:r>
              <a:rPr lang="en-US" altLang="zh-CN" sz="1600" dirty="0"/>
              <a:t>#define LEN 20;</a:t>
            </a:r>
          </a:p>
          <a:p>
            <a:pPr marL="400050" lvl="1" indent="0">
              <a:buNone/>
            </a:pPr>
            <a:r>
              <a:rPr lang="en-US" altLang="zh-CN" sz="1600" dirty="0"/>
              <a:t>struct names{</a:t>
            </a:r>
          </a:p>
          <a:p>
            <a:pPr marL="400050" lvl="1" indent="0">
              <a:buNone/>
            </a:pPr>
            <a:r>
              <a:rPr lang="en-US" altLang="zh-CN" sz="1600" dirty="0"/>
              <a:t>		char first[LEN];</a:t>
            </a:r>
          </a:p>
          <a:p>
            <a:pPr marL="400050" lvl="1" indent="0">
              <a:buNone/>
            </a:pPr>
            <a:r>
              <a:rPr lang="en-US" altLang="zh-CN" sz="1600" dirty="0"/>
              <a:t>		char last[LEN];</a:t>
            </a:r>
          </a:p>
          <a:p>
            <a:pPr marL="400050" lvl="1" indent="0">
              <a:buNone/>
            </a:pPr>
            <a:r>
              <a:rPr lang="en-US" altLang="zh-CN" sz="1600" dirty="0"/>
              <a:t>};</a:t>
            </a:r>
          </a:p>
          <a:p>
            <a:pPr marL="400050" lvl="1" indent="0">
              <a:buNone/>
            </a:pPr>
            <a:r>
              <a:rPr lang="en-US" altLang="zh-CN" sz="1600" dirty="0"/>
              <a:t>Struct guy{</a:t>
            </a:r>
          </a:p>
          <a:p>
            <a:pPr marL="400050" lvl="1" indent="0">
              <a:buNone/>
            </a:pPr>
            <a:r>
              <a:rPr lang="en-US" altLang="zh-CN" sz="1600" dirty="0"/>
              <a:t>		struct names handle;</a:t>
            </a:r>
          </a:p>
          <a:p>
            <a:pPr marL="400050" lvl="1" indent="0">
              <a:buNone/>
            </a:pPr>
            <a:r>
              <a:rPr lang="en-US" altLang="zh-CN" sz="1600" dirty="0"/>
              <a:t>		char job[LEN];</a:t>
            </a:r>
          </a:p>
          <a:p>
            <a:pPr marL="400050" lvl="1" indent="0">
              <a:buNone/>
            </a:pPr>
            <a:r>
              <a:rPr lang="en-US" altLang="zh-CN" sz="1600" dirty="0"/>
              <a:t>}</a:t>
            </a:r>
          </a:p>
          <a:p>
            <a:pPr marL="400050" lvl="1" indent="0">
              <a:buNone/>
            </a:pPr>
            <a:r>
              <a:rPr lang="en-US" altLang="zh-CN" sz="1600" dirty="0"/>
              <a:t>struct guy *him;</a:t>
            </a:r>
          </a:p>
          <a:p>
            <a:pPr marL="400050" lvl="1" indent="0">
              <a:buNone/>
            </a:pPr>
            <a:r>
              <a:rPr lang="en-US" altLang="zh-CN" sz="1600" dirty="0"/>
              <a:t>him = &amp;fellow[0];</a:t>
            </a:r>
          </a:p>
          <a:p>
            <a:pPr marL="0" indent="0">
              <a:buNone/>
            </a:pPr>
            <a:endParaRPr lang="en-US" altLang="zh-CN" dirty="0"/>
          </a:p>
        </p:txBody>
      </p:sp>
      <p:graphicFrame>
        <p:nvGraphicFramePr>
          <p:cNvPr id="4" name="对象 3">
            <a:extLst>
              <a:ext uri="{FF2B5EF4-FFF2-40B4-BE49-F238E27FC236}">
                <a16:creationId xmlns:a16="http://schemas.microsoft.com/office/drawing/2014/main" id="{96E7C744-FD42-4D90-9ACC-12F56D533F1B}"/>
              </a:ext>
            </a:extLst>
          </p:cNvPr>
          <p:cNvGraphicFramePr>
            <a:graphicFrameLocks noChangeAspect="1"/>
          </p:cNvGraphicFramePr>
          <p:nvPr>
            <p:extLst>
              <p:ext uri="{D42A27DB-BD31-4B8C-83A1-F6EECF244321}">
                <p14:modId xmlns:p14="http://schemas.microsoft.com/office/powerpoint/2010/main" val="2274184410"/>
              </p:ext>
            </p:extLst>
          </p:nvPr>
        </p:nvGraphicFramePr>
        <p:xfrm>
          <a:off x="92075" y="92075"/>
          <a:ext cx="730250" cy="325438"/>
        </p:xfrm>
        <a:graphic>
          <a:graphicData uri="http://schemas.openxmlformats.org/presentationml/2006/ole">
            <mc:AlternateContent xmlns:mc="http://schemas.openxmlformats.org/markup-compatibility/2006">
              <mc:Choice xmlns:v="urn:schemas-microsoft-com:vml" Requires="v">
                <p:oleObj spid="_x0000_s1048" name="包装程序外壳对象" showAsIcon="1" r:id="rId3" imgW="730080" imgH="324720" progId="Package">
                  <p:embed/>
                </p:oleObj>
              </mc:Choice>
              <mc:Fallback>
                <p:oleObj name="包装程序外壳对象" showAsIcon="1" r:id="rId3" imgW="730080" imgH="324720" progId="Package">
                  <p:embed/>
                  <p:pic>
                    <p:nvPicPr>
                      <p:cNvPr id="4" name="对象 3">
                        <a:extLst>
                          <a:ext uri="{FF2B5EF4-FFF2-40B4-BE49-F238E27FC236}">
                            <a16:creationId xmlns:a16="http://schemas.microsoft.com/office/drawing/2014/main" id="{96E7C744-FD42-4D90-9ACC-12F56D533F1B}"/>
                          </a:ext>
                        </a:extLst>
                      </p:cNvPr>
                      <p:cNvPicPr/>
                      <p:nvPr/>
                    </p:nvPicPr>
                    <p:blipFill>
                      <a:blip r:embed="rId4"/>
                      <a:stretch>
                        <a:fillRect/>
                      </a:stretch>
                    </p:blipFill>
                    <p:spPr>
                      <a:xfrm>
                        <a:off x="92075" y="92075"/>
                        <a:ext cx="730250" cy="325438"/>
                      </a:xfrm>
                      <a:prstGeom prst="rect">
                        <a:avLst/>
                      </a:prstGeom>
                    </p:spPr>
                  </p:pic>
                </p:oleObj>
              </mc:Fallback>
            </mc:AlternateContent>
          </a:graphicData>
        </a:graphic>
      </p:graphicFrame>
    </p:spTree>
    <p:extLst>
      <p:ext uri="{BB962C8B-B14F-4D97-AF65-F5344CB8AC3E}">
        <p14:creationId xmlns:p14="http://schemas.microsoft.com/office/powerpoint/2010/main" val="930998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6091</TotalTime>
  <Words>2601</Words>
  <Application>Microsoft Office PowerPoint</Application>
  <PresentationFormat>宽屏</PresentationFormat>
  <Paragraphs>239</Paragraphs>
  <Slides>21</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28" baseType="lpstr">
      <vt:lpstr>等线</vt:lpstr>
      <vt:lpstr>Arial</vt:lpstr>
      <vt:lpstr>Calibri</vt:lpstr>
      <vt:lpstr>Wingdings</vt:lpstr>
      <vt:lpstr>Wingdings 3</vt:lpstr>
      <vt:lpstr>离子</vt:lpstr>
      <vt:lpstr>包装程序外壳对象</vt:lpstr>
      <vt:lpstr>第14章 结构和其他数据形式</vt:lpstr>
      <vt:lpstr>14.1 示例问题：创建图书目录</vt:lpstr>
      <vt:lpstr>14.2 建立结构的声明 </vt:lpstr>
      <vt:lpstr>14.3 定义结构变量</vt:lpstr>
      <vt:lpstr>PowerPoint 演示文稿</vt:lpstr>
      <vt:lpstr>PowerPoint 演示文稿</vt:lpstr>
      <vt:lpstr>14.4 结构数组</vt:lpstr>
      <vt:lpstr>14.5 嵌套结构</vt:lpstr>
      <vt:lpstr>14.6 指向结构的指针</vt:lpstr>
      <vt:lpstr>PowerPoint 演示文稿</vt:lpstr>
      <vt:lpstr>14.7 向函数传递结构信息</vt:lpstr>
      <vt:lpstr>PowerPoint 演示文稿</vt:lpstr>
      <vt:lpstr>PowerPoint 演示文稿</vt:lpstr>
      <vt:lpstr>PowerPoint 演示文稿</vt:lpstr>
      <vt:lpstr>14.9  链式结构</vt:lpstr>
      <vt:lpstr>14.10 联合</vt:lpstr>
      <vt:lpstr>PowerPoint 演示文稿</vt:lpstr>
      <vt:lpstr>14.11 枚举类型</vt:lpstr>
      <vt:lpstr>PowerPoint 演示文稿</vt:lpstr>
      <vt:lpstr>14.12 typedef简介</vt:lpstr>
      <vt:lpstr>14.13 其他复杂的声明</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chengyin tang</dc:creator>
  <cp:lastModifiedBy>chengyin tang</cp:lastModifiedBy>
  <cp:revision>81</cp:revision>
  <dcterms:created xsi:type="dcterms:W3CDTF">2022-03-08T07:21:05Z</dcterms:created>
  <dcterms:modified xsi:type="dcterms:W3CDTF">2022-03-30T09:19:40Z</dcterms:modified>
</cp:coreProperties>
</file>