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16</a:t>
            </a:r>
            <a:r>
              <a:rPr lang="zh-CN" altLang="en-US" sz="3200" dirty="0"/>
              <a:t>章 </a:t>
            </a:r>
            <a:r>
              <a:rPr lang="en-US" altLang="zh-CN" sz="3200" dirty="0"/>
              <a:t>C</a:t>
            </a:r>
            <a:r>
              <a:rPr lang="zh-CN" altLang="en-US" sz="3200" dirty="0"/>
              <a:t>预处理预处理和</a:t>
            </a:r>
            <a:r>
              <a:rPr lang="en-US" altLang="zh-CN" sz="3200" dirty="0"/>
              <a:t>C</a:t>
            </a:r>
            <a:r>
              <a:rPr lang="zh-CN" altLang="en-US" sz="3200" dirty="0"/>
              <a:t>库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预处理指令</a:t>
            </a:r>
            <a:r>
              <a:rPr lang="en-US" altLang="zh-CN" dirty="0"/>
              <a:t>:#define</a:t>
            </a:r>
            <a:r>
              <a:rPr lang="zh-CN" altLang="en-US" dirty="0"/>
              <a:t>、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#ifdef</a:t>
            </a:r>
            <a:r>
              <a:rPr lang="zh-CN" altLang="en-US" dirty="0"/>
              <a:t>、</a:t>
            </a:r>
            <a:r>
              <a:rPr lang="en-US" altLang="zh-CN" dirty="0"/>
              <a:t> #ifndef</a:t>
            </a:r>
            <a:r>
              <a:rPr lang="zh-CN" altLang="en-US" dirty="0"/>
              <a:t>、</a:t>
            </a:r>
            <a:r>
              <a:rPr lang="en-US" altLang="zh-CN" dirty="0"/>
              <a:t>#if</a:t>
            </a:r>
            <a:r>
              <a:rPr lang="zh-CN" altLang="en-US" dirty="0"/>
              <a:t>、 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#elif</a:t>
            </a:r>
            <a:r>
              <a:rPr lang="zh-CN" altLang="en-US" dirty="0"/>
              <a:t>、</a:t>
            </a:r>
            <a:r>
              <a:rPr lang="en-US" altLang="zh-CN" dirty="0"/>
              <a:t>#endif</a:t>
            </a:r>
            <a:r>
              <a:rPr lang="zh-CN" altLang="en-US" dirty="0"/>
              <a:t>、</a:t>
            </a:r>
            <a:r>
              <a:rPr lang="en-US" altLang="zh-CN" dirty="0"/>
              <a:t>#line</a:t>
            </a:r>
            <a:r>
              <a:rPr lang="zh-CN" altLang="en-US" dirty="0"/>
              <a:t>、</a:t>
            </a:r>
            <a:r>
              <a:rPr lang="en-US" altLang="zh-CN" dirty="0"/>
              <a:t>#error</a:t>
            </a:r>
            <a:r>
              <a:rPr lang="zh-CN" altLang="en-US" dirty="0"/>
              <a:t>、</a:t>
            </a:r>
            <a:r>
              <a:rPr lang="en-US" altLang="zh-CN" dirty="0"/>
              <a:t>#pragma</a:t>
            </a:r>
          </a:p>
          <a:p>
            <a:pPr marL="0" indent="0">
              <a:buNone/>
            </a:pPr>
            <a:r>
              <a:rPr lang="zh-CN" altLang="en-US" dirty="0"/>
              <a:t>关键字：</a:t>
            </a:r>
            <a:r>
              <a:rPr lang="en-US" altLang="zh-CN" dirty="0"/>
              <a:t>_Generic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Noreturn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Static_assert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宏：</a:t>
            </a:r>
            <a:r>
              <a:rPr lang="en-US" altLang="zh-CN" dirty="0"/>
              <a:t>sqrt()</a:t>
            </a:r>
            <a:r>
              <a:rPr lang="zh-CN" altLang="en-US" dirty="0"/>
              <a:t>、</a:t>
            </a:r>
            <a:r>
              <a:rPr lang="en-US" altLang="zh-CN" dirty="0" err="1"/>
              <a:t>atan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atan2()</a:t>
            </a:r>
            <a:r>
              <a:rPr lang="zh-CN" altLang="en-US" dirty="0"/>
              <a:t>、</a:t>
            </a:r>
            <a:r>
              <a:rPr lang="en-US" altLang="zh-CN" dirty="0"/>
              <a:t>exit()</a:t>
            </a:r>
            <a:r>
              <a:rPr lang="zh-CN" altLang="en-US" dirty="0"/>
              <a:t>、</a:t>
            </a:r>
            <a:r>
              <a:rPr lang="en-US" altLang="zh-CN" dirty="0" err="1"/>
              <a:t>atexit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assert()</a:t>
            </a:r>
            <a:r>
              <a:rPr lang="zh-CN" altLang="en-US" dirty="0"/>
              <a:t>、</a:t>
            </a:r>
            <a:r>
              <a:rPr lang="en-US" altLang="zh-CN" dirty="0" err="1"/>
              <a:t>memcy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memmove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va_start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va_arg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va_copy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va_end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预处理的其他功能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通用选择表达式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内联函数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库概述和一些特殊用途的方便函数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语言不仅包括它的关键字</a:t>
            </a:r>
            <a:r>
              <a:rPr lang="en-US" altLang="zh-CN" dirty="0"/>
              <a:t>/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规则上</a:t>
            </a:r>
            <a:r>
              <a:rPr lang="en-US" altLang="zh-CN" dirty="0"/>
              <a:t>,C</a:t>
            </a:r>
            <a:r>
              <a:rPr lang="zh-CN" altLang="en-US" dirty="0"/>
              <a:t>标准不仅描述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,</a:t>
            </a:r>
            <a:r>
              <a:rPr lang="zh-CN" altLang="en-US" dirty="0"/>
              <a:t>还描述如何执行</a:t>
            </a:r>
            <a:r>
              <a:rPr lang="en-US" altLang="zh-CN" dirty="0"/>
              <a:t>C</a:t>
            </a:r>
            <a:r>
              <a:rPr lang="zh-CN" altLang="en-US" dirty="0"/>
              <a:t>预处理器、</a:t>
            </a:r>
            <a:r>
              <a:rPr lang="en-US" altLang="zh-CN" dirty="0"/>
              <a:t>C</a:t>
            </a:r>
            <a:r>
              <a:rPr lang="zh-CN" altLang="en-US" dirty="0"/>
              <a:t>标准库有哪些函数，以及详述这些函数的工作原理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16.1 </a:t>
            </a:r>
            <a:r>
              <a:rPr lang="zh-CN" altLang="en-US" sz="2400" dirty="0"/>
              <a:t>翻译程序的第一步</a:t>
            </a:r>
            <a:endParaRPr lang="en-US" altLang="zh-CN" sz="24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在预处理之前，编译器必须对程序进行一些翻译处理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首先，编译器把源代码中出现的字符映射到字符集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第二，编译器定位每个反斜杠后面跟着换行符的实例，并删除它们，即把多行组合成一行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三，编译器把文本划分预处理记号序列、空白序列和注释序列（记号是由空格、制表符、或换行符分隔的项），在这一步，编译器将用一个空格替换每一条注释，用一个空格替换所有的空白字符序列（不包括换行符）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然后进行预处理阶段，预处理器查找一行中以</a:t>
            </a:r>
            <a:r>
              <a:rPr lang="en-US" altLang="zh-CN" sz="1600" dirty="0"/>
              <a:t>#</a:t>
            </a:r>
            <a:r>
              <a:rPr lang="zh-CN" altLang="en-US" sz="1600" dirty="0"/>
              <a:t>号开始的预处理指令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61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16.2 </a:t>
            </a:r>
            <a:r>
              <a:rPr lang="zh-CN" altLang="en-US" sz="2400" dirty="0"/>
              <a:t>明示常量：</a:t>
            </a:r>
            <a:r>
              <a:rPr lang="en-US" altLang="zh-CN" sz="2400" dirty="0"/>
              <a:t>#define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预处理器指令和其他预处理指令一样，以</a:t>
            </a:r>
            <a:r>
              <a:rPr lang="en-US" altLang="zh-CN" sz="1600" dirty="0"/>
              <a:t>#</a:t>
            </a:r>
            <a:r>
              <a:rPr lang="zh-CN" altLang="en-US" sz="1600" dirty="0"/>
              <a:t>号作为一行的开始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标准都允许</a:t>
            </a:r>
            <a:r>
              <a:rPr lang="en-US" altLang="zh-CN" sz="1600" dirty="0"/>
              <a:t>#</a:t>
            </a:r>
            <a:r>
              <a:rPr lang="zh-CN" altLang="en-US" sz="1600" dirty="0"/>
              <a:t>号前面有空格和制表符，</a:t>
            </a:r>
            <a:r>
              <a:rPr lang="en-US" altLang="zh-CN" sz="1600" dirty="0"/>
              <a:t>#</a:t>
            </a:r>
            <a:r>
              <a:rPr lang="zh-CN" altLang="en-US" sz="1600" dirty="0"/>
              <a:t>和指令的其余部分之间有空格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指令可以出现在源文件的任何位置，作用域是其定义从指令出现的地方到文件末尾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常用来定义明示常量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预处理指令从</a:t>
            </a:r>
            <a:r>
              <a:rPr lang="en-US" altLang="zh-CN" sz="1600" dirty="0"/>
              <a:t>#</a:t>
            </a:r>
            <a:r>
              <a:rPr lang="zh-CN" altLang="en-US" sz="1600" dirty="0"/>
              <a:t>开始，到第一个换行符为止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都由</a:t>
            </a:r>
            <a:r>
              <a:rPr lang="en-US" altLang="zh-CN" sz="1600" dirty="0"/>
              <a:t>3</a:t>
            </a:r>
            <a:r>
              <a:rPr lang="zh-CN" altLang="en-US" sz="1600" dirty="0"/>
              <a:t>个部分组成</a:t>
            </a:r>
            <a:r>
              <a:rPr lang="en-US" altLang="zh-CN" sz="1600" dirty="0"/>
              <a:t>,#define</a:t>
            </a:r>
            <a:r>
              <a:rPr lang="zh-CN" altLang="en-US" sz="1600" dirty="0"/>
              <a:t>指令本身、宏：选定的缩写、替换列表或者替换体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16.2.1 </a:t>
            </a:r>
            <a:r>
              <a:rPr lang="zh-CN" altLang="en-US" sz="1800" dirty="0"/>
              <a:t>记号</a:t>
            </a:r>
            <a:endParaRPr lang="en-US" altLang="zh-CN" sz="18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从技术角度来看，可以把宏的替换体看作是记号（</a:t>
            </a:r>
            <a:r>
              <a:rPr lang="en-US" altLang="zh-CN" sz="1600" dirty="0"/>
              <a:t>token</a:t>
            </a:r>
            <a:r>
              <a:rPr lang="zh-CN" altLang="en-US" sz="1600" dirty="0"/>
              <a:t>）型字符串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16.2.2 </a:t>
            </a:r>
            <a:r>
              <a:rPr lang="zh-CN" altLang="en-US" sz="1800" dirty="0"/>
              <a:t>重定义常量</a:t>
            </a:r>
            <a:endParaRPr lang="en-US" altLang="zh-CN" sz="18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假如先把</a:t>
            </a:r>
            <a:r>
              <a:rPr lang="en-US" altLang="zh-CN" sz="1600" dirty="0"/>
              <a:t>LIMIT</a:t>
            </a:r>
            <a:r>
              <a:rPr lang="zh-CN" altLang="en-US" sz="1600" dirty="0"/>
              <a:t>定义为</a:t>
            </a:r>
            <a:r>
              <a:rPr lang="en-US" altLang="zh-CN" sz="1600" dirty="0"/>
              <a:t>20</a:t>
            </a:r>
            <a:r>
              <a:rPr lang="zh-CN" altLang="en-US" sz="1600" dirty="0"/>
              <a:t>，然后在该文件中把它定义为</a:t>
            </a:r>
            <a:r>
              <a:rPr lang="en-US" altLang="zh-CN" sz="1600" dirty="0"/>
              <a:t>25</a:t>
            </a:r>
            <a:r>
              <a:rPr lang="zh-CN" altLang="en-US" sz="1600" dirty="0"/>
              <a:t>，这个过程叫做重定义常量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073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16.3 </a:t>
            </a:r>
            <a:r>
              <a:rPr lang="zh-CN" altLang="en-US" sz="2400" dirty="0"/>
              <a:t>在</a:t>
            </a:r>
            <a:r>
              <a:rPr lang="en-US" altLang="zh-CN" sz="2400" dirty="0"/>
              <a:t>#define</a:t>
            </a:r>
            <a:r>
              <a:rPr lang="zh-CN" altLang="en-US" sz="2400" dirty="0"/>
              <a:t>中使用参数</a:t>
            </a:r>
            <a:endParaRPr lang="en-US" altLang="zh-CN" sz="24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在</a:t>
            </a:r>
            <a:r>
              <a:rPr lang="en-US" altLang="zh-CN" sz="1600" dirty="0"/>
              <a:t>#define</a:t>
            </a:r>
            <a:r>
              <a:rPr lang="zh-CN" altLang="en-US" sz="1600" dirty="0"/>
              <a:t>中使用参数可以创建外形和作用与函数类似的类函数宏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带参数的宏看上去像函数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MEAN(X,Y) (((X)+(Y))/2)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SQUARE(X) X*X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只做替换，不进行计算，所以要注意替换后因为优先级问题造成结果跟预期的不一致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16.3.1 </a:t>
            </a:r>
            <a:r>
              <a:rPr lang="zh-CN" altLang="en-US" sz="1800" dirty="0"/>
              <a:t>用宏参数创建字符串：</a:t>
            </a:r>
            <a:r>
              <a:rPr lang="en-US" altLang="zh-CN" sz="1800" dirty="0"/>
              <a:t>#</a:t>
            </a:r>
            <a:r>
              <a:rPr lang="zh-CN" altLang="en-US" sz="1800" dirty="0"/>
              <a:t>运算符</a:t>
            </a:r>
            <a:endParaRPr lang="en-US" altLang="zh-CN" sz="18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PSQR(X)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(“The square of X is %d.\n”,((X)*(X)));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双引号字符串中的</a:t>
            </a:r>
            <a:r>
              <a:rPr lang="en-US" altLang="zh-CN" sz="1600" dirty="0"/>
              <a:t>X</a:t>
            </a:r>
            <a:r>
              <a:rPr lang="zh-CN" altLang="en-US" sz="1600" dirty="0"/>
              <a:t>视为普通文本，不是一个可替换的记号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800" dirty="0"/>
              <a:t>16.3.2 </a:t>
            </a:r>
            <a:r>
              <a:rPr lang="zh-CN" altLang="en-US" sz="1800" dirty="0"/>
              <a:t>预处理黏合剂：</a:t>
            </a:r>
            <a:r>
              <a:rPr lang="en-US" altLang="zh-CN" sz="1800" dirty="0"/>
              <a:t>##</a:t>
            </a:r>
            <a:r>
              <a:rPr lang="zh-CN" altLang="en-US" sz="1800" dirty="0"/>
              <a:t>运算符</a:t>
            </a:r>
            <a:endParaRPr lang="en-US" altLang="zh-CN" sz="18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与</a:t>
            </a:r>
            <a:r>
              <a:rPr lang="en-US" altLang="zh-CN" sz="1600" dirty="0"/>
              <a:t>#</a:t>
            </a:r>
            <a:r>
              <a:rPr lang="zh-CN" altLang="en-US" sz="1600" dirty="0"/>
              <a:t>类似，</a:t>
            </a:r>
            <a:r>
              <a:rPr lang="en-US" altLang="zh-CN" sz="1600" dirty="0"/>
              <a:t>##</a:t>
            </a:r>
            <a:r>
              <a:rPr lang="zh-CN" altLang="en-US" sz="1600" dirty="0"/>
              <a:t>可用于类函数宏的替换部分，</a:t>
            </a:r>
            <a:r>
              <a:rPr lang="en-US" altLang="zh-CN" sz="1600" dirty="0"/>
              <a:t>##</a:t>
            </a:r>
            <a:r>
              <a:rPr lang="zh-CN" altLang="en-US" sz="1600" dirty="0"/>
              <a:t>运算符可以把两个记号组合成一个记号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XNMAE(n) x##n</a:t>
            </a:r>
          </a:p>
          <a:p>
            <a:pPr marL="0" indent="0">
              <a:buNone/>
            </a:pPr>
            <a:r>
              <a:rPr lang="en-US" altLang="zh-CN" sz="1800" dirty="0"/>
              <a:t>16.3.3 </a:t>
            </a:r>
            <a:r>
              <a:rPr lang="zh-CN" altLang="en-US" sz="1800" dirty="0"/>
              <a:t>变参宏：</a:t>
            </a:r>
            <a:r>
              <a:rPr lang="en-US" altLang="zh-CN" sz="1800" dirty="0"/>
              <a:t>…</a:t>
            </a:r>
            <a:r>
              <a:rPr lang="zh-CN" altLang="en-US" sz="1800" dirty="0"/>
              <a:t>和</a:t>
            </a:r>
            <a:r>
              <a:rPr lang="en-US" altLang="zh-CN" sz="1800" dirty="0"/>
              <a:t>__VA_ARGS__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一些函数接受数量可变的参数</a:t>
            </a:r>
            <a:r>
              <a:rPr lang="en-US" altLang="zh-CN" sz="1600" dirty="0"/>
              <a:t>,C99</a:t>
            </a:r>
            <a:r>
              <a:rPr lang="zh-CN" altLang="en-US" sz="1600" dirty="0"/>
              <a:t>和</a:t>
            </a:r>
            <a:r>
              <a:rPr lang="en-US" altLang="zh-CN" sz="1600" dirty="0"/>
              <a:t>C11</a:t>
            </a:r>
            <a:r>
              <a:rPr lang="zh-CN" altLang="en-US" sz="1600" dirty="0"/>
              <a:t>也对宏提供了这样的工具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PR(…)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(__VA_ARGS__)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PR(“weight = %</a:t>
            </a:r>
            <a:r>
              <a:rPr lang="en-US" altLang="zh-CN" sz="1600" dirty="0" err="1"/>
              <a:t>d,shipping</a:t>
            </a:r>
            <a:r>
              <a:rPr lang="en-US" altLang="zh-CN" sz="1600" dirty="0"/>
              <a:t> = $%.2f\n”,</a:t>
            </a:r>
            <a:r>
              <a:rPr lang="en-US" altLang="zh-CN" sz="1600" dirty="0" err="1"/>
              <a:t>weight,shipping</a:t>
            </a:r>
            <a:r>
              <a:rPr lang="en-US" altLang="zh-CN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7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16.4 </a:t>
            </a:r>
            <a:r>
              <a:rPr lang="zh-CN" altLang="en-US" sz="2400" dirty="0"/>
              <a:t>宏和函数的选择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有些任务可以用宏完成，也可以用函数完成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宏比普通函数复杂一些，容易出错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宏只能定义成一行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宏是内联代码，没调用一次都会在代码中插入一次，而函数调用是调用的副本，函数比宏节省了空间，函数调用代码控制会从主函数跳转到子函数，会花费了更多的时间，宏比函数节省了时间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宏不用担心变量类型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宏名内不允许有空格，替换体内可以有空格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用圆括号把宏参数和整个替换体括起来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16.5 </a:t>
            </a:r>
            <a:r>
              <a:rPr lang="zh-CN" altLang="en-US" sz="2400" dirty="0"/>
              <a:t> 文件包含：</a:t>
            </a:r>
            <a:r>
              <a:rPr lang="en-US" altLang="zh-CN" sz="2400" dirty="0"/>
              <a:t>#include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当预处理发现</a:t>
            </a:r>
            <a:r>
              <a:rPr lang="en-US" altLang="zh-CN" dirty="0"/>
              <a:t>#include</a:t>
            </a:r>
            <a:r>
              <a:rPr lang="zh-CN" altLang="en-US" dirty="0"/>
              <a:t>指令时，会查看后面的文件名并把文件内容包含到当前文件中，即替换文件中</a:t>
            </a:r>
            <a:r>
              <a:rPr lang="en-US" altLang="zh-CN" dirty="0"/>
              <a:t>#include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#include</a:t>
            </a:r>
            <a:r>
              <a:rPr lang="zh-CN" altLang="en-US" dirty="0"/>
              <a:t>指令有两种格式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&lt;&gt;</a:t>
            </a:r>
            <a:r>
              <a:rPr lang="zh-CN" altLang="en-US" dirty="0"/>
              <a:t>表示在标准系统目录中查找该文件</a:t>
            </a:r>
            <a:r>
              <a:rPr lang="en-US" altLang="zh-CN" dirty="0"/>
              <a:t>,””</a:t>
            </a:r>
            <a:r>
              <a:rPr lang="zh-CN" altLang="en-US" dirty="0"/>
              <a:t>表示在当前目录或者文件指定目录中查找，找不到再到标准系统目录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IDE</a:t>
            </a:r>
            <a:r>
              <a:rPr lang="zh-CN" altLang="en-US" dirty="0"/>
              <a:t>也有标准路径和系统头文件路径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sz="1800" dirty="0"/>
              <a:t>16.5.1 </a:t>
            </a:r>
            <a:r>
              <a:rPr lang="zh-CN" altLang="en-US" sz="1800" dirty="0"/>
              <a:t>头文件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标准的头文件中可以浏览头文件的基本信息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明示常量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宏函数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函数声明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结构模板定义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类型定义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使用头文件声明外部变量供其他文件共享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使用内部链接的变量或者数组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988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16.6 </a:t>
            </a:r>
            <a:r>
              <a:rPr lang="zh-CN" altLang="en-US" sz="2400" dirty="0"/>
              <a:t>其他指令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程序员可能要为不同的工作环境准备</a:t>
            </a:r>
            <a:r>
              <a:rPr lang="en-US" altLang="zh-CN" dirty="0"/>
              <a:t>C</a:t>
            </a:r>
            <a:r>
              <a:rPr lang="zh-CN" altLang="en-US" dirty="0"/>
              <a:t>程序和</a:t>
            </a:r>
            <a:r>
              <a:rPr lang="en-US" altLang="zh-CN" dirty="0"/>
              <a:t>C</a:t>
            </a:r>
            <a:r>
              <a:rPr lang="zh-CN" altLang="en-US" dirty="0"/>
              <a:t>库包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不同的环境用到不同的代码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预处理器提供了一些指令，可以通过修改</a:t>
            </a:r>
            <a:r>
              <a:rPr lang="en-US" altLang="zh-CN" dirty="0"/>
              <a:t>#define</a:t>
            </a:r>
            <a:r>
              <a:rPr lang="zh-CN" altLang="en-US" dirty="0"/>
              <a:t>的值来生成可移植的代码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#undef</a:t>
            </a:r>
            <a:r>
              <a:rPr lang="zh-CN" altLang="en-US" dirty="0"/>
              <a:t>指令取消之前</a:t>
            </a:r>
            <a:r>
              <a:rPr lang="en-US" altLang="zh-CN" dirty="0"/>
              <a:t>#define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#if #ifdef #ifndef #else #elif #endif</a:t>
            </a:r>
            <a:r>
              <a:rPr lang="zh-CN" altLang="en-US" dirty="0"/>
              <a:t>指定什么情况下编写什么样的代码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#line</a:t>
            </a:r>
            <a:r>
              <a:rPr lang="zh-CN" altLang="en-US" dirty="0"/>
              <a:t>指令用于重置行和文件信息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#error</a:t>
            </a:r>
            <a:r>
              <a:rPr lang="zh-CN" altLang="en-US" dirty="0"/>
              <a:t>指令用于给出错误消息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#pragma</a:t>
            </a:r>
            <a:r>
              <a:rPr lang="zh-CN" altLang="en-US" dirty="0"/>
              <a:t>指令用于向编译器发出指令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sz="1800" dirty="0"/>
              <a:t>16.6.1 #undef</a:t>
            </a:r>
            <a:r>
              <a:rPr lang="zh-CN" altLang="en-US" sz="1800" dirty="0"/>
              <a:t>指令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Undef</a:t>
            </a:r>
            <a:r>
              <a:rPr lang="zh-CN" altLang="en-US" sz="1600" dirty="0"/>
              <a:t>用于取消已定义的</a:t>
            </a:r>
            <a:r>
              <a:rPr lang="en-US" altLang="zh-CN" sz="1600" dirty="0"/>
              <a:t>#define</a:t>
            </a:r>
            <a:r>
              <a:rPr lang="zh-CN" altLang="en-US" sz="1600" dirty="0"/>
              <a:t>指令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 LIMIT 400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#undef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即使原来没有定义也可以取消，取消后可以重新定义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2793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sz="1800" dirty="0"/>
              <a:t>16.6.2 </a:t>
            </a:r>
            <a:r>
              <a:rPr lang="zh-CN" altLang="en-US" sz="1800" dirty="0"/>
              <a:t>从</a:t>
            </a:r>
            <a:r>
              <a:rPr lang="en-US" altLang="zh-CN" sz="1800" dirty="0"/>
              <a:t>C</a:t>
            </a:r>
            <a:r>
              <a:rPr lang="zh-CN" altLang="en-US" sz="1800" dirty="0"/>
              <a:t>预处理器角度看已定义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预处理器在预处理指令中发现一个标识符，它会把该标识符当作已定义或者未定义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如果没有用</a:t>
            </a:r>
            <a:r>
              <a:rPr lang="en-US" altLang="zh-CN" sz="1600" dirty="0"/>
              <a:t>#undef</a:t>
            </a:r>
            <a:r>
              <a:rPr lang="zh-CN" altLang="en-US" sz="1600" dirty="0"/>
              <a:t>取消定义，那么它时已定义的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如果不是宏，则是未定义的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宏的作用域从它在文件中的声明开始，知道用</a:t>
            </a:r>
            <a:r>
              <a:rPr lang="en-US" altLang="zh-CN" sz="1600" dirty="0"/>
              <a:t>#undef</a:t>
            </a:r>
            <a:r>
              <a:rPr lang="zh-CN" altLang="en-US" sz="1600" dirty="0"/>
              <a:t>指令取消宏为止，或者到文件结尾，如果宏从头文件中引入，那么</a:t>
            </a:r>
            <a:r>
              <a:rPr lang="en-US" altLang="zh-CN" sz="1600" dirty="0"/>
              <a:t>#define</a:t>
            </a:r>
            <a:r>
              <a:rPr lang="zh-CN" altLang="en-US" sz="1600" dirty="0"/>
              <a:t>在文件中的位置取决于</a:t>
            </a:r>
            <a:r>
              <a:rPr lang="en-US" altLang="zh-CN" sz="1600" dirty="0"/>
              <a:t>#include</a:t>
            </a:r>
            <a:r>
              <a:rPr lang="zh-CN" altLang="en-US" sz="1600" dirty="0"/>
              <a:t>指令的位置</a:t>
            </a:r>
            <a:endParaRPr lang="en-US" altLang="zh-CN" sz="1600" dirty="0"/>
          </a:p>
          <a:p>
            <a:pPr marL="57150" indent="0">
              <a:buNone/>
            </a:pPr>
            <a:r>
              <a:rPr lang="en-US" altLang="zh-CN" sz="1800" dirty="0"/>
              <a:t>16.6.3 </a:t>
            </a:r>
            <a:r>
              <a:rPr lang="zh-CN" altLang="en-US" sz="1800" dirty="0"/>
              <a:t>条件编译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可以用其他指令创建条件编译，也就是说，可以用这些指令编译时可以根据条件执行或者忽略代码块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/>
              <a:t>也是从标识符已定义或者未定义来判断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8346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1181</Words>
  <Application>Microsoft Office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Wingdings</vt:lpstr>
      <vt:lpstr>Wingdings 3</vt:lpstr>
      <vt:lpstr>离子</vt:lpstr>
      <vt:lpstr>第16章 C预处理预处理和C库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95</cp:revision>
  <dcterms:created xsi:type="dcterms:W3CDTF">2022-03-08T07:21:05Z</dcterms:created>
  <dcterms:modified xsi:type="dcterms:W3CDTF">2022-04-07T06:17:52Z</dcterms:modified>
</cp:coreProperties>
</file>