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89CBBBE-C011-4F45-BF5C-39DEEA854873}">
          <p14:sldIdLst>
            <p14:sldId id="257"/>
            <p14:sldId id="258"/>
            <p14:sldId id="259"/>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7" autoAdjust="0"/>
  </p:normalViewPr>
  <p:slideViewPr>
    <p:cSldViewPr snapToGrid="0">
      <p:cViewPr varScale="1">
        <p:scale>
          <a:sx n="108" d="100"/>
          <a:sy n="108" d="100"/>
        </p:scale>
        <p:origin x="678"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FF04A94-3B77-40CB-B293-CCAD2ED7B970}" type="slidenum">
              <a:rPr lang="zh-CN" altLang="en-US" smtClean="0"/>
              <a:t>2</a:t>
            </a:fld>
            <a:endParaRPr lang="zh-CN" altLang="en-US"/>
          </a:p>
        </p:txBody>
      </p:sp>
    </p:spTree>
    <p:extLst>
      <p:ext uri="{BB962C8B-B14F-4D97-AF65-F5344CB8AC3E}">
        <p14:creationId xmlns:p14="http://schemas.microsoft.com/office/powerpoint/2010/main" val="344316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FF04A94-3B77-40CB-B293-CCAD2ED7B970}" type="slidenum">
              <a:rPr lang="zh-CN" altLang="en-US" smtClean="0"/>
              <a:t>3</a:t>
            </a:fld>
            <a:endParaRPr lang="zh-CN" altLang="en-US"/>
          </a:p>
        </p:txBody>
      </p:sp>
    </p:spTree>
    <p:extLst>
      <p:ext uri="{BB962C8B-B14F-4D97-AF65-F5344CB8AC3E}">
        <p14:creationId xmlns:p14="http://schemas.microsoft.com/office/powerpoint/2010/main" val="122415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05C99-335C-4029-BB23-1EC85811C6D0}"/>
              </a:ext>
            </a:extLst>
          </p:cNvPr>
          <p:cNvSpPr>
            <a:spLocks noGrp="1"/>
          </p:cNvSpPr>
          <p:nvPr>
            <p:ph type="title"/>
          </p:nvPr>
        </p:nvSpPr>
        <p:spPr/>
        <p:txBody>
          <a:bodyPr/>
          <a:lstStyle/>
          <a:p>
            <a:r>
              <a:rPr lang="zh-CN" altLang="en-US" sz="3600" dirty="0"/>
              <a:t>第</a:t>
            </a:r>
            <a:r>
              <a:rPr lang="en-US" altLang="zh-CN" sz="3600" dirty="0"/>
              <a:t>11</a:t>
            </a:r>
            <a:r>
              <a:rPr lang="zh-CN" altLang="en-US" sz="3600" dirty="0"/>
              <a:t>章 字符串和字符串函数</a:t>
            </a:r>
          </a:p>
        </p:txBody>
      </p:sp>
      <p:sp>
        <p:nvSpPr>
          <p:cNvPr id="3" name="内容占位符 2">
            <a:extLst>
              <a:ext uri="{FF2B5EF4-FFF2-40B4-BE49-F238E27FC236}">
                <a16:creationId xmlns:a16="http://schemas.microsoft.com/office/drawing/2014/main" id="{6AE55535-9EF6-48E4-AD26-793376CE3AB0}"/>
              </a:ext>
            </a:extLst>
          </p:cNvPr>
          <p:cNvSpPr>
            <a:spLocks noGrp="1"/>
          </p:cNvSpPr>
          <p:nvPr>
            <p:ph idx="1"/>
          </p:nvPr>
        </p:nvSpPr>
        <p:spPr/>
        <p:txBody>
          <a:bodyPr/>
          <a:lstStyle/>
          <a:p>
            <a:r>
              <a:rPr lang="zh-CN" altLang="en-US" dirty="0">
                <a:latin typeface="+mj-ea"/>
              </a:rPr>
              <a:t>函数：</a:t>
            </a:r>
            <a:r>
              <a:rPr lang="en-US" altLang="zh-CN" dirty="0">
                <a:latin typeface="+mj-ea"/>
              </a:rPr>
              <a:t>gets()</a:t>
            </a:r>
            <a:r>
              <a:rPr lang="zh-CN" altLang="en-US" dirty="0">
                <a:latin typeface="+mj-ea"/>
              </a:rPr>
              <a:t>、</a:t>
            </a:r>
            <a:r>
              <a:rPr lang="en-US" altLang="zh-CN" dirty="0" err="1">
                <a:latin typeface="+mj-ea"/>
              </a:rPr>
              <a:t>gets_s</a:t>
            </a:r>
            <a:r>
              <a:rPr lang="en-US" altLang="zh-CN" dirty="0">
                <a:latin typeface="+mj-ea"/>
              </a:rPr>
              <a:t>()</a:t>
            </a:r>
            <a:r>
              <a:rPr lang="zh-CN" altLang="en-US" dirty="0">
                <a:latin typeface="+mj-ea"/>
              </a:rPr>
              <a:t>、</a:t>
            </a:r>
            <a:r>
              <a:rPr lang="en-US" altLang="zh-CN" dirty="0" err="1">
                <a:latin typeface="+mj-ea"/>
              </a:rPr>
              <a:t>fgets</a:t>
            </a:r>
            <a:r>
              <a:rPr lang="en-US" altLang="zh-CN" dirty="0">
                <a:latin typeface="+mj-ea"/>
              </a:rPr>
              <a:t>()</a:t>
            </a:r>
            <a:r>
              <a:rPr lang="zh-CN" altLang="en-US" dirty="0">
                <a:latin typeface="+mj-ea"/>
              </a:rPr>
              <a:t>、</a:t>
            </a:r>
            <a:r>
              <a:rPr lang="en-US" altLang="zh-CN" dirty="0">
                <a:latin typeface="+mj-ea"/>
              </a:rPr>
              <a:t>puts()</a:t>
            </a:r>
            <a:r>
              <a:rPr lang="zh-CN" altLang="en-US" dirty="0">
                <a:latin typeface="+mj-ea"/>
              </a:rPr>
              <a:t>、</a:t>
            </a:r>
            <a:r>
              <a:rPr lang="en-US" altLang="zh-CN" dirty="0" err="1">
                <a:latin typeface="+mj-ea"/>
              </a:rPr>
              <a:t>fputs</a:t>
            </a:r>
            <a:r>
              <a:rPr lang="en-US" altLang="zh-CN" dirty="0">
                <a:latin typeface="+mj-ea"/>
              </a:rPr>
              <a:t>()</a:t>
            </a:r>
          </a:p>
          <a:p>
            <a:pPr marL="0" indent="0">
              <a:buNone/>
            </a:pPr>
            <a:r>
              <a:rPr lang="en-US" altLang="zh-CN" dirty="0" err="1">
                <a:latin typeface="+mj-ea"/>
              </a:rPr>
              <a:t>strcat</a:t>
            </a:r>
            <a:r>
              <a:rPr lang="en-US" altLang="zh-CN" dirty="0">
                <a:latin typeface="+mj-ea"/>
              </a:rPr>
              <a:t>()</a:t>
            </a:r>
            <a:r>
              <a:rPr lang="zh-CN" altLang="en-US" dirty="0">
                <a:latin typeface="+mj-ea"/>
              </a:rPr>
              <a:t>、</a:t>
            </a:r>
            <a:r>
              <a:rPr lang="en-US" altLang="zh-CN" dirty="0" err="1">
                <a:latin typeface="+mj-ea"/>
              </a:rPr>
              <a:t>strncat</a:t>
            </a:r>
            <a:r>
              <a:rPr lang="en-US" altLang="zh-CN" dirty="0">
                <a:latin typeface="+mj-ea"/>
              </a:rPr>
              <a:t>()</a:t>
            </a:r>
            <a:r>
              <a:rPr lang="zh-CN" altLang="en-US" dirty="0">
                <a:latin typeface="+mj-ea"/>
              </a:rPr>
              <a:t>、</a:t>
            </a:r>
            <a:r>
              <a:rPr lang="en-US" altLang="zh-CN" dirty="0" err="1">
                <a:latin typeface="+mj-ea"/>
              </a:rPr>
              <a:t>strcmp</a:t>
            </a:r>
            <a:r>
              <a:rPr lang="en-US" altLang="zh-CN" dirty="0">
                <a:latin typeface="+mj-ea"/>
              </a:rPr>
              <a:t>()</a:t>
            </a:r>
            <a:r>
              <a:rPr lang="zh-CN" altLang="en-US" dirty="0">
                <a:latin typeface="+mj-ea"/>
              </a:rPr>
              <a:t>、</a:t>
            </a:r>
            <a:r>
              <a:rPr lang="en-US" altLang="zh-CN" dirty="0" err="1">
                <a:latin typeface="+mj-ea"/>
              </a:rPr>
              <a:t>strncmp</a:t>
            </a:r>
            <a:r>
              <a:rPr lang="en-US" altLang="zh-CN" dirty="0">
                <a:latin typeface="+mj-ea"/>
              </a:rPr>
              <a:t>()</a:t>
            </a:r>
            <a:r>
              <a:rPr lang="zh-CN" altLang="en-US" dirty="0">
                <a:latin typeface="+mj-ea"/>
              </a:rPr>
              <a:t>、</a:t>
            </a:r>
            <a:r>
              <a:rPr lang="en-US" altLang="zh-CN" dirty="0" err="1">
                <a:latin typeface="+mj-ea"/>
              </a:rPr>
              <a:t>strcpy</a:t>
            </a:r>
            <a:r>
              <a:rPr lang="en-US" altLang="zh-CN" dirty="0">
                <a:latin typeface="+mj-ea"/>
              </a:rPr>
              <a:t>()</a:t>
            </a:r>
            <a:r>
              <a:rPr lang="zh-CN" altLang="en-US" dirty="0">
                <a:latin typeface="+mj-ea"/>
              </a:rPr>
              <a:t>、</a:t>
            </a:r>
            <a:r>
              <a:rPr lang="en-US" altLang="zh-CN" dirty="0" err="1">
                <a:latin typeface="+mj-ea"/>
              </a:rPr>
              <a:t>strncpy</a:t>
            </a:r>
            <a:r>
              <a:rPr lang="en-US" altLang="zh-CN" dirty="0">
                <a:latin typeface="+mj-ea"/>
              </a:rPr>
              <a:t>()</a:t>
            </a:r>
            <a:r>
              <a:rPr lang="zh-CN" altLang="en-US" dirty="0">
                <a:latin typeface="+mj-ea"/>
              </a:rPr>
              <a:t>、</a:t>
            </a:r>
            <a:endParaRPr lang="en-US" altLang="zh-CN" dirty="0">
              <a:latin typeface="+mj-ea"/>
            </a:endParaRPr>
          </a:p>
          <a:p>
            <a:pPr marL="0" indent="0">
              <a:buNone/>
            </a:pPr>
            <a:r>
              <a:rPr lang="en-US" altLang="zh-CN" dirty="0" err="1">
                <a:latin typeface="+mj-ea"/>
              </a:rPr>
              <a:t>sprintf</a:t>
            </a:r>
            <a:r>
              <a:rPr lang="en-US" altLang="zh-CN" dirty="0">
                <a:latin typeface="+mj-ea"/>
              </a:rPr>
              <a:t>()</a:t>
            </a:r>
            <a:r>
              <a:rPr lang="zh-CN" altLang="en-US" dirty="0">
                <a:latin typeface="+mj-ea"/>
              </a:rPr>
              <a:t>、</a:t>
            </a:r>
            <a:r>
              <a:rPr lang="en-US" altLang="zh-CN" dirty="0" err="1">
                <a:latin typeface="+mj-ea"/>
              </a:rPr>
              <a:t>strchr</a:t>
            </a:r>
            <a:r>
              <a:rPr lang="en-US" altLang="zh-CN" dirty="0">
                <a:latin typeface="+mj-ea"/>
              </a:rPr>
              <a:t>()</a:t>
            </a:r>
          </a:p>
          <a:p>
            <a:r>
              <a:rPr lang="zh-CN" altLang="en-US" dirty="0">
                <a:latin typeface="+mj-ea"/>
              </a:rPr>
              <a:t>创建并使用字符串</a:t>
            </a:r>
            <a:endParaRPr lang="en-US" altLang="zh-CN" dirty="0">
              <a:latin typeface="+mj-ea"/>
            </a:endParaRPr>
          </a:p>
          <a:p>
            <a:r>
              <a:rPr lang="zh-CN" altLang="en-US" dirty="0">
                <a:latin typeface="+mj-ea"/>
              </a:rPr>
              <a:t>使用</a:t>
            </a:r>
            <a:r>
              <a:rPr lang="en-US" altLang="zh-CN" dirty="0">
                <a:latin typeface="+mj-ea"/>
              </a:rPr>
              <a:t>c</a:t>
            </a:r>
            <a:r>
              <a:rPr lang="zh-CN" altLang="en-US" dirty="0">
                <a:latin typeface="+mj-ea"/>
              </a:rPr>
              <a:t>库中的字符和字符串函数，自定义字符串函数</a:t>
            </a:r>
            <a:endParaRPr lang="en-US" altLang="zh-CN" dirty="0">
              <a:latin typeface="+mj-ea"/>
            </a:endParaRPr>
          </a:p>
          <a:p>
            <a:r>
              <a:rPr lang="zh-CN" altLang="en-US" dirty="0">
                <a:latin typeface="+mj-ea"/>
              </a:rPr>
              <a:t>使用命令行参数</a:t>
            </a:r>
            <a:endParaRPr lang="en-US" altLang="zh-CN" dirty="0">
              <a:latin typeface="+mj-ea"/>
            </a:endParaRPr>
          </a:p>
          <a:p>
            <a:endParaRPr lang="en-US" altLang="zh-CN" dirty="0">
              <a:latin typeface="+mj-ea"/>
            </a:endParaRPr>
          </a:p>
        </p:txBody>
      </p:sp>
    </p:spTree>
    <p:extLst>
      <p:ext uri="{BB962C8B-B14F-4D97-AF65-F5344CB8AC3E}">
        <p14:creationId xmlns:p14="http://schemas.microsoft.com/office/powerpoint/2010/main" val="34587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6F32D-6FCC-4768-BD9D-B1CD073BC07D}"/>
              </a:ext>
            </a:extLst>
          </p:cNvPr>
          <p:cNvSpPr>
            <a:spLocks noGrp="1"/>
          </p:cNvSpPr>
          <p:nvPr>
            <p:ph type="title"/>
          </p:nvPr>
        </p:nvSpPr>
        <p:spPr>
          <a:xfrm>
            <a:off x="646111" y="452719"/>
            <a:ext cx="9404723" cy="519434"/>
          </a:xfrm>
        </p:spPr>
        <p:txBody>
          <a:bodyPr/>
          <a:lstStyle/>
          <a:p>
            <a:r>
              <a:rPr lang="en-US" altLang="zh-CN" sz="2400" dirty="0"/>
              <a:t>11.1 </a:t>
            </a:r>
            <a:r>
              <a:rPr lang="zh-CN" altLang="en-US" sz="2400" dirty="0"/>
              <a:t>表示字符串和字符串</a:t>
            </a:r>
            <a:r>
              <a:rPr lang="en-US" altLang="zh-CN" sz="2400" dirty="0"/>
              <a:t>I/O</a:t>
            </a:r>
            <a:endParaRPr lang="zh-CN" altLang="en-US" sz="2400" dirty="0"/>
          </a:p>
        </p:txBody>
      </p:sp>
      <p:sp>
        <p:nvSpPr>
          <p:cNvPr id="4" name="内容占位符 3">
            <a:extLst>
              <a:ext uri="{FF2B5EF4-FFF2-40B4-BE49-F238E27FC236}">
                <a16:creationId xmlns:a16="http://schemas.microsoft.com/office/drawing/2014/main" id="{F719D261-35BD-411D-8177-45D6BDA8566B}"/>
              </a:ext>
            </a:extLst>
          </p:cNvPr>
          <p:cNvSpPr>
            <a:spLocks noGrp="1"/>
          </p:cNvSpPr>
          <p:nvPr>
            <p:ph idx="1"/>
          </p:nvPr>
        </p:nvSpPr>
        <p:spPr>
          <a:xfrm>
            <a:off x="1103312" y="1049154"/>
            <a:ext cx="8946541" cy="5199245"/>
          </a:xfrm>
        </p:spPr>
        <p:txBody>
          <a:bodyPr>
            <a:normAutofit fontScale="92500" lnSpcReduction="10000"/>
          </a:bodyPr>
          <a:lstStyle/>
          <a:p>
            <a:r>
              <a:rPr lang="zh-CN" altLang="en-US" dirty="0"/>
              <a:t>字符串：在</a:t>
            </a:r>
            <a:r>
              <a:rPr lang="en-US" altLang="zh-CN" dirty="0"/>
              <a:t>c</a:t>
            </a:r>
            <a:r>
              <a:rPr lang="zh-CN" altLang="en-US" dirty="0"/>
              <a:t>语言中，字符串是以</a:t>
            </a:r>
            <a:r>
              <a:rPr lang="en-US" altLang="zh-CN" dirty="0"/>
              <a:t>\0</a:t>
            </a:r>
            <a:r>
              <a:rPr lang="zh-CN" altLang="en-US" dirty="0"/>
              <a:t>结尾的</a:t>
            </a:r>
            <a:r>
              <a:rPr lang="en-US" altLang="zh-CN" dirty="0"/>
              <a:t>	char</a:t>
            </a:r>
            <a:r>
              <a:rPr lang="zh-CN" altLang="en-US" dirty="0"/>
              <a:t>类型数组</a:t>
            </a:r>
            <a:endParaRPr lang="en-US" altLang="zh-CN" dirty="0"/>
          </a:p>
          <a:p>
            <a:pPr marL="0" indent="0">
              <a:buNone/>
            </a:pPr>
            <a:r>
              <a:rPr lang="en-US" altLang="zh-CN" dirty="0"/>
              <a:t>11.1.1 </a:t>
            </a:r>
            <a:r>
              <a:rPr lang="zh-CN" altLang="en-US" dirty="0"/>
              <a:t>在程序中定义字符串</a:t>
            </a:r>
            <a:endParaRPr lang="en-US" altLang="zh-CN" dirty="0"/>
          </a:p>
          <a:p>
            <a:pPr marL="0" indent="0">
              <a:buNone/>
            </a:pPr>
            <a:r>
              <a:rPr lang="zh-CN" altLang="en-US" dirty="0"/>
              <a:t>字符串有多种定义的方式</a:t>
            </a:r>
            <a:endParaRPr lang="en-US" altLang="zh-CN" dirty="0"/>
          </a:p>
          <a:p>
            <a:pPr marL="400050" lvl="1" indent="0">
              <a:buNone/>
            </a:pPr>
            <a:r>
              <a:rPr lang="zh-CN" altLang="en-US" sz="1600" dirty="0"/>
              <a:t>字符串字面量、</a:t>
            </a:r>
            <a:r>
              <a:rPr lang="en-US" altLang="zh-CN" sz="1600" dirty="0"/>
              <a:t>char</a:t>
            </a:r>
            <a:r>
              <a:rPr lang="zh-CN" altLang="en-US" sz="1600" dirty="0"/>
              <a:t>类型的数组、指向</a:t>
            </a:r>
            <a:r>
              <a:rPr lang="en-US" altLang="zh-CN" sz="1600" dirty="0"/>
              <a:t>char</a:t>
            </a:r>
            <a:r>
              <a:rPr lang="zh-CN" altLang="en-US" sz="1600" dirty="0"/>
              <a:t>类型数组的指针</a:t>
            </a:r>
            <a:endParaRPr lang="en-US" altLang="zh-CN" sz="1600" dirty="0"/>
          </a:p>
          <a:p>
            <a:pPr>
              <a:buFont typeface="Wingdings" panose="05000000000000000000" pitchFamily="2" charset="2"/>
              <a:buChar char="Ø"/>
            </a:pPr>
            <a:r>
              <a:rPr lang="zh-CN" altLang="en-US" sz="1600" dirty="0"/>
              <a:t>字符串常量（字符串字面量）</a:t>
            </a:r>
            <a:endParaRPr lang="en-US" altLang="zh-CN" sz="1600" dirty="0"/>
          </a:p>
          <a:p>
            <a:pPr marL="457200" lvl="1" indent="0">
              <a:buNone/>
            </a:pPr>
            <a:r>
              <a:rPr lang="zh-CN" altLang="en-US" sz="1400" dirty="0"/>
              <a:t>利用双引号括起来的内容叫字符串字面量，编译器会自动把双引号中的字符内容加入</a:t>
            </a:r>
            <a:r>
              <a:rPr lang="en-US" altLang="zh-CN" sz="1400" dirty="0"/>
              <a:t>\0</a:t>
            </a:r>
            <a:r>
              <a:rPr lang="zh-CN" altLang="en-US" sz="1400" dirty="0"/>
              <a:t>字符存储在内存中</a:t>
            </a:r>
            <a:endParaRPr lang="en-US" altLang="zh-CN" sz="1400" dirty="0"/>
          </a:p>
          <a:p>
            <a:pPr marL="457200" lvl="1" indent="0">
              <a:buNone/>
            </a:pPr>
            <a:r>
              <a:rPr lang="zh-CN" altLang="en-US" sz="1400" dirty="0"/>
              <a:t>字符串字面量之间没有间隔或者用空白字符间隔（空格、</a:t>
            </a:r>
            <a:r>
              <a:rPr lang="en-US" altLang="zh-CN" sz="1400" dirty="0"/>
              <a:t>tab</a:t>
            </a:r>
            <a:r>
              <a:rPr lang="zh-CN" altLang="en-US" sz="1400" dirty="0"/>
              <a:t>、回车），</a:t>
            </a:r>
            <a:r>
              <a:rPr lang="en-US" altLang="zh-CN" sz="1400" dirty="0"/>
              <a:t>c</a:t>
            </a:r>
            <a:r>
              <a:rPr lang="zh-CN" altLang="en-US" sz="1400" dirty="0"/>
              <a:t>会视为他们是串联的</a:t>
            </a:r>
            <a:endParaRPr lang="en-US" altLang="zh-CN" sz="1400" dirty="0"/>
          </a:p>
          <a:p>
            <a:pPr marL="457200" lvl="1" indent="0">
              <a:buNone/>
            </a:pPr>
            <a:r>
              <a:rPr lang="zh-CN" altLang="en-US" sz="1400" dirty="0"/>
              <a:t>字符串字面量属于静态存储类别，在函数中使用它，只会存储一次，双引号的内容视为指向存储位置的指针</a:t>
            </a:r>
            <a:endParaRPr lang="en-US" altLang="zh-CN" sz="1600" dirty="0"/>
          </a:p>
          <a:p>
            <a:pPr indent="-285750">
              <a:buFont typeface="Wingdings" panose="05000000000000000000" pitchFamily="2" charset="2"/>
              <a:buChar char="Ø"/>
            </a:pPr>
            <a:r>
              <a:rPr lang="zh-CN" altLang="en-US" sz="1600" dirty="0"/>
              <a:t>字符串数组和初始化</a:t>
            </a:r>
            <a:endParaRPr lang="en-US" altLang="zh-CN" sz="1600" dirty="0"/>
          </a:p>
          <a:p>
            <a:pPr marL="457200" lvl="1" indent="0">
              <a:buNone/>
            </a:pPr>
            <a:r>
              <a:rPr lang="zh-CN" altLang="en-US" sz="1400" dirty="0"/>
              <a:t>定义数组时，必须让编译器知道需要多少空间</a:t>
            </a:r>
            <a:endParaRPr lang="en-US" altLang="zh-CN" sz="1400" dirty="0"/>
          </a:p>
          <a:p>
            <a:pPr marL="457200" lvl="1" indent="0">
              <a:buNone/>
            </a:pPr>
            <a:r>
              <a:rPr lang="en-US" altLang="zh-CN" sz="1400" dirty="0"/>
              <a:t>1.</a:t>
            </a:r>
            <a:r>
              <a:rPr lang="zh-CN" altLang="en-US" sz="1400" dirty="0"/>
              <a:t>申请足够的空间去存储字符串</a:t>
            </a:r>
            <a:endParaRPr lang="en-US" altLang="zh-CN" sz="1400" dirty="0"/>
          </a:p>
          <a:p>
            <a:pPr marL="457200" lvl="1" indent="0">
              <a:buNone/>
            </a:pPr>
            <a:r>
              <a:rPr lang="en-US" altLang="zh-CN" sz="1400" dirty="0"/>
              <a:t>	const char m1[40] = “I have a pen!”;</a:t>
            </a:r>
          </a:p>
          <a:p>
            <a:pPr marL="457200" lvl="1" indent="0">
              <a:buNone/>
            </a:pPr>
            <a:r>
              <a:rPr lang="en-US" altLang="zh-CN" sz="1400" dirty="0"/>
              <a:t>	</a:t>
            </a:r>
            <a:r>
              <a:rPr lang="zh-CN" altLang="en-US" sz="1400" dirty="0"/>
              <a:t>在申请时注意数组大小必须比字符串字符个数多一个用来存储</a:t>
            </a:r>
            <a:r>
              <a:rPr lang="en-US" altLang="zh-CN" sz="1400" dirty="0"/>
              <a:t>\0</a:t>
            </a:r>
            <a:r>
              <a:rPr lang="zh-CN" altLang="en-US" sz="1400" dirty="0"/>
              <a:t>作为字符串的结尾</a:t>
            </a:r>
            <a:endParaRPr lang="en-US" altLang="zh-CN" sz="1400" dirty="0"/>
          </a:p>
          <a:p>
            <a:pPr marL="457200" lvl="1" indent="0">
              <a:buNone/>
            </a:pPr>
            <a:r>
              <a:rPr lang="en-US" altLang="zh-CN" sz="1400" dirty="0"/>
              <a:t>2.</a:t>
            </a:r>
            <a:r>
              <a:rPr lang="zh-CN" altLang="en-US" sz="1400" dirty="0"/>
              <a:t>省略数组初始化大小让编译器自动确认数组大小</a:t>
            </a:r>
            <a:endParaRPr lang="en-US" altLang="zh-CN" sz="1400" dirty="0"/>
          </a:p>
          <a:p>
            <a:pPr marL="457200" lvl="1" indent="0">
              <a:buNone/>
            </a:pPr>
            <a:r>
              <a:rPr lang="en-US" altLang="zh-CN" sz="1400" dirty="0"/>
              <a:t>	</a:t>
            </a:r>
            <a:r>
              <a:rPr lang="zh-CN" altLang="en-US" sz="1400" dirty="0"/>
              <a:t>省略数组大小只适用在初始化过程中省略，如果对数组重新赋值，则会容易出现越界</a:t>
            </a:r>
            <a:endParaRPr lang="en-US" altLang="zh-CN" sz="1400" dirty="0"/>
          </a:p>
        </p:txBody>
      </p:sp>
    </p:spTree>
    <p:extLst>
      <p:ext uri="{BB962C8B-B14F-4D97-AF65-F5344CB8AC3E}">
        <p14:creationId xmlns:p14="http://schemas.microsoft.com/office/powerpoint/2010/main" val="8659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719D261-35BD-411D-8177-45D6BDA8566B}"/>
              </a:ext>
            </a:extLst>
          </p:cNvPr>
          <p:cNvSpPr>
            <a:spLocks noGrp="1"/>
          </p:cNvSpPr>
          <p:nvPr>
            <p:ph idx="1"/>
          </p:nvPr>
        </p:nvSpPr>
        <p:spPr>
          <a:xfrm>
            <a:off x="1103312" y="481264"/>
            <a:ext cx="8946541" cy="5767136"/>
          </a:xfrm>
        </p:spPr>
        <p:txBody>
          <a:bodyPr>
            <a:normAutofit/>
          </a:bodyPr>
          <a:lstStyle/>
          <a:p>
            <a:pPr>
              <a:buFont typeface="Wingdings" panose="05000000000000000000" pitchFamily="2" charset="2"/>
              <a:buChar char="Ø"/>
            </a:pPr>
            <a:r>
              <a:rPr lang="zh-CN" altLang="en-US" sz="1600" dirty="0"/>
              <a:t>数组和指针</a:t>
            </a:r>
            <a:endParaRPr lang="en-US" altLang="zh-CN" sz="1600" dirty="0"/>
          </a:p>
          <a:p>
            <a:pPr marL="0" indent="0">
              <a:buNone/>
            </a:pPr>
            <a:r>
              <a:rPr lang="zh-CN" altLang="en-US" sz="1400" dirty="0"/>
              <a:t>前面说过字符串字面量一般作为可执行程序的一部分储存在数据段中，在程序加载到内存时载入到内存的静态存储区</a:t>
            </a:r>
            <a:endParaRPr lang="en-US" altLang="zh-CN" sz="1400" dirty="0"/>
          </a:p>
          <a:p>
            <a:pPr marL="457200" lvl="1" indent="0">
              <a:buNone/>
            </a:pPr>
            <a:r>
              <a:rPr lang="zh-CN" altLang="en-US" sz="1400" dirty="0"/>
              <a:t>数组形式初始化是在程序运行到初始化的过程时为数组分配一段内存，再把静态存储区的内容复制到数组内存空间 </a:t>
            </a:r>
            <a:endParaRPr lang="en-US" altLang="zh-CN" sz="1400" dirty="0"/>
          </a:p>
          <a:p>
            <a:pPr marL="457200" lvl="1" indent="0">
              <a:buNone/>
            </a:pPr>
            <a:r>
              <a:rPr lang="zh-CN" altLang="en-US" sz="1400" dirty="0"/>
              <a:t>指针形式的初始化只把静态存储区的地址拷贝给指针</a:t>
            </a:r>
            <a:endParaRPr lang="en-US" altLang="zh-CN" sz="1400" dirty="0"/>
          </a:p>
          <a:p>
            <a:pPr indent="-285750">
              <a:buFont typeface="Wingdings" panose="05000000000000000000" pitchFamily="2" charset="2"/>
              <a:buChar char="Ø"/>
            </a:pPr>
            <a:r>
              <a:rPr lang="zh-CN" altLang="en-US" sz="1600" dirty="0"/>
              <a:t>数组和指针的区别</a:t>
            </a:r>
            <a:endParaRPr lang="en-US" altLang="zh-CN" sz="1600" dirty="0"/>
          </a:p>
          <a:p>
            <a:pPr marL="457200" lvl="1" indent="0">
              <a:buNone/>
            </a:pPr>
            <a:r>
              <a:rPr lang="zh-CN" altLang="en-US" sz="1400" dirty="0">
                <a:latin typeface="+mj-ea"/>
              </a:rPr>
              <a:t>数组名是常量，指针名是变量</a:t>
            </a:r>
            <a:endParaRPr lang="en-US" altLang="zh-CN" sz="1400" dirty="0">
              <a:latin typeface="+mj-ea"/>
            </a:endParaRPr>
          </a:p>
          <a:p>
            <a:pPr lvl="1">
              <a:buFont typeface="Arial" panose="020B0604020202020204" pitchFamily="34" charset="0"/>
              <a:buChar char="•"/>
            </a:pPr>
            <a:r>
              <a:rPr lang="zh-CN" altLang="en-US" sz="1400" dirty="0">
                <a:latin typeface="+mj-ea"/>
              </a:rPr>
              <a:t>都可以用数组表示法</a:t>
            </a:r>
            <a:endParaRPr lang="en-US" altLang="zh-CN" sz="1400" dirty="0">
              <a:latin typeface="+mj-ea"/>
            </a:endParaRPr>
          </a:p>
          <a:p>
            <a:pPr lvl="1">
              <a:buFont typeface="Arial" panose="020B0604020202020204" pitchFamily="34" charset="0"/>
              <a:buChar char="•"/>
            </a:pPr>
            <a:r>
              <a:rPr lang="zh-CN" altLang="en-US" sz="1400" dirty="0">
                <a:latin typeface="+mj-ea"/>
              </a:rPr>
              <a:t>都可以用指针加法</a:t>
            </a:r>
            <a:endParaRPr lang="en-US" altLang="zh-CN" sz="1400" dirty="0">
              <a:latin typeface="+mj-ea"/>
            </a:endParaRPr>
          </a:p>
          <a:p>
            <a:pPr lvl="1">
              <a:buFont typeface="Arial" panose="020B0604020202020204" pitchFamily="34" charset="0"/>
              <a:buChar char="•"/>
            </a:pPr>
            <a:r>
              <a:rPr lang="zh-CN" altLang="en-US" sz="1400" dirty="0">
                <a:latin typeface="+mj-ea"/>
              </a:rPr>
              <a:t>只有指针可以自增操作</a:t>
            </a:r>
            <a:endParaRPr lang="en-US" altLang="zh-CN" sz="1400" dirty="0">
              <a:latin typeface="+mj-ea"/>
            </a:endParaRPr>
          </a:p>
          <a:p>
            <a:pPr lvl="1">
              <a:buFont typeface="Arial" panose="020B0604020202020204" pitchFamily="34" charset="0"/>
              <a:buChar char="•"/>
            </a:pPr>
            <a:r>
              <a:rPr lang="zh-CN" altLang="en-US" sz="1400" dirty="0">
                <a:latin typeface="+mj-ea"/>
              </a:rPr>
              <a:t>指针名不能用数组的下标法访问字符串中的字符，因为这里的指针指向的不是数组，可能会改变字面量的值</a:t>
            </a:r>
            <a:endParaRPr lang="en-US" altLang="zh-CN" sz="1400" dirty="0">
              <a:latin typeface="+mj-ea"/>
            </a:endParaRPr>
          </a:p>
          <a:p>
            <a:pPr lvl="1">
              <a:buFont typeface="Arial" panose="020B0604020202020204" pitchFamily="34" charset="0"/>
              <a:buChar char="•"/>
            </a:pPr>
            <a:r>
              <a:rPr lang="zh-CN" altLang="en-US" sz="1400" dirty="0">
                <a:latin typeface="+mj-ea"/>
              </a:rPr>
              <a:t>指针名表示法加上</a:t>
            </a:r>
            <a:r>
              <a:rPr lang="en-US" altLang="zh-CN" sz="1400" dirty="0">
                <a:latin typeface="+mj-ea"/>
              </a:rPr>
              <a:t>const</a:t>
            </a:r>
            <a:r>
              <a:rPr lang="zh-CN" altLang="en-US" sz="1400" dirty="0">
                <a:latin typeface="+mj-ea"/>
              </a:rPr>
              <a:t>，避免指针修改内容</a:t>
            </a:r>
            <a:endParaRPr lang="en-US" altLang="zh-CN" sz="1400" dirty="0">
              <a:latin typeface="+mj-ea"/>
            </a:endParaRPr>
          </a:p>
          <a:p>
            <a:pPr marL="0" indent="0">
              <a:buNone/>
            </a:pPr>
            <a:r>
              <a:rPr lang="en-US" altLang="zh-CN" sz="1600" dirty="0"/>
              <a:t>	</a:t>
            </a:r>
            <a:endParaRPr lang="en-US" altLang="zh-CN" sz="1400" dirty="0"/>
          </a:p>
        </p:txBody>
      </p:sp>
    </p:spTree>
    <p:extLst>
      <p:ext uri="{BB962C8B-B14F-4D97-AF65-F5344CB8AC3E}">
        <p14:creationId xmlns:p14="http://schemas.microsoft.com/office/powerpoint/2010/main" val="49212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0F569-F1CD-4CC2-BA51-615BB48BC60B}"/>
              </a:ext>
            </a:extLst>
          </p:cNvPr>
          <p:cNvSpPr>
            <a:spLocks noGrp="1"/>
          </p:cNvSpPr>
          <p:nvPr>
            <p:ph type="title"/>
          </p:nvPr>
        </p:nvSpPr>
        <p:spPr/>
        <p:txBody>
          <a:bodyPr/>
          <a:lstStyle/>
          <a:p>
            <a:r>
              <a:rPr lang="en-US" altLang="zh-CN" sz="2400" dirty="0">
                <a:latin typeface="+mj-ea"/>
              </a:rPr>
              <a:t>11.2 </a:t>
            </a:r>
            <a:r>
              <a:rPr lang="zh-CN" altLang="en-US" sz="2400" dirty="0">
                <a:latin typeface="+mj-ea"/>
              </a:rPr>
              <a:t>字符串的输入</a:t>
            </a:r>
          </a:p>
        </p:txBody>
      </p:sp>
      <p:sp>
        <p:nvSpPr>
          <p:cNvPr id="3" name="内容占位符 2">
            <a:extLst>
              <a:ext uri="{FF2B5EF4-FFF2-40B4-BE49-F238E27FC236}">
                <a16:creationId xmlns:a16="http://schemas.microsoft.com/office/drawing/2014/main" id="{57EB2649-82A8-4E62-8040-74E39F94AC5A}"/>
              </a:ext>
            </a:extLst>
          </p:cNvPr>
          <p:cNvSpPr>
            <a:spLocks noGrp="1"/>
          </p:cNvSpPr>
          <p:nvPr>
            <p:ph idx="1"/>
          </p:nvPr>
        </p:nvSpPr>
        <p:spPr/>
        <p:txBody>
          <a:bodyPr>
            <a:normAutofit fontScale="92500" lnSpcReduction="10000"/>
          </a:bodyPr>
          <a:lstStyle/>
          <a:p>
            <a:pPr marL="0" indent="0">
              <a:buNone/>
            </a:pPr>
            <a:r>
              <a:rPr lang="en-US" altLang="zh-CN" sz="1800" dirty="0">
                <a:latin typeface="+mj-ea"/>
              </a:rPr>
              <a:t>11.2.1 </a:t>
            </a:r>
            <a:r>
              <a:rPr lang="zh-CN" altLang="en-US" sz="1800" dirty="0">
                <a:latin typeface="+mj-ea"/>
              </a:rPr>
              <a:t>分配空间</a:t>
            </a:r>
            <a:endParaRPr lang="en-US" altLang="zh-CN" sz="1800" dirty="0">
              <a:latin typeface="+mj-ea"/>
            </a:endParaRPr>
          </a:p>
          <a:p>
            <a:pPr marL="685800" lvl="1">
              <a:buFont typeface="Wingdings" panose="05000000000000000000" pitchFamily="2" charset="2"/>
              <a:buChar char="Ø"/>
            </a:pPr>
            <a:r>
              <a:rPr lang="zh-CN" altLang="en-US" sz="1600" dirty="0">
                <a:latin typeface="+mj-ea"/>
              </a:rPr>
              <a:t>计算机不会在自动去根据输入分配空间来存储字符串</a:t>
            </a:r>
            <a:endParaRPr lang="en-US" altLang="zh-CN" sz="1600" dirty="0">
              <a:latin typeface="+mj-ea"/>
            </a:endParaRPr>
          </a:p>
          <a:p>
            <a:pPr marL="685800" lvl="1">
              <a:buFont typeface="Wingdings" panose="05000000000000000000" pitchFamily="2" charset="2"/>
              <a:buChar char="Ø"/>
            </a:pPr>
            <a:r>
              <a:rPr lang="zh-CN" altLang="en-US" sz="1600" dirty="0">
                <a:latin typeface="+mj-ea"/>
              </a:rPr>
              <a:t>最简单的方法就是去声明一个数组去存储字符串</a:t>
            </a:r>
            <a:endParaRPr lang="en-US" altLang="zh-CN" sz="1600" dirty="0">
              <a:latin typeface="+mj-ea"/>
            </a:endParaRPr>
          </a:p>
          <a:p>
            <a:pPr marL="0" indent="0">
              <a:buNone/>
            </a:pPr>
            <a:r>
              <a:rPr lang="en-US" altLang="zh-CN" sz="1800" dirty="0">
                <a:latin typeface="+mj-ea"/>
              </a:rPr>
              <a:t>11.2.2 </a:t>
            </a:r>
            <a:r>
              <a:rPr lang="zh-CN" altLang="en-US" sz="1800" dirty="0">
                <a:latin typeface="+mj-ea"/>
              </a:rPr>
              <a:t>不幸的</a:t>
            </a:r>
            <a:r>
              <a:rPr lang="en-US" altLang="zh-CN" sz="1800" dirty="0">
                <a:latin typeface="+mj-ea"/>
              </a:rPr>
              <a:t>gets()</a:t>
            </a:r>
            <a:r>
              <a:rPr lang="zh-CN" altLang="en-US" sz="1800" dirty="0">
                <a:latin typeface="+mj-ea"/>
              </a:rPr>
              <a:t>函数</a:t>
            </a:r>
            <a:endParaRPr lang="en-US" altLang="zh-CN" sz="1800" dirty="0">
              <a:latin typeface="+mj-ea"/>
            </a:endParaRPr>
          </a:p>
          <a:p>
            <a:pPr marL="685800" lvl="1">
              <a:buFont typeface="Wingdings" panose="05000000000000000000" pitchFamily="2" charset="2"/>
              <a:buChar char="Ø"/>
            </a:pPr>
            <a:r>
              <a:rPr lang="en-US" altLang="zh-CN" sz="1600" dirty="0" err="1">
                <a:latin typeface="+mj-ea"/>
              </a:rPr>
              <a:t>scanf</a:t>
            </a:r>
            <a:r>
              <a:rPr lang="zh-CN" altLang="en-US" sz="1600" dirty="0">
                <a:latin typeface="+mj-ea"/>
              </a:rPr>
              <a:t>也能读取一个字符串，但是只能读取一个单词，因为它是以空白来判定读取的</a:t>
            </a:r>
            <a:endParaRPr lang="en-US" altLang="zh-CN" sz="1600" dirty="0">
              <a:latin typeface="+mj-ea"/>
            </a:endParaRPr>
          </a:p>
          <a:p>
            <a:pPr marL="685800" lvl="1">
              <a:buFont typeface="Wingdings" panose="05000000000000000000" pitchFamily="2" charset="2"/>
              <a:buChar char="Ø"/>
            </a:pPr>
            <a:r>
              <a:rPr lang="zh-CN" altLang="en-US" sz="1600" dirty="0">
                <a:latin typeface="+mj-ea"/>
              </a:rPr>
              <a:t>所以有了</a:t>
            </a:r>
            <a:r>
              <a:rPr lang="en-US" altLang="zh-CN" sz="1600" dirty="0">
                <a:latin typeface="+mj-ea"/>
              </a:rPr>
              <a:t>gets()</a:t>
            </a:r>
            <a:r>
              <a:rPr lang="zh-CN" altLang="en-US" sz="1600" dirty="0">
                <a:latin typeface="+mj-ea"/>
              </a:rPr>
              <a:t>函数来处理，能整行读取，遇到换行符后丢弃换行符，在结尾自动加入空字符</a:t>
            </a:r>
            <a:r>
              <a:rPr lang="en-US" altLang="zh-CN" sz="1600" dirty="0">
                <a:latin typeface="+mj-ea"/>
              </a:rPr>
              <a:t>\0</a:t>
            </a:r>
            <a:r>
              <a:rPr lang="zh-CN" altLang="en-US" sz="1600" dirty="0">
                <a:latin typeface="+mj-ea"/>
              </a:rPr>
              <a:t>来形成字符串</a:t>
            </a:r>
            <a:endParaRPr lang="en-US" altLang="zh-CN" sz="1600" dirty="0">
              <a:latin typeface="+mj-ea"/>
            </a:endParaRPr>
          </a:p>
          <a:p>
            <a:pPr marL="685800" lvl="1">
              <a:buFont typeface="Wingdings" panose="05000000000000000000" pitchFamily="2" charset="2"/>
              <a:buChar char="Ø"/>
            </a:pPr>
            <a:r>
              <a:rPr lang="en-US" altLang="zh-CN" sz="1600" dirty="0">
                <a:latin typeface="+mj-ea"/>
              </a:rPr>
              <a:t>puts()</a:t>
            </a:r>
            <a:r>
              <a:rPr lang="zh-CN" altLang="en-US" sz="1600" dirty="0">
                <a:latin typeface="+mj-ea"/>
              </a:rPr>
              <a:t>输出字符串函数跟他是一对，它自动在字符串后面加上换行符用来输出字符串</a:t>
            </a:r>
            <a:endParaRPr lang="en-US" altLang="zh-CN" sz="1600" dirty="0">
              <a:latin typeface="+mj-ea"/>
            </a:endParaRPr>
          </a:p>
          <a:p>
            <a:pPr marL="685800" lvl="1">
              <a:buFont typeface="Wingdings" panose="05000000000000000000" pitchFamily="2" charset="2"/>
              <a:buChar char="Ø"/>
            </a:pPr>
            <a:r>
              <a:rPr lang="zh-CN" altLang="en-US" sz="1600" dirty="0">
                <a:latin typeface="+mj-ea"/>
              </a:rPr>
              <a:t>用</a:t>
            </a:r>
            <a:r>
              <a:rPr lang="en-US" altLang="zh-CN" sz="1600" dirty="0">
                <a:latin typeface="+mj-ea"/>
              </a:rPr>
              <a:t>gets()</a:t>
            </a:r>
            <a:r>
              <a:rPr lang="zh-CN" altLang="en-US" sz="1600" dirty="0">
                <a:latin typeface="+mj-ea"/>
              </a:rPr>
              <a:t>编译器会给出警告，有的在编译过程中，有些在输出中，因为编译器不确定你给的空间能否足够放入输入的内容</a:t>
            </a:r>
            <a:endParaRPr lang="en-US" altLang="zh-CN" sz="1600" dirty="0">
              <a:latin typeface="+mj-ea"/>
            </a:endParaRPr>
          </a:p>
          <a:p>
            <a:pPr marL="0" indent="0">
              <a:buNone/>
            </a:pPr>
            <a:r>
              <a:rPr lang="en-US" altLang="zh-CN" sz="1600" dirty="0">
                <a:latin typeface="+mj-ea"/>
              </a:rPr>
              <a:t>11.2.3 gets()</a:t>
            </a:r>
            <a:r>
              <a:rPr lang="zh-CN" altLang="en-US" sz="1600" dirty="0">
                <a:latin typeface="+mj-ea"/>
              </a:rPr>
              <a:t>的替代品</a:t>
            </a:r>
            <a:endParaRPr lang="en-US" altLang="zh-CN" sz="1600" dirty="0">
              <a:latin typeface="+mj-ea"/>
            </a:endParaRPr>
          </a:p>
          <a:p>
            <a:pPr lvl="1">
              <a:buFont typeface="Wingdings" panose="05000000000000000000" pitchFamily="2" charset="2"/>
              <a:buChar char="Ø"/>
            </a:pPr>
            <a:r>
              <a:rPr lang="en-US" altLang="zh-CN" sz="1600" dirty="0" err="1">
                <a:latin typeface="+mj-ea"/>
              </a:rPr>
              <a:t>fgets</a:t>
            </a:r>
            <a:r>
              <a:rPr lang="en-US" altLang="zh-CN" sz="1600" dirty="0">
                <a:latin typeface="+mj-ea"/>
              </a:rPr>
              <a:t>()</a:t>
            </a:r>
            <a:r>
              <a:rPr lang="zh-CN" altLang="en-US" sz="1600" dirty="0">
                <a:latin typeface="+mj-ea"/>
              </a:rPr>
              <a:t>：通过第二个参数来限制输入的字符数来解决溢出问题，并且专门用于文件处理，</a:t>
            </a:r>
            <a:endParaRPr lang="en-US" altLang="zh-CN" sz="1600" dirty="0">
              <a:latin typeface="+mj-ea"/>
            </a:endParaRPr>
          </a:p>
          <a:p>
            <a:pPr marL="457200" lvl="1" indent="0">
              <a:buNone/>
            </a:pPr>
            <a:r>
              <a:rPr lang="zh-CN" altLang="en-US" sz="1600" dirty="0">
                <a:latin typeface="+mj-ea"/>
              </a:rPr>
              <a:t>如果参数是</a:t>
            </a:r>
            <a:r>
              <a:rPr lang="en-US" altLang="zh-CN" sz="1600" dirty="0">
                <a:latin typeface="+mj-ea"/>
              </a:rPr>
              <a:t>n</a:t>
            </a:r>
            <a:r>
              <a:rPr lang="zh-CN" altLang="en-US" sz="1600" dirty="0">
                <a:latin typeface="+mj-ea"/>
              </a:rPr>
              <a:t>，则读入</a:t>
            </a:r>
            <a:r>
              <a:rPr lang="en-US" altLang="zh-CN" sz="1600" dirty="0">
                <a:latin typeface="+mj-ea"/>
              </a:rPr>
              <a:t>n-1</a:t>
            </a:r>
            <a:r>
              <a:rPr lang="zh-CN" altLang="en-US" sz="1600" dirty="0">
                <a:latin typeface="+mj-ea"/>
              </a:rPr>
              <a:t>个字符，或者读取到下一个换行符，但是会存储在字符中</a:t>
            </a:r>
            <a:endParaRPr lang="en-US" altLang="zh-CN" sz="1600" dirty="0">
              <a:latin typeface="+mj-ea"/>
            </a:endParaRPr>
          </a:p>
          <a:p>
            <a:pPr marL="457200" lvl="1" indent="0">
              <a:buNone/>
            </a:pPr>
            <a:r>
              <a:rPr lang="en-US" altLang="zh-CN" sz="1600" dirty="0" err="1">
                <a:latin typeface="+mj-ea"/>
              </a:rPr>
              <a:t>fgets</a:t>
            </a:r>
            <a:r>
              <a:rPr lang="zh-CN" altLang="en-US" sz="1600" dirty="0">
                <a:latin typeface="+mj-ea"/>
              </a:rPr>
              <a:t>的第三个参数指明要读入的文件</a:t>
            </a:r>
            <a:r>
              <a:rPr lang="en-US" altLang="zh-CN" sz="1600" dirty="0">
                <a:latin typeface="+mj-ea"/>
              </a:rPr>
              <a:t>,</a:t>
            </a:r>
            <a:r>
              <a:rPr lang="zh-CN" altLang="en-US" sz="1600" dirty="0">
                <a:latin typeface="+mj-ea"/>
              </a:rPr>
              <a:t>用</a:t>
            </a:r>
            <a:r>
              <a:rPr lang="en-US" altLang="zh-CN" sz="1600" dirty="0">
                <a:latin typeface="+mj-ea"/>
              </a:rPr>
              <a:t>stdin</a:t>
            </a:r>
            <a:r>
              <a:rPr lang="zh-CN" altLang="en-US" sz="1600" dirty="0">
                <a:latin typeface="+mj-ea"/>
              </a:rPr>
              <a:t>就相当于从命令行输入</a:t>
            </a:r>
            <a:endParaRPr lang="en-US" altLang="zh-CN" sz="1600" dirty="0">
              <a:latin typeface="+mj-ea"/>
            </a:endParaRPr>
          </a:p>
          <a:p>
            <a:pPr lvl="1">
              <a:buFont typeface="Wingdings" panose="05000000000000000000" pitchFamily="2" charset="2"/>
              <a:buChar char="Ø"/>
            </a:pPr>
            <a:r>
              <a:rPr lang="en-US" altLang="zh-CN" sz="1600" dirty="0" err="1">
                <a:latin typeface="+mj-ea"/>
              </a:rPr>
              <a:t>fput</a:t>
            </a:r>
            <a:r>
              <a:rPr lang="en-US" altLang="zh-CN" sz="1600" dirty="0">
                <a:latin typeface="+mj-ea"/>
              </a:rPr>
              <a:t>()</a:t>
            </a:r>
          </a:p>
          <a:p>
            <a:pPr lvl="1">
              <a:buFont typeface="Wingdings" panose="05000000000000000000" pitchFamily="2" charset="2"/>
              <a:buChar char="Ø"/>
            </a:pPr>
            <a:r>
              <a:rPr lang="en-US" altLang="zh-CN" sz="1600" dirty="0" err="1">
                <a:latin typeface="+mj-ea"/>
              </a:rPr>
              <a:t>gets_s</a:t>
            </a:r>
            <a:r>
              <a:rPr lang="en-US" altLang="zh-CN" sz="1600" dirty="0">
                <a:latin typeface="+mj-ea"/>
              </a:rPr>
              <a:t>()</a:t>
            </a:r>
          </a:p>
          <a:p>
            <a:pPr marL="685800" lvl="1">
              <a:buFont typeface="Wingdings" panose="05000000000000000000" pitchFamily="2" charset="2"/>
              <a:buChar char="Ø"/>
            </a:pPr>
            <a:endParaRPr lang="en-US" altLang="zh-CN" sz="1600" dirty="0">
              <a:latin typeface="+mj-ea"/>
            </a:endParaRPr>
          </a:p>
        </p:txBody>
      </p:sp>
    </p:spTree>
    <p:extLst>
      <p:ext uri="{BB962C8B-B14F-4D97-AF65-F5344CB8AC3E}">
        <p14:creationId xmlns:p14="http://schemas.microsoft.com/office/powerpoint/2010/main" val="1553750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TotalTime>
  <Words>677</Words>
  <Application>Microsoft Office PowerPoint</Application>
  <PresentationFormat>宽屏</PresentationFormat>
  <Paragraphs>52</Paragraphs>
  <Slides>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等线</vt:lpstr>
      <vt:lpstr>宋体</vt:lpstr>
      <vt:lpstr>Arial</vt:lpstr>
      <vt:lpstr>Calibri</vt:lpstr>
      <vt:lpstr>Wingdings</vt:lpstr>
      <vt:lpstr>Wingdings 3</vt:lpstr>
      <vt:lpstr>离子</vt:lpstr>
      <vt:lpstr>第11章 字符串和字符串函数</vt:lpstr>
      <vt:lpstr>11.1 表示字符串和字符串I/O</vt:lpstr>
      <vt:lpstr>PowerPoint 演示文稿</vt:lpstr>
      <vt:lpstr>11.2 字符串的输入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chengyin tang</cp:lastModifiedBy>
  <cp:revision>5</cp:revision>
  <dcterms:created xsi:type="dcterms:W3CDTF">2022-03-08T07:21:05Z</dcterms:created>
  <dcterms:modified xsi:type="dcterms:W3CDTF">2022-03-10T08:50:43Z</dcterms:modified>
</cp:coreProperties>
</file>