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59853-ACA9-332E-F254-7B3173AC0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C4EA81-C2CB-C022-5479-552CB66B2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EAF21-80D7-F5F4-B601-329FE256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470F-67A0-4FB1-98DA-8EAFD655948A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D88B7B-3E95-2822-B748-091FA2A1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0EB8CA-FF62-AFDA-2E30-C5349D16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7CB2-F3DB-4CB2-B40D-A01DA6C42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08822-18C5-1E84-9643-48F47E13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23D505-0E88-C5D3-721F-AE02697C7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2D6A5-5459-C564-60C8-83B4F977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470F-67A0-4FB1-98DA-8EAFD655948A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7222F-6388-D516-637C-C76C700F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BE5C6-A19A-71FD-D7A8-FACB1DE9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7CB2-F3DB-4CB2-B40D-A01DA6C42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73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4E8DE1-DBD2-D95B-0510-E0BA24430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066A22-8A54-4A8B-5C34-947A29A59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49E1C-C35A-1B16-79AE-063BC592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470F-67A0-4FB1-98DA-8EAFD655948A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7E150-26D7-81D4-A349-9B489D56C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1BD4D-8475-FE2E-0BCE-876722C3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7CB2-F3DB-4CB2-B40D-A01DA6C42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37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343EE-3750-C131-2209-F81636A1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35BD4-383E-3C5F-4403-29633C902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D3035-B1CF-AF85-52F3-11C34AF5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470F-67A0-4FB1-98DA-8EAFD655948A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823D6-97A4-9274-E0D6-015FE4F5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2A306-2B98-54CF-8F87-A0AE0712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7CB2-F3DB-4CB2-B40D-A01DA6C42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27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CE25D-EDA1-9593-221E-08F865EB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E5122B-D3ED-2EF3-CCD1-9C4C30668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D8159-B918-B909-18B0-BB9C7602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470F-67A0-4FB1-98DA-8EAFD655948A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8D6CA-E840-7A87-D16B-4878A00B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39D3C-4C2B-AB53-D649-77582951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7CB2-F3DB-4CB2-B40D-A01DA6C42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05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C85BF-AC39-B790-EEA9-0DA3C4D9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B924C3-C77A-A301-BB89-3D7E396FE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122EA1-61DF-FF83-D0D8-FD3A80997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A45D0-36A6-5D49-873F-BBDC4824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470F-67A0-4FB1-98DA-8EAFD655948A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D6AE26-FDCF-30A3-6A7E-907A4835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CC78AB-3A87-EEE7-53EF-E84BDB70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7CB2-F3DB-4CB2-B40D-A01DA6C42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86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44F9C-970D-993E-C599-B9ECD0B6A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26600C-2BF1-2B4E-AF5E-4A0959D94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1C36EE-8DBA-4503-1734-4EB0BFF6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1255A9-BCDF-2FC9-2444-66912DD9E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F4C1C5-1FCC-3C01-2D19-B023E196A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90C2B0-3DD4-D698-EB81-DF11E2483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470F-67A0-4FB1-98DA-8EAFD655948A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8F2B62-40D8-5396-3321-5CCF6ABE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BF5215-291A-59B6-E076-401571E8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7CB2-F3DB-4CB2-B40D-A01DA6C42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2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844DE-40E9-046C-9079-56068A80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E83D1D-8955-197C-1AD6-2D23499C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470F-67A0-4FB1-98DA-8EAFD655948A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6B8A07-EC71-93AA-2867-0789CD37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E51566-E6C0-C545-5870-A35C70350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7CB2-F3DB-4CB2-B40D-A01DA6C42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5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B3E5A2-BA44-0765-93AB-79BEC53A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470F-67A0-4FB1-98DA-8EAFD655948A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652253-5961-BE52-CF93-00A9928A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C3398C-2280-DC47-7622-2A553179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7CB2-F3DB-4CB2-B40D-A01DA6C42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51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2DC87-ED15-561D-D0D6-4121EE86C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FDFDC-E2EB-0DAD-DBAD-F4DCDF402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C4A69D-D97D-6EFD-7692-0FC293491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A56F1-7EA1-031C-57D2-C4FE86A7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470F-67A0-4FB1-98DA-8EAFD655948A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0A7AC5-9BAC-0F95-371C-009856FB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74FDBF-3729-9745-F9E0-7B28EB13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7CB2-F3DB-4CB2-B40D-A01DA6C42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04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60262-D95B-4076-2A6D-1B454A10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66CAA0-81EB-0F95-19B8-CB61E4AA7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4ACD57-1196-D6F5-B29D-CFCA7A419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EF91AA-36F5-1870-C313-8F6B53CB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470F-67A0-4FB1-98DA-8EAFD655948A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63701-93B8-B5F9-6A40-AB71D6AC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C5D8CD-01AC-23A2-3BFD-6909ECF3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7CB2-F3DB-4CB2-B40D-A01DA6C42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5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CAE299-E90A-E4AA-1596-FB28A576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E7F31F-8905-9D35-FA18-16488AF07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F994D-25C1-3E85-29BB-9243392D6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5470F-67A0-4FB1-98DA-8EAFD655948A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CA2A1-A4C4-E22D-5F1D-55128A0D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F1E8A-13FC-5BB2-820B-A30AA3DF8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37CB2-F3DB-4CB2-B40D-A01DA6C42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65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6846F0E-135D-6F1D-FBD6-45F46FB46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25" y="197224"/>
            <a:ext cx="7097258" cy="54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1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C3E2B-7B93-9A10-1E4B-C19FEE09A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9734348-852E-F13D-49F5-8292FE345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17" y="179295"/>
            <a:ext cx="3826248" cy="21965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C22275F-3B63-7D99-FB67-DEBB0868EE9D}"/>
              </a:ext>
            </a:extLst>
          </p:cNvPr>
          <p:cNvSpPr txBox="1"/>
          <p:nvPr/>
        </p:nvSpPr>
        <p:spPr>
          <a:xfrm>
            <a:off x="5002306" y="179295"/>
            <a:ext cx="6212542" cy="9089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ts val="2025"/>
              </a:lnSpc>
              <a:spcBef>
                <a:spcPts val="1200"/>
              </a:spcBef>
              <a:spcAft>
                <a:spcPts val="450"/>
              </a:spcAft>
              <a:buFont typeface="+mj-lt"/>
              <a:buAutoNum type="arabicPeriod"/>
            </a:pPr>
            <a:r>
              <a:rPr lang="en-US" altLang="zh-CN" b="1" i="0">
                <a:solidFill>
                  <a:srgbClr val="1A2029"/>
                </a:solidFill>
                <a:effectLst/>
                <a:latin typeface="-apple-system"/>
              </a:rPr>
              <a:t>Instruction Control</a:t>
            </a:r>
            <a:r>
              <a:rPr lang="zh-CN" altLang="en-US" b="1" i="0">
                <a:solidFill>
                  <a:srgbClr val="1A2029"/>
                </a:solidFill>
                <a:effectLst/>
                <a:latin typeface="-apple-system"/>
              </a:rPr>
              <a:t>（指令控制）</a:t>
            </a:r>
            <a:r>
              <a:rPr lang="en-US" altLang="zh-CN" b="0" i="0">
                <a:solidFill>
                  <a:srgbClr val="1A2029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 fontAlgn="base">
              <a:lnSpc>
                <a:spcPts val="2025"/>
              </a:lnSpc>
              <a:spcAft>
                <a:spcPts val="1200"/>
              </a:spcAft>
              <a:buFont typeface="+mj-lt"/>
              <a:buAutoNum type="arabicPeriod"/>
            </a:pPr>
            <a:r>
              <a:rPr lang="zh-CN" altLang="en-US" b="0" i="0">
                <a:solidFill>
                  <a:srgbClr val="1A2029"/>
                </a:solidFill>
                <a:effectLst/>
                <a:latin typeface="-apple-system"/>
              </a:rPr>
              <a:t>这一部分负责处理指令的解码和控制流程。</a:t>
            </a:r>
          </a:p>
          <a:p>
            <a:pPr algn="l" fontAlgn="base">
              <a:lnSpc>
                <a:spcPts val="2025"/>
              </a:lnSpc>
              <a:spcBef>
                <a:spcPts val="1200"/>
              </a:spcBef>
              <a:spcAft>
                <a:spcPts val="450"/>
              </a:spcAft>
              <a:buFont typeface="+mj-lt"/>
              <a:buAutoNum type="arabicPeriod"/>
            </a:pPr>
            <a:r>
              <a:rPr lang="en-US" altLang="zh-CN" b="1" i="0">
                <a:solidFill>
                  <a:srgbClr val="1A2029"/>
                </a:solidFill>
                <a:effectLst/>
                <a:latin typeface="-apple-system"/>
              </a:rPr>
              <a:t>Registers</a:t>
            </a:r>
            <a:r>
              <a:rPr lang="zh-CN" altLang="en-US" b="1" i="0">
                <a:solidFill>
                  <a:srgbClr val="1A2029"/>
                </a:solidFill>
                <a:effectLst/>
                <a:latin typeface="-apple-system"/>
              </a:rPr>
              <a:t>（寄存器）</a:t>
            </a:r>
            <a:r>
              <a:rPr lang="en-US" altLang="zh-CN" b="0" i="0">
                <a:solidFill>
                  <a:srgbClr val="1A2029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 fontAlgn="base">
              <a:lnSpc>
                <a:spcPts val="2025"/>
              </a:lnSpc>
              <a:spcAft>
                <a:spcPts val="1200"/>
              </a:spcAft>
              <a:buFont typeface="+mj-lt"/>
              <a:buAutoNum type="arabicPeriod"/>
            </a:pPr>
            <a:r>
              <a:rPr lang="zh-CN" altLang="en-US" b="0" i="0">
                <a:solidFill>
                  <a:srgbClr val="1A2029"/>
                </a:solidFill>
                <a:effectLst/>
                <a:latin typeface="-apple-system"/>
              </a:rPr>
              <a:t>寄存器是</a:t>
            </a:r>
            <a:r>
              <a:rPr lang="en-US" altLang="zh-CN" b="0" i="0">
                <a:solidFill>
                  <a:srgbClr val="1A2029"/>
                </a:solidFill>
                <a:effectLst/>
                <a:latin typeface="-apple-system"/>
              </a:rPr>
              <a:t>CPU</a:t>
            </a:r>
            <a:r>
              <a:rPr lang="zh-CN" altLang="en-US" b="0" i="0">
                <a:solidFill>
                  <a:srgbClr val="1A2029"/>
                </a:solidFill>
                <a:effectLst/>
                <a:latin typeface="-apple-system"/>
              </a:rPr>
              <a:t>中最快的存储单元，用于暂时存放指令执行过程中产生的数据和结果。</a:t>
            </a:r>
          </a:p>
          <a:p>
            <a:pPr algn="l" fontAlgn="base">
              <a:lnSpc>
                <a:spcPts val="2025"/>
              </a:lnSpc>
              <a:spcBef>
                <a:spcPts val="1200"/>
              </a:spcBef>
              <a:spcAft>
                <a:spcPts val="450"/>
              </a:spcAft>
              <a:buFont typeface="+mj-lt"/>
              <a:buAutoNum type="arabicPeriod"/>
            </a:pPr>
            <a:r>
              <a:rPr lang="en-US" altLang="zh-CN" b="1" i="0">
                <a:solidFill>
                  <a:srgbClr val="1A2029"/>
                </a:solidFill>
                <a:effectLst/>
                <a:latin typeface="-apple-system"/>
              </a:rPr>
              <a:t>Op. Queue</a:t>
            </a:r>
            <a:r>
              <a:rPr lang="zh-CN" altLang="en-US" b="1" i="0">
                <a:solidFill>
                  <a:srgbClr val="1A2029"/>
                </a:solidFill>
                <a:effectLst/>
                <a:latin typeface="-apple-system"/>
              </a:rPr>
              <a:t>（操作队列）</a:t>
            </a:r>
            <a:r>
              <a:rPr lang="en-US" altLang="zh-CN" b="0" i="0">
                <a:solidFill>
                  <a:srgbClr val="1A2029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 fontAlgn="base">
              <a:lnSpc>
                <a:spcPts val="2025"/>
              </a:lnSpc>
              <a:spcAft>
                <a:spcPts val="1200"/>
              </a:spcAft>
              <a:buFont typeface="+mj-lt"/>
              <a:buAutoNum type="arabicPeriod"/>
            </a:pPr>
            <a:r>
              <a:rPr lang="zh-CN" altLang="en-US" b="0" i="0">
                <a:solidFill>
                  <a:srgbClr val="1A2029"/>
                </a:solidFill>
                <a:effectLst/>
                <a:latin typeface="-apple-system"/>
              </a:rPr>
              <a:t>操作队列是用来存储即将被执行的指令的地方，它可以帮助</a:t>
            </a:r>
            <a:r>
              <a:rPr lang="en-US" altLang="zh-CN" b="0" i="0">
                <a:solidFill>
                  <a:srgbClr val="1A2029"/>
                </a:solidFill>
                <a:effectLst/>
                <a:latin typeface="-apple-system"/>
              </a:rPr>
              <a:t>CPU</a:t>
            </a:r>
            <a:r>
              <a:rPr lang="zh-CN" altLang="en-US" b="0" i="0">
                <a:solidFill>
                  <a:srgbClr val="1A2029"/>
                </a:solidFill>
                <a:effectLst/>
                <a:latin typeface="-apple-system"/>
              </a:rPr>
              <a:t>更高效地调度指令的执行顺序。</a:t>
            </a:r>
          </a:p>
          <a:p>
            <a:pPr algn="l" fontAlgn="base">
              <a:lnSpc>
                <a:spcPts val="2025"/>
              </a:lnSpc>
              <a:spcBef>
                <a:spcPts val="1200"/>
              </a:spcBef>
              <a:spcAft>
                <a:spcPts val="450"/>
              </a:spcAft>
              <a:buFont typeface="+mj-lt"/>
              <a:buAutoNum type="arabicPeriod"/>
            </a:pPr>
            <a:r>
              <a:rPr lang="en-US" altLang="zh-CN" b="1" i="0">
                <a:solidFill>
                  <a:srgbClr val="1A2029"/>
                </a:solidFill>
                <a:effectLst/>
                <a:latin typeface="-apple-system"/>
              </a:rPr>
              <a:t>PC</a:t>
            </a:r>
            <a:r>
              <a:rPr lang="zh-CN" altLang="en-US" b="1" i="0">
                <a:solidFill>
                  <a:srgbClr val="1A2029"/>
                </a:solidFill>
                <a:effectLst/>
                <a:latin typeface="-apple-system"/>
              </a:rPr>
              <a:t>（程序计数器）</a:t>
            </a:r>
            <a:r>
              <a:rPr lang="en-US" altLang="zh-CN" b="0" i="0">
                <a:solidFill>
                  <a:srgbClr val="1A2029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 fontAlgn="base">
              <a:lnSpc>
                <a:spcPts val="2025"/>
              </a:lnSpc>
              <a:spcAft>
                <a:spcPts val="1200"/>
              </a:spcAft>
              <a:buFont typeface="+mj-lt"/>
              <a:buAutoNum type="arabicPeriod"/>
            </a:pPr>
            <a:r>
              <a:rPr lang="zh-CN" altLang="en-US" b="0" i="0">
                <a:solidFill>
                  <a:srgbClr val="1A2029"/>
                </a:solidFill>
                <a:effectLst/>
                <a:latin typeface="-apple-system"/>
              </a:rPr>
              <a:t>程序计数器用于跟踪下一条将要执行的指令的位置。</a:t>
            </a:r>
          </a:p>
          <a:p>
            <a:pPr algn="l" fontAlgn="base">
              <a:lnSpc>
                <a:spcPts val="2025"/>
              </a:lnSpc>
              <a:spcBef>
                <a:spcPts val="1200"/>
              </a:spcBef>
              <a:spcAft>
                <a:spcPts val="450"/>
              </a:spcAft>
              <a:buFont typeface="+mj-lt"/>
              <a:buAutoNum type="arabicPeriod"/>
            </a:pPr>
            <a:r>
              <a:rPr lang="en-US" altLang="zh-CN" b="1" i="0">
                <a:solidFill>
                  <a:srgbClr val="1A2029"/>
                </a:solidFill>
                <a:effectLst/>
                <a:latin typeface="-apple-system"/>
              </a:rPr>
              <a:t>Instruction Decoder</a:t>
            </a:r>
            <a:r>
              <a:rPr lang="zh-CN" altLang="en-US" b="1" i="0">
                <a:solidFill>
                  <a:srgbClr val="1A2029"/>
                </a:solidFill>
                <a:effectLst/>
                <a:latin typeface="-apple-system"/>
              </a:rPr>
              <a:t>（指令译码器）</a:t>
            </a:r>
            <a:r>
              <a:rPr lang="en-US" altLang="zh-CN" b="0" i="0">
                <a:solidFill>
                  <a:srgbClr val="1A2029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 fontAlgn="base">
              <a:lnSpc>
                <a:spcPts val="2025"/>
              </a:lnSpc>
              <a:spcAft>
                <a:spcPts val="1200"/>
              </a:spcAft>
              <a:buFont typeface="+mj-lt"/>
              <a:buAutoNum type="arabicPeriod"/>
            </a:pPr>
            <a:r>
              <a:rPr lang="zh-CN" altLang="en-US" b="0" i="0">
                <a:solidFill>
                  <a:srgbClr val="1A2029"/>
                </a:solidFill>
                <a:effectLst/>
                <a:latin typeface="-apple-system"/>
              </a:rPr>
              <a:t>指令译码器负责将二进制的机器指令转换为</a:t>
            </a:r>
            <a:r>
              <a:rPr lang="en-US" altLang="zh-CN" b="0" i="0">
                <a:solidFill>
                  <a:srgbClr val="1A2029"/>
                </a:solidFill>
                <a:effectLst/>
                <a:latin typeface="-apple-system"/>
              </a:rPr>
              <a:t>CPU</a:t>
            </a:r>
            <a:r>
              <a:rPr lang="zh-CN" altLang="en-US" b="0" i="0">
                <a:solidFill>
                  <a:srgbClr val="1A2029"/>
                </a:solidFill>
                <a:effectLst/>
                <a:latin typeface="-apple-system"/>
              </a:rPr>
              <a:t>可以理解的格式。</a:t>
            </a:r>
          </a:p>
          <a:p>
            <a:pPr algn="l" fontAlgn="base">
              <a:lnSpc>
                <a:spcPts val="2025"/>
              </a:lnSpc>
              <a:spcBef>
                <a:spcPts val="1200"/>
              </a:spcBef>
              <a:spcAft>
                <a:spcPts val="450"/>
              </a:spcAft>
              <a:buFont typeface="+mj-lt"/>
              <a:buAutoNum type="arabicPeriod"/>
            </a:pPr>
            <a:r>
              <a:rPr lang="en-US" altLang="zh-CN" b="1" i="0">
                <a:solidFill>
                  <a:srgbClr val="1A2029"/>
                </a:solidFill>
                <a:effectLst/>
                <a:latin typeface="-apple-system"/>
              </a:rPr>
              <a:t>Instruction Cache</a:t>
            </a:r>
            <a:r>
              <a:rPr lang="zh-CN" altLang="en-US" b="1" i="0">
                <a:solidFill>
                  <a:srgbClr val="1A2029"/>
                </a:solidFill>
                <a:effectLst/>
                <a:latin typeface="-apple-system"/>
              </a:rPr>
              <a:t>（指令缓存）</a:t>
            </a:r>
            <a:r>
              <a:rPr lang="en-US" altLang="zh-CN" b="0" i="0">
                <a:solidFill>
                  <a:srgbClr val="1A2029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 fontAlgn="base">
              <a:lnSpc>
                <a:spcPts val="2025"/>
              </a:lnSpc>
              <a:spcAft>
                <a:spcPts val="1200"/>
              </a:spcAft>
              <a:buFont typeface="+mj-lt"/>
              <a:buAutoNum type="arabicPeriod"/>
            </a:pPr>
            <a:r>
              <a:rPr lang="zh-CN" altLang="en-US" b="0" i="0">
                <a:solidFill>
                  <a:srgbClr val="1A2029"/>
                </a:solidFill>
                <a:effectLst/>
                <a:latin typeface="-apple-system"/>
              </a:rPr>
              <a:t>指令缓存是用来存储经常使用的指令的地方，这样可以加快指令的获取速度。</a:t>
            </a:r>
          </a:p>
          <a:p>
            <a:pPr algn="l" fontAlgn="base">
              <a:lnSpc>
                <a:spcPts val="2025"/>
              </a:lnSpc>
              <a:spcBef>
                <a:spcPts val="1200"/>
              </a:spcBef>
              <a:spcAft>
                <a:spcPts val="450"/>
              </a:spcAft>
              <a:buFont typeface="+mj-lt"/>
              <a:buAutoNum type="arabicPeriod"/>
            </a:pPr>
            <a:r>
              <a:rPr lang="en-US" altLang="zh-CN" b="1" i="0">
                <a:solidFill>
                  <a:srgbClr val="1A2029"/>
                </a:solidFill>
                <a:effectLst/>
                <a:latin typeface="-apple-system"/>
              </a:rPr>
              <a:t>Functional Units</a:t>
            </a:r>
            <a:r>
              <a:rPr lang="zh-CN" altLang="en-US" b="1" i="0">
                <a:solidFill>
                  <a:srgbClr val="1A2029"/>
                </a:solidFill>
                <a:effectLst/>
                <a:latin typeface="-apple-system"/>
              </a:rPr>
              <a:t>（功能单元）</a:t>
            </a:r>
            <a:r>
              <a:rPr lang="en-US" altLang="zh-CN" b="0" i="0">
                <a:solidFill>
                  <a:srgbClr val="1A2029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 fontAlgn="base">
              <a:lnSpc>
                <a:spcPts val="2025"/>
              </a:lnSpc>
              <a:spcAft>
                <a:spcPts val="1200"/>
              </a:spcAft>
              <a:buFont typeface="+mj-lt"/>
              <a:buAutoNum type="arabicPeriod"/>
            </a:pPr>
            <a:r>
              <a:rPr lang="zh-CN" altLang="en-US" b="0" i="0">
                <a:solidFill>
                  <a:srgbClr val="1A2029"/>
                </a:solidFill>
                <a:effectLst/>
                <a:latin typeface="-apple-system"/>
              </a:rPr>
              <a:t>功能单元是执行实际计算和处理任务的部分，包括整数运算单元（</a:t>
            </a:r>
            <a:r>
              <a:rPr lang="en-US" altLang="zh-CN" b="0" i="0">
                <a:solidFill>
                  <a:srgbClr val="1A2029"/>
                </a:solidFill>
                <a:effectLst/>
                <a:latin typeface="-apple-system"/>
              </a:rPr>
              <a:t>Int Arith</a:t>
            </a:r>
            <a:r>
              <a:rPr lang="zh-CN" altLang="en-US" b="0" i="0">
                <a:solidFill>
                  <a:srgbClr val="1A2029"/>
                </a:solidFill>
                <a:effectLst/>
                <a:latin typeface="-apple-system"/>
              </a:rPr>
              <a:t>）、浮点数运算单元（</a:t>
            </a:r>
            <a:r>
              <a:rPr lang="en-US" altLang="zh-CN" b="0" i="0">
                <a:solidFill>
                  <a:srgbClr val="1A2029"/>
                </a:solidFill>
                <a:effectLst/>
                <a:latin typeface="-apple-system"/>
              </a:rPr>
              <a:t>FP Arith</a:t>
            </a:r>
            <a:r>
              <a:rPr lang="zh-CN" altLang="en-US" b="0" i="0">
                <a:solidFill>
                  <a:srgbClr val="1A2029"/>
                </a:solidFill>
                <a:effectLst/>
                <a:latin typeface="-apple-system"/>
              </a:rPr>
              <a:t>）和加载</a:t>
            </a:r>
            <a:r>
              <a:rPr lang="en-US" altLang="zh-CN" b="0" i="0">
                <a:solidFill>
                  <a:srgbClr val="1A2029"/>
                </a:solidFill>
                <a:effectLst/>
                <a:latin typeface="-apple-system"/>
              </a:rPr>
              <a:t>/</a:t>
            </a:r>
            <a:r>
              <a:rPr lang="zh-CN" altLang="en-US" b="0" i="0">
                <a:solidFill>
                  <a:srgbClr val="1A2029"/>
                </a:solidFill>
                <a:effectLst/>
                <a:latin typeface="-apple-system"/>
              </a:rPr>
              <a:t>存储单元（</a:t>
            </a:r>
            <a:r>
              <a:rPr lang="en-US" altLang="zh-CN" b="0" i="0">
                <a:solidFill>
                  <a:srgbClr val="1A2029"/>
                </a:solidFill>
                <a:effectLst/>
                <a:latin typeface="-apple-system"/>
              </a:rPr>
              <a:t>Load/Store</a:t>
            </a:r>
            <a:r>
              <a:rPr lang="zh-CN" altLang="en-US" b="0" i="0">
                <a:solidFill>
                  <a:srgbClr val="1A2029"/>
                </a:solidFill>
                <a:effectLst/>
                <a:latin typeface="-apple-system"/>
              </a:rPr>
              <a:t>）。</a:t>
            </a:r>
          </a:p>
          <a:p>
            <a:pPr algn="l" fontAlgn="base">
              <a:lnSpc>
                <a:spcPts val="2025"/>
              </a:lnSpc>
              <a:spcBef>
                <a:spcPts val="1200"/>
              </a:spcBef>
              <a:spcAft>
                <a:spcPts val="450"/>
              </a:spcAft>
              <a:buFont typeface="+mj-lt"/>
              <a:buAutoNum type="arabicPeriod"/>
            </a:pPr>
            <a:r>
              <a:rPr lang="en-US" altLang="zh-CN" b="1" i="0">
                <a:solidFill>
                  <a:srgbClr val="1A2029"/>
                </a:solidFill>
                <a:effectLst/>
                <a:latin typeface="-apple-system"/>
              </a:rPr>
              <a:t>Data Cache</a:t>
            </a:r>
            <a:r>
              <a:rPr lang="zh-CN" altLang="en-US" b="1" i="0">
                <a:solidFill>
                  <a:srgbClr val="1A2029"/>
                </a:solidFill>
                <a:effectLst/>
                <a:latin typeface="-apple-system"/>
              </a:rPr>
              <a:t>（数据缓存）</a:t>
            </a:r>
            <a:r>
              <a:rPr lang="en-US" altLang="zh-CN" b="0" i="0">
                <a:solidFill>
                  <a:srgbClr val="1A2029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 fontAlgn="base">
              <a:lnSpc>
                <a:spcPts val="2025"/>
              </a:lnSpc>
              <a:spcAft>
                <a:spcPts val="1200"/>
              </a:spcAft>
              <a:buFont typeface="+mj-lt"/>
              <a:buAutoNum type="arabicPeriod"/>
            </a:pPr>
            <a:r>
              <a:rPr lang="zh-CN" altLang="en-US" b="0" i="0">
                <a:solidFill>
                  <a:srgbClr val="1A2029"/>
                </a:solidFill>
                <a:effectLst/>
                <a:latin typeface="-apple-system"/>
              </a:rPr>
              <a:t>数据缓存是用来存储经常使用的数据的地方，类似于指令缓存，它的目的是加速数据的访问速度。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16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9FCC5-7E74-C018-7737-C1BA228A5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211496-A5F5-FFBB-3DD0-7BF0A5221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87" y="301145"/>
            <a:ext cx="6864529" cy="36433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3CE5E39-D56E-5290-E37D-61DAF1D4D36C}"/>
              </a:ext>
            </a:extLst>
          </p:cNvPr>
          <p:cNvSpPr txBox="1"/>
          <p:nvPr/>
        </p:nvSpPr>
        <p:spPr>
          <a:xfrm>
            <a:off x="1201271" y="4204447"/>
            <a:ext cx="7799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加倍单元。</a:t>
            </a:r>
            <a:endParaRPr lang="en-US" altLang="zh-CN"/>
          </a:p>
          <a:p>
            <a:r>
              <a:rPr lang="zh-CN" altLang="en-US" b="0" i="0">
                <a:solidFill>
                  <a:srgbClr val="1A2029"/>
                </a:solidFill>
                <a:effectLst/>
                <a:latin typeface="-apple-system"/>
              </a:rPr>
              <a:t>并行编程关注的是如何利用多个处理器或核心同时执行操作，而多线程则关注于如何在同一个进程中并发地执行多个任务。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89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721BC-C362-7D6B-0BFF-8D1470E28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878A1D2-44DC-D9C7-7D70-25CCE3433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30" y="98612"/>
            <a:ext cx="7383881" cy="50292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4EFBFB8-F18B-1850-4283-CF3C012618DA}"/>
              </a:ext>
            </a:extLst>
          </p:cNvPr>
          <p:cNvSpPr txBox="1"/>
          <p:nvPr/>
        </p:nvSpPr>
        <p:spPr>
          <a:xfrm>
            <a:off x="8122024" y="797859"/>
            <a:ext cx="4069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>
                <a:solidFill>
                  <a:srgbClr val="1A2029"/>
                </a:solidFill>
                <a:effectLst/>
                <a:latin typeface="-apple-system"/>
              </a:rPr>
              <a:t>在这种系统中，每个处理器都有自己的本地缓存，这些缓存可能存有共享数据的副本。为了保持所有缓存的一致性，当某个处理器要写入数据时，需要通知系统中的其他处理器更新它们对应的缓存。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11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3AC6F-EA80-F591-5E83-87DA57F2C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92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29105-1428-A5BD-0DB5-2420F108B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75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2BF6B-2C41-641C-EB73-D32F4FEB4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74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59DD7-FBA7-2E56-6712-07E546979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15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F2D75-A5CC-7F6D-BB08-18FFBE8CE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99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312</Words>
  <Application>Microsoft Office PowerPoint</Application>
  <PresentationFormat>宽屏</PresentationFormat>
  <Paragraphs>19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t27148</dc:creator>
  <cp:lastModifiedBy>t27148</cp:lastModifiedBy>
  <cp:revision>1</cp:revision>
  <dcterms:created xsi:type="dcterms:W3CDTF">2024-12-30T06:23:39Z</dcterms:created>
  <dcterms:modified xsi:type="dcterms:W3CDTF">2024-12-30T07:18:33Z</dcterms:modified>
</cp:coreProperties>
</file>