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8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8" r:id="rId18"/>
    <p:sldId id="277" r:id="rId19"/>
    <p:sldId id="272" r:id="rId20"/>
    <p:sldId id="273" r:id="rId21"/>
    <p:sldId id="279" r:id="rId22"/>
    <p:sldId id="280" r:id="rId23"/>
    <p:sldId id="281" r:id="rId24"/>
    <p:sldId id="282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12" r:id="rId36"/>
    <p:sldId id="31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570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78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B90C0-664B-FC31-2D18-214458678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A357C4-8EF3-CD49-830E-4E18B5188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6CAC1-88C8-4ADD-0CF0-BC98E939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B6BB-46D0-4ACF-9EC7-6407C21339E9}" type="datetimeFigureOut">
              <a:rPr kumimoji="1" lang="ja-JP" altLang="en-US" smtClean="0"/>
              <a:t>2023/4/28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41FAA-0603-7289-E93F-16CFFA24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B3AF1-33BD-A5AB-1819-439DB8C3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5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8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8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99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9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26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65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9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9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9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191600" y="6199951"/>
            <a:ext cx="8616800" cy="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0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0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0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44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6D3AE521-4CA9-4A9C-ACBE-65314A2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288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camp.io/magazine/archives/117332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earn.microsoft.com/ja-jp/dotnet/csharp/fundamentals/coding-style/coding-convention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qiita.com/toshi0607/items/ec7f8f04f2453423d56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ja-jp/dotnet/api/system.console.writeline?view=net-7.0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83E0AB3-FA18-4585-AD59-DEDE7B9D1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</p:spPr>
        <p:txBody>
          <a:bodyPr/>
          <a:lstStyle/>
          <a:p>
            <a:r>
              <a:rPr lang="en-US" dirty="0"/>
              <a:t>Unity/C#</a:t>
            </a:r>
            <a:r>
              <a:rPr lang="ja-JP" altLang="en-US" dirty="0"/>
              <a:t>ゼミ</a:t>
            </a:r>
            <a:br>
              <a:rPr lang="en-US" altLang="ja-JP" dirty="0"/>
            </a:br>
            <a:r>
              <a:rPr lang="en-US" altLang="ja-JP" sz="4000" dirty="0"/>
              <a:t>-C# </a:t>
            </a:r>
            <a:r>
              <a:rPr lang="ja-JP" altLang="en-US" sz="4000"/>
              <a:t>第３回</a:t>
            </a:r>
            <a:r>
              <a:rPr lang="en-US" altLang="ja-JP" sz="4000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57117"/>
      </p:ext>
    </p:extLst>
  </p:cSld>
  <p:clrMapOvr>
    <a:masterClrMapping/>
  </p:clrMapOvr>
  <p:transition advTm="4189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プログラム内でデータ</a:t>
            </a:r>
            <a:r>
              <a:rPr lang="en-US" altLang="ja-JP" dirty="0"/>
              <a:t>(</a:t>
            </a:r>
            <a:r>
              <a:rPr lang="ja-JP" altLang="en-US" b="1" dirty="0"/>
              <a:t>値</a:t>
            </a:r>
            <a:r>
              <a:rPr lang="en-US" altLang="ja-JP" dirty="0"/>
              <a:t>)</a:t>
            </a:r>
            <a:r>
              <a:rPr kumimoji="1" lang="ja-JP" altLang="en-US" dirty="0"/>
              <a:t>を保持する</a:t>
            </a:r>
            <a:r>
              <a:rPr kumimoji="1" lang="ja-JP" altLang="en-US" b="1" dirty="0"/>
              <a:t>箱</a:t>
            </a:r>
            <a:r>
              <a:rPr kumimoji="1" lang="ja-JP" altLang="en-US" dirty="0"/>
              <a:t>のような存在。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変数を使うことで、同じデータを何度でも呼び出せる</a:t>
            </a:r>
            <a:endParaRPr lang="en-US" altLang="ja-JP" dirty="0"/>
          </a:p>
          <a:p>
            <a:pPr lvl="1"/>
            <a:r>
              <a:rPr kumimoji="1" lang="ja-JP" altLang="en-US" sz="2000" dirty="0"/>
              <a:t>再利用と呼ぶ。</a:t>
            </a:r>
            <a:endParaRPr kumimoji="1" lang="en-US" altLang="ja-JP" sz="2000" dirty="0"/>
          </a:p>
          <a:p>
            <a:endParaRPr lang="en-US" altLang="ja-JP" dirty="0"/>
          </a:p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変数</a:t>
            </a:r>
            <a:r>
              <a:rPr lang="en-US" altLang="ja-JP" dirty="0"/>
              <a:t>calac1</a:t>
            </a:r>
            <a:r>
              <a:rPr lang="ja-JP" altLang="en-US" b="0" dirty="0"/>
              <a:t>の値</a:t>
            </a:r>
            <a:r>
              <a:rPr lang="ja-JP" altLang="en-US" dirty="0"/>
              <a:t>に</a:t>
            </a:r>
            <a:r>
              <a:rPr lang="en-US" altLang="ja-JP" dirty="0"/>
              <a:t>10</a:t>
            </a:r>
            <a:r>
              <a:rPr lang="ja-JP" altLang="en-US" dirty="0"/>
              <a:t>を足した数値を</a:t>
            </a:r>
            <a:r>
              <a:rPr lang="ja-JP" altLang="en-US" b="0" dirty="0"/>
              <a:t>出力</a:t>
            </a:r>
            <a:endParaRPr lang="en-US" altLang="ja-JP" b="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711183" lvl="1" indent="0">
              <a:buNone/>
            </a:pPr>
            <a:endParaRPr lang="en-US" altLang="ja-JP" dirty="0"/>
          </a:p>
          <a:p>
            <a:pPr lvl="1"/>
            <a:r>
              <a:rPr lang="ja-JP" altLang="en-US" sz="2000" dirty="0"/>
              <a:t>上のように値の変更と再利用が簡単にできる。</a:t>
            </a:r>
            <a:endParaRPr lang="en-US" altLang="ja-JP" sz="2000" dirty="0"/>
          </a:p>
          <a:p>
            <a:pPr marL="711183" lvl="1" indent="0">
              <a:buNone/>
            </a:pP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44F5DBD-A923-1DAA-6D9B-6100008A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68" y="4865236"/>
            <a:ext cx="3971943" cy="8492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ECD41D3-F419-E1B4-331C-23B0C766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91" y="4865236"/>
            <a:ext cx="3378904" cy="84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55321"/>
      </p:ext>
    </p:extLst>
  </p:cSld>
  <p:clrMapOvr>
    <a:masterClrMapping/>
  </p:clrMapOvr>
  <p:transition advTm="91565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05325"/>
            <a:ext cx="8616800" cy="4736400"/>
          </a:xfrm>
        </p:spPr>
        <p:txBody>
          <a:bodyPr/>
          <a:lstStyle/>
          <a:p>
            <a:r>
              <a:rPr lang="ja-JP" altLang="en-US" dirty="0"/>
              <a:t>変数を使うためには</a:t>
            </a:r>
            <a:r>
              <a:rPr lang="ja-JP" altLang="en-US" b="1" dirty="0"/>
              <a:t>変数の宣言</a:t>
            </a:r>
            <a:r>
              <a:rPr lang="ja-JP" altLang="en-US" dirty="0"/>
              <a:t>が必要。</a:t>
            </a:r>
            <a:endParaRPr lang="en-US" altLang="ja-JP" dirty="0"/>
          </a:p>
          <a:p>
            <a:pPr lvl="1"/>
            <a:r>
              <a:rPr lang="ja-JP" altLang="en-US" sz="2000" dirty="0"/>
              <a:t>宣言をせずに変数を呼び出すとエラーになる。</a:t>
            </a:r>
            <a:endParaRPr lang="en-US" altLang="ja-JP" sz="200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711183" lvl="1" indent="0">
              <a:buNone/>
            </a:pPr>
            <a:endParaRPr lang="en-US" altLang="ja-JP" dirty="0"/>
          </a:p>
          <a:p>
            <a:pPr lvl="1"/>
            <a:r>
              <a:rPr lang="ja-JP" altLang="en-US" sz="2000" dirty="0"/>
              <a:t>変数に値を格納することを</a:t>
            </a:r>
            <a:r>
              <a:rPr lang="ja-JP" altLang="en-US" sz="2000" b="1" dirty="0"/>
              <a:t>代入</a:t>
            </a:r>
            <a:r>
              <a:rPr lang="ja-JP" altLang="en-US" sz="2000" dirty="0"/>
              <a:t>と呼び、　　　　　　　　　　　　　　　</a:t>
            </a:r>
            <a:r>
              <a:rPr lang="ja-JP" altLang="en-US" sz="2000" b="1" dirty="0"/>
              <a:t>代入演算子</a:t>
            </a:r>
            <a:r>
              <a:rPr lang="ja-JP" altLang="en-US" sz="2000" dirty="0"/>
              <a:t>「</a:t>
            </a:r>
            <a:r>
              <a:rPr lang="ja-JP" altLang="en-US" sz="2000" i="1" dirty="0"/>
              <a:t>＝</a:t>
            </a:r>
            <a:r>
              <a:rPr lang="ja-JP" altLang="en-US" sz="2000" dirty="0"/>
              <a:t>」を使う。</a:t>
            </a:r>
            <a:endParaRPr lang="en-US" altLang="ja-JP" sz="2000" dirty="0"/>
          </a:p>
          <a:p>
            <a:pPr lvl="1"/>
            <a:endParaRPr lang="en-US" altLang="ja-JP" dirty="0"/>
          </a:p>
          <a:p>
            <a:r>
              <a:rPr lang="ja-JP" altLang="en-US" dirty="0"/>
              <a:t>特に、初期値の代入のことを</a:t>
            </a:r>
            <a:r>
              <a:rPr lang="ja-JP" altLang="en-US" b="1" dirty="0"/>
              <a:t>変数の初期化</a:t>
            </a:r>
            <a:r>
              <a:rPr lang="ja-JP" altLang="en-US" dirty="0"/>
              <a:t>と呼ぶ。</a:t>
            </a:r>
            <a:endParaRPr lang="en-US" altLang="ja-JP" b="1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849A22-5FCE-34FD-6DAD-60D395C9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83" y="2764756"/>
            <a:ext cx="4423525" cy="17027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6F4457A-6679-CDFB-17A7-6771D2BA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87" y="2769178"/>
            <a:ext cx="2819794" cy="60015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FC0CBED-F344-2D65-AB2B-B78A94A2C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33" y="3488664"/>
            <a:ext cx="4423525" cy="2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83466"/>
      </p:ext>
    </p:extLst>
  </p:cSld>
  <p:clrMapOvr>
    <a:masterClrMapping/>
  </p:clrMapOvr>
  <p:transition advTm="1116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変数の宣言方法とデータ型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/>
          <a:lstStyle/>
          <a:p>
            <a:r>
              <a:rPr lang="ja-JP" altLang="en-US" dirty="0"/>
              <a:t>プログラムで扱うデータには、</a:t>
            </a:r>
            <a:r>
              <a:rPr lang="ja-JP" altLang="en-US" b="1" dirty="0"/>
              <a:t>「型</a:t>
            </a:r>
            <a:r>
              <a:rPr lang="en-US" altLang="ja-JP" b="1" dirty="0"/>
              <a:t>, Type</a:t>
            </a:r>
            <a:r>
              <a:rPr lang="ja-JP" altLang="en-US" b="1" dirty="0"/>
              <a:t>」</a:t>
            </a:r>
            <a:r>
              <a:rPr lang="ja-JP" altLang="en-US" dirty="0"/>
              <a:t>と呼ばれる概念がある。</a:t>
            </a:r>
            <a:endParaRPr lang="en-US" altLang="ja-JP" b="1" dirty="0"/>
          </a:p>
          <a:p>
            <a:pPr marL="711183" lvl="1" indent="0">
              <a:buNone/>
            </a:pPr>
            <a:endParaRPr lang="en-US" altLang="ja-JP" dirty="0"/>
          </a:p>
          <a:p>
            <a:r>
              <a:rPr lang="ja-JP" altLang="en-US" dirty="0"/>
              <a:t>プログラムは扱うデータが数値か文字なのかを区別する必要がある。</a:t>
            </a:r>
            <a:endParaRPr lang="en-US" altLang="ja-JP" dirty="0"/>
          </a:p>
          <a:p>
            <a:pPr lvl="1"/>
            <a:r>
              <a:rPr lang="en-US" altLang="ja-JP" sz="2000" dirty="0"/>
              <a:t>123 </a:t>
            </a:r>
            <a:r>
              <a:rPr lang="ja-JP" altLang="en-US" sz="2000" dirty="0"/>
              <a:t>← </a:t>
            </a:r>
            <a:r>
              <a:rPr lang="en-US" altLang="ja-JP" sz="2000" dirty="0"/>
              <a:t>123</a:t>
            </a:r>
            <a:r>
              <a:rPr lang="ja-JP" altLang="en-US" sz="2000" dirty="0"/>
              <a:t>という数値</a:t>
            </a:r>
            <a:r>
              <a:rPr lang="en-US" altLang="ja-JP" sz="2000" dirty="0"/>
              <a:t>?? or “123”</a:t>
            </a:r>
            <a:r>
              <a:rPr lang="ja-JP" altLang="en-US" sz="2000" dirty="0"/>
              <a:t>という文字列</a:t>
            </a:r>
            <a:r>
              <a:rPr lang="en-US" altLang="ja-JP" sz="2000" dirty="0"/>
              <a:t>?? </a:t>
            </a:r>
          </a:p>
          <a:p>
            <a:pPr lvl="1"/>
            <a:r>
              <a:rPr lang="ja-JP" altLang="en-US" sz="2000" dirty="0"/>
              <a:t>演算は数値でしかできないので、</a:t>
            </a:r>
            <a:r>
              <a:rPr lang="en-US" altLang="ja-JP" sz="2000" dirty="0"/>
              <a:t>123</a:t>
            </a:r>
            <a:r>
              <a:rPr lang="ja-JP" altLang="en-US" sz="2000" dirty="0"/>
              <a:t>が文字として扱われている場合、エラーが発生する。</a:t>
            </a:r>
            <a:endParaRPr lang="en-US" altLang="ja-JP" sz="2000" dirty="0"/>
          </a:p>
          <a:p>
            <a:pPr lvl="1"/>
            <a:endParaRPr lang="en-US" altLang="ja-JP" dirty="0"/>
          </a:p>
          <a:p>
            <a:r>
              <a:rPr lang="ja-JP" altLang="en-US" dirty="0"/>
              <a:t>データ型はプログラムの安全性を担保する上で必要な　概念。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36782144"/>
      </p:ext>
    </p:extLst>
  </p:cSld>
  <p:clrMapOvr>
    <a:masterClrMapping/>
  </p:clrMapOvr>
  <p:transition advTm="47556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変数の宣言方法とデータ型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/>
          <a:lstStyle/>
          <a:p>
            <a:r>
              <a:rPr lang="en-US" altLang="ja-JP" dirty="0"/>
              <a:t>C#</a:t>
            </a:r>
            <a:r>
              <a:rPr lang="ja-JP" altLang="en-US" dirty="0"/>
              <a:t>では以下のようなデータ型が存在する。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8CBC1C8-A834-26C2-8877-2F9EA29C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97" y="2663183"/>
            <a:ext cx="4303010" cy="18479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CC6F6D0-BCBE-CF74-E94B-AD68AF27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96" y="2847975"/>
            <a:ext cx="4303009" cy="221322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FCAB333-D233-6A62-3E21-8E4BAE34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82" y="2701150"/>
            <a:ext cx="4317917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1870"/>
      </p:ext>
    </p:extLst>
  </p:cSld>
  <p:clrMapOvr>
    <a:masterClrMapping/>
  </p:clrMapOvr>
  <p:transition advTm="34025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変数の宣言方法とデータ型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9808800" cy="4736400"/>
          </a:xfrm>
        </p:spPr>
        <p:txBody>
          <a:bodyPr/>
          <a:lstStyle/>
          <a:p>
            <a:r>
              <a:rPr lang="ja-JP" altLang="en-US" dirty="0"/>
              <a:t>宣言時にデータ型を明示することで、この変数がどのような　　　　　　　　データかコンパイラに教えることができる。</a:t>
            </a:r>
            <a:endParaRPr lang="en-US" altLang="ja-JP" dirty="0"/>
          </a:p>
          <a:p>
            <a:r>
              <a:rPr lang="ja-JP" altLang="en-US" dirty="0"/>
              <a:t>宣言時と異なるデータ型の値を代入するとエラーになる。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8B22C9-6C71-8443-753B-D6EB14CD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11" y="3596640"/>
            <a:ext cx="9031450" cy="21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2333"/>
      </p:ext>
    </p:extLst>
  </p:cSld>
  <p:clrMapOvr>
    <a:masterClrMapping/>
  </p:clrMapOvr>
  <p:transition advTm="39520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変数の宣言方法とデータ型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/>
          <a:lstStyle/>
          <a:p>
            <a:r>
              <a:rPr lang="ja-JP" altLang="en-US" dirty="0"/>
              <a:t>次のように、同じデータ型の変数は</a:t>
            </a:r>
            <a:r>
              <a:rPr lang="en-US" altLang="ja-JP" dirty="0"/>
              <a:t>1</a:t>
            </a:r>
            <a:r>
              <a:rPr lang="ja-JP" altLang="en-US" dirty="0"/>
              <a:t>行で宣言・初期化　することも可能。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31B5BF-BFB7-1BA5-C9A5-4B00CE86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65" y="3253675"/>
            <a:ext cx="7190282" cy="18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51813"/>
      </p:ext>
    </p:extLst>
  </p:cSld>
  <p:clrMapOvr>
    <a:masterClrMapping/>
  </p:clrMapOvr>
  <p:transition advTm="23816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変数の宣言方法とデータ型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/>
          <a:lstStyle/>
          <a:p>
            <a:r>
              <a:rPr lang="en-US" altLang="ja-JP" dirty="0"/>
              <a:t>C#</a:t>
            </a:r>
            <a:r>
              <a:rPr lang="ja-JP" altLang="en-US" dirty="0"/>
              <a:t>では、変数宣言時にデータ型を指定しない方法でも　宣言可能。</a:t>
            </a:r>
            <a:endParaRPr lang="en-US" altLang="ja-JP" dirty="0"/>
          </a:p>
          <a:p>
            <a:r>
              <a:rPr lang="ja-JP" altLang="en-US" dirty="0"/>
              <a:t>データ型名の部分に「</a:t>
            </a:r>
            <a:r>
              <a:rPr lang="en-US" altLang="ja-JP" i="1" dirty="0"/>
              <a:t>var</a:t>
            </a:r>
            <a:r>
              <a:rPr lang="ja-JP" altLang="en-US" dirty="0"/>
              <a:t>」と記述することで、型指定を省略して変数を宣言することができる。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左の宣言方法と、右の宣言方法は同義。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FA629E-BF70-D87A-2AFF-EF966048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99" y="3838751"/>
            <a:ext cx="3043201" cy="14105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21B819-9E03-1785-DC92-87734681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85"/>
          <a:stretch/>
        </p:blipFill>
        <p:spPr>
          <a:xfrm>
            <a:off x="6364268" y="3792719"/>
            <a:ext cx="3906466" cy="1410582"/>
          </a:xfrm>
          <a:prstGeom prst="rect">
            <a:avLst/>
          </a:prstGeom>
        </p:spPr>
      </p:pic>
      <p:sp>
        <p:nvSpPr>
          <p:cNvPr id="8" name="次の値と等しい 7">
            <a:extLst>
              <a:ext uri="{FF2B5EF4-FFF2-40B4-BE49-F238E27FC236}">
                <a16:creationId xmlns:a16="http://schemas.microsoft.com/office/drawing/2014/main" id="{A95B9C93-B2AD-7F2C-6DFA-10D9C7CEB859}"/>
              </a:ext>
            </a:extLst>
          </p:cNvPr>
          <p:cNvSpPr/>
          <p:nvPr/>
        </p:nvSpPr>
        <p:spPr>
          <a:xfrm>
            <a:off x="5230900" y="4268875"/>
            <a:ext cx="897467" cy="550333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96798"/>
      </p:ext>
    </p:extLst>
  </p:cSld>
  <p:clrMapOvr>
    <a:masterClrMapping/>
  </p:clrMapOvr>
  <p:transition advTm="37207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宣言規則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（推奨）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599" y="1831451"/>
            <a:ext cx="9641863" cy="4736400"/>
          </a:xfrm>
        </p:spPr>
        <p:txBody>
          <a:bodyPr/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7ABBC"/>
              </a:buClr>
              <a:buSzPts val="1800"/>
              <a:buFont typeface="Lato"/>
              <a:buChar char="▷"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ここまで変数の宣言・代入法について触れた。</a:t>
            </a:r>
            <a:endParaRPr lang="en-US" altLang="ja-JP" dirty="0">
              <a:solidFill>
                <a:srgbClr val="677480"/>
              </a:solidFill>
            </a:endParaRPr>
          </a:p>
          <a:p>
            <a:pPr marL="1104881" lvl="1" indent="-342900">
              <a:spcBef>
                <a:spcPts val="800"/>
              </a:spcBef>
              <a:buClr>
                <a:srgbClr val="97ABBC"/>
              </a:buClr>
              <a:buSzPts val="1800"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変数宣言の方法は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通り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1714465" lvl="2" indent="-342900">
              <a:spcBef>
                <a:spcPts val="800"/>
              </a:spcBef>
              <a:buClr>
                <a:srgbClr val="97ABBC"/>
              </a:buClr>
              <a:buSzPts val="1800"/>
              <a:defRPr/>
            </a:pPr>
            <a:r>
              <a:rPr lang="en-US" altLang="ja-JP" sz="2000" i="1" dirty="0">
                <a:solidFill>
                  <a:srgbClr val="677480"/>
                </a:solidFill>
              </a:rPr>
              <a:t>int</a:t>
            </a:r>
            <a:r>
              <a:rPr lang="ja-JP" altLang="en-US" sz="2000" dirty="0">
                <a:solidFill>
                  <a:srgbClr val="677480"/>
                </a:solidFill>
              </a:rPr>
              <a:t>など型を明記する方法</a:t>
            </a:r>
            <a:endParaRPr lang="en-US" altLang="ja-JP" sz="2000" dirty="0">
              <a:solidFill>
                <a:srgbClr val="677480"/>
              </a:solidFill>
            </a:endParaRPr>
          </a:p>
          <a:p>
            <a:pPr marL="1714465" lvl="2" indent="-342900">
              <a:spcBef>
                <a:spcPts val="800"/>
              </a:spcBef>
              <a:buClr>
                <a:srgbClr val="97ABBC"/>
              </a:buClr>
              <a:buSzPts val="1800"/>
              <a:defRPr/>
            </a:pPr>
            <a:r>
              <a:rPr lang="en-US" altLang="ja-JP" sz="2000" i="1" dirty="0">
                <a:solidFill>
                  <a:srgbClr val="677480"/>
                </a:solidFill>
              </a:rPr>
              <a:t>v</a:t>
            </a:r>
            <a:r>
              <a:rPr kumimoji="1" lang="en-US" altLang="ja-JP" sz="2000" b="0" i="1" u="none" strike="noStrike" kern="0" cap="none" spc="0" normalizeH="0" baseline="0" noProof="0" dirty="0" err="1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ar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を使って、代入される値から型を決める方法 </a:t>
            </a:r>
            <a:r>
              <a:rPr lang="ja-JP" altLang="en-US" sz="2000" dirty="0">
                <a:solidFill>
                  <a:srgbClr val="677480"/>
                </a:solidFill>
              </a:rPr>
              <a:t>← </a:t>
            </a:r>
            <a:r>
              <a:rPr lang="ja-JP" altLang="en-US" sz="2000" b="1" dirty="0">
                <a:solidFill>
                  <a:srgbClr val="677480"/>
                </a:solidFill>
              </a:rPr>
              <a:t>型推論</a:t>
            </a:r>
            <a:endParaRPr kumimoji="1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1714465" lvl="2" indent="-342900">
              <a:spcBef>
                <a:spcPts val="800"/>
              </a:spcBef>
              <a:buClr>
                <a:srgbClr val="97ABBC"/>
              </a:buClr>
              <a:buSzPts val="1800"/>
              <a:defRPr/>
            </a:pP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95296" indent="-342900">
              <a:buClr>
                <a:srgbClr val="97ABBC"/>
              </a:buClr>
              <a:defRPr/>
            </a:pP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※ Microsoft</a:t>
            </a:r>
            <a:r>
              <a:rPr kumimoji="1" lang="ja-JP" altLang="en-US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は一般的に</a:t>
            </a:r>
            <a:r>
              <a:rPr kumimoji="1" lang="en-US" altLang="ja-JP" b="0" i="1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var</a:t>
            </a:r>
            <a:r>
              <a:rPr kumimoji="1" lang="ja-JP" altLang="en-US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を使う方法を推奨しているが、　 以下のケースは例外。</a:t>
            </a:r>
            <a:endParaRPr kumimoji="1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1104881" lvl="1" indent="-342900">
              <a:buClr>
                <a:srgbClr val="97ABBC"/>
              </a:buClr>
              <a:defRPr/>
            </a:pPr>
            <a:r>
              <a:rPr lang="ja-JP" altLang="en-US" sz="2000" dirty="0">
                <a:solidFill>
                  <a:srgbClr val="677480"/>
                </a:solidFill>
              </a:rPr>
              <a:t>代入する値の型が分かりにくい場合</a:t>
            </a:r>
            <a:endParaRPr lang="en-US" altLang="ja-JP" sz="2000" dirty="0">
              <a:solidFill>
                <a:srgbClr val="677480"/>
              </a:solidFill>
            </a:endParaRPr>
          </a:p>
          <a:p>
            <a:pPr marL="1104881" lvl="1" indent="-342900">
              <a:buClr>
                <a:srgbClr val="97ABBC"/>
              </a:buClr>
              <a:defRPr/>
            </a:pPr>
            <a:endParaRPr lang="en-US" altLang="ja-JP" sz="2000" dirty="0">
              <a:solidFill>
                <a:srgbClr val="677480"/>
              </a:solidFill>
            </a:endParaRPr>
          </a:p>
          <a:p>
            <a:pPr marL="1104881" lvl="1" indent="-342900">
              <a:buClr>
                <a:srgbClr val="97ABBC"/>
              </a:buClr>
              <a:defRPr/>
            </a:pPr>
            <a:endParaRPr lang="en-US" altLang="ja-JP" sz="2000" dirty="0">
              <a:solidFill>
                <a:srgbClr val="677480"/>
              </a:solidFill>
            </a:endParaRPr>
          </a:p>
          <a:p>
            <a:pPr marL="1104881" lvl="1" indent="-342900">
              <a:buClr>
                <a:srgbClr val="97ABBC"/>
              </a:buClr>
              <a:defRPr/>
            </a:pPr>
            <a:r>
              <a:rPr lang="en-US" altLang="ja-JP" sz="2000" dirty="0">
                <a:solidFill>
                  <a:srgbClr val="677480"/>
                </a:solidFill>
              </a:rPr>
              <a:t>foreach</a:t>
            </a:r>
            <a:r>
              <a:rPr lang="ja-JP" altLang="en-US" sz="2000" dirty="0">
                <a:solidFill>
                  <a:srgbClr val="677480"/>
                </a:solidFill>
              </a:rPr>
              <a:t>文での型指定</a:t>
            </a:r>
            <a:endParaRPr lang="en-US" altLang="ja-JP" sz="2000" dirty="0">
              <a:solidFill>
                <a:srgbClr val="677480"/>
              </a:solidFill>
            </a:endParaRPr>
          </a:p>
          <a:p>
            <a:pPr marL="1104881" lvl="1" indent="-342900">
              <a:buClr>
                <a:srgbClr val="97ABBC"/>
              </a:buClr>
              <a:defRPr/>
            </a:pPr>
            <a:endParaRPr kumimoji="1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152396" indent="0">
              <a:buNone/>
            </a:pPr>
            <a:endParaRPr lang="en-US" altLang="ja-JP" sz="1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D30A3E-9085-D95E-078A-EE1D61B6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52" y="5231338"/>
            <a:ext cx="4549534" cy="502964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510989B0-F686-3C9D-263F-BAAAF93273FE}"/>
              </a:ext>
            </a:extLst>
          </p:cNvPr>
          <p:cNvSpPr/>
          <p:nvPr/>
        </p:nvSpPr>
        <p:spPr>
          <a:xfrm rot="10800000">
            <a:off x="7490847" y="5113996"/>
            <a:ext cx="3638706" cy="851375"/>
          </a:xfrm>
          <a:prstGeom prst="wedgeRectCallout">
            <a:avLst>
              <a:gd name="adj1" fmla="val 62541"/>
              <a:gd name="adj2" fmla="val 205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D25CCD-B26E-68C2-A5F9-B6002029823C}"/>
              </a:ext>
            </a:extLst>
          </p:cNvPr>
          <p:cNvSpPr txBox="1"/>
          <p:nvPr/>
        </p:nvSpPr>
        <p:spPr>
          <a:xfrm>
            <a:off x="7550329" y="5231338"/>
            <a:ext cx="3450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677480"/>
                </a:solidFill>
                <a:latin typeface="Lato"/>
                <a:cs typeface="Lato"/>
                <a:sym typeface="Lato"/>
              </a:rPr>
              <a:t>名前から戻り値の型が推定しにくい場合などは、型を明示する方が良い。</a:t>
            </a:r>
            <a:endParaRPr kumimoji="1" lang="ja-JP" altLang="en-US" sz="16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8C4C131-74AD-78AD-B2AC-96B81D33F30D}"/>
              </a:ext>
            </a:extLst>
          </p:cNvPr>
          <p:cNvCxnSpPr/>
          <p:nvPr/>
        </p:nvCxnSpPr>
        <p:spPr>
          <a:xfrm>
            <a:off x="836023" y="3866605"/>
            <a:ext cx="10519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98956"/>
      </p:ext>
    </p:extLst>
  </p:cSld>
  <p:clrMapOvr>
    <a:masterClrMapping/>
  </p:clrMapOvr>
  <p:transition advTm="47822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動的型付け言語と静的型付け言語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/>
          <a:lstStyle/>
          <a:p>
            <a:r>
              <a:rPr lang="ja-JP" altLang="en-US" dirty="0"/>
              <a:t>プログラミング言語には、宣言したデータ型とは異なるデータ型の値を変数に代入できる言語もある。</a:t>
            </a:r>
            <a:endParaRPr lang="en-US" altLang="ja-JP" dirty="0"/>
          </a:p>
          <a:p>
            <a:r>
              <a:rPr lang="ja-JP" altLang="en-US" dirty="0"/>
              <a:t>このような言語を</a:t>
            </a:r>
            <a:r>
              <a:rPr lang="ja-JP" altLang="en-US" b="1" dirty="0"/>
              <a:t>動的型付け言語</a:t>
            </a:r>
            <a:r>
              <a:rPr lang="ja-JP" altLang="en-US" dirty="0"/>
              <a:t>と呼ぶ。</a:t>
            </a:r>
            <a:endParaRPr lang="en-US" altLang="ja-JP" dirty="0"/>
          </a:p>
          <a:p>
            <a:pPr lvl="1"/>
            <a:r>
              <a:rPr lang="ja-JP" altLang="en-US" sz="2000" dirty="0"/>
              <a:t>例：</a:t>
            </a:r>
            <a:r>
              <a:rPr lang="en-US" altLang="ja-JP" sz="2000" dirty="0"/>
              <a:t>Python, JavaScript</a:t>
            </a:r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  <a:p>
            <a:r>
              <a:rPr lang="ja-JP" altLang="en-US" dirty="0"/>
              <a:t>反対に、宣言時に選択したデータ型の値しか代入できないような言語を</a:t>
            </a:r>
            <a:r>
              <a:rPr lang="ja-JP" altLang="en-US" b="1" dirty="0"/>
              <a:t>静的型付け言語</a:t>
            </a:r>
            <a:r>
              <a:rPr lang="ja-JP" altLang="en-US" dirty="0"/>
              <a:t>と呼ぶ。</a:t>
            </a:r>
            <a:endParaRPr lang="en-US" altLang="ja-JP" dirty="0"/>
          </a:p>
          <a:p>
            <a:pPr lvl="1"/>
            <a:r>
              <a:rPr lang="ja-JP" altLang="en-US" sz="2000" dirty="0"/>
              <a:t>例：</a:t>
            </a:r>
            <a:r>
              <a:rPr lang="en-US" altLang="ja-JP" sz="2000" dirty="0"/>
              <a:t>C#, Java</a:t>
            </a:r>
          </a:p>
          <a:p>
            <a:pPr lvl="1"/>
            <a:r>
              <a:rPr lang="ja-JP" altLang="en-US" sz="2000" dirty="0"/>
              <a:t>スライド</a:t>
            </a:r>
            <a:r>
              <a:rPr lang="en-US" altLang="ja-JP" sz="2000" dirty="0"/>
              <a:t>P.13</a:t>
            </a:r>
            <a:r>
              <a:rPr lang="ja-JP" altLang="en-US" sz="2000" dirty="0"/>
              <a:t>参照</a:t>
            </a:r>
            <a:endParaRPr lang="en-US" altLang="ja-JP" sz="2000" dirty="0"/>
          </a:p>
          <a:p>
            <a:pPr lvl="1"/>
            <a:endParaRPr lang="en-US" altLang="ja-JP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391531-119E-25C6-D6A0-66A87188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97" y="3655441"/>
            <a:ext cx="3464157" cy="10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82111"/>
      </p:ext>
    </p:extLst>
  </p:cSld>
  <p:clrMapOvr>
    <a:masterClrMapping/>
  </p:clrMapOvr>
  <p:transition advTm="41271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変数の命名規則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43749"/>
            <a:ext cx="8616800" cy="4736400"/>
          </a:xfrm>
        </p:spPr>
        <p:txBody>
          <a:bodyPr/>
          <a:lstStyle/>
          <a:p>
            <a:r>
              <a:rPr lang="ja-JP" altLang="en-US" dirty="0"/>
              <a:t>変数につける名前を</a:t>
            </a:r>
            <a:r>
              <a:rPr lang="ja-JP" altLang="en-US" b="1" dirty="0"/>
              <a:t>変数名</a:t>
            </a:r>
            <a:r>
              <a:rPr lang="ja-JP" altLang="en-US" dirty="0"/>
              <a:t>と呼ぶ。</a:t>
            </a:r>
            <a:endParaRPr lang="en-US" altLang="ja-JP" dirty="0"/>
          </a:p>
          <a:p>
            <a:r>
              <a:rPr lang="ja-JP" altLang="en-US" dirty="0"/>
              <a:t>どんな形で変数名をつけるかは、特に絶対的な制約などはなく、プログラマーの裁量に委ねられている。</a:t>
            </a:r>
            <a:endParaRPr lang="en-US" altLang="ja-JP" dirty="0"/>
          </a:p>
          <a:p>
            <a:pPr lvl="1"/>
            <a:r>
              <a:rPr lang="ja-JP" altLang="en-US" sz="2000" dirty="0"/>
              <a:t>ただ、不特定多数の人間がかかわる開発において、                           変数名の付け方がバラバラだと読みずらい</a:t>
            </a:r>
            <a:r>
              <a:rPr lang="en-US" altLang="ja-JP" sz="2000" dirty="0"/>
              <a:t>…</a:t>
            </a:r>
          </a:p>
          <a:p>
            <a:pPr lvl="1"/>
            <a:r>
              <a:rPr lang="ja-JP" altLang="en-US" sz="2000" dirty="0"/>
              <a:t>プログラムは誰が見ても読みやすいものでなくてはいけない。それには、変数名の付け方も例外ではない。</a:t>
            </a:r>
            <a:endParaRPr lang="en-US" altLang="ja-JP" sz="2000" dirty="0"/>
          </a:p>
          <a:p>
            <a:r>
              <a:rPr lang="en-US" altLang="ja-JP" dirty="0"/>
              <a:t>※ : </a:t>
            </a:r>
            <a:r>
              <a:rPr lang="ja-JP" altLang="en-US" dirty="0"/>
              <a:t>命名規則は慣習化しており、次の規則が認知されている。</a:t>
            </a:r>
            <a:endParaRPr lang="en-US" altLang="ja-JP" dirty="0"/>
          </a:p>
          <a:p>
            <a:pPr lvl="1"/>
            <a:r>
              <a:rPr lang="ja-JP" altLang="en-US" sz="2000" dirty="0"/>
              <a:t>スネークケース</a:t>
            </a:r>
            <a:endParaRPr lang="en-US" altLang="ja-JP" sz="2000" dirty="0"/>
          </a:p>
          <a:p>
            <a:pPr lvl="1"/>
            <a:r>
              <a:rPr lang="ja-JP" altLang="en-US" sz="2000" dirty="0"/>
              <a:t>キャメルケース</a:t>
            </a:r>
            <a:endParaRPr lang="en-US" altLang="ja-JP" sz="2000" dirty="0"/>
          </a:p>
          <a:p>
            <a:pPr lvl="1"/>
            <a:r>
              <a:rPr lang="ja-JP" altLang="en-US" sz="2000" dirty="0"/>
              <a:t>コンスタントケース</a:t>
            </a:r>
            <a:endParaRPr lang="en-US" altLang="ja-JP" sz="2000" dirty="0"/>
          </a:p>
          <a:p>
            <a:pPr lvl="1"/>
            <a:r>
              <a:rPr lang="ja-JP" altLang="en-US" sz="2000" dirty="0"/>
              <a:t>パスカルケース </a:t>
            </a:r>
            <a:r>
              <a:rPr lang="en-US" altLang="ja-JP" sz="2000" dirty="0"/>
              <a:t>…</a:t>
            </a:r>
            <a:r>
              <a:rPr lang="ja-JP" altLang="en-US" sz="2000" dirty="0"/>
              <a:t>など</a:t>
            </a:r>
            <a:endParaRPr lang="en-US" altLang="ja-JP" sz="2000" dirty="0"/>
          </a:p>
          <a:p>
            <a:pPr marL="711183" lvl="1" indent="0">
              <a:buNone/>
            </a:pPr>
            <a:r>
              <a:rPr lang="en-US" altLang="ja-JP" sz="1400" dirty="0">
                <a:hlinkClick r:id="rId2"/>
              </a:rPr>
              <a:t>https://web-camp.io/magazine/archives/117332</a:t>
            </a:r>
            <a:endParaRPr lang="en-US" altLang="ja-JP" sz="1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F40C300-1BC6-792F-F4E2-1BDD74B37211}"/>
              </a:ext>
            </a:extLst>
          </p:cNvPr>
          <p:cNvCxnSpPr>
            <a:cxnSpLocks/>
          </p:cNvCxnSpPr>
          <p:nvPr/>
        </p:nvCxnSpPr>
        <p:spPr>
          <a:xfrm>
            <a:off x="1087097" y="4302034"/>
            <a:ext cx="10241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01125"/>
      </p:ext>
    </p:extLst>
  </p:cSld>
  <p:clrMapOvr>
    <a:masterClrMapping/>
  </p:clrMapOvr>
  <p:transition advTm="50353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85AC43D-D405-A608-7F68-BB5BE7FF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F37209-937E-6D6A-1D4F-830FFA586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日目</a:t>
            </a:r>
            <a:r>
              <a:rPr lang="en-US" altLang="ja-JP" dirty="0"/>
              <a:t>.</a:t>
            </a:r>
            <a:r>
              <a:rPr lang="ja-JP" altLang="en-US" dirty="0"/>
              <a:t>変数と条件分岐・・・</a:t>
            </a:r>
            <a:r>
              <a:rPr lang="en-US" altLang="ja-JP" dirty="0"/>
              <a:t>P.56</a:t>
            </a:r>
            <a:r>
              <a:rPr lang="ja-JP" altLang="en-US" dirty="0"/>
              <a:t>～</a:t>
            </a:r>
            <a:endParaRPr lang="en-US" altLang="ja-JP" dirty="0"/>
          </a:p>
          <a:p>
            <a:endParaRPr lang="en-US" altLang="ja-JP" dirty="0"/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演算と変数</a:t>
            </a:r>
            <a:endParaRPr lang="en-US" altLang="ja-JP" dirty="0"/>
          </a:p>
          <a:p>
            <a:pPr lvl="2"/>
            <a:r>
              <a:rPr lang="en-US" altLang="ja-JP" dirty="0"/>
              <a:t>1-1 </a:t>
            </a:r>
            <a:r>
              <a:rPr lang="ja-JP" altLang="en-US" dirty="0"/>
              <a:t>演算</a:t>
            </a:r>
            <a:endParaRPr lang="en-US" altLang="ja-JP" dirty="0"/>
          </a:p>
          <a:p>
            <a:pPr lvl="2"/>
            <a:r>
              <a:rPr lang="en-US" altLang="ja-JP" dirty="0"/>
              <a:t>1-2 </a:t>
            </a:r>
            <a:r>
              <a:rPr lang="ja-JP" altLang="en-US" dirty="0"/>
              <a:t>変数</a:t>
            </a:r>
            <a:endParaRPr lang="en-US" altLang="ja-JP" dirty="0"/>
          </a:p>
          <a:p>
            <a:pPr lvl="2"/>
            <a:r>
              <a:rPr lang="en-US" altLang="ja-JP" dirty="0"/>
              <a:t>1-3 </a:t>
            </a:r>
            <a:r>
              <a:rPr lang="ja-JP" altLang="en-US" dirty="0"/>
              <a:t>変数についての基礎知識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条件分岐</a:t>
            </a:r>
            <a:endParaRPr lang="en-US" altLang="ja-JP" dirty="0"/>
          </a:p>
          <a:p>
            <a:pPr lvl="2"/>
            <a:r>
              <a:rPr lang="en-US" altLang="ja-JP" dirty="0"/>
              <a:t>2-1 if</a:t>
            </a:r>
            <a:r>
              <a:rPr lang="ja-JP" altLang="en-US" dirty="0"/>
              <a:t>文</a:t>
            </a:r>
            <a:endParaRPr lang="en-US" altLang="ja-JP" dirty="0"/>
          </a:p>
          <a:p>
            <a:pPr lvl="2"/>
            <a:r>
              <a:rPr lang="en-US" altLang="ja-JP" dirty="0"/>
              <a:t>2-2 </a:t>
            </a:r>
            <a:r>
              <a:rPr lang="ja-JP" altLang="en-US" dirty="0"/>
              <a:t>複雑な</a:t>
            </a:r>
            <a:r>
              <a:rPr lang="en-US" altLang="ja-JP" dirty="0"/>
              <a:t>if</a:t>
            </a:r>
            <a:r>
              <a:rPr lang="ja-JP" altLang="en-US" dirty="0"/>
              <a:t>文</a:t>
            </a:r>
            <a:endParaRPr lang="en-US" altLang="ja-JP" dirty="0"/>
          </a:p>
          <a:p>
            <a:pPr lvl="2"/>
            <a:r>
              <a:rPr lang="en-US" altLang="ja-JP" dirty="0"/>
              <a:t>2-3 Switch</a:t>
            </a:r>
            <a:r>
              <a:rPr lang="ja-JP" altLang="en-US" dirty="0"/>
              <a:t>文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FCA3CAA-54E8-22C3-7232-5F8DC34EA7F4}"/>
              </a:ext>
            </a:extLst>
          </p:cNvPr>
          <p:cNvCxnSpPr>
            <a:cxnSpLocks/>
          </p:cNvCxnSpPr>
          <p:nvPr/>
        </p:nvCxnSpPr>
        <p:spPr>
          <a:xfrm flipH="1">
            <a:off x="4563290" y="4894216"/>
            <a:ext cx="1210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4DA869-C7FB-5EF1-D4B4-F388B4CC86E3}"/>
              </a:ext>
            </a:extLst>
          </p:cNvPr>
          <p:cNvSpPr txBox="1"/>
          <p:nvPr/>
        </p:nvSpPr>
        <p:spPr>
          <a:xfrm>
            <a:off x="5773782" y="4740328"/>
            <a:ext cx="12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おそらくここまで。</a:t>
            </a:r>
          </a:p>
        </p:txBody>
      </p:sp>
    </p:spTree>
    <p:extLst>
      <p:ext uri="{BB962C8B-B14F-4D97-AF65-F5344CB8AC3E}">
        <p14:creationId xmlns:p14="http://schemas.microsoft.com/office/powerpoint/2010/main" val="2180429869"/>
      </p:ext>
    </p:extLst>
  </p:cSld>
  <p:clrMapOvr>
    <a:masterClrMapping/>
  </p:clrMapOvr>
  <p:transition advTm="6729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変数の命名規則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8616800" cy="4946800"/>
          </a:xfrm>
        </p:spPr>
        <p:txBody>
          <a:bodyPr/>
          <a:lstStyle/>
          <a:p>
            <a:r>
              <a:rPr lang="ja-JP" altLang="en-US" dirty="0"/>
              <a:t>どの命名規則を用いるかは、プログラミング言語ごとに推奨されるものが決まっている。</a:t>
            </a:r>
            <a:endParaRPr lang="en-US" altLang="ja-JP" dirty="0"/>
          </a:p>
          <a:p>
            <a:pPr lvl="1"/>
            <a:r>
              <a:rPr lang="ja-JP" altLang="en-US" sz="2000" dirty="0"/>
              <a:t>クラス名やメソッド名、クラス変数名など扱うもの毎に　　　命名規則は異なる場合が多い。</a:t>
            </a:r>
            <a:endParaRPr lang="en-US" altLang="ja-JP" sz="2000" dirty="0"/>
          </a:p>
          <a:p>
            <a:pPr lvl="1"/>
            <a:r>
              <a:rPr lang="en-US" altLang="ja-JP" sz="2000" dirty="0"/>
              <a:t>C#</a:t>
            </a:r>
            <a:r>
              <a:rPr lang="ja-JP" altLang="en-US" sz="2000" dirty="0"/>
              <a:t>における推奨規則は以下で確認可能。</a:t>
            </a:r>
            <a:endParaRPr lang="en-US" altLang="ja-JP" sz="2000" dirty="0"/>
          </a:p>
          <a:p>
            <a:pPr marL="711183" lvl="1" indent="0">
              <a:buNone/>
            </a:pPr>
            <a:r>
              <a:rPr lang="en-US" altLang="ja-JP" sz="1400" dirty="0">
                <a:hlinkClick r:id="rId2"/>
              </a:rPr>
              <a:t>https://learn.microsoft.com/ja-jp/dotnet/csharp/fundamentals/coding-style/coding-conventions</a:t>
            </a:r>
            <a:endParaRPr lang="en-US" altLang="ja-JP" sz="1400" dirty="0"/>
          </a:p>
          <a:p>
            <a:pPr marL="711183" lvl="1" indent="0">
              <a:buNone/>
            </a:pPr>
            <a:endParaRPr lang="en-US" altLang="ja-JP" sz="1400" dirty="0"/>
          </a:p>
          <a:p>
            <a:r>
              <a:rPr lang="en-US" altLang="ja-JP" dirty="0"/>
              <a:t>C#</a:t>
            </a:r>
            <a:r>
              <a:rPr lang="ja-JP" altLang="en-US" dirty="0"/>
              <a:t>における変数名の命名規則は次の通り。</a:t>
            </a:r>
            <a:endParaRPr lang="en-US" altLang="ja-JP" dirty="0"/>
          </a:p>
          <a:p>
            <a:pPr lvl="1"/>
            <a:r>
              <a:rPr lang="ja-JP" altLang="en-US" sz="2000" dirty="0"/>
              <a:t>半角の英数字記号のみ</a:t>
            </a:r>
            <a:endParaRPr lang="en-US" altLang="ja-JP" sz="2000" dirty="0"/>
          </a:p>
          <a:p>
            <a:pPr lvl="1"/>
            <a:r>
              <a:rPr lang="ja-JP" altLang="en-US" sz="2000" dirty="0"/>
              <a:t>大文字と小文字は区別される。</a:t>
            </a:r>
            <a:endParaRPr lang="en-US" altLang="ja-JP" sz="2000" dirty="0"/>
          </a:p>
          <a:p>
            <a:pPr lvl="2"/>
            <a:r>
              <a:rPr lang="en-US" altLang="ja-JP" sz="2000" dirty="0"/>
              <a:t>ABC</a:t>
            </a:r>
            <a:r>
              <a:rPr lang="ja-JP" altLang="en-US" sz="2000" dirty="0"/>
              <a:t>と</a:t>
            </a:r>
            <a:r>
              <a:rPr lang="en-US" altLang="ja-JP" sz="2000" dirty="0" err="1"/>
              <a:t>abc</a:t>
            </a:r>
            <a:r>
              <a:rPr lang="ja-JP" altLang="en-US" sz="2000" dirty="0"/>
              <a:t>は別の変数</a:t>
            </a:r>
            <a:endParaRPr lang="en-US" altLang="ja-JP" sz="2000" dirty="0"/>
          </a:p>
          <a:p>
            <a:pPr lvl="1"/>
            <a:r>
              <a:rPr lang="ja-JP" altLang="en-US" sz="2000" dirty="0"/>
              <a:t>変数名の</a:t>
            </a:r>
            <a:r>
              <a:rPr lang="en-US" altLang="ja-JP" sz="2000" dirty="0"/>
              <a:t>1</a:t>
            </a:r>
            <a:r>
              <a:rPr lang="ja-JP" altLang="en-US" sz="2000" dirty="0"/>
              <a:t>文字目は必ず数字以外</a:t>
            </a:r>
            <a:endParaRPr lang="en-US" altLang="ja-JP" sz="2000" dirty="0"/>
          </a:p>
          <a:p>
            <a:pPr lvl="2"/>
            <a:endParaRPr lang="en-US" altLang="ja-JP" sz="2000" dirty="0"/>
          </a:p>
          <a:p>
            <a:pPr lvl="2"/>
            <a:endParaRPr lang="en-US" altLang="ja-JP" sz="2000" dirty="0"/>
          </a:p>
          <a:p>
            <a:pPr lvl="1"/>
            <a:r>
              <a:rPr lang="en-US" altLang="ja-JP" sz="2000" dirty="0"/>
              <a:t>C#</a:t>
            </a:r>
            <a:r>
              <a:rPr lang="ja-JP" altLang="en-US" sz="2000" dirty="0"/>
              <a:t>で規定されている単語（</a:t>
            </a:r>
            <a:r>
              <a:rPr lang="ja-JP" altLang="en-US" sz="2000" b="1" dirty="0"/>
              <a:t>予約語</a:t>
            </a:r>
            <a:r>
              <a:rPr lang="ja-JP" altLang="en-US" sz="2000" dirty="0"/>
              <a:t>）は使えない。</a:t>
            </a:r>
            <a:endParaRPr lang="en-US" altLang="ja-JP" sz="2000" dirty="0"/>
          </a:p>
          <a:p>
            <a:pPr lvl="1"/>
            <a:endParaRPr lang="en-US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4FD47B-D3A7-40F1-0822-7D4B42C6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46" y="5681086"/>
            <a:ext cx="4228823" cy="28530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F17049-AD9B-6D3D-6500-AFB069828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444" y="5594411"/>
            <a:ext cx="4053802" cy="3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7685"/>
      </p:ext>
    </p:extLst>
  </p:cSld>
  <p:clrMapOvr>
    <a:masterClrMapping/>
  </p:clrMapOvr>
  <p:transition advTm="70776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9415440" cy="114320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1-3.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についての基礎知識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代入演算子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/>
          <a:lstStyle/>
          <a:p>
            <a:r>
              <a:rPr lang="ja-JP" altLang="en-US" dirty="0"/>
              <a:t>代入演算子：変数に値を代入する際に使う。</a:t>
            </a:r>
            <a:endParaRPr lang="en-US" altLang="ja-JP" dirty="0"/>
          </a:p>
          <a:p>
            <a:r>
              <a:rPr lang="ja-JP" altLang="en-US" dirty="0"/>
              <a:t>変数の演算において、次のような代入演算子がある。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変数の演算を、短く簡潔に記述できる。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2A69EFE-5D50-40D0-B9EC-8E74009B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04" y="5435904"/>
            <a:ext cx="3650296" cy="75444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AE452B8-EA31-F48B-9796-EB1BC0A1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95" y="3005447"/>
            <a:ext cx="7156227" cy="177550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C1F4273-2FC0-AEC4-3BC4-9C92D0526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967" y="5451145"/>
            <a:ext cx="4069433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25231"/>
      </p:ext>
    </p:extLst>
  </p:cSld>
  <p:clrMapOvr>
    <a:masterClrMapping/>
  </p:clrMapOvr>
  <p:transition advTm="59990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477851"/>
            <a:ext cx="8971575" cy="114320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1-3.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についての基礎知識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キャスト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8616800" cy="4946800"/>
          </a:xfrm>
        </p:spPr>
        <p:txBody>
          <a:bodyPr/>
          <a:lstStyle/>
          <a:p>
            <a:r>
              <a:rPr lang="ja-JP" altLang="en-US" dirty="0"/>
              <a:t>変数のデータ型が異なる変数の演算について、代入先の変数のデータ型に合わせて、</a:t>
            </a:r>
            <a:r>
              <a:rPr lang="ja-JP" altLang="en-US" b="1" dirty="0"/>
              <a:t>データ型の変換</a:t>
            </a:r>
            <a:r>
              <a:rPr lang="ja-JP" altLang="en-US" dirty="0"/>
              <a:t>を行う必要がある。</a:t>
            </a:r>
            <a:endParaRPr lang="en-US" altLang="ja-JP" dirty="0"/>
          </a:p>
          <a:p>
            <a:pPr lvl="1"/>
            <a:r>
              <a:rPr lang="ja-JP" altLang="en-US" sz="2000" dirty="0"/>
              <a:t>データ型変換＝キャスト</a:t>
            </a:r>
            <a:r>
              <a:rPr lang="en-US" altLang="ja-JP" sz="2000" dirty="0"/>
              <a:t>, Cast</a:t>
            </a:r>
          </a:p>
          <a:p>
            <a:pPr lvl="1"/>
            <a:endParaRPr lang="en-US" altLang="ja-JP" sz="2000" dirty="0"/>
          </a:p>
          <a:p>
            <a:r>
              <a:rPr lang="ja-JP" altLang="en-US" dirty="0"/>
              <a:t>変換したい変数の先頭に、</a:t>
            </a:r>
            <a:r>
              <a:rPr lang="en-US" altLang="ja-JP" b="1" dirty="0"/>
              <a:t>(&lt;</a:t>
            </a:r>
            <a:r>
              <a:rPr lang="ja-JP" altLang="en-US" b="1" i="1" dirty="0"/>
              <a:t>型名</a:t>
            </a:r>
            <a:r>
              <a:rPr lang="en-US" altLang="ja-JP" b="1" dirty="0"/>
              <a:t>&gt;)</a:t>
            </a:r>
            <a:r>
              <a:rPr lang="ja-JP" altLang="en-US" dirty="0"/>
              <a:t>を記載することで　変数のデータ型をキャストできる。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F93EC8-7DE6-6376-4369-06B41A16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69" y="4518679"/>
            <a:ext cx="9047352" cy="11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6966"/>
      </p:ext>
    </p:extLst>
  </p:cSld>
  <p:clrMapOvr>
    <a:masterClrMapping/>
  </p:clrMapOvr>
  <p:transition advTm="754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477851"/>
            <a:ext cx="8971575" cy="114320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1-3.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についての基礎知識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キャスト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8616800" cy="4946800"/>
          </a:xfrm>
        </p:spPr>
        <p:txBody>
          <a:bodyPr/>
          <a:lstStyle/>
          <a:p>
            <a:r>
              <a:rPr lang="ja-JP" altLang="en-US" dirty="0"/>
              <a:t>ただし、「整数型</a:t>
            </a:r>
            <a:r>
              <a:rPr lang="en-US" altLang="ja-JP" dirty="0"/>
              <a:t>(int) </a:t>
            </a:r>
            <a:r>
              <a:rPr lang="ja-JP" altLang="en-US" dirty="0"/>
              <a:t>→ 実数型</a:t>
            </a:r>
            <a:r>
              <a:rPr lang="en-US" altLang="ja-JP" dirty="0"/>
              <a:t>(double)</a:t>
            </a:r>
            <a:r>
              <a:rPr lang="ja-JP" altLang="en-US" dirty="0"/>
              <a:t>」へのキャストは不要。</a:t>
            </a:r>
            <a:endParaRPr lang="en-US" altLang="ja-JP" dirty="0"/>
          </a:p>
          <a:p>
            <a:pPr lvl="1"/>
            <a:r>
              <a:rPr lang="ja-JP" altLang="en-US" sz="2000" dirty="0"/>
              <a:t>反対「</a:t>
            </a:r>
            <a:r>
              <a:rPr lang="en-US" altLang="ja-JP" sz="2000" dirty="0"/>
              <a:t>double</a:t>
            </a:r>
            <a:r>
              <a:rPr lang="ja-JP" altLang="en-US" sz="2000" dirty="0"/>
              <a:t> → </a:t>
            </a:r>
            <a:r>
              <a:rPr lang="en-US" altLang="ja-JP" sz="2000" dirty="0"/>
              <a:t>int </a:t>
            </a:r>
            <a:r>
              <a:rPr lang="ja-JP" altLang="en-US" sz="2000" dirty="0"/>
              <a:t>」はエラー。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r>
              <a:rPr lang="ja-JP" altLang="en-US" dirty="0"/>
              <a:t>コンパイラ側で勝手にキャストされる。</a:t>
            </a:r>
            <a:endParaRPr lang="en-US" altLang="ja-JP" dirty="0"/>
          </a:p>
          <a:p>
            <a:pPr lvl="1"/>
            <a:r>
              <a:rPr lang="ja-JP" altLang="en-US" sz="2000" dirty="0"/>
              <a:t>これを</a:t>
            </a:r>
            <a:r>
              <a:rPr lang="ja-JP" altLang="en-US" sz="2000" b="1" dirty="0"/>
              <a:t>暗黙的な型変換</a:t>
            </a:r>
            <a:r>
              <a:rPr lang="ja-JP" altLang="en-US" sz="2000" dirty="0"/>
              <a:t>と呼ぶ。</a:t>
            </a:r>
            <a:endParaRPr lang="en-US" altLang="ja-JP" sz="2000" dirty="0"/>
          </a:p>
          <a:p>
            <a:pPr lvl="1"/>
            <a:endParaRPr lang="en-US" altLang="ja-JP" sz="2000" b="1" dirty="0"/>
          </a:p>
          <a:p>
            <a:endParaRPr lang="en-US" altLang="ja-JP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87802DE-2E65-61DA-8203-F458B9BB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27" y="4094450"/>
            <a:ext cx="6916257" cy="20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2959"/>
      </p:ext>
    </p:extLst>
  </p:cSld>
  <p:clrMapOvr>
    <a:masterClrMapping/>
  </p:clrMapOvr>
  <p:transition advTm="39419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477851"/>
            <a:ext cx="8971575" cy="114320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1-3.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についての基礎知識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const)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8616800" cy="4946800"/>
          </a:xfrm>
        </p:spPr>
        <p:txBody>
          <a:bodyPr/>
          <a:lstStyle/>
          <a:p>
            <a:r>
              <a:rPr lang="en-US" altLang="ja-JP" dirty="0"/>
              <a:t>C#</a:t>
            </a:r>
            <a:r>
              <a:rPr lang="ja-JP" altLang="en-US" dirty="0"/>
              <a:t>において、変数は自由に値を代入できる。</a:t>
            </a:r>
            <a:endParaRPr lang="en-US" altLang="ja-JP" dirty="0"/>
          </a:p>
          <a:p>
            <a:r>
              <a:rPr lang="ja-JP" altLang="en-US" dirty="0"/>
              <a:t>しかし、値を改変したくない</a:t>
            </a:r>
            <a:r>
              <a:rPr lang="en-US" altLang="ja-JP" dirty="0"/>
              <a:t>(</a:t>
            </a:r>
            <a:r>
              <a:rPr lang="ja-JP" altLang="en-US" dirty="0"/>
              <a:t>されたくない</a:t>
            </a:r>
            <a:r>
              <a:rPr lang="en-US" altLang="ja-JP" dirty="0"/>
              <a:t>)</a:t>
            </a:r>
            <a:r>
              <a:rPr lang="ja-JP" altLang="en-US" dirty="0"/>
              <a:t>変数が　　　ある場合もある。</a:t>
            </a:r>
            <a:endParaRPr lang="en-US" altLang="ja-JP" dirty="0"/>
          </a:p>
          <a:p>
            <a:pPr lvl="1"/>
            <a:r>
              <a:rPr lang="ja-JP" altLang="en-US" sz="2000" dirty="0"/>
              <a:t>意図しないバグを防ぐため</a:t>
            </a:r>
            <a:endParaRPr lang="en-US" altLang="ja-JP" sz="2000" dirty="0"/>
          </a:p>
          <a:p>
            <a:pPr lvl="1"/>
            <a:r>
              <a:rPr lang="ja-JP" altLang="en-US" sz="2000" dirty="0"/>
              <a:t>他のプログラムでも使われる可能性のある変数</a:t>
            </a:r>
            <a:endParaRPr lang="en-US" altLang="ja-JP" sz="2000" dirty="0"/>
          </a:p>
          <a:p>
            <a:pPr lvl="1"/>
            <a:r>
              <a:rPr lang="ja-JP" altLang="en-US" sz="2000" dirty="0"/>
              <a:t>ファイルの参照パス　</a:t>
            </a:r>
            <a:r>
              <a:rPr lang="en-US" altLang="ja-JP" sz="2000" dirty="0"/>
              <a:t>…</a:t>
            </a:r>
            <a:r>
              <a:rPr lang="ja-JP" altLang="en-US" sz="2000" dirty="0"/>
              <a:t>など様々</a:t>
            </a:r>
            <a:endParaRPr lang="en-US" altLang="ja-JP" sz="2000" dirty="0"/>
          </a:p>
          <a:p>
            <a:r>
              <a:rPr lang="ja-JP" altLang="en-US" dirty="0"/>
              <a:t>一度しか代入したくない変数は</a:t>
            </a:r>
            <a:r>
              <a:rPr lang="en-US" altLang="ja-JP" b="1" i="1" dirty="0"/>
              <a:t>const</a:t>
            </a:r>
            <a:r>
              <a:rPr lang="ja-JP" altLang="en-US" dirty="0"/>
              <a:t>を記述することで　宣言できる。</a:t>
            </a:r>
            <a:endParaRPr lang="en-US" altLang="ja-JP" dirty="0"/>
          </a:p>
          <a:p>
            <a:endParaRPr lang="en-US" altLang="ja-JP" b="1" i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94F4ED5-FDF9-9FED-6EE3-F4B7571A8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930"/>
          <a:stretch/>
        </p:blipFill>
        <p:spPr>
          <a:xfrm>
            <a:off x="1879903" y="5042112"/>
            <a:ext cx="7594965" cy="7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07967"/>
      </p:ext>
    </p:extLst>
  </p:cSld>
  <p:clrMapOvr>
    <a:masterClrMapping/>
  </p:clrMapOvr>
  <p:transition advTm="32176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477851"/>
            <a:ext cx="8971575" cy="114320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1-3.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についての基礎知識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定数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const)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8616800" cy="4946800"/>
          </a:xfrm>
        </p:spPr>
        <p:txBody>
          <a:bodyPr/>
          <a:lstStyle/>
          <a:p>
            <a:r>
              <a:rPr lang="en-US" altLang="ja-JP" i="1" dirty="0"/>
              <a:t>const</a:t>
            </a:r>
            <a:r>
              <a:rPr lang="ja-JP" altLang="en-US" dirty="0"/>
              <a:t>キーワードを付けた変数は再代入が禁止される。</a:t>
            </a:r>
            <a:endParaRPr lang="en-US" altLang="ja-JP" dirty="0"/>
          </a:p>
          <a:p>
            <a:endParaRPr lang="en-US" altLang="ja-JP" i="1" dirty="0"/>
          </a:p>
          <a:p>
            <a:endParaRPr lang="en-US" altLang="ja-JP" i="1" dirty="0"/>
          </a:p>
          <a:p>
            <a:endParaRPr lang="en-US" altLang="ja-JP" i="1" dirty="0"/>
          </a:p>
          <a:p>
            <a:endParaRPr lang="en-US" altLang="ja-JP" i="1" dirty="0"/>
          </a:p>
          <a:p>
            <a:endParaRPr lang="en-US" altLang="ja-JP" i="1" dirty="0"/>
          </a:p>
          <a:p>
            <a:r>
              <a:rPr lang="ja-JP" altLang="en-US" dirty="0"/>
              <a:t>一度宣言したら再代入できないような変数のことを特に、定数と呼ぶ。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42ECD8-A295-EF9E-F21D-44578C9B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69" y="2438261"/>
            <a:ext cx="5134692" cy="198147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4A60014-CD89-EEC9-8ECE-FE3BFEB8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984" y="3910150"/>
            <a:ext cx="8448492" cy="37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49762"/>
      </p:ext>
    </p:extLst>
  </p:cSld>
  <p:clrMapOvr>
    <a:masterClrMapping/>
  </p:clrMapOvr>
  <p:transition advTm="901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477851"/>
            <a:ext cx="8971575" cy="114320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1-3.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についての基礎知識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(string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8616800" cy="4946800"/>
          </a:xfrm>
        </p:spPr>
        <p:txBody>
          <a:bodyPr/>
          <a:lstStyle/>
          <a:p>
            <a:r>
              <a:rPr lang="en-US" altLang="ja-JP" dirty="0"/>
              <a:t>“”(</a:t>
            </a:r>
            <a:r>
              <a:rPr lang="ja-JP" altLang="en-US" dirty="0"/>
              <a:t>ダブルクォーテーション</a:t>
            </a:r>
            <a:r>
              <a:rPr lang="en-US" altLang="ja-JP" dirty="0"/>
              <a:t>)</a:t>
            </a:r>
            <a:r>
              <a:rPr lang="ja-JP" altLang="en-US" dirty="0"/>
              <a:t>で囲まれた文のこと。</a:t>
            </a:r>
            <a:endParaRPr lang="en-US" altLang="ja-JP" dirty="0"/>
          </a:p>
          <a:p>
            <a:pPr lvl="1"/>
            <a:r>
              <a:rPr lang="en-US" altLang="ja-JP" sz="2000" dirty="0"/>
              <a:t>“ABC”, “Hello World”,</a:t>
            </a:r>
            <a:r>
              <a:rPr lang="ja-JP" altLang="en-US" sz="2000" dirty="0"/>
              <a:t> </a:t>
            </a:r>
            <a:r>
              <a:rPr lang="en-US" altLang="ja-JP" sz="2000" dirty="0"/>
              <a:t>“123”</a:t>
            </a:r>
          </a:p>
          <a:p>
            <a:pPr lvl="1"/>
            <a:r>
              <a:rPr lang="en-US" altLang="ja-JP" sz="2000" dirty="0"/>
              <a:t>“”</a:t>
            </a:r>
            <a:r>
              <a:rPr lang="ja-JP" altLang="en-US" sz="2000" dirty="0"/>
              <a:t>で囲まれた文字はすべて文字列型</a:t>
            </a:r>
            <a:r>
              <a:rPr lang="en-US" altLang="ja-JP" sz="2000" dirty="0"/>
              <a:t>, string</a:t>
            </a:r>
            <a:r>
              <a:rPr lang="ja-JP" altLang="en-US" sz="2000" dirty="0"/>
              <a:t>型として扱われる。</a:t>
            </a:r>
            <a:endParaRPr lang="en-US" altLang="ja-JP" sz="2000" dirty="0"/>
          </a:p>
          <a:p>
            <a:r>
              <a:rPr lang="en-US" altLang="ja-JP" dirty="0"/>
              <a:t>+</a:t>
            </a:r>
            <a:r>
              <a:rPr lang="ja-JP" altLang="en-US" dirty="0"/>
              <a:t>演算子を使用することで、</a:t>
            </a:r>
            <a:r>
              <a:rPr lang="en-US" altLang="ja-JP" dirty="0"/>
              <a:t>string</a:t>
            </a:r>
            <a:r>
              <a:rPr lang="ja-JP" altLang="en-US" dirty="0"/>
              <a:t>型の変数を連結して、　</a:t>
            </a:r>
            <a:r>
              <a:rPr lang="en-US" altLang="ja-JP" dirty="0"/>
              <a:t>1</a:t>
            </a:r>
            <a:r>
              <a:rPr lang="ja-JP" altLang="en-US" dirty="0"/>
              <a:t>つの文字列として表示することが出来る。</a:t>
            </a:r>
            <a:endParaRPr lang="en-US" altLang="ja-JP" dirty="0"/>
          </a:p>
          <a:p>
            <a:pPr lvl="1"/>
            <a:r>
              <a:rPr lang="ja-JP" altLang="en-US" sz="2000" b="1" dirty="0"/>
              <a:t>文字列の連結</a:t>
            </a:r>
            <a:r>
              <a:rPr lang="ja-JP" altLang="en-US" sz="2000" dirty="0"/>
              <a:t>と呼ぶ。</a:t>
            </a:r>
            <a:endParaRPr lang="en-US" altLang="ja-JP" sz="20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2238CF-81CE-57CE-97CB-F9F9DC65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44" y="4158124"/>
            <a:ext cx="6259810" cy="14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64826"/>
      </p:ext>
    </p:extLst>
  </p:cSld>
  <p:clrMapOvr>
    <a:masterClrMapping/>
  </p:clrMapOvr>
  <p:transition advTm="577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477851"/>
            <a:ext cx="8971575" cy="114320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1-3.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についての基礎知識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標準入力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8616800" cy="4946800"/>
          </a:xfrm>
        </p:spPr>
        <p:txBody>
          <a:bodyPr/>
          <a:lstStyle/>
          <a:p>
            <a:r>
              <a:rPr lang="ja-JP" altLang="en-US" dirty="0"/>
              <a:t>ターミナルから変数に値を代入することも可能。</a:t>
            </a:r>
            <a:endParaRPr lang="en-US" altLang="ja-JP" dirty="0"/>
          </a:p>
          <a:p>
            <a:pPr lvl="1"/>
            <a:r>
              <a:rPr lang="ja-JP" altLang="en-US" sz="2000" b="1" dirty="0"/>
              <a:t>標準入力</a:t>
            </a:r>
            <a:r>
              <a:rPr lang="ja-JP" altLang="en-US" sz="2000" dirty="0"/>
              <a:t>とよぶ。</a:t>
            </a:r>
            <a:endParaRPr lang="en-US" altLang="ja-JP" sz="2000" dirty="0"/>
          </a:p>
          <a:p>
            <a:r>
              <a:rPr lang="en-US" altLang="ja-JP" dirty="0" err="1"/>
              <a:t>Console.ReadLine</a:t>
            </a:r>
            <a:r>
              <a:rPr lang="en-US" altLang="ja-JP" dirty="0"/>
              <a:t>()</a:t>
            </a:r>
            <a:r>
              <a:rPr lang="ja-JP" altLang="en-US" dirty="0"/>
              <a:t>を使用して、入力された値を</a:t>
            </a:r>
            <a:r>
              <a:rPr lang="en-US" altLang="ja-JP" b="1" dirty="0"/>
              <a:t>string</a:t>
            </a:r>
            <a:r>
              <a:rPr lang="ja-JP" altLang="en-US" b="1" dirty="0"/>
              <a:t>型として</a:t>
            </a:r>
            <a:r>
              <a:rPr lang="ja-JP" altLang="en-US" dirty="0"/>
              <a:t>受け取ることができる。</a:t>
            </a:r>
            <a:endParaRPr lang="en-US" altLang="ja-JP" dirty="0"/>
          </a:p>
          <a:p>
            <a:pPr lvl="1"/>
            <a:r>
              <a:rPr lang="ja-JP" altLang="en-US" sz="2000" dirty="0"/>
              <a:t>呼び出されると、</a:t>
            </a:r>
            <a:r>
              <a:rPr lang="en-US" altLang="ja-JP" sz="2000" dirty="0"/>
              <a:t>Enter</a:t>
            </a:r>
            <a:r>
              <a:rPr lang="ja-JP" altLang="en-US" sz="2000" dirty="0"/>
              <a:t>キーを押下するまで先の処理はブロックされる。</a:t>
            </a:r>
            <a:endParaRPr lang="en-US" altLang="ja-JP" sz="2000" dirty="0"/>
          </a:p>
          <a:p>
            <a:pPr lvl="1"/>
            <a:r>
              <a:rPr lang="en-US" altLang="ja-JP" sz="2000" dirty="0"/>
              <a:t>1</a:t>
            </a:r>
            <a:r>
              <a:rPr lang="ja-JP" altLang="en-US" sz="2000" dirty="0"/>
              <a:t>度の呼び出しで</a:t>
            </a:r>
            <a:r>
              <a:rPr lang="en-US" altLang="ja-JP" sz="2000" dirty="0"/>
              <a:t>1</a:t>
            </a:r>
            <a:r>
              <a:rPr lang="ja-JP" altLang="en-US" sz="2000" dirty="0"/>
              <a:t>行分の入力を受け付ける。</a:t>
            </a:r>
            <a:endParaRPr lang="en-US" altLang="ja-JP" sz="2000" dirty="0"/>
          </a:p>
          <a:p>
            <a:pPr lvl="1"/>
            <a:r>
              <a:rPr lang="ja-JP" altLang="en-US" sz="2000" dirty="0"/>
              <a:t>数値を受け取りたい場合は、キャストが必要。</a:t>
            </a:r>
            <a:endParaRPr lang="en-US" altLang="ja-JP" sz="2000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8D73425-7902-E098-1140-18FAA7A3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53" y="4773148"/>
            <a:ext cx="7666905" cy="15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71653"/>
      </p:ext>
    </p:extLst>
  </p:cSld>
  <p:clrMapOvr>
    <a:masterClrMapping/>
  </p:clrMapOvr>
  <p:transition advTm="5861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477851"/>
            <a:ext cx="8971575" cy="114320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：キャスト演算子とキャスト用メソッド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599" y="1621051"/>
            <a:ext cx="9369509" cy="4946800"/>
          </a:xfrm>
        </p:spPr>
        <p:txBody>
          <a:bodyPr/>
          <a:lstStyle/>
          <a:p>
            <a:r>
              <a:rPr lang="ja-JP" altLang="en-US" dirty="0"/>
              <a:t>異なるデータ型を変数に代入するには、キャストをすることを示した。</a:t>
            </a:r>
            <a:endParaRPr lang="en-US" altLang="ja-JP" dirty="0"/>
          </a:p>
          <a:p>
            <a:r>
              <a:rPr lang="en-US" altLang="ja-JP" dirty="0"/>
              <a:t>(&lt;</a:t>
            </a:r>
            <a:r>
              <a:rPr lang="ja-JP" altLang="en-US" i="1" dirty="0"/>
              <a:t>型名</a:t>
            </a:r>
            <a:r>
              <a:rPr lang="en-US" altLang="ja-JP" dirty="0"/>
              <a:t>&gt;) </a:t>
            </a:r>
            <a:r>
              <a:rPr lang="ja-JP" altLang="en-US" dirty="0"/>
              <a:t>←</a:t>
            </a:r>
            <a:r>
              <a:rPr lang="en-US" altLang="ja-JP" dirty="0"/>
              <a:t> </a:t>
            </a:r>
            <a:r>
              <a:rPr lang="ja-JP" altLang="en-US" b="1" dirty="0"/>
              <a:t>キャスト演算子</a:t>
            </a:r>
            <a:endParaRPr lang="en-US" altLang="ja-JP" dirty="0"/>
          </a:p>
          <a:p>
            <a:r>
              <a:rPr lang="ja-JP" altLang="en-US" dirty="0"/>
              <a:t>しかし、</a:t>
            </a:r>
            <a:r>
              <a:rPr lang="en-US" altLang="ja-JP" i="1" dirty="0"/>
              <a:t>string</a:t>
            </a:r>
            <a:r>
              <a:rPr lang="ja-JP" altLang="en-US" dirty="0"/>
              <a:t>型 ↔ </a:t>
            </a:r>
            <a:r>
              <a:rPr lang="en-US" altLang="ja-JP" i="1" dirty="0"/>
              <a:t>int</a:t>
            </a:r>
            <a:r>
              <a:rPr lang="ja-JP" altLang="en-US" dirty="0"/>
              <a:t>型</a:t>
            </a:r>
            <a:r>
              <a:rPr lang="en-US" altLang="ja-JP" dirty="0"/>
              <a:t>, </a:t>
            </a:r>
            <a:r>
              <a:rPr lang="en-US" altLang="ja-JP" i="1" dirty="0"/>
              <a:t>double</a:t>
            </a:r>
            <a:r>
              <a:rPr lang="ja-JP" altLang="en-US" dirty="0"/>
              <a:t>型などキャスト演算子を使用したキャストができない場合もある。</a:t>
            </a:r>
            <a:endParaRPr lang="en-US" altLang="ja-JP" dirty="0"/>
          </a:p>
          <a:p>
            <a:pPr lvl="1"/>
            <a:r>
              <a:rPr lang="en-US" altLang="ja-JP" sz="2000" dirty="0"/>
              <a:t>※ </a:t>
            </a:r>
            <a:r>
              <a:rPr lang="ja-JP" altLang="en-US" sz="2000"/>
              <a:t>これ</a:t>
            </a:r>
            <a:r>
              <a:rPr lang="ja-JP" altLang="en-US" sz="2000" dirty="0"/>
              <a:t>には、</a:t>
            </a:r>
            <a:r>
              <a:rPr lang="ja-JP" altLang="en-US" sz="2000" b="1" dirty="0"/>
              <a:t>値型</a:t>
            </a:r>
            <a:r>
              <a:rPr lang="ja-JP" altLang="en-US" sz="2000" dirty="0"/>
              <a:t>と</a:t>
            </a:r>
            <a:r>
              <a:rPr lang="ja-JP" altLang="en-US" sz="2000" b="1" dirty="0"/>
              <a:t>参照型</a:t>
            </a:r>
            <a:r>
              <a:rPr lang="ja-JP" altLang="en-US" sz="2000" dirty="0"/>
              <a:t>は相互変換できないなどの話が絡む。</a:t>
            </a:r>
            <a:endParaRPr lang="en-US" altLang="ja-JP" sz="2000" dirty="0"/>
          </a:p>
          <a:p>
            <a:pPr marL="711183" lvl="1" indent="0">
              <a:buNone/>
            </a:pPr>
            <a:r>
              <a:rPr lang="en-US" altLang="ja-JP" sz="1400" dirty="0">
                <a:hlinkClick r:id="rId2"/>
              </a:rPr>
              <a:t>https://qiita.com/toshi0607/items/ec7f8f04f2453423d56f</a:t>
            </a:r>
            <a:endParaRPr lang="en-US" altLang="ja-JP" sz="1400" dirty="0"/>
          </a:p>
          <a:p>
            <a:r>
              <a:rPr lang="ja-JP" altLang="en-US" dirty="0"/>
              <a:t>上記の場合、変換先オブジェクトのキャスト用</a:t>
            </a:r>
            <a:r>
              <a:rPr lang="ja-JP" altLang="en-US"/>
              <a:t>メソッドを</a:t>
            </a:r>
            <a:r>
              <a:rPr lang="en-US" altLang="ja-JP" dirty="0"/>
              <a:t>.     </a:t>
            </a:r>
            <a:r>
              <a:rPr lang="ja-JP" altLang="en-US"/>
              <a:t>使用</a:t>
            </a:r>
            <a:r>
              <a:rPr lang="ja-JP" altLang="en-US" dirty="0"/>
              <a:t>すれば可能。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7D21347-134F-10AE-0C25-52A1E2DE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49" y="5396112"/>
            <a:ext cx="866896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74517"/>
      </p:ext>
    </p:extLst>
  </p:cSld>
  <p:clrMapOvr>
    <a:masterClrMapping/>
  </p:clrMapOvr>
  <p:transition advTm="69869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8616800" cy="4946800"/>
          </a:xfrm>
        </p:spPr>
        <p:txBody>
          <a:bodyPr/>
          <a:lstStyle/>
          <a:p>
            <a:r>
              <a:rPr lang="ja-JP" altLang="en-US" dirty="0"/>
              <a:t>プログラムにコメントをつける機能を利用して、変数や処理を無効化することを</a:t>
            </a:r>
            <a:r>
              <a:rPr lang="ja-JP" altLang="en-US" b="1" dirty="0"/>
              <a:t>コメントアウト</a:t>
            </a:r>
            <a:r>
              <a:rPr lang="ja-JP" altLang="en-US" dirty="0"/>
              <a:t>と呼ぶ。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テスト時に使う変数の値を切り替えたり、デバック時に一部の処理を無効化したりする場合などに便利。</a:t>
            </a:r>
            <a:endParaRPr lang="en-US" altLang="ja-JP" dirty="0"/>
          </a:p>
          <a:p>
            <a:pPr lvl="1"/>
            <a:r>
              <a:rPr lang="ja-JP" altLang="en-US" sz="2000" dirty="0"/>
              <a:t>プログラムのエラーや意図しない挙動：バグ</a:t>
            </a:r>
            <a:r>
              <a:rPr lang="en-US" altLang="ja-JP" sz="2000" dirty="0"/>
              <a:t>, bug</a:t>
            </a:r>
          </a:p>
          <a:p>
            <a:pPr lvl="1"/>
            <a:r>
              <a:rPr lang="ja-JP" altLang="en-US" sz="2000" dirty="0"/>
              <a:t>バグを直すこと：デバック</a:t>
            </a:r>
            <a:r>
              <a:rPr lang="en-US" altLang="ja-JP" sz="2000" dirty="0"/>
              <a:t>, debug</a:t>
            </a:r>
          </a:p>
          <a:p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6602E8C-6AEC-3ED4-C5ED-1FB48FFD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9023554" cy="1143200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1-3.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についての基礎知識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コメント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02990EA-43AA-A541-A3B5-240811F3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22" y="2771683"/>
            <a:ext cx="2762636" cy="65731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32D89FB-EA1A-FACF-C2B6-D4A0D134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29" y="2771683"/>
            <a:ext cx="5220429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88004"/>
      </p:ext>
    </p:extLst>
  </p:cSld>
  <p:clrMapOvr>
    <a:masterClrMapping/>
  </p:clrMapOvr>
  <p:transition advTm="45615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8C2725E-C740-151E-FF54-B6DC60909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演算と変数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C188E6B7-4237-A534-3C91-7212A97EF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演算</a:t>
            </a:r>
            <a:r>
              <a:rPr lang="en-US" altLang="ja-JP" dirty="0"/>
              <a:t>,</a:t>
            </a:r>
            <a:r>
              <a:rPr lang="ja-JP" altLang="en-US" dirty="0"/>
              <a:t> 変数</a:t>
            </a:r>
            <a:r>
              <a:rPr lang="en-US" altLang="ja-JP" dirty="0"/>
              <a:t>, </a:t>
            </a:r>
            <a:r>
              <a:rPr lang="ja-JP" altLang="en-US" dirty="0"/>
              <a:t>基礎知識</a:t>
            </a:r>
          </a:p>
        </p:txBody>
      </p:sp>
    </p:spTree>
    <p:extLst>
      <p:ext uri="{BB962C8B-B14F-4D97-AF65-F5344CB8AC3E}">
        <p14:creationId xmlns:p14="http://schemas.microsoft.com/office/powerpoint/2010/main" val="2532327913"/>
      </p:ext>
    </p:extLst>
  </p:cSld>
  <p:clrMapOvr>
    <a:masterClrMapping/>
  </p:clrMapOvr>
  <p:transition advTm="8658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8C2725E-C740-151E-FF54-B6DC60909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条件分岐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C188E6B7-4237-A534-3C91-7212A97EF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if, if-else,</a:t>
            </a:r>
            <a:r>
              <a:rPr lang="ja-JP" altLang="en-US" dirty="0"/>
              <a:t> </a:t>
            </a:r>
            <a:r>
              <a:rPr lang="en-US" altLang="ja-JP" dirty="0"/>
              <a:t>switch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0534063"/>
      </p:ext>
    </p:extLst>
  </p:cSld>
  <p:clrMapOvr>
    <a:masterClrMapping/>
  </p:clrMapOvr>
  <p:transition advTm="2872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8616800" cy="4946800"/>
          </a:xfrm>
        </p:spPr>
        <p:txBody>
          <a:bodyPr/>
          <a:lstStyle/>
          <a:p>
            <a:r>
              <a:rPr lang="ja-JP" altLang="en-US" dirty="0"/>
              <a:t>基本的にプログラムは上から順に進行する。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上から順に処理が実行されることを</a:t>
            </a:r>
            <a:r>
              <a:rPr lang="ja-JP" altLang="en-US" b="1" dirty="0"/>
              <a:t>順次処理</a:t>
            </a:r>
            <a:r>
              <a:rPr lang="ja-JP" altLang="en-US" dirty="0"/>
              <a:t>と呼ぶ。</a:t>
            </a:r>
            <a:endParaRPr lang="en-US" altLang="ja-JP" dirty="0"/>
          </a:p>
          <a:p>
            <a:pPr lvl="1"/>
            <a:r>
              <a:rPr lang="ja-JP" altLang="en-US" sz="2000" dirty="0"/>
              <a:t>順次処理だけでは、状況に応じて違う処理を挟みたい場合に</a:t>
            </a:r>
            <a:r>
              <a:rPr lang="en-US" altLang="ja-JP" sz="2000" dirty="0"/>
              <a:t>  </a:t>
            </a:r>
            <a:r>
              <a:rPr lang="ja-JP" altLang="en-US" sz="2000" dirty="0"/>
              <a:t>対応できない。</a:t>
            </a:r>
            <a:endParaRPr lang="en-US" altLang="ja-JP" sz="2000" dirty="0"/>
          </a:p>
          <a:p>
            <a:r>
              <a:rPr lang="ja-JP" altLang="en-US" dirty="0"/>
              <a:t>条件に応じて異なる処理を挟むことを</a:t>
            </a:r>
            <a:r>
              <a:rPr lang="ja-JP" altLang="en-US" b="1" dirty="0"/>
              <a:t>分岐処理</a:t>
            </a:r>
            <a:r>
              <a:rPr lang="ja-JP" altLang="en-US" dirty="0"/>
              <a:t>と呼ぶ。</a:t>
            </a:r>
            <a:endParaRPr lang="en-US" altLang="ja-JP" dirty="0"/>
          </a:p>
          <a:p>
            <a:r>
              <a:rPr lang="en-US" altLang="ja-JP" dirty="0"/>
              <a:t>C#</a:t>
            </a:r>
            <a:r>
              <a:rPr lang="ja-JP" altLang="en-US" dirty="0"/>
              <a:t>においては、</a:t>
            </a:r>
            <a:r>
              <a:rPr lang="en-US" altLang="ja-JP" b="1" i="1" dirty="0"/>
              <a:t>if</a:t>
            </a:r>
            <a:r>
              <a:rPr lang="ja-JP" altLang="en-US" dirty="0"/>
              <a:t>文を使用して分岐処理を実装できる。</a:t>
            </a:r>
            <a:endParaRPr lang="en-US" altLang="ja-JP" dirty="0"/>
          </a:p>
          <a:p>
            <a:pPr marL="152396" indent="0">
              <a:buNone/>
            </a:pPr>
            <a:endParaRPr lang="en-US" altLang="ja-JP" b="1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6602E8C-6AEC-3ED4-C5ED-1FB48FFD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9023554" cy="1143200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-1.if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endParaRPr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527AE64-D3DA-69CD-8556-21125949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86" y="2478501"/>
            <a:ext cx="2850511" cy="84949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028E82D-C568-6CE1-CC13-DEEBCC94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874" y="2519410"/>
            <a:ext cx="1524216" cy="7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91384"/>
      </p:ext>
    </p:extLst>
  </p:cSld>
  <p:clrMapOvr>
    <a:masterClrMapping/>
  </p:clrMapOvr>
  <p:transition advTm="41855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9023554" cy="4946800"/>
          </a:xfrm>
        </p:spPr>
        <p:txBody>
          <a:bodyPr/>
          <a:lstStyle/>
          <a:p>
            <a:r>
              <a:rPr lang="en-US" altLang="ja-JP" i="1" dirty="0"/>
              <a:t>&lt;</a:t>
            </a:r>
            <a:r>
              <a:rPr lang="ja-JP" altLang="en-US" i="1" dirty="0"/>
              <a:t>条件式</a:t>
            </a:r>
            <a:r>
              <a:rPr lang="en-US" altLang="ja-JP" i="1" dirty="0"/>
              <a:t>&gt;</a:t>
            </a:r>
            <a:r>
              <a:rPr lang="ja-JP" altLang="en-US" dirty="0"/>
              <a:t>が</a:t>
            </a:r>
            <a:r>
              <a:rPr lang="en-US" altLang="ja-JP" i="1" dirty="0"/>
              <a:t>true</a:t>
            </a:r>
            <a:r>
              <a:rPr lang="en-US" altLang="ja-JP" dirty="0"/>
              <a:t>(</a:t>
            </a:r>
            <a:r>
              <a:rPr lang="ja-JP" altLang="en-US" dirty="0"/>
              <a:t>真</a:t>
            </a:r>
            <a:r>
              <a:rPr lang="en-US" altLang="ja-JP" dirty="0"/>
              <a:t>)</a:t>
            </a:r>
            <a:r>
              <a:rPr lang="ja-JP" altLang="en-US" dirty="0"/>
              <a:t>の場合、</a:t>
            </a:r>
            <a:r>
              <a:rPr lang="en-US" altLang="ja-JP" i="1" dirty="0"/>
              <a:t>if</a:t>
            </a:r>
            <a:r>
              <a:rPr lang="ja-JP" altLang="en-US" dirty="0"/>
              <a:t>文内のコードブロックの処理を実行する。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i="1" dirty="0"/>
              <a:t>&lt;</a:t>
            </a:r>
            <a:r>
              <a:rPr lang="ja-JP" altLang="en-US" i="1" dirty="0"/>
              <a:t>条件式</a:t>
            </a:r>
            <a:r>
              <a:rPr lang="en-US" altLang="ja-JP" i="1" dirty="0"/>
              <a:t>&gt;</a:t>
            </a:r>
            <a:r>
              <a:rPr lang="ja-JP" altLang="en-US" dirty="0"/>
              <a:t>が</a:t>
            </a:r>
            <a:r>
              <a:rPr lang="en-US" altLang="ja-JP" i="1" dirty="0"/>
              <a:t>false</a:t>
            </a:r>
            <a:r>
              <a:rPr lang="en-US" altLang="ja-JP" dirty="0"/>
              <a:t>(</a:t>
            </a:r>
            <a:r>
              <a:rPr lang="ja-JP" altLang="en-US" dirty="0"/>
              <a:t>偽</a:t>
            </a:r>
            <a:r>
              <a:rPr lang="en-US" altLang="ja-JP" dirty="0"/>
              <a:t>)</a:t>
            </a:r>
            <a:r>
              <a:rPr lang="ja-JP" altLang="en-US" dirty="0"/>
              <a:t>の場合、</a:t>
            </a:r>
            <a:r>
              <a:rPr lang="en-US" altLang="ja-JP" i="1" dirty="0"/>
              <a:t>if</a:t>
            </a:r>
            <a:r>
              <a:rPr lang="ja-JP" altLang="en-US" dirty="0"/>
              <a:t>文内のコードブロックはスキップされ、</a:t>
            </a:r>
            <a:r>
              <a:rPr lang="en-US" altLang="ja-JP" i="1" dirty="0"/>
              <a:t>&lt;</a:t>
            </a:r>
            <a:r>
              <a:rPr lang="ja-JP" altLang="en-US" i="1" dirty="0"/>
              <a:t>処理</a:t>
            </a:r>
            <a:r>
              <a:rPr lang="en-US" altLang="ja-JP" i="1" dirty="0"/>
              <a:t>C&gt;</a:t>
            </a:r>
            <a:r>
              <a:rPr lang="ja-JP" altLang="en-US" dirty="0"/>
              <a:t>へ進む。</a:t>
            </a:r>
            <a:endParaRPr lang="en-US" altLang="ja-JP" dirty="0"/>
          </a:p>
          <a:p>
            <a:r>
              <a:rPr lang="en-US" altLang="ja-JP" i="1" dirty="0"/>
              <a:t>&lt;</a:t>
            </a:r>
            <a:r>
              <a:rPr lang="ja-JP" altLang="en-US" i="1" dirty="0"/>
              <a:t>条件式</a:t>
            </a:r>
            <a:r>
              <a:rPr lang="en-US" altLang="ja-JP" i="1" dirty="0"/>
              <a:t>&gt;</a:t>
            </a:r>
            <a:r>
              <a:rPr lang="ja-JP" altLang="en-US" dirty="0"/>
              <a:t>の真偽を判定することを、式を評価するという。</a:t>
            </a:r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6602E8C-6AEC-3ED4-C5ED-1FB48FFD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9023554" cy="1143200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-1.if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単純な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531B8A1-B02E-A6C6-21AA-849F7BBB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69" y="2818680"/>
            <a:ext cx="714825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67985"/>
      </p:ext>
    </p:extLst>
  </p:cSld>
  <p:clrMapOvr>
    <a:masterClrMapping/>
  </p:clrMapOvr>
  <p:transition advTm="36004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9023554" cy="4946800"/>
          </a:xfrm>
        </p:spPr>
        <p:txBody>
          <a:bodyPr/>
          <a:lstStyle/>
          <a:p>
            <a:r>
              <a:rPr lang="en-US" altLang="ja-JP" i="1" dirty="0" err="1"/>
              <a:t>boolean</a:t>
            </a:r>
            <a:r>
              <a:rPr lang="ja-JP" altLang="en-US"/>
              <a:t>型の変数</a:t>
            </a:r>
            <a:r>
              <a:rPr lang="en-US" altLang="ja-JP" dirty="0"/>
              <a:t>term</a:t>
            </a:r>
            <a:r>
              <a:rPr lang="ja-JP" altLang="en-US"/>
              <a:t>の値によって、実行結果を変える</a:t>
            </a:r>
            <a:r>
              <a:rPr lang="en-US" altLang="ja-JP" dirty="0"/>
              <a:t>    </a:t>
            </a:r>
            <a:r>
              <a:rPr lang="ja-JP" altLang="en-US"/>
              <a:t>ことができる。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6602E8C-6AEC-3ED4-C5ED-1FB48FFD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9023554" cy="1143200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-1.if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単純な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7A0A64A-1F9B-5E7A-FBEA-FB6CD9D8C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46" y="2764251"/>
            <a:ext cx="3570837" cy="163663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5805487-6AFE-2DD2-E6B0-348EA8908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46" y="4649071"/>
            <a:ext cx="3570837" cy="16366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4B3B86-9210-31C3-920E-9CF82C5C4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496" y="3043061"/>
            <a:ext cx="2373831" cy="107901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EA0CE30-E0A5-837C-5A78-2FA27A454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495" y="5067531"/>
            <a:ext cx="2327421" cy="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2816"/>
      </p:ext>
    </p:extLst>
  </p:cSld>
  <p:clrMapOvr>
    <a:masterClrMapping/>
  </p:clrMapOvr>
  <p:transition advTm="43092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9023554" cy="4946800"/>
          </a:xfrm>
        </p:spPr>
        <p:txBody>
          <a:bodyPr/>
          <a:lstStyle/>
          <a:p>
            <a:r>
              <a:rPr lang="ja-JP" altLang="en-US"/>
              <a:t>具体的な数値を求める演算とは異なり、真偽値</a:t>
            </a:r>
            <a:r>
              <a:rPr lang="en-US" altLang="ja-JP" i="1" dirty="0"/>
              <a:t>(</a:t>
            </a:r>
            <a:r>
              <a:rPr lang="en-US" altLang="ja-JP" i="1" dirty="0" err="1"/>
              <a:t>boolean</a:t>
            </a:r>
            <a:r>
              <a:rPr lang="ja-JP" altLang="en-US"/>
              <a:t>値</a:t>
            </a:r>
            <a:r>
              <a:rPr lang="en-US" altLang="ja-JP" dirty="0"/>
              <a:t>)</a:t>
            </a:r>
            <a:r>
              <a:rPr lang="ja-JP" altLang="en-US"/>
              <a:t>を求めるために用いる演算子。</a:t>
            </a:r>
            <a:endParaRPr lang="en-US" altLang="ja-JP" dirty="0"/>
          </a:p>
          <a:p>
            <a:pPr lvl="1"/>
            <a:r>
              <a:rPr lang="ja-JP" altLang="en-US" sz="2000"/>
              <a:t>比較演算子を用いた結果は必ず、</a:t>
            </a:r>
            <a:r>
              <a:rPr lang="en-US" altLang="ja-JP" sz="2000" i="1" dirty="0"/>
              <a:t>true</a:t>
            </a:r>
            <a:r>
              <a:rPr lang="ja-JP" altLang="en-US" sz="2000"/>
              <a:t>か</a:t>
            </a:r>
            <a:r>
              <a:rPr lang="en-US" altLang="ja-JP" sz="2000" i="1" dirty="0"/>
              <a:t>false</a:t>
            </a:r>
            <a:r>
              <a:rPr lang="ja-JP" altLang="en-US" sz="2000"/>
              <a:t>の</a:t>
            </a:r>
            <a:r>
              <a:rPr lang="en-US" altLang="ja-JP" sz="2000" dirty="0"/>
              <a:t>2</a:t>
            </a:r>
            <a:r>
              <a:rPr lang="ja-JP" altLang="en-US" sz="2000"/>
              <a:t>択。</a:t>
            </a:r>
            <a:endParaRPr lang="en-US" altLang="ja-JP" sz="2000" dirty="0"/>
          </a:p>
          <a:p>
            <a:r>
              <a:rPr lang="en-US" altLang="ja-JP" i="1" dirty="0"/>
              <a:t>if</a:t>
            </a:r>
            <a:r>
              <a:rPr lang="ja-JP" altLang="en-US"/>
              <a:t>文で条件を分岐させるには、比較演算子を用いてその式が真</a:t>
            </a:r>
            <a:r>
              <a:rPr lang="en-US" altLang="ja-JP" dirty="0"/>
              <a:t>(</a:t>
            </a:r>
            <a:r>
              <a:rPr lang="en-US" altLang="ja-JP" i="1" dirty="0"/>
              <a:t>true</a:t>
            </a:r>
            <a:r>
              <a:rPr lang="en-US" altLang="ja-JP" dirty="0"/>
              <a:t>)</a:t>
            </a:r>
            <a:r>
              <a:rPr lang="ja-JP" altLang="en-US"/>
              <a:t>であることを演算する。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6602E8C-6AEC-3ED4-C5ED-1FB48FFD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9023554" cy="1143200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-1.if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-if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文の書式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比較演算子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1CCBBB4-A1B8-A8BE-17F9-9F507724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788874"/>
            <a:ext cx="4572000" cy="21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55296"/>
      </p:ext>
    </p:extLst>
  </p:cSld>
  <p:clrMapOvr>
    <a:masterClrMapping/>
  </p:clrMapOvr>
  <p:transition advTm="37212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21051"/>
            <a:ext cx="9023554" cy="4946800"/>
          </a:xfrm>
        </p:spPr>
        <p:txBody>
          <a:bodyPr/>
          <a:lstStyle/>
          <a:p>
            <a:r>
              <a:rPr lang="ja-JP" altLang="en-US" dirty="0"/>
              <a:t>本日の内容</a:t>
            </a:r>
            <a:endParaRPr lang="en-US" altLang="ja-JP" dirty="0"/>
          </a:p>
          <a:p>
            <a:pPr lvl="1"/>
            <a:r>
              <a:rPr lang="ja-JP" altLang="en-US" dirty="0"/>
              <a:t>プログラムと演算</a:t>
            </a:r>
            <a:endParaRPr lang="en-US" altLang="ja-JP" dirty="0"/>
          </a:p>
          <a:p>
            <a:pPr lvl="1"/>
            <a:r>
              <a:rPr lang="ja-JP" altLang="en-US" dirty="0"/>
              <a:t>変数の宣言方法と代入演算子</a:t>
            </a:r>
            <a:endParaRPr lang="en-US" altLang="ja-JP" dirty="0"/>
          </a:p>
          <a:p>
            <a:pPr lvl="1"/>
            <a:r>
              <a:rPr lang="ja-JP" altLang="en-US" dirty="0"/>
              <a:t>データ型とキャスト</a:t>
            </a:r>
            <a:endParaRPr lang="en-US" altLang="ja-JP" dirty="0"/>
          </a:p>
          <a:p>
            <a:pPr lvl="1"/>
            <a:r>
              <a:rPr lang="ja-JP" altLang="en-US" dirty="0"/>
              <a:t>定数</a:t>
            </a:r>
            <a:r>
              <a:rPr lang="en-US" altLang="ja-JP" dirty="0"/>
              <a:t>const</a:t>
            </a:r>
            <a:r>
              <a:rPr lang="ja-JP" altLang="en-US" dirty="0"/>
              <a:t>と</a:t>
            </a:r>
            <a:r>
              <a:rPr lang="en-US" altLang="ja-JP" dirty="0"/>
              <a:t>string</a:t>
            </a:r>
            <a:r>
              <a:rPr lang="ja-JP" altLang="en-US" dirty="0"/>
              <a:t>型の連結</a:t>
            </a:r>
            <a:endParaRPr lang="en-US" altLang="ja-JP" dirty="0"/>
          </a:p>
          <a:p>
            <a:pPr lvl="1"/>
            <a:r>
              <a:rPr lang="ja-JP" altLang="en-US" dirty="0"/>
              <a:t>その他の基礎知識</a:t>
            </a:r>
            <a:endParaRPr lang="en-US" altLang="ja-JP" dirty="0"/>
          </a:p>
          <a:p>
            <a:pPr lvl="1"/>
            <a:r>
              <a:rPr lang="ja-JP" altLang="en-US" dirty="0"/>
              <a:t>条件分岐と</a:t>
            </a:r>
            <a:r>
              <a:rPr lang="en-US" altLang="ja-JP" dirty="0"/>
              <a:t>if</a:t>
            </a:r>
            <a:r>
              <a:rPr lang="ja-JP" altLang="en-US" dirty="0"/>
              <a:t>文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次回の範囲</a:t>
            </a:r>
            <a:endParaRPr lang="en-US" altLang="ja-JP" dirty="0"/>
          </a:p>
          <a:p>
            <a:pPr lvl="1"/>
            <a:r>
              <a:rPr lang="ja-JP" altLang="en-US" dirty="0"/>
              <a:t>テキスト</a:t>
            </a:r>
            <a:r>
              <a:rPr lang="en-US" altLang="ja-JP" dirty="0"/>
              <a:t>P.83</a:t>
            </a:r>
            <a:r>
              <a:rPr lang="ja-JP" altLang="en-US" dirty="0"/>
              <a:t>「</a:t>
            </a:r>
            <a:r>
              <a:rPr lang="en-US" altLang="ja-JP" dirty="0"/>
              <a:t>if-else</a:t>
            </a:r>
            <a:r>
              <a:rPr lang="ja-JP" altLang="en-US" dirty="0"/>
              <a:t>」から</a:t>
            </a:r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6602E8C-6AEC-3ED4-C5ED-1FB48FFD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9023554" cy="1143200"/>
          </a:xfrm>
        </p:spPr>
        <p:txBody>
          <a:bodyPr/>
          <a:lstStyle/>
          <a:p>
            <a:r>
              <a:rPr lang="ja-JP" altLang="en-US" dirty="0"/>
              <a:t>次回の範囲</a:t>
            </a:r>
          </a:p>
        </p:txBody>
      </p:sp>
    </p:spTree>
    <p:extLst>
      <p:ext uri="{BB962C8B-B14F-4D97-AF65-F5344CB8AC3E}">
        <p14:creationId xmlns:p14="http://schemas.microsoft.com/office/powerpoint/2010/main" val="1002434576"/>
      </p:ext>
    </p:extLst>
  </p:cSld>
  <p:clrMapOvr>
    <a:masterClrMapping/>
  </p:clrMapOvr>
  <p:transition advTm="37212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83E0AB3-FA18-4585-AD59-DEDE7B9D1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</p:spPr>
        <p:txBody>
          <a:bodyPr/>
          <a:lstStyle/>
          <a:p>
            <a:r>
              <a:rPr lang="en-US" dirty="0"/>
              <a:t>終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5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D46A10A3-4E4D-1E6D-FCAF-D2BB347DEE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プログラミング言語には、足し算</a:t>
                </a:r>
                <a:r>
                  <a:rPr kumimoji="1" lang="en-US" altLang="ja-JP" dirty="0"/>
                  <a:t>,</a:t>
                </a:r>
                <a:r>
                  <a:rPr kumimoji="1" lang="ja-JP" altLang="en-US" dirty="0"/>
                  <a:t>掛け算といった数値の計算機能が備わっている。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ここでは計算処理＝</a:t>
                </a:r>
                <a:r>
                  <a:rPr lang="en-US" altLang="ja-JP" dirty="0"/>
                  <a:t>`</a:t>
                </a:r>
                <a:r>
                  <a:rPr lang="ja-JP" altLang="en-US" b="1" dirty="0"/>
                  <a:t>演算</a:t>
                </a:r>
                <a:r>
                  <a:rPr lang="en-US" altLang="ja-JP" dirty="0"/>
                  <a:t>`</a:t>
                </a:r>
                <a:r>
                  <a:rPr lang="ja-JP" altLang="en-US" dirty="0"/>
                  <a:t>と呼ぶ。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この章では、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C#</a:t>
                </a:r>
                <a:r>
                  <a:rPr lang="ja-JP" altLang="en-US" dirty="0"/>
                  <a:t>における数値演算の方法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演算子（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+,−,  ×,  ÷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  %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扱い方　</a:t>
                </a:r>
                <a:endParaRPr lang="en-US" altLang="ja-JP" dirty="0"/>
              </a:p>
              <a:p>
                <a:pPr marL="152396" indent="0">
                  <a:buNone/>
                </a:pPr>
                <a:r>
                  <a:rPr lang="ja-JP" altLang="en-US" dirty="0"/>
                  <a:t>      に関して取り扱う。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D46A10A3-4E4D-1E6D-FCAF-D2BB347DE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574895"/>
      </p:ext>
    </p:extLst>
  </p:cSld>
  <p:clrMapOvr>
    <a:masterClrMapping/>
  </p:clrMapOvr>
  <p:transition advTm="22381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演算ー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値の表示ー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43749"/>
            <a:ext cx="8616800" cy="4736400"/>
          </a:xfrm>
        </p:spPr>
        <p:txBody>
          <a:bodyPr/>
          <a:lstStyle/>
          <a:p>
            <a:r>
              <a:rPr lang="en-US" altLang="ja-JP" dirty="0"/>
              <a:t>C#</a:t>
            </a:r>
            <a:r>
              <a:rPr lang="ja-JP" altLang="en-US" dirty="0"/>
              <a:t>では、ターミナルにデータを出力する方法として、</a:t>
            </a:r>
            <a:r>
              <a:rPr lang="en-US" altLang="ja-JP" dirty="0" err="1"/>
              <a:t>Console.WriteLine</a:t>
            </a:r>
            <a:r>
              <a:rPr lang="en-US" altLang="ja-JP" dirty="0"/>
              <a:t>() 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ja-JP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使用する。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ja-JP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WriteLine</a:t>
            </a:r>
            <a:r>
              <a:rPr lang="en-US" altLang="ja-JP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0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ja-JP" altLang="en-US" sz="20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出力するデータ</a:t>
            </a:r>
            <a:r>
              <a:rPr lang="en-US" altLang="ja-JP" sz="20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&gt;,</a:t>
            </a:r>
            <a:r>
              <a:rPr lang="ja-JP" altLang="en-US" sz="20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引数</a:t>
            </a:r>
            <a:r>
              <a:rPr lang="en-US" altLang="ja-JP" sz="20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1,…</a:t>
            </a:r>
            <a:r>
              <a:rPr lang="en-US" altLang="ja-JP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ja-JP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このような出力方法を</a:t>
            </a:r>
            <a:r>
              <a:rPr lang="ja-JP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標準出力</a:t>
            </a:r>
            <a:r>
              <a:rPr lang="ja-JP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と呼ぶことがある。</a:t>
            </a:r>
            <a:endParaRPr lang="en-US" altLang="ja-JP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711183" lvl="1" indent="0">
              <a:buNone/>
            </a:pPr>
            <a:r>
              <a:rPr lang="ja-JP" altLang="en-US" sz="1100" dirty="0">
                <a:solidFill>
                  <a:schemeClr val="tx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定義：</a:t>
            </a:r>
            <a:r>
              <a:rPr lang="en-US" altLang="ja-JP" sz="1100" b="0" dirty="0">
                <a:solidFill>
                  <a:srgbClr val="2185C5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https://learn.microsoft.com/ja-jp/dotnet/api/system.console.writeline?view=net-7.0</a:t>
            </a:r>
            <a:endParaRPr lang="en-US" altLang="ja-JP" sz="1100" b="0" dirty="0">
              <a:solidFill>
                <a:srgbClr val="2185C5"/>
              </a:solidFill>
              <a:effectLst/>
              <a:latin typeface="Consolas" panose="020B0609020204030204" pitchFamily="49" charset="0"/>
            </a:endParaRPr>
          </a:p>
          <a:p>
            <a:pPr marL="711183" lvl="1" indent="0">
              <a:buNone/>
            </a:pPr>
            <a:endParaRPr lang="en-US" altLang="ja-JP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711183" lvl="1" indent="0">
              <a:buNone/>
            </a:pPr>
            <a:endParaRPr lang="en-US" altLang="ja-JP" dirty="0"/>
          </a:p>
          <a:p>
            <a:pPr marL="711183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44E5488-22AE-449C-8FBE-272C56AB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0" y="4037840"/>
            <a:ext cx="4940899" cy="13899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73D2B9B-E476-1252-09E3-6FD5539E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616" y="4037840"/>
            <a:ext cx="2609784" cy="13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7105"/>
      </p:ext>
    </p:extLst>
  </p:cSld>
  <p:clrMapOvr>
    <a:masterClrMapping/>
  </p:clrMapOvr>
  <p:transition advTm="30508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演算ー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値の表示ー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643749"/>
            <a:ext cx="8616800" cy="4736400"/>
          </a:xfrm>
        </p:spPr>
        <p:txBody>
          <a:bodyPr/>
          <a:lstStyle/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値の表示方法には他にも次の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通りがある。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ja-JP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変数を直接渡す方法</a:t>
            </a:r>
            <a:endParaRPr lang="en-US" altLang="ja-JP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複合</a:t>
            </a:r>
            <a:r>
              <a:rPr lang="ja-JP" alt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書式</a:t>
            </a:r>
            <a:r>
              <a:rPr lang="ja-JP" alt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を使う方法</a:t>
            </a:r>
            <a:endParaRPr lang="en-US" altLang="ja-JP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変数を直接渡す方法</a:t>
            </a: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表示したい値を</a:t>
            </a:r>
            <a:r>
              <a:rPr lang="en-US" altLang="ja-JP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に記載する。</a:t>
            </a:r>
            <a:endParaRPr lang="en-US" altLang="ja-JP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複合</a:t>
            </a: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書式</a:t>
            </a:r>
            <a:r>
              <a:rPr lang="ja-JP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を使う方法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ja-JP" alt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数値を表示するときには、</a:t>
            </a:r>
            <a:r>
              <a:rPr lang="ja-JP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引数にどの数値を表示するか、　　　　　　　　　　　</a:t>
            </a:r>
            <a:r>
              <a:rPr lang="en-US" altLang="ja-JP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{&lt;</a:t>
            </a:r>
            <a:r>
              <a:rPr lang="ja-JP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インデックス番号</a:t>
            </a:r>
            <a:r>
              <a:rPr lang="en-US" altLang="ja-JP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&gt;}</a:t>
            </a:r>
            <a:r>
              <a:rPr lang="ja-JP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を使用して明示する。</a:t>
            </a:r>
            <a:endParaRPr lang="en-US" altLang="ja-JP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52396" indent="0">
              <a:buNone/>
            </a:pP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52396" indent="0">
              <a:buNone/>
            </a:pP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</a:rPr>
              <a:t>{0}:”Hello”</a:t>
            </a:r>
            <a:r>
              <a:rPr lang="ja-JP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、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</a:rPr>
              <a:t>{1}:”World”</a:t>
            </a:r>
            <a:r>
              <a:rPr lang="ja-JP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、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</a:rPr>
              <a:t>{2}:”!”</a:t>
            </a:r>
            <a:r>
              <a:rPr lang="ja-JP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が対応する。</a:t>
            </a:r>
            <a:endParaRPr lang="en-US" altLang="ja-JP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</a:rPr>
              <a:t>WriteLine</a:t>
            </a:r>
            <a:r>
              <a:rPr lang="ja-JP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の引数に表示するデータを指定する。</a:t>
            </a:r>
            <a:endParaRPr lang="en-US" altLang="ja-JP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711183" lvl="1" indent="0">
              <a:buNone/>
            </a:pPr>
            <a:endParaRPr lang="en-US" altLang="ja-JP" dirty="0"/>
          </a:p>
          <a:p>
            <a:pPr marL="711183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EAFF5C9-AF52-791B-7198-036E14A6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85" y="4865389"/>
            <a:ext cx="7064352" cy="51058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4C9E763-CCC8-F0BD-EDF5-5D1F7F319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3170"/>
            <a:ext cx="2543790" cy="5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09114"/>
      </p:ext>
    </p:extLst>
  </p:cSld>
  <p:clrMapOvr>
    <a:masterClrMapping/>
  </p:clrMapOvr>
  <p:transition advTm="71149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演算ー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値の表示ー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D46A10A3-4E4D-1E6D-FCAF-D2BB347DEE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711183" lvl="1" indent="0">
                  <a:buNone/>
                </a:pPr>
                <a:endParaRPr lang="en-US" altLang="ja-JP" dirty="0"/>
              </a:p>
              <a:p>
                <a:r>
                  <a:rPr lang="ja-JP" altLang="en-US" dirty="0"/>
                  <a:t>例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1+1</m:t>
                    </m:r>
                  </m:oMath>
                </a14:m>
                <a:r>
                  <a:rPr lang="ja-JP" altLang="en-US" dirty="0"/>
                  <a:t>の計算と表示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例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10×20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b="0" dirty="0"/>
                  <a:t>計算と表示</a:t>
                </a:r>
                <a:endParaRPr lang="en-US" altLang="ja-JP" b="0" dirty="0"/>
              </a:p>
              <a:p>
                <a:pPr marL="711183" lvl="1" indent="0">
                  <a:buNone/>
                </a:pPr>
                <a:endParaRPr lang="en-US" altLang="ja-JP" b="0" dirty="0"/>
              </a:p>
              <a:p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D46A10A3-4E4D-1E6D-FCAF-D2BB347DE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41E1252F-B41D-B83A-1AB7-1A120B5D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08" y="2956036"/>
            <a:ext cx="7552336" cy="3076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74DE992-B626-5134-05B6-622A28B55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408" y="4388309"/>
            <a:ext cx="8833641" cy="3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073"/>
      </p:ext>
    </p:extLst>
  </p:cSld>
  <p:clrMapOvr>
    <a:masterClrMapping/>
  </p:clrMapOvr>
  <p:transition advTm="1067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演算ー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値の表示ー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各引数との関係は以下の通り。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0C94AFB-98D2-5FA7-6822-148E31882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53" y="2691600"/>
            <a:ext cx="6833657" cy="21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8128"/>
      </p:ext>
    </p:extLst>
  </p:cSld>
  <p:clrMapOvr>
    <a:masterClrMapping/>
  </p:clrMapOvr>
  <p:transition advTm="11943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BD3-EFB1-2A90-2045-935AA1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1-1.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演算ー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演算子ー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6A10A3-4E4D-1E6D-FCAF-D2BB347D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どの演算を行うかを指定するには、</a:t>
            </a:r>
            <a:r>
              <a:rPr kumimoji="1" lang="ja-JP" altLang="en-US" b="1" dirty="0"/>
              <a:t>演算子</a:t>
            </a:r>
            <a:r>
              <a:rPr kumimoji="1" lang="ja-JP" altLang="en-US" dirty="0"/>
              <a:t>を指定する。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現実世界での演算と同じように、プログラム内でも計算ができる。</a:t>
            </a:r>
            <a:endParaRPr kumimoji="1" lang="en-US" altLang="ja-JP" dirty="0"/>
          </a:p>
          <a:p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056424-2B3D-B758-9247-D5BD352E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59" y="2563909"/>
            <a:ext cx="5935965" cy="178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72522"/>
      </p:ext>
    </p:extLst>
  </p:cSld>
  <p:clrMapOvr>
    <a:masterClrMapping/>
  </p:clrMapOvr>
  <p:transition advTm="26492">
    <p:fade thruBlk="1"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Antonio · SlidesCarnival</Template>
  <TotalTime>705</TotalTime>
  <Words>2217</Words>
  <Application>Microsoft Office PowerPoint</Application>
  <PresentationFormat>ワイド画面</PresentationFormat>
  <Paragraphs>285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Meiryo UI</vt:lpstr>
      <vt:lpstr>メイリオ</vt:lpstr>
      <vt:lpstr>Arial</vt:lpstr>
      <vt:lpstr>Cambria Math</vt:lpstr>
      <vt:lpstr>Consolas</vt:lpstr>
      <vt:lpstr>Lato</vt:lpstr>
      <vt:lpstr>Raleway</vt:lpstr>
      <vt:lpstr>Antonio template</vt:lpstr>
      <vt:lpstr>Unity/C#ゼミ -C# 第３回-</vt:lpstr>
      <vt:lpstr>目次</vt:lpstr>
      <vt:lpstr>1.演算と変数</vt:lpstr>
      <vt:lpstr>1-1.演算</vt:lpstr>
      <vt:lpstr>1-1.演算ー値の表示ー</vt:lpstr>
      <vt:lpstr>1-1.演算ー値の表示ー</vt:lpstr>
      <vt:lpstr>1-1.演算ー値の表示ー</vt:lpstr>
      <vt:lpstr>1-1.演算ー値の表示ー</vt:lpstr>
      <vt:lpstr>1-1.演算ー演算子ー</vt:lpstr>
      <vt:lpstr>1-2.変数</vt:lpstr>
      <vt:lpstr>1-2.変数</vt:lpstr>
      <vt:lpstr>1-2.変数-変数の宣言方法とデータ型-</vt:lpstr>
      <vt:lpstr>1-2.変数-変数の宣言方法とデータ型-</vt:lpstr>
      <vt:lpstr>1-2.変数-変数の宣言方法とデータ型-</vt:lpstr>
      <vt:lpstr>1-2.変数-変数の宣言方法とデータ型-</vt:lpstr>
      <vt:lpstr>1-2.変数-変数の宣言方法とデータ型-</vt:lpstr>
      <vt:lpstr>1-2.変数-変数の宣言規則（推奨）-</vt:lpstr>
      <vt:lpstr>※：動的型付け言語と静的型付け言語</vt:lpstr>
      <vt:lpstr>1-2.変数-変数の命名規則-</vt:lpstr>
      <vt:lpstr>1-2.変数-変数の命名規則-</vt:lpstr>
      <vt:lpstr>1-3.変数-変数についての基礎知識(代入演算子)-</vt:lpstr>
      <vt:lpstr>1-3.変数-変数についての基礎知識(キャスト)-</vt:lpstr>
      <vt:lpstr>1-3.変数-変数についての基礎知識(キャスト)-</vt:lpstr>
      <vt:lpstr>1-3.変数-変数についての基礎知識(定数const)-</vt:lpstr>
      <vt:lpstr>1-3.変数-変数についての基礎知識(定数const)-</vt:lpstr>
      <vt:lpstr>1-3.変数-変数についての基礎知識(string型)-</vt:lpstr>
      <vt:lpstr>1-3.変数-変数についての基礎知識(標準入力)-</vt:lpstr>
      <vt:lpstr>※：キャスト演算子とキャスト用メソッド</vt:lpstr>
      <vt:lpstr>1-3.変数-変数についての基礎知識(コメント)-</vt:lpstr>
      <vt:lpstr>2.条件分岐</vt:lpstr>
      <vt:lpstr>2-1.if 文</vt:lpstr>
      <vt:lpstr>2-1.if 文-単純なif文-</vt:lpstr>
      <vt:lpstr>2-1.if 文-単純なif文-</vt:lpstr>
      <vt:lpstr>2-1.if 文-if文の書式(比較演算子)-</vt:lpstr>
      <vt:lpstr>次回の範囲</vt:lpstr>
      <vt:lpstr>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Unity/C#ゼミ -C# 第２回-</dc:title>
  <dc:creator>SYU TAKABAYASI</dc:creator>
  <cp:lastModifiedBy>SYU TAKABAYASI</cp:lastModifiedBy>
  <cp:revision>13</cp:revision>
  <dcterms:created xsi:type="dcterms:W3CDTF">2023-04-26T04:12:41Z</dcterms:created>
  <dcterms:modified xsi:type="dcterms:W3CDTF">2023-04-28T13:00:11Z</dcterms:modified>
</cp:coreProperties>
</file>