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55" r:id="rId2"/>
    <p:sldId id="357" r:id="rId3"/>
    <p:sldId id="358" r:id="rId4"/>
    <p:sldId id="359" r:id="rId5"/>
    <p:sldId id="360" r:id="rId6"/>
    <p:sldId id="366" r:id="rId7"/>
    <p:sldId id="361" r:id="rId8"/>
    <p:sldId id="362" r:id="rId9"/>
    <p:sldId id="363" r:id="rId10"/>
    <p:sldId id="364" r:id="rId11"/>
    <p:sldId id="368" r:id="rId12"/>
    <p:sldId id="367" r:id="rId13"/>
    <p:sldId id="369" r:id="rId14"/>
    <p:sldId id="371" r:id="rId15"/>
    <p:sldId id="370" r:id="rId16"/>
    <p:sldId id="365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4" d="100"/>
          <a:sy n="144" d="100"/>
        </p:scale>
        <p:origin x="8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E143-EBBA-40ED-A0A5-1114E1AA7266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8395-3981-4CD0-AAD4-84EF36F56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 err="1">
                <a:effectLst/>
                <a:highlight>
                  <a:srgbClr val="2F3232"/>
                </a:highlight>
                <a:latin typeface="YakuHanJPs"/>
              </a:rPr>
              <a:t>Series.dt.dayofweek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を使うと、月曜日</a:t>
            </a:r>
            <a:r>
              <a:rPr lang="en-US" altLang="ja-JP" b="0" i="0" dirty="0">
                <a:effectLst/>
                <a:highlight>
                  <a:srgbClr val="2F3232"/>
                </a:highlight>
                <a:latin typeface="YakuHanJPs"/>
              </a:rPr>
              <a:t>= 0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、日曜日</a:t>
            </a:r>
            <a:r>
              <a:rPr lang="en-US" altLang="ja-JP" b="0" i="0" dirty="0">
                <a:effectLst/>
                <a:highlight>
                  <a:srgbClr val="2F3232"/>
                </a:highlight>
                <a:latin typeface="YakuHanJPs"/>
              </a:rPr>
              <a:t>= 6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にして返してくれます。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8395-3981-4CD0-AAD4-84EF36F56E5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5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​​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グラフィック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グラフィック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2449"/>
            <a:ext cx="5435027" cy="2940525"/>
          </a:xfrm>
        </p:spPr>
        <p:txBody>
          <a:bodyPr rtlCol="0"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>
                <a:solidFill>
                  <a:srgbClr val="FFFFFF"/>
                </a:solidFill>
              </a:rPr>
              <a:t>マスター タイトルの書式設定</a:t>
            </a:r>
          </a:p>
        </p:txBody>
      </p:sp>
      <p:sp>
        <p:nvSpPr>
          <p:cNvPr id="29" name="サブタイトル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>
                <a:solidFill>
                  <a:srgbClr val="FFFFFF"/>
                </a:solidFill>
              </a:rPr>
              <a:t>マスター サブタイトルの書式設定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1" name="日付プレースホルダー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32" name="フッター プレースホルダー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33" name="スライド番号プレースホルダー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10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 2 列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8" name="テキスト プレースホルダー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1" name="テキスト プレースホルダー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2" name="テキスト プレースホルダー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8" name="日付プレースホルダー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 3 のコンテン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0" name="テキスト プレースホルダー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1" name="テキスト プレースホルダー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2" name="テキスト プレースホルダー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3" name="テキスト プレースホルダー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4" name="テキスト プレースホルダー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5" name="テキスト プレースホルダー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7" name="日付プレースホルダー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8" name="フッター プレースホルダー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9" name="スライド番号プレースホルダー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rtlCol="0" anchor="b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8" name="図プレースホルダー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9" name="図プレースホルダー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0" name="図プレースホルダー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ja-JP" altLang="en-US" sz="1800" noProof="0">
                <a:cs typeface="Segoe UI" panose="020B0502040204020203" pitchFamily="34" charset="0"/>
              </a:rPr>
              <a:t>マスター テキストの書式設定</a:t>
            </a:r>
          </a:p>
        </p:txBody>
      </p:sp>
      <p:sp>
        <p:nvSpPr>
          <p:cNvPr id="19" name="日付プレースホルダー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20" name="フッター プレースホルダー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1" name="スライド番号プレースホルダー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グラフィック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 useBgFill="1">
        <p:nvSpPr>
          <p:cNvPr id="10" name="円/楕円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rtlCol="0" anchor="ctr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 rtl="0"/>
            <a:r>
              <a:rPr lang="ja-JP" altLang="en-US" noProof="0"/>
              <a:t>オブジェクト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5" name="日付プレースホルダー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6" name="フッター プレースホルダー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rtlCol="0" anchor="b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/>
              <a:t>マスター タイトルの書式設定</a:t>
            </a:r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 rtlCol="0"/>
          <a:lstStyle>
            <a:lvl1pPr marL="0" indent="0">
              <a:buClr>
                <a:schemeClr val="accent6"/>
              </a:buClr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日付プレースホルダー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9" name="フッター プレースホルダー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グラフィック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2" name="円/楕円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3" name="円/楕円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グラフィック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5" name="円/楕円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6" name="円/楕円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日付プレースホルダー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9633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グラフィック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9" name="円/楕円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0" name="円/楕円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1" name="日付プレースホルダー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2" name="フッター プレースホルダー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0302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rtlCol="0"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クリックして図を挿入</a:t>
            </a:r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クリックしてサブタイトルを挿入</a:t>
            </a:r>
          </a:p>
        </p:txBody>
      </p:sp>
      <p:sp>
        <p:nvSpPr>
          <p:cNvPr id="11" name="日付プレースホルダー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2" name="フッター プレースホルダー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グラフィック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20" name="円/楕円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5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日付プレースホルダー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5" name="フッター プレースホルダー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6" name="スライド番号プレースホルダー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5406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13" name="日付プレースホルダー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14" name="フッター プレースホルダー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41757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9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3" y="1327898"/>
            <a:ext cx="9047473" cy="3234577"/>
          </a:xfrm>
        </p:spPr>
        <p:txBody>
          <a:bodyPr rtlCol="0" anchor="b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</a:rPr>
              <a:t>データサイエンス実習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dirty="0">
                <a:solidFill>
                  <a:srgbClr val="FFFFFF"/>
                </a:solidFill>
              </a:rPr>
              <a:t>最終課題 発表</a:t>
            </a:r>
          </a:p>
        </p:txBody>
      </p:sp>
      <p:sp>
        <p:nvSpPr>
          <p:cNvPr id="2" name="サブタイトル 11">
            <a:extLst>
              <a:ext uri="{FF2B5EF4-FFF2-40B4-BE49-F238E27FC236}">
                <a16:creationId xmlns:a16="http://schemas.microsoft.com/office/drawing/2014/main" id="{C1671202-0DB2-2C30-01DA-61C4AFD0FB67}"/>
              </a:ext>
            </a:extLst>
          </p:cNvPr>
          <p:cNvSpPr txBox="1">
            <a:spLocks/>
          </p:cNvSpPr>
          <p:nvPr/>
        </p:nvSpPr>
        <p:spPr>
          <a:xfrm>
            <a:off x="485634" y="4562475"/>
            <a:ext cx="6150556" cy="405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2400" kern="12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6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4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solidFill>
                  <a:srgbClr val="FFFFFF"/>
                </a:solidFill>
              </a:rPr>
              <a:t>M2 </a:t>
            </a:r>
            <a:r>
              <a:rPr lang="ja-JP" altLang="en-US" dirty="0">
                <a:solidFill>
                  <a:srgbClr val="FFFFFF"/>
                </a:solidFill>
              </a:rPr>
              <a:t>高林 秀</a:t>
            </a:r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6FE4B-006A-00FA-361B-BEFE2941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5. </a:t>
            </a:r>
            <a:r>
              <a:rPr kumimoji="1" lang="ja-JP" altLang="en-US" dirty="0"/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25E62-5A55-FFA8-FAF2-9ACC430A9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2" y="2105024"/>
            <a:ext cx="5922817" cy="4010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今回のモデルのパラメータは以下のようになった。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また、 </a:t>
            </a:r>
            <a:r>
              <a:rPr kumimoji="1" lang="en-US" altLang="ja-JP" dirty="0"/>
              <a:t>R2</a:t>
            </a:r>
            <a:r>
              <a:rPr kumimoji="1" lang="ja-JP" altLang="en-US" dirty="0"/>
              <a:t>スコアは以下の通り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訓練時：</a:t>
            </a:r>
            <a:r>
              <a:rPr lang="en-US" altLang="ja-JP" dirty="0"/>
              <a:t>0.74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テスト時：</a:t>
            </a:r>
            <a:r>
              <a:rPr lang="en-US" altLang="ja-JP" dirty="0"/>
              <a:t>0.77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8E91B4-EF6A-0A76-CBB2-2495BD41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6" y="3622965"/>
            <a:ext cx="4879057" cy="290712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8066EE-A9EF-856C-6E80-500B99596ECF}"/>
              </a:ext>
            </a:extLst>
          </p:cNvPr>
          <p:cNvSpPr txBox="1"/>
          <p:nvPr/>
        </p:nvSpPr>
        <p:spPr>
          <a:xfrm>
            <a:off x="916565" y="2425979"/>
            <a:ext cx="47637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6,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BAF85CA-BB83-6086-FA44-CB1D57902B0B}"/>
              </a:ext>
            </a:extLst>
          </p:cNvPr>
          <p:cNvSpPr txBox="1">
            <a:spLocks/>
          </p:cNvSpPr>
          <p:nvPr/>
        </p:nvSpPr>
        <p:spPr>
          <a:xfrm>
            <a:off x="6456219" y="2105024"/>
            <a:ext cx="5239327" cy="401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特徴重要度をプロットした結果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コロナの関係か、年数がかなり影響している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次いで、曜日の重要度が高い。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9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6FACF-DD0E-0C66-5C78-E91B9BD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5. </a:t>
            </a:r>
            <a:r>
              <a:rPr kumimoji="1" lang="ja-JP" altLang="en-US" dirty="0"/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35A6C-DEF3-761C-5F51-849389F6FE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モデルの予測結果を散布図にプロットしてみると、ある程度は予測できていることを確認できた。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4C050F-1763-489B-8C71-B4D78A27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42" y="2727476"/>
            <a:ext cx="4995862" cy="38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FA4C8-1F28-342B-553C-9A0EB91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6. </a:t>
            </a:r>
            <a:r>
              <a:rPr kumimoji="1" lang="en-US" altLang="ja-JP" dirty="0"/>
              <a:t>(</a:t>
            </a:r>
            <a:r>
              <a:rPr kumimoji="1" lang="ja-JP" altLang="en-US" dirty="0"/>
              <a:t>提出後</a:t>
            </a:r>
            <a:r>
              <a:rPr kumimoji="1" lang="en-US" altLang="ja-JP" dirty="0"/>
              <a:t>) </a:t>
            </a:r>
            <a:r>
              <a:rPr kumimoji="1" lang="ja-JP" altLang="en-US" dirty="0"/>
              <a:t>年数を省いたモデル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9D2F7-9BC3-F1C1-9B37-8D75203353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スコアは大きく悪化してしまった。観客数を予測する上で年数の情報は重要</a:t>
            </a:r>
            <a:r>
              <a:rPr lang="ja-JP" altLang="en-US" dirty="0"/>
              <a:t>なキーとなる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訓練時</a:t>
            </a:r>
            <a:r>
              <a:rPr lang="en-US" altLang="ja-JP" dirty="0"/>
              <a:t> </a:t>
            </a:r>
            <a:r>
              <a:rPr kumimoji="1" lang="en-US" altLang="ja-JP" dirty="0"/>
              <a:t>R2 : 0.13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テスト時 </a:t>
            </a:r>
            <a:r>
              <a:rPr lang="en-US" altLang="ja-JP" dirty="0"/>
              <a:t>R2 : 0.25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AD9DF7-4D4A-6A08-6750-620666B9404A}"/>
              </a:ext>
            </a:extLst>
          </p:cNvPr>
          <p:cNvSpPr txBox="1"/>
          <p:nvPr/>
        </p:nvSpPr>
        <p:spPr>
          <a:xfrm>
            <a:off x="1026102" y="3094373"/>
            <a:ext cx="463174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sz="12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sz="12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sz="12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sz="12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D87DE4-8F7A-8ED3-C023-2C96DC2C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1" y="2628899"/>
            <a:ext cx="5105930" cy="39100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42F973-53A3-5153-CA6A-DD0496BD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15" y="4247724"/>
            <a:ext cx="2902017" cy="23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F5FBE-109B-91D1-C9D9-E4E12086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7. </a:t>
            </a:r>
            <a:r>
              <a:rPr lang="en-US" altLang="ja-JP" dirty="0"/>
              <a:t>(</a:t>
            </a:r>
            <a:r>
              <a:rPr lang="ja-JP" altLang="en-US" dirty="0"/>
              <a:t>提出後</a:t>
            </a:r>
            <a:r>
              <a:rPr lang="en-US" altLang="ja-JP" dirty="0"/>
              <a:t>)</a:t>
            </a:r>
            <a:r>
              <a:rPr lang="ja-JP" altLang="en-US" dirty="0"/>
              <a:t>気象情報を追加したモデル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F453F-9930-A6D6-BE24-41582EC716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以下の</a:t>
            </a:r>
            <a:r>
              <a:rPr lang="ja-JP" altLang="en-US" dirty="0"/>
              <a:t>横浜地方の気象</a:t>
            </a:r>
            <a:r>
              <a:rPr kumimoji="1" lang="ja-JP" altLang="en-US" dirty="0"/>
              <a:t>データを気象庁過去データベースから検索し、</a:t>
            </a:r>
            <a:r>
              <a:rPr lang="ja-JP" altLang="en-US" dirty="0"/>
              <a:t>元の</a:t>
            </a:r>
            <a:r>
              <a:rPr lang="en-US" altLang="ja-JP" dirty="0" err="1"/>
              <a:t>DataFrame</a:t>
            </a:r>
            <a:r>
              <a:rPr lang="ja-JP" altLang="en-US" dirty="0"/>
              <a:t>に組み込んだ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平均気温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最高気温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最低気温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降水量の合計</a:t>
            </a:r>
            <a:r>
              <a:rPr kumimoji="1" lang="en-US" altLang="ja-JP" dirty="0"/>
              <a:t>(mm)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平均風速</a:t>
            </a:r>
            <a:r>
              <a:rPr kumimoji="1" lang="en-US" altLang="ja-JP" dirty="0"/>
              <a:t>(m/s)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日照時間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2849FA-727D-97A4-DFD2-6C4BA42C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4" r="16793" b="30607"/>
          <a:stretch/>
        </p:blipFill>
        <p:spPr>
          <a:xfrm>
            <a:off x="6092349" y="2710070"/>
            <a:ext cx="5523035" cy="311188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485E85-2DFA-E60E-F25F-DCF430B8221E}"/>
              </a:ext>
            </a:extLst>
          </p:cNvPr>
          <p:cNvSpPr txBox="1"/>
          <p:nvPr/>
        </p:nvSpPr>
        <p:spPr>
          <a:xfrm>
            <a:off x="6685721" y="5862571"/>
            <a:ext cx="454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https://www.data.jma.go.jp/gmd/risk/obsdl/#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D6F263A-B785-D984-14BA-50C1C6FD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" y="4365730"/>
            <a:ext cx="4995924" cy="16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70E8F-100E-DB7B-AE8F-D725FB4F05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各データと観客数の分布は以下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降水量と観客数の分布は、大きな偏りが見られたので、降水量 有り</a:t>
            </a:r>
            <a:r>
              <a:rPr kumimoji="1" lang="en-US" altLang="ja-JP" dirty="0"/>
              <a:t>/</a:t>
            </a:r>
            <a:r>
              <a:rPr kumimoji="1" lang="ja-JP" altLang="en-US" dirty="0"/>
              <a:t>無し での比較を行った。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DB83290-DE5C-2D7F-8FBC-F64096FB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513"/>
            <a:ext cx="11237913" cy="83661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7. </a:t>
            </a:r>
            <a:r>
              <a:rPr lang="en-US" altLang="ja-JP" dirty="0"/>
              <a:t>(</a:t>
            </a:r>
            <a:r>
              <a:rPr lang="ja-JP" altLang="en-US" dirty="0"/>
              <a:t>提出後</a:t>
            </a:r>
            <a:r>
              <a:rPr lang="en-US" altLang="ja-JP" dirty="0"/>
              <a:t>)</a:t>
            </a:r>
            <a:r>
              <a:rPr lang="ja-JP" altLang="en-US" dirty="0"/>
              <a:t>気象情報を追加したモデル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A7FE5F-B818-5176-EF9D-48A0AD1A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2" y="2626060"/>
            <a:ext cx="3392984" cy="26019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D20077A-144F-9E3C-1C2C-0E768B8F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99" y="2626060"/>
            <a:ext cx="3392985" cy="260192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218C1B8-0A83-95E2-BD1C-6075D781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27" y="2626058"/>
            <a:ext cx="3392986" cy="26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9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409E-437F-16B3-47AC-D8F2055AB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2105024"/>
            <a:ext cx="5562599" cy="4010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降水量のデータありのモデル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988B613-B247-E46A-150B-FB4A9960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513"/>
            <a:ext cx="11237913" cy="83661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7. </a:t>
            </a:r>
            <a:r>
              <a:rPr lang="en-US" altLang="ja-JP" dirty="0"/>
              <a:t>(</a:t>
            </a:r>
            <a:r>
              <a:rPr lang="ja-JP" altLang="en-US" dirty="0"/>
              <a:t>提出後</a:t>
            </a:r>
            <a:r>
              <a:rPr lang="en-US" altLang="ja-JP" dirty="0"/>
              <a:t>)</a:t>
            </a:r>
            <a:r>
              <a:rPr lang="ja-JP" altLang="en-US" dirty="0"/>
              <a:t>気象情報を追加したモデル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9B002F-AD00-8DF2-7D20-20638F089BBB}"/>
              </a:ext>
            </a:extLst>
          </p:cNvPr>
          <p:cNvSpPr txBox="1">
            <a:spLocks/>
          </p:cNvSpPr>
          <p:nvPr/>
        </p:nvSpPr>
        <p:spPr>
          <a:xfrm>
            <a:off x="6076156" y="2105023"/>
            <a:ext cx="5562599" cy="401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降水量のデータなしのモデル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7334AF-1A00-569A-06A1-CA6F8BA81DB6}"/>
              </a:ext>
            </a:extLst>
          </p:cNvPr>
          <p:cNvSpPr txBox="1"/>
          <p:nvPr/>
        </p:nvSpPr>
        <p:spPr>
          <a:xfrm>
            <a:off x="1386984" y="2525548"/>
            <a:ext cx="3855432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6, 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20, 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learning score: 0.7358692914752123 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 R2: 0.7325077504271601</a:t>
            </a:r>
            <a:endParaRPr lang="ja-JP" altLang="en-US" sz="11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4FC6775-D518-275E-1F09-16AAB028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06" y="3939139"/>
            <a:ext cx="3477745" cy="278219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73E8C4-617C-1604-5D53-D686B9982AF0}"/>
              </a:ext>
            </a:extLst>
          </p:cNvPr>
          <p:cNvSpPr txBox="1"/>
          <p:nvPr/>
        </p:nvSpPr>
        <p:spPr>
          <a:xfrm>
            <a:off x="6919817" y="2525547"/>
            <a:ext cx="3855432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6, 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20, 'regressor__</a:t>
            </a:r>
            <a:r>
              <a:rPr lang="en-US" altLang="ja-JP" sz="11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learning score: 0.747546249102552</a:t>
            </a:r>
          </a:p>
          <a:p>
            <a:r>
              <a:rPr lang="en-US" altLang="ja-JP" sz="11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 R2: 0.7357632421444691</a:t>
            </a:r>
            <a:endParaRPr lang="ja-JP" altLang="en-US" sz="11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B4CA298-D022-AECA-4673-D32DFEB4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8661" y="3939139"/>
            <a:ext cx="3477745" cy="27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09592-47F4-D909-37CF-98C6D4AE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6"/>
                </a:solidFill>
              </a:rPr>
              <a:t>8</a:t>
            </a:r>
            <a:r>
              <a:rPr kumimoji="1" lang="en-US" altLang="ja-JP" dirty="0">
                <a:solidFill>
                  <a:schemeClr val="accent6"/>
                </a:solidFill>
              </a:rPr>
              <a:t>. 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4D337-3D53-2761-BAE7-50DFD6B2BD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横浜ベイスターズの</a:t>
            </a:r>
            <a:r>
              <a:rPr kumimoji="1" lang="en-US" altLang="ja-JP" dirty="0"/>
              <a:t>2009</a:t>
            </a:r>
            <a:r>
              <a:rPr kumimoji="1" lang="ja-JP" altLang="en-US" dirty="0"/>
              <a:t>年～</a:t>
            </a:r>
            <a:r>
              <a:rPr kumimoji="1" lang="en-US" altLang="ja-JP" dirty="0"/>
              <a:t>2023</a:t>
            </a:r>
            <a:r>
              <a:rPr kumimoji="1" lang="ja-JP" altLang="en-US" dirty="0"/>
              <a:t>年のホームゲームの観客数を予測する回帰モデルを作成した。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決定木ベースのモデルを採用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標準化と交差検証、グリッドサーチによるハイパーパラメータ探索で可能な限り精度向上に努めた。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</a:t>
            </a:r>
            <a:r>
              <a:rPr lang="ja-JP" altLang="en-US" dirty="0"/>
              <a:t>、訓練時よりも、テスト時の</a:t>
            </a:r>
            <a:r>
              <a:rPr lang="en-US" altLang="ja-JP" dirty="0"/>
              <a:t>R2</a:t>
            </a:r>
            <a:r>
              <a:rPr lang="ja-JP" altLang="en-US" dirty="0"/>
              <a:t>スコアの方を高くすることができ、一定の精度を確保できた。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特徴重要度の計算から、年数と曜日が結果に影響を与えていると推測。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感想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重要度の高い説明変数に絞れば、精度向上ができたか？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データのサンプリングを行えば、もう少し精度を出せたかも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生データ整形に時間がかかり、もっと適切な精度向上のため　　　　　　　　　　　　　　　　　　　　　　　　　　　　　　の前処理を組めたかもしれない。。。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7F926F-F60B-91C5-18A5-5D5584E1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1449" y="4112197"/>
            <a:ext cx="4454097" cy="26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2B7B5-34E0-094A-0D7E-839A08BE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35A677-85B1-111D-6377-3F7805B6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564324" cy="37148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問題設定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整形と前処理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使用したモデル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モデルの分析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0A921-76FD-96EA-3A89-242A4FB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altLang="ja-JP" smtClean="0"/>
              <a:pPr/>
              <a:t>2</a:t>
            </a:fld>
            <a:endParaRPr lang="ja-JP" altLang="en-US" dirty="0"/>
          </a:p>
        </p:txBody>
      </p:sp>
      <p:pic>
        <p:nvPicPr>
          <p:cNvPr id="13" name="図プレースホルダー 12">
            <a:extLst>
              <a:ext uri="{FF2B5EF4-FFF2-40B4-BE49-F238E27FC236}">
                <a16:creationId xmlns:a16="http://schemas.microsoft.com/office/drawing/2014/main" id="{AF5B9651-AD16-01EA-DFCE-B9C7BAA7AB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748" b="874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図プレースホルダー 11">
            <a:extLst>
              <a:ext uri="{FF2B5EF4-FFF2-40B4-BE49-F238E27FC236}">
                <a16:creationId xmlns:a16="http://schemas.microsoft.com/office/drawing/2014/main" id="{3CF35C40-D6D5-A07D-22A1-00997EF707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274" b="92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83111A6A-2428-0A76-CA9E-36369B2DC80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467" b="84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0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8A2017C-0AD3-6539-9AF1-DF35124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6"/>
                </a:solidFill>
              </a:rPr>
              <a:t>1. </a:t>
            </a:r>
            <a:r>
              <a:rPr lang="ja-JP" altLang="en-US" dirty="0"/>
              <a:t>問題設定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4227885-066E-52C2-0B81-60FF96FB6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選択した問題：選択肢① プロ野球</a:t>
            </a:r>
            <a:r>
              <a:rPr lang="en-US" altLang="ja-JP" dirty="0"/>
              <a:t>Freak</a:t>
            </a:r>
            <a:r>
              <a:rPr lang="ja-JP" altLang="en-US" dirty="0"/>
              <a:t>から、ホームゲームの観客数を予測する回帰モデルを作る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問題条件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予測するチーム：</a:t>
            </a:r>
            <a:r>
              <a:rPr lang="ja-JP" altLang="en-US" b="1" dirty="0"/>
              <a:t>横浜</a:t>
            </a:r>
            <a:r>
              <a:rPr lang="en-US" altLang="ja-JP" b="1" dirty="0" err="1"/>
              <a:t>DeNA</a:t>
            </a:r>
            <a:r>
              <a:rPr lang="ja-JP" altLang="en-US" b="1" dirty="0"/>
              <a:t>ベイスターズ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目的変数：ホームゲームの観客数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データから扱う説明変数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試合日程 </a:t>
            </a:r>
            <a:r>
              <a:rPr lang="en-US" altLang="ja-JP" dirty="0"/>
              <a:t>(</a:t>
            </a:r>
            <a:r>
              <a:rPr lang="ja-JP" altLang="en-US" dirty="0"/>
              <a:t>年</a:t>
            </a:r>
            <a:r>
              <a:rPr lang="en-US" altLang="ja-JP" dirty="0"/>
              <a:t>,</a:t>
            </a:r>
            <a:r>
              <a:rPr lang="ja-JP" altLang="en-US" dirty="0"/>
              <a:t>月</a:t>
            </a:r>
            <a:r>
              <a:rPr lang="en-US" altLang="ja-JP" dirty="0"/>
              <a:t>,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スコア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対戦相手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先発投手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1534C5-7C38-44D6-4645-906FF500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18" y="3337225"/>
            <a:ext cx="4096715" cy="287669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B95228-6144-F007-3FBD-821AA97E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48" y="3619179"/>
            <a:ext cx="2627409" cy="2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データの概要：データの取り込み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Pandas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`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read_html</a:t>
            </a:r>
            <a:r>
              <a:rPr kumimoji="1" lang="en-US" altLang="ja-JP" dirty="0"/>
              <a:t>`</a:t>
            </a:r>
            <a:r>
              <a:rPr kumimoji="1" lang="ja-JP" altLang="en-US" dirty="0"/>
              <a:t>関数により、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上からダウンロードした。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年ごとに</a:t>
            </a:r>
            <a:r>
              <a:rPr lang="en-US" altLang="ja-JP" dirty="0"/>
              <a:t>URL</a:t>
            </a:r>
            <a:r>
              <a:rPr lang="ja-JP" altLang="en-US" dirty="0"/>
              <a:t>が異なるため、繰り返し処理で年度を変えて取得、その後一元化した。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BC4B8A-7FEE-BF8A-3BEB-37D5B96E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8" y="3113334"/>
            <a:ext cx="5758776" cy="30017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068153-758B-C12F-C422-7F6B8D70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66" y="3660684"/>
            <a:ext cx="5144080" cy="18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381126"/>
            <a:ext cx="11125200" cy="4733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今回使用するデータセットのデータ数については下記のような分布になっている。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203994-DAE7-5C5E-6B55-7ABD10AE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1799846"/>
            <a:ext cx="3281120" cy="25257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1C8C29D-A58B-2410-81E0-DCB2F650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52" y="1799845"/>
            <a:ext cx="3222151" cy="25257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4E79C9B-EBD5-BF60-7639-77D15A8D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20" y="1799845"/>
            <a:ext cx="3179164" cy="25257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71BB25A-79E3-66E8-87CD-2BBD9CB4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01" y="4395086"/>
            <a:ext cx="3113023" cy="24401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40743CB-E24A-61F8-EE7D-94CCC096D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70" y="4395086"/>
            <a:ext cx="3636736" cy="23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ED321-3103-2663-2651-D7557EECE2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観客数と‘年’</a:t>
            </a:r>
            <a:r>
              <a:rPr kumimoji="1" lang="en-US" altLang="ja-JP" dirty="0"/>
              <a:t>, ‘</a:t>
            </a:r>
            <a:r>
              <a:rPr kumimoji="1" lang="ja-JP" altLang="en-US" dirty="0"/>
              <a:t>曜日別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の散布図は以下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9824C2C-EEFC-9C9E-0B3D-6F7A1C9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3" y="530225"/>
            <a:ext cx="11237913" cy="836612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lang="en-US" altLang="ja-JP" dirty="0">
                <a:sym typeface="Wingdings" panose="05000000000000000000" pitchFamily="2" charset="2"/>
              </a:rPr>
              <a:t>(</a:t>
            </a:r>
            <a:r>
              <a:rPr lang="ja-JP" altLang="en-US" dirty="0">
                <a:sym typeface="Wingdings" panose="05000000000000000000" pitchFamily="2" charset="2"/>
              </a:rPr>
              <a:t>提出後</a:t>
            </a:r>
            <a:r>
              <a:rPr lang="en-US" altLang="ja-JP" dirty="0">
                <a:sym typeface="Wingdings" panose="05000000000000000000" pitchFamily="2" charset="2"/>
              </a:rPr>
              <a:t>)</a:t>
            </a:r>
            <a:r>
              <a:rPr kumimoji="1" lang="ja-JP" altLang="en-US" dirty="0"/>
              <a:t>データの概要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7878BF7-24EF-2197-BC91-8C2FAA83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7" y="2630636"/>
            <a:ext cx="5384328" cy="41289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27EABF-B825-E1A4-6F16-4BCD4D2C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8" y="2630635"/>
            <a:ext cx="5384328" cy="41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3481-8627-CB4D-81B0-B488EA79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データの概要：訓練・テスト別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DA75C-FFE1-9EED-5832-BDB659CCE3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557288"/>
            <a:ext cx="11125200" cy="4557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訓練用データとテストデータの分割割合は、</a:t>
            </a:r>
            <a:r>
              <a:rPr kumimoji="1" lang="en-US" altLang="ja-JP" dirty="0"/>
              <a:t>8:2</a:t>
            </a:r>
            <a:r>
              <a:rPr kumimoji="1" lang="ja-JP" altLang="en-US" dirty="0"/>
              <a:t>として分割した。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67D483-93FA-A7D2-7C05-5BAECFFE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3" y="1998035"/>
            <a:ext cx="3105583" cy="71447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D721C-3ADB-2FD1-3021-CA5398B2E76A}"/>
              </a:ext>
            </a:extLst>
          </p:cNvPr>
          <p:cNvSpPr/>
          <p:nvPr/>
        </p:nvSpPr>
        <p:spPr>
          <a:xfrm>
            <a:off x="533399" y="2971800"/>
            <a:ext cx="5562601" cy="3528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訓練用データ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B03179-EADA-10E4-DDF7-2767195EC3DF}"/>
              </a:ext>
            </a:extLst>
          </p:cNvPr>
          <p:cNvSpPr/>
          <p:nvPr/>
        </p:nvSpPr>
        <p:spPr>
          <a:xfrm>
            <a:off x="6456216" y="2971800"/>
            <a:ext cx="5562601" cy="35280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テスト用データ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7B054A2-00F3-232C-D315-EE99CB14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6" y="3582244"/>
            <a:ext cx="4260151" cy="27347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39A3F2C-F37E-863D-F9BF-67084183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295" y="3582244"/>
            <a:ext cx="4214211" cy="27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B321C-F834-183E-F3A3-BE299EE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3. </a:t>
            </a:r>
            <a:r>
              <a:rPr kumimoji="1" lang="ja-JP" altLang="en-US" dirty="0"/>
              <a:t>整形と前処理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A9E2F-2D8B-4DBB-4141-CFFB381A2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440874"/>
            <a:ext cx="11125200" cy="467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中止ゲームについては、そのままでは欠損値として自動処理できなかったので、以下の修正を行った。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   ：</a:t>
            </a:r>
            <a:r>
              <a:rPr lang="en-US" altLang="ja-JP" dirty="0"/>
              <a:t>’-’ </a:t>
            </a:r>
            <a:r>
              <a:rPr lang="ja-JP" altLang="en-US" dirty="0"/>
              <a:t>という値を、欠損値として扱い、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nan</a:t>
            </a:r>
            <a:r>
              <a:rPr lang="ja-JP" altLang="en-US" dirty="0"/>
              <a:t>代入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スコア：</a:t>
            </a:r>
            <a:r>
              <a:rPr lang="en-US" altLang="ja-JP" dirty="0"/>
              <a:t>’</a:t>
            </a:r>
            <a:r>
              <a:rPr lang="ja-JP" altLang="en-US" dirty="0"/>
              <a:t>中止</a:t>
            </a:r>
            <a:r>
              <a:rPr lang="en-US" altLang="ja-JP" dirty="0"/>
              <a:t>’</a:t>
            </a:r>
            <a:r>
              <a:rPr lang="ja-JP" altLang="en-US" dirty="0"/>
              <a:t>という値を、</a:t>
            </a:r>
            <a:r>
              <a:rPr lang="en-US" altLang="ja-JP" dirty="0"/>
              <a:t>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観客数のデータから、単位（人）を除去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スコアを自軍スコアと相手スコアに分ける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勝ち（○）</a:t>
            </a:r>
            <a:r>
              <a:rPr kumimoji="1" lang="en-US" altLang="ja-JP" dirty="0"/>
              <a:t>= true, </a:t>
            </a:r>
            <a:r>
              <a:rPr lang="ja-JP" altLang="en-US" dirty="0"/>
              <a:t>負け</a:t>
            </a:r>
            <a:r>
              <a:rPr lang="en-US" altLang="ja-JP" dirty="0"/>
              <a:t>and</a:t>
            </a:r>
            <a:r>
              <a:rPr lang="ja-JP" altLang="en-US" dirty="0"/>
              <a:t>引き分け</a:t>
            </a:r>
            <a:r>
              <a:rPr kumimoji="1" lang="ja-JP" altLang="en-US" dirty="0"/>
              <a:t>（●） </a:t>
            </a:r>
            <a:r>
              <a:rPr kumimoji="1" lang="en-US" altLang="ja-JP" dirty="0"/>
              <a:t>= false</a:t>
            </a:r>
            <a:r>
              <a:rPr kumimoji="1" lang="ja-JP" altLang="en-US" dirty="0"/>
              <a:t>としてエンコーディングする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対戦相手と先発投手を</a:t>
            </a:r>
            <a:r>
              <a:rPr kumimoji="1" lang="en-US" altLang="ja-JP" dirty="0"/>
              <a:t>one-hot</a:t>
            </a:r>
            <a:r>
              <a:rPr kumimoji="1" lang="ja-JP" altLang="en-US" dirty="0"/>
              <a:t>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年、月、日、曜日、四半期のカラムを追加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7B6676-7E66-BA37-41E1-671704E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376" y="4389482"/>
            <a:ext cx="9673246" cy="23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BF305-2084-601E-A745-8E912144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4. </a:t>
            </a:r>
            <a:r>
              <a:rPr kumimoji="1" lang="ja-JP" altLang="en-US" dirty="0"/>
              <a:t>使用したモデル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6D004-55E1-4E40-B806-62AD658675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DecisionTreeRegressor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標準化と交差検証により適切なハイパーパラメータの探索を行い、精度向上を狙った。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   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交差検証：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(…,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scoring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'r2'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n_jobs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=-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学習後に、学習過程を可視化して確認することで、過学習の有無を確認した。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81D4F7-1240-9C48-9FB7-D12F9A0B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728" y="3929493"/>
            <a:ext cx="3636818" cy="29094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E3B6111-7B29-7DAD-B047-F152BE55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56" y="4110036"/>
            <a:ext cx="6432034" cy="12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507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1.pptx" id="{B503CED2-80BA-4BDB-8518-A668D98D6B41}" vid="{40035119-C130-4E91-BEE3-C288F1343AC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No2</Template>
  <TotalTime>9113</TotalTime>
  <Words>998</Words>
  <Application>Microsoft Office PowerPoint</Application>
  <PresentationFormat>ワイド画面</PresentationFormat>
  <Paragraphs>121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Aller</vt:lpstr>
      <vt:lpstr>Meiryo UI</vt:lpstr>
      <vt:lpstr>YakuHanJPs</vt:lpstr>
      <vt:lpstr>游ゴシック</vt:lpstr>
      <vt:lpstr>游ゴシック Medium</vt:lpstr>
      <vt:lpstr>Arial</vt:lpstr>
      <vt:lpstr>Consolas</vt:lpstr>
      <vt:lpstr>Courier New</vt:lpstr>
      <vt:lpstr>Segoe UI</vt:lpstr>
      <vt:lpstr>Wingdings</vt:lpstr>
      <vt:lpstr>MinimalXOVTI</vt:lpstr>
      <vt:lpstr>データサイエンス実習 最終課題 発表</vt:lpstr>
      <vt:lpstr>内容</vt:lpstr>
      <vt:lpstr>1. 問題設定</vt:lpstr>
      <vt:lpstr>2. データの概要：データの取り込み</vt:lpstr>
      <vt:lpstr>2. データの概要</vt:lpstr>
      <vt:lpstr>2. (提出後)データの概要</vt:lpstr>
      <vt:lpstr>2. データの概要：訓練・テスト別</vt:lpstr>
      <vt:lpstr>3. 整形と前処理</vt:lpstr>
      <vt:lpstr>4. 使用したモデル </vt:lpstr>
      <vt:lpstr>5. モデルの分析</vt:lpstr>
      <vt:lpstr>5. モデルの分析</vt:lpstr>
      <vt:lpstr>6. (提出後) 年数を省いたモデル</vt:lpstr>
      <vt:lpstr>7. (提出後)気象情報を追加したモデル</vt:lpstr>
      <vt:lpstr>7. (提出後)気象情報を追加したモデル</vt:lpstr>
      <vt:lpstr>7. (提出後)気象情報を追加したモデル</vt:lpstr>
      <vt:lpstr>8.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ML-Agents 第3回</dc:title>
  <dc:creator>秀 高林</dc:creator>
  <cp:lastModifiedBy>高林 秀</cp:lastModifiedBy>
  <cp:revision>157</cp:revision>
  <dcterms:created xsi:type="dcterms:W3CDTF">2023-06-28T04:20:43Z</dcterms:created>
  <dcterms:modified xsi:type="dcterms:W3CDTF">2024-07-05T18:11:46Z</dcterms:modified>
</cp:coreProperties>
</file>