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68" r:id="rId7"/>
    <p:sldId id="272" r:id="rId8"/>
    <p:sldId id="273" r:id="rId9"/>
    <p:sldId id="274" r:id="rId10"/>
    <p:sldId id="279" r:id="rId11"/>
    <p:sldId id="275" r:id="rId12"/>
    <p:sldId id="276" r:id="rId13"/>
    <p:sldId id="277" r:id="rId14"/>
    <p:sldId id="278" r:id="rId15"/>
    <p:sldId id="280" r:id="rId16"/>
    <p:sldId id="264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91" autoAdjust="0"/>
  </p:normalViewPr>
  <p:slideViewPr>
    <p:cSldViewPr snapToGrid="0" showGuides="1">
      <p:cViewPr>
        <p:scale>
          <a:sx n="82" d="100"/>
          <a:sy n="82" d="100"/>
        </p:scale>
        <p:origin x="706" y="1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7FDA3D-4D42-491E-9088-4AA5B3C23D3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F3ABC7-E89B-4EFE-B05F-43B3224AEAD7}" type="datetime1">
              <a:rPr lang="ja-JP" altLang="en-US" smtClean="0"/>
              <a:pPr/>
              <a:t>2023/1/29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9230CFA-805A-4FD3-B3A0-DAAA5993DA1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クリックしてサブタイトルを編集する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マスター サブタイトルの書式設定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図プレースホルダー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7" name="グループ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め縞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​​コネクタ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タイトル 1" title="タイトル​​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スタム 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のある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タイトル 1" title="タイトル​​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19" name="タイトル 1" title="タイトル​​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の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コンテンツ プレースホルダー 3" title="行頭文字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9" name="テキスト プレースホルダー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コンテンツ プレースホルダー 5" title="行頭文字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テキスト プレースホルダー 4" title="サブタイトル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8" name="グループ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め縞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0" name="直線​​コネクタ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4" title="サブタイトル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ここにテキスト</a:t>
            </a:r>
          </a:p>
        </p:txBody>
      </p:sp>
      <p:sp>
        <p:nvSpPr>
          <p:cNvPr id="20" name="グラフ プレースホルダー 2" title="グラフ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グラフを追加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プレースホルダー 11" title="表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表を追加</a:t>
            </a:r>
            <a:endParaRPr lang="ja-JP" altLang="en-US" noProof="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プレースホルダー 4" title="サブタイトル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i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図プレースホルダー 31" title="画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ここにイメージを挿入するか、ドラッグ アンド ドロップする</a:t>
            </a:r>
          </a:p>
        </p:txBody>
      </p: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 title="タイトル​​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キャプションをここに追加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名前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電話番号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メール アドレス​​ </a:t>
            </a: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会社の </a:t>
            </a:r>
            <a:r>
              <a:rPr lang="en-US" altLang="ja-JP" noProof="0" dirty="0"/>
              <a:t>Web </a:t>
            </a:r>
            <a:r>
              <a:rPr lang="ja-JP" altLang="en-US" noProof="0" dirty="0"/>
              <a:t>サイト</a:t>
            </a:r>
          </a:p>
        </p:txBody>
      </p:sp>
      <p:sp>
        <p:nvSpPr>
          <p:cNvPr id="14" name="図形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5" name="図形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形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図形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IN" sz="44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kumimoji="1"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-scholar.tech/articles/reinforcement-learning/MA-POCA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48" r="28448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六角形 17" descr="画像アクセントの中心に濃い単色の六角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 18" descr="会社の名前とロゴ、情報のグループ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72360" y="2814210"/>
            <a:ext cx="1827681" cy="1100514"/>
            <a:chOff x="2940047" y="2902286"/>
            <a:chExt cx="1827681" cy="1100514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1448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40047" y="3710412"/>
              <a:ext cx="18276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Artificial Intelligence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 rtlCol="0"/>
          <a:lstStyle/>
          <a:p>
            <a:pPr rtl="0"/>
            <a:r>
              <a:rPr lang="ja-JP" altLang="en-US" dirty="0"/>
              <a:t>卒業研究最終発表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2021</a:t>
            </a:r>
            <a:r>
              <a:rPr lang="ja-JP" altLang="en-US" dirty="0"/>
              <a:t>年度生 高林秀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2D4E20-BEB5-1D0B-FCD6-BB463686092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4FEE23-6E30-AFEF-C99E-C96CBAA9C4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4C1B3B-A5D6-B3DC-D28D-D3C1FCD2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6365334-A653-D573-027B-E1AA94B7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Multi-Agent </a:t>
            </a:r>
            <a:r>
              <a:rPr kumimoji="1" lang="en-US" altLang="ja-JP" dirty="0" err="1"/>
              <a:t>POsthumous</a:t>
            </a:r>
            <a:r>
              <a:rPr kumimoji="1" lang="en-US" altLang="ja-JP" dirty="0"/>
              <a:t> Credit Assignment </a:t>
            </a:r>
            <a:r>
              <a:rPr kumimoji="1" lang="ja-JP" altLang="en-US" dirty="0"/>
              <a:t>の略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Posthumous Credit Assignment</a:t>
            </a:r>
            <a:r>
              <a:rPr kumimoji="1" lang="ja-JP" altLang="en-US" dirty="0"/>
              <a:t>：死後信用割り当て の意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sz="1600" dirty="0"/>
              <a:t>※</a:t>
            </a:r>
            <a:r>
              <a:rPr kumimoji="1" lang="ja-JP" altLang="en-US" sz="1600" dirty="0"/>
              <a:t>本アルゴリズムの具体的な説明：</a:t>
            </a:r>
            <a:r>
              <a:rPr lang="en-US" altLang="ja-JP" sz="1600" dirty="0">
                <a:hlinkClick r:id="rId2"/>
              </a:rPr>
              <a:t>https://ai-scholar.tech/articles/reinforcement-learning/MA-POCA</a:t>
            </a:r>
            <a:endParaRPr kumimoji="1" lang="en-US" altLang="ja-JP" sz="1600" dirty="0"/>
          </a:p>
          <a:p>
            <a:r>
              <a:rPr lang="ja-JP" altLang="en-US" dirty="0"/>
              <a:t>環境内のエージェント数の増減に対応した、マルチエージェント</a:t>
            </a:r>
            <a:r>
              <a:rPr lang="en-US" altLang="ja-JP" dirty="0"/>
              <a:t>RL</a:t>
            </a:r>
            <a:r>
              <a:rPr lang="ja-JP" altLang="en-US" dirty="0"/>
              <a:t>アルゴルズム</a:t>
            </a:r>
            <a:endParaRPr lang="en-US" altLang="ja-JP" dirty="0"/>
          </a:p>
          <a:p>
            <a:pPr lvl="1"/>
            <a:r>
              <a:rPr kumimoji="1" lang="ja-JP" altLang="en-US" dirty="0"/>
              <a:t>多くの</a:t>
            </a:r>
            <a:r>
              <a:rPr kumimoji="1" lang="en-US" altLang="ja-JP" dirty="0"/>
              <a:t>RL</a:t>
            </a:r>
            <a:r>
              <a:rPr kumimoji="1" lang="ja-JP" altLang="en-US" dirty="0"/>
              <a:t>アルゴリズムは、</a:t>
            </a:r>
            <a:r>
              <a:rPr lang="ja-JP" altLang="en-US" dirty="0"/>
              <a:t>シングルエージェント</a:t>
            </a:r>
            <a:r>
              <a:rPr kumimoji="1" lang="ja-JP" altLang="en-US" dirty="0"/>
              <a:t>を前提としたものであるため、　　　　　　　　　　　　　　　　　　　　複数の仲間がいるドロケーには不向き。</a:t>
            </a:r>
            <a:endParaRPr kumimoji="1" lang="en-US" altLang="ja-JP" dirty="0"/>
          </a:p>
          <a:p>
            <a:pPr lvl="1"/>
            <a:r>
              <a:rPr lang="ja-JP" altLang="en-US" dirty="0"/>
              <a:t>他の強化学習アルゴリズムは、環境内のエージェント数が固定されることを前提としたアルゴルズムのため、ドロケーには適さない。</a:t>
            </a:r>
            <a:endParaRPr lang="en-US" altLang="ja-JP" dirty="0"/>
          </a:p>
          <a:p>
            <a:pPr lvl="1"/>
            <a:r>
              <a:rPr lang="ja-JP" altLang="en-US" dirty="0"/>
              <a:t>このように</a:t>
            </a:r>
            <a:r>
              <a:rPr kumimoji="1" lang="ja-JP" altLang="en-US" dirty="0"/>
              <a:t>実世界のチームプレイを要するタスクは、突然仲間がいなくなることもある。　　　　　　　　　　　　　　　　　　　　　　　　　　　　　　　　　　従来のアルゴリズムではこのような、ゲーム中に起こる仲間の数の増減にうまく対応できず、　　　　　　　　　　　　　　　　　　　　性能が悪化したりする傾向がある。</a:t>
            </a:r>
            <a:endParaRPr kumimoji="1" lang="en-US" altLang="ja-JP" dirty="0"/>
          </a:p>
          <a:p>
            <a:r>
              <a:rPr lang="ja-JP" altLang="en-US" dirty="0"/>
              <a:t>本研究はアルゴリズムの比較ではなく、ドロケーにおける戦略を観察するのがメインなので、他のアルゴリズムとの比較は行わない。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0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BD765C-CBB7-9ECA-95EB-5EEE070B3C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8E6EDA-208E-B958-7DF9-C4F1D35A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0B63936-2C46-DB87-DFD9-D97AAB87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082522" cy="11479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学習アルゴリズムについて：報酬設計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3B0A7EB-8620-B917-7A25-39E7A5E37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警察側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73177CE-E4DA-E2CC-6A01-799757F3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dirty="0"/>
              <a:t>犯人側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8FA0030-602C-BE5E-D452-359D8F88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01122" cy="3684588"/>
          </a:xfrm>
        </p:spPr>
        <p:txBody>
          <a:bodyPr anchor="t"/>
          <a:lstStyle/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lang="ja-JP" altLang="en-US" dirty="0"/>
              <a:t>警察役エージェントとの距離が大きい場合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ゲーム終了時に警察側から逃げ切ったエージェントがいる</a:t>
            </a:r>
            <a:r>
              <a:rPr lang="ja-JP" altLang="en-US" dirty="0"/>
              <a:t>場合</a:t>
            </a:r>
            <a:endParaRPr kumimoji="1" lang="en-US" altLang="ja-JP" dirty="0"/>
          </a:p>
          <a:p>
            <a:pPr lvl="2"/>
            <a:r>
              <a:rPr lang="ja-JP" altLang="en-US" dirty="0"/>
              <a:t>捕まっている他の犯人役エージェントを　　　　　　　　　　　　　　　　　　解放した場合</a:t>
            </a:r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警察役エージェントに捕まった場合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警察役エージェントとの距離が近い場合</a:t>
            </a:r>
            <a:endParaRPr lang="en-US" altLang="ja-JP" dirty="0"/>
          </a:p>
          <a:p>
            <a:pPr lvl="2"/>
            <a:r>
              <a:rPr lang="ja-JP" altLang="en-US" dirty="0"/>
              <a:t>１ゲーム終了時に警察側にすべての仲間が捕まってしまった場合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6C66C6-4F99-EBC4-352A-A75B3CE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501122" cy="3684588"/>
          </a:xfrm>
        </p:spPr>
        <p:txBody>
          <a:bodyPr/>
          <a:lstStyle/>
          <a:p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自身の位置が犯人役のいる位置と近い場合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犯人役のエージェントを見つけた場合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犯人役のエージェントを捕まえた場合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犯人役のエージェントをすべて捕まえた場合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kumimoji="1" lang="ja-JP" altLang="en-US" dirty="0"/>
              <a:t>自身の位置が犯人役のいる位置から　　　　　　　　　　　　　　　離れすぎている場合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捕まっている犯人役が解放された場合</a:t>
            </a:r>
            <a:endParaRPr kumimoji="1" lang="en-US" altLang="ja-JP" dirty="0"/>
          </a:p>
          <a:p>
            <a:pPr lvl="2"/>
            <a:r>
              <a:rPr lang="ja-JP" altLang="en-US" dirty="0"/>
              <a:t>１ゲーム終了までに犯人役のエージェントを　　　　　　　　　　　　　　　　　すべて捕まえることができなかった場合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02C468-B632-F451-8AC5-525520006033}"/>
              </a:ext>
            </a:extLst>
          </p:cNvPr>
          <p:cNvCxnSpPr/>
          <p:nvPr/>
        </p:nvCxnSpPr>
        <p:spPr>
          <a:xfrm>
            <a:off x="6096000" y="1681163"/>
            <a:ext cx="0" cy="503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3DB6C53-94DC-C865-122E-E8504E1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結果報告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99E9D14-B1B8-D625-7486-33E894FB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F38AD19-FCEE-A0CC-CC66-12C59C0DD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94C631-1089-60E1-450E-45E06C4884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11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角形 18" descr="画像アクセントの中心に濃い単色の六角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 19" descr="会社の頭文字と名前、グループ化されたテキスト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13804" y="2855631"/>
            <a:ext cx="2154821" cy="1103363"/>
            <a:chOff x="2813804" y="2902286"/>
            <a:chExt cx="2154821" cy="110336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36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FR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813804" y="3713261"/>
              <a:ext cx="21548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pic>
        <p:nvPicPr>
          <p:cNvPr id="7" name="図プレースホルダー 6" descr="光の線&#10;&#10;自動的に生成された説明">
            <a:extLst>
              <a:ext uri="{FF2B5EF4-FFF2-40B4-BE49-F238E27FC236}">
                <a16:creationId xmlns:a16="http://schemas.microsoft.com/office/drawing/2014/main" id="{A10126D0-4F11-8D86-66C6-78E18411E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446" r="28446"/>
          <a:stretch/>
        </p:blipFill>
        <p:spPr/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b="0" dirty="0"/>
              <a:t>ご清聴　　　　　　　　　　　　　　　　　　　ありがとうございました。</a:t>
            </a:r>
            <a:endParaRPr lang="ja-JP" altLang="en-US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六角形 8" descr="画像アクセントの中心に濃い単色の六角形">
            <a:extLst>
              <a:ext uri="{FF2B5EF4-FFF2-40B4-BE49-F238E27FC236}">
                <a16:creationId xmlns:a16="http://schemas.microsoft.com/office/drawing/2014/main" id="{5DE59E83-2F32-4747-C580-4A8C9E1A3E67}"/>
              </a:ext>
            </a:extLst>
          </p:cNvPr>
          <p:cNvSpPr/>
          <p:nvPr/>
        </p:nvSpPr>
        <p:spPr>
          <a:xfrm rot="16200000">
            <a:off x="2650046" y="239718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08EBCC-86D3-E3D3-B119-D1D455A9051A}"/>
              </a:ext>
            </a:extLst>
          </p:cNvPr>
          <p:cNvSpPr txBox="1"/>
          <p:nvPr/>
        </p:nvSpPr>
        <p:spPr>
          <a:xfrm>
            <a:off x="3379491" y="285563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</a:t>
            </a:r>
            <a:endParaRPr lang="en-US" altLang="ja-JP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F009C6-2D75-6ED5-DBE6-61680D9E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24051"/>
            <a:ext cx="4942829" cy="36311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概要説明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先行研究の紹介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使用技術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実験環境・手順の説明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学習アルゴリズムについて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結果報告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28A7A9-9A32-9307-A5BA-C3EF56F4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78D94FAB-A530-CDAD-984E-13326B73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47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研究目的と先行研究の紹介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703AA2-70B8-5C45-9BAA-3905221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 </a:t>
            </a:r>
            <a:r>
              <a:rPr lang="ja-JP" altLang="en-US" dirty="0"/>
              <a:t>研究概要説明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F742D-DD53-6601-3A82-4A429C1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やっている事：人工知能にドロケーを学習させる。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各々の役割に応じて、適切な戦略行動をとることができるかを知る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がドロケーを遊べるようになるまでどのくらいの期間を要するか観察する</a:t>
            </a:r>
            <a:endParaRPr lang="en-US" altLang="ja-JP" dirty="0"/>
          </a:p>
          <a:p>
            <a:pPr lvl="1"/>
            <a:r>
              <a:rPr lang="ja-JP" altLang="en-US" dirty="0"/>
              <a:t>個人レベルでの戦略だけでなく、チームとして戦略的に行動することを学習できるかを観察する。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E4641A-C6D4-375E-0A1A-1792D835E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9CB99F-0317-1871-39DB-DEE52C8768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D3122A-5067-08A4-3607-2F6E744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 </a:t>
            </a:r>
            <a:r>
              <a:rPr kumimoji="1" lang="ja-JP" altLang="en-US" dirty="0"/>
              <a:t>先行研究紹介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1384A17-F1D2-CC78-D216-E5B3AF8D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年に米国の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研究機関</a:t>
            </a:r>
            <a:r>
              <a:rPr kumimoji="1" lang="en-US" altLang="ja-JP" dirty="0"/>
              <a:t>Open AI</a:t>
            </a:r>
            <a:r>
              <a:rPr kumimoji="1" lang="ja-JP" altLang="en-US" dirty="0"/>
              <a:t>により発表された「かくれんぼ</a:t>
            </a:r>
            <a:r>
              <a:rPr kumimoji="1" lang="en-US" altLang="ja-JP" dirty="0"/>
              <a:t>AI</a:t>
            </a:r>
            <a:r>
              <a:rPr kumimoji="1" lang="ja-JP" altLang="en-US" dirty="0"/>
              <a:t>」が本研究を進めるきっかけ。</a:t>
            </a:r>
            <a:endParaRPr kumimoji="1" lang="en-US" altLang="ja-JP" dirty="0"/>
          </a:p>
          <a:p>
            <a:r>
              <a:rPr lang="en-US" altLang="ja-JP" dirty="0"/>
              <a:t>3D</a:t>
            </a:r>
            <a:r>
              <a:rPr lang="ja-JP" altLang="en-US" dirty="0"/>
              <a:t>の学習環境、鬼役のエージェント、逃げる役のエージェントを用意し、かくれんぼをさせた実験。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1603A-4C29-AC3D-30BF-1EA5A9D8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55" y="4925216"/>
            <a:ext cx="3457575" cy="6600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13BBB-84E7-74B2-FC85-3ECD3906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8187"/>
            <a:ext cx="3225143" cy="1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B007275-5E4E-FECD-6720-95D2B6C5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研究内容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5CA0768-9123-9DA6-9156-4D34D8A11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研究内容の具体的な説明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9EDEC76-17A1-D90A-DBCE-6BE9B6002F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E7E1E6-6536-B31B-2758-8F493F08D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08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877117-D66A-CBD1-873D-2AAB1B2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 </a:t>
            </a:r>
            <a:r>
              <a:rPr lang="ja-JP" altLang="en-US" dirty="0"/>
              <a:t>使用技術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DFF48E4F-5344-5CDD-5B83-BD44EF3E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全体的な製作面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5624AB7E-2201-C029-BE54-48CAA934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強化学習部分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4A30B-8FBB-A30D-F25B-BA30A708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5"/>
            </a:solidFill>
          </a:ln>
        </p:spPr>
        <p:txBody>
          <a:bodyPr/>
          <a:lstStyle/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5DC1C54-88C4-B81C-F783-205D2B8F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6F5CF6-0A6D-9284-71D4-5905498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8" y="2673476"/>
            <a:ext cx="2828925" cy="1619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5B260B-B6AE-312E-A710-82512501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25" y="2956908"/>
            <a:ext cx="1335817" cy="13358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7CA01C-6FE3-A0CB-60E6-B4040D6A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45" y="2956909"/>
            <a:ext cx="2419069" cy="12071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49629C-7E67-8A65-DC36-D6D1947D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287" y="3074470"/>
            <a:ext cx="1111324" cy="12182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32DA9-DFD6-2C24-54A5-B4B607FB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410" y="4568301"/>
            <a:ext cx="2092098" cy="11715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4E861F8-F916-10B9-43D3-489F49394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365" y="4385197"/>
            <a:ext cx="2419069" cy="13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3AAAA-8E0E-39D8-41EA-3AA5F0B19C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/>
              <a:t>フッターを追加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329F06E-3677-FF99-A3D3-95E62EF1C2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altLang="ja-JP" smtClean="0"/>
              <a:pPr>
                <a:spcAft>
                  <a:spcPts val="600"/>
                </a:spcAft>
              </a:pPr>
              <a:t>8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720104F-A008-8C95-7313-1BEAF40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2.2 </a:t>
            </a:r>
            <a:r>
              <a:rPr lang="ja-JP" altLang="en-US" dirty="0"/>
              <a:t>実験方法の説明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609ABEA-E730-FA95-EA8C-50BA953E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実験方法について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実験環境として自前で</a:t>
            </a:r>
            <a:r>
              <a:rPr lang="en-US" altLang="ja-JP" sz="2200" dirty="0"/>
              <a:t>3D</a:t>
            </a:r>
            <a:r>
              <a:rPr lang="ja-JP" altLang="en-US" sz="2200" dirty="0"/>
              <a:t>ゲーム環境を用意。</a:t>
            </a:r>
            <a:endParaRPr lang="en-US" altLang="ja-JP" sz="2200" dirty="0"/>
          </a:p>
          <a:p>
            <a:pPr lvl="1"/>
            <a:r>
              <a:rPr lang="ja-JP" altLang="en-US" sz="2200" dirty="0"/>
              <a:t>警察役</a:t>
            </a:r>
            <a:r>
              <a:rPr lang="en-US" altLang="ja-JP" sz="2200" dirty="0"/>
              <a:t>AI</a:t>
            </a:r>
            <a:r>
              <a:rPr lang="ja-JP" altLang="en-US" sz="2200" dirty="0"/>
              <a:t>と犯人役</a:t>
            </a:r>
            <a:r>
              <a:rPr lang="en-US" altLang="ja-JP" sz="2200" dirty="0"/>
              <a:t>AI</a:t>
            </a:r>
            <a:r>
              <a:rPr lang="ja-JP" altLang="en-US" sz="2200" dirty="0"/>
              <a:t>の２チームに　分かれて実際にドロケーをさせる。</a:t>
            </a:r>
            <a:endParaRPr lang="en-US" altLang="ja-JP" sz="2200" dirty="0"/>
          </a:p>
          <a:p>
            <a:pPr lvl="1"/>
            <a:r>
              <a:rPr lang="ja-JP" altLang="en-US" sz="2200" dirty="0"/>
              <a:t>各チームの人数の変更やフィールド内に障害物を追加するといったことを行い　　どのような戦略がみられるか観察する。</a:t>
            </a:r>
            <a:endParaRPr lang="en-US" altLang="ja-JP" sz="2200" dirty="0"/>
          </a:p>
          <a:p>
            <a:r>
              <a:rPr lang="ja-JP" altLang="en-US" sz="2200" dirty="0"/>
              <a:t>学習率やその他の設定について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各種パラメータの設定は、　　　　　　　　　　</a:t>
            </a:r>
            <a:r>
              <a:rPr lang="en-US" altLang="ja-JP" sz="2200" dirty="0" err="1"/>
              <a:t>yaml</a:t>
            </a:r>
            <a:r>
              <a:rPr lang="ja-JP" altLang="en-US" sz="2200" dirty="0"/>
              <a:t>形式で書かれた学習設定　　　　　　ファイルを利用する。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4EE839-7B20-F337-F1F8-B0C88BDF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2" y="1356997"/>
            <a:ext cx="3952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A0EEA9F-4A91-AC27-379D-291FE82EA5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ED8139-A5B5-7D17-2822-0A3AF2A7B9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9F473B7-ED00-346F-956F-CFAB45E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67C7D32-7522-132B-E691-8C15EAA8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本研究では機械学習の中でも</a:t>
            </a:r>
            <a:r>
              <a:rPr lang="ja-JP" altLang="en-US" b="1" dirty="0"/>
              <a:t>強化学習</a:t>
            </a:r>
            <a:r>
              <a:rPr lang="ja-JP" altLang="en-US" dirty="0"/>
              <a:t>に分類される方法で行った。</a:t>
            </a:r>
            <a:endParaRPr lang="en-US" altLang="ja-JP" dirty="0"/>
          </a:p>
          <a:p>
            <a:r>
              <a:rPr kumimoji="1" lang="ja-JP" altLang="en-US" dirty="0"/>
              <a:t>強化学習とは一言で言うと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の選択した行動の内、</a:t>
            </a:r>
            <a:r>
              <a:rPr kumimoji="1" lang="ja-JP" altLang="en-US" b="1" dirty="0"/>
              <a:t>良い行動には加点</a:t>
            </a:r>
            <a:r>
              <a:rPr kumimoji="1" lang="ja-JP" altLang="en-US" dirty="0"/>
              <a:t>し、　　　　　　　　　　　　　　　　　　　　　　　　　　　</a:t>
            </a:r>
            <a:r>
              <a:rPr kumimoji="1" lang="ja-JP" altLang="en-US" b="1" dirty="0"/>
              <a:t>悪い行動は減点する</a:t>
            </a:r>
            <a:r>
              <a:rPr kumimoji="1" lang="ja-JP" altLang="en-US" dirty="0"/>
              <a:t>といった方式で、いわば</a:t>
            </a:r>
            <a:r>
              <a:rPr lang="ja-JP" altLang="en-US" b="1" dirty="0"/>
              <a:t>試行錯誤</a:t>
            </a:r>
            <a:r>
              <a:rPr lang="ja-JP" altLang="en-US" dirty="0"/>
              <a:t>をする学習方法である。</a:t>
            </a:r>
            <a:endParaRPr lang="en-US" altLang="ja-JP" dirty="0"/>
          </a:p>
          <a:p>
            <a:pPr lvl="1"/>
            <a:r>
              <a:rPr lang="ja-JP" altLang="en-US" dirty="0"/>
              <a:t>具体的な言い方をすれば、</a:t>
            </a:r>
            <a:r>
              <a:rPr lang="en-US" altLang="ja-JP" dirty="0"/>
              <a:t>AI</a:t>
            </a:r>
            <a:r>
              <a:rPr lang="ja-JP" altLang="en-US" dirty="0"/>
              <a:t>の選択した行動によって得られる報酬</a:t>
            </a:r>
            <a:r>
              <a:rPr lang="en-US" altLang="ja-JP" dirty="0"/>
              <a:t>(</a:t>
            </a:r>
            <a:r>
              <a:rPr lang="ja-JP" altLang="en-US" dirty="0"/>
              <a:t>点数</a:t>
            </a:r>
            <a:r>
              <a:rPr lang="en-US" altLang="ja-JP" dirty="0"/>
              <a:t>)</a:t>
            </a:r>
            <a:r>
              <a:rPr lang="ja-JP" altLang="en-US" dirty="0"/>
              <a:t>を最大化するような行動を学習し、適切な行動</a:t>
            </a:r>
            <a:r>
              <a:rPr lang="en-US" altLang="ja-JP" dirty="0"/>
              <a:t>(</a:t>
            </a:r>
            <a:r>
              <a:rPr lang="ja-JP" altLang="en-US" dirty="0"/>
              <a:t>出力</a:t>
            </a:r>
            <a:r>
              <a:rPr lang="en-US" altLang="ja-JP" dirty="0"/>
              <a:t>)</a:t>
            </a:r>
            <a:r>
              <a:rPr lang="ja-JP" altLang="en-US" dirty="0"/>
              <a:t>をできるようにするアルゴルズム。</a:t>
            </a:r>
            <a:endParaRPr lang="en-US" altLang="ja-JP" dirty="0"/>
          </a:p>
          <a:p>
            <a:pPr lvl="1"/>
            <a:r>
              <a:rPr lang="ja-JP" altLang="en-US" dirty="0"/>
              <a:t>ドロケーなどのゲームのように事前に教師データなどを用意するのが難しいタスクに適している手法。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強化学習には現在まで様々なアルゴリズムがあるが、今回は</a:t>
            </a:r>
            <a:r>
              <a:rPr lang="en-US" altLang="ja-JP" b="1" dirty="0"/>
              <a:t>MA-POCA</a:t>
            </a:r>
            <a:r>
              <a:rPr lang="ja-JP" altLang="en-US" dirty="0"/>
              <a:t>と呼ばれる　　　　　　　　　　　　　　　　　　　　　アルゴリズムを採用した。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34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67_TF00951641.potx" id="{8EE9478B-E47B-4722-8D7B-7EE75A4B84BE}" vid="{FF661F96-245C-4707-A7FC-6A974B94F30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六角形プレゼンテーション ライト</Template>
  <TotalTime>300</TotalTime>
  <Words>832</Words>
  <Application>Microsoft Office PowerPoint</Application>
  <PresentationFormat>ワイド画面</PresentationFormat>
  <Paragraphs>100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Meiryo UI</vt:lpstr>
      <vt:lpstr>Arial</vt:lpstr>
      <vt:lpstr>Office テーマ</vt:lpstr>
      <vt:lpstr>卒業研究最終発表</vt:lpstr>
      <vt:lpstr>目次</vt:lpstr>
      <vt:lpstr>研究概要</vt:lpstr>
      <vt:lpstr>1.1 研究概要説明</vt:lpstr>
      <vt:lpstr>1.2 先行研究紹介</vt:lpstr>
      <vt:lpstr>2.研究内容</vt:lpstr>
      <vt:lpstr>2.1 使用技術</vt:lpstr>
      <vt:lpstr>2.2 実験方法の説明</vt:lpstr>
      <vt:lpstr>2.3 学習アルゴリズムについて</vt:lpstr>
      <vt:lpstr>2.3 学習アルゴリズムについて</vt:lpstr>
      <vt:lpstr>2.3 学習アルゴリズムについて：報酬設計</vt:lpstr>
      <vt:lpstr>結果報告</vt:lpstr>
      <vt:lpstr>ご清聴　　　　　　　　　　　　　　　　　　　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卒業研究最終発表</dc:title>
  <dc:creator>秀</dc:creator>
  <cp:lastModifiedBy>秀</cp:lastModifiedBy>
  <cp:revision>9</cp:revision>
  <dcterms:created xsi:type="dcterms:W3CDTF">2023-01-28T09:40:58Z</dcterms:created>
  <dcterms:modified xsi:type="dcterms:W3CDTF">2023-01-29T09:19:17Z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